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63" r:id="rId4"/>
    <p:sldId id="262" r:id="rId5"/>
    <p:sldId id="261" r:id="rId6"/>
    <p:sldId id="260" r:id="rId7"/>
    <p:sldId id="259" r:id="rId8"/>
    <p:sldId id="266" r:id="rId9"/>
    <p:sldId id="265" r:id="rId10"/>
    <p:sldId id="258" r:id="rId11"/>
    <p:sldId id="264" r:id="rId12"/>
    <p:sldId id="267" r:id="rId13"/>
    <p:sldId id="274" r:id="rId14"/>
    <p:sldId id="268" r:id="rId15"/>
    <p:sldId id="269" r:id="rId16"/>
    <p:sldId id="270" r:id="rId17"/>
    <p:sldId id="271" r:id="rId18"/>
    <p:sldId id="272"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88343-BC9A-4B61-8C96-A7B094A41B14}" type="datetimeFigureOut">
              <a:rPr lang="tr-TR" smtClean="0"/>
              <a:t>27.05.2020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8E262-ECD3-45AD-9515-9862E2E74D80}"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F11CEA2-F8D6-4E16-9787-AAE20AA7EBFA}" type="datetimeFigureOut">
              <a:rPr lang="tr-TR" smtClean="0"/>
              <a:t>27.05.2020</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5BF002C3-CDA6-403C-8DA3-7317F8CCE5F9}"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5BF002C3-CDA6-403C-8DA3-7317F8CCE5F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BF11CEA2-F8D6-4E16-9787-AAE20AA7EBFA}" type="datetimeFigureOut">
              <a:rPr lang="tr-TR" smtClean="0"/>
              <a:t>27.05.2020</a:t>
            </a:fld>
            <a:endParaRPr lang="tr-TR"/>
          </a:p>
        </p:txBody>
      </p:sp>
      <p:sp>
        <p:nvSpPr>
          <p:cNvPr id="5" name="4 Altbilgi Yer Tutucusu"/>
          <p:cNvSpPr>
            <a:spLocks noGrp="1"/>
          </p:cNvSpPr>
          <p:nvPr>
            <p:ph type="ftr" sz="quarter" idx="11"/>
          </p:nvPr>
        </p:nvSpPr>
        <p:spPr>
          <a:xfrm>
            <a:off x="457201" y="6248207"/>
            <a:ext cx="5573483" cy="365125"/>
          </a:xfrm>
        </p:spPr>
        <p:txBody>
          <a:bodyPr/>
          <a:lstStyle/>
          <a:p>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5BF002C3-CDA6-403C-8DA3-7317F8CCE5F9}"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5BF002C3-CDA6-403C-8DA3-7317F8CCE5F9}" type="slidenum">
              <a:rPr lang="tr-TR" smtClean="0"/>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BF002C3-CDA6-403C-8DA3-7317F8CCE5F9}" type="slidenum">
              <a:rPr lang="tr-TR" smtClean="0"/>
              <a:t>‹#›</a:t>
            </a:fld>
            <a:endParaRPr lang="tr-TR"/>
          </a:p>
        </p:txBody>
      </p:sp>
      <p:sp>
        <p:nvSpPr>
          <p:cNvPr id="14" name="13 Altbilgi Yer Tutucusu"/>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F11CEA2-F8D6-4E16-9787-AAE20AA7EBFA}" type="datetimeFigureOut">
              <a:rPr lang="tr-TR" smtClean="0"/>
              <a:t>27.05.2020</a:t>
            </a:fld>
            <a:endParaRPr lang="tr-TR"/>
          </a:p>
        </p:txBody>
      </p:sp>
      <p:sp>
        <p:nvSpPr>
          <p:cNvPr id="10" name="9 Slayt Numarası Yer Tutucusu"/>
          <p:cNvSpPr>
            <a:spLocks noGrp="1"/>
          </p:cNvSpPr>
          <p:nvPr>
            <p:ph type="sldNum" sz="quarter" idx="16"/>
          </p:nvPr>
        </p:nvSpPr>
        <p:spPr/>
        <p:txBody>
          <a:bodyPr rtlCol="0"/>
          <a:lstStyle/>
          <a:p>
            <a:fld id="{5BF002C3-CDA6-403C-8DA3-7317F8CCE5F9}" type="slidenum">
              <a:rPr lang="tr-TR" smtClean="0"/>
              <a:t>‹#›</a:t>
            </a:fld>
            <a:endParaRPr lang="tr-TR"/>
          </a:p>
        </p:txBody>
      </p:sp>
      <p:sp>
        <p:nvSpPr>
          <p:cNvPr id="12" name="11 Altbilgi Yer Tutucusu"/>
          <p:cNvSpPr>
            <a:spLocks noGrp="1"/>
          </p:cNvSpPr>
          <p:nvPr>
            <p:ph type="ftr" sz="quarter" idx="17"/>
          </p:nvPr>
        </p:nvSpPr>
        <p:spPr/>
        <p:txBody>
          <a:bodyPr rtlCol="0"/>
          <a:lstStyle/>
          <a:p>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BF11CEA2-F8D6-4E16-9787-AAE20AA7EBFA}" type="datetimeFigureOut">
              <a:rPr lang="tr-TR" smtClean="0"/>
              <a:t>27.05.2020</a:t>
            </a:fld>
            <a:endParaRPr lang="tr-TR"/>
          </a:p>
        </p:txBody>
      </p:sp>
      <p:sp>
        <p:nvSpPr>
          <p:cNvPr id="12" name="11 Slayt Numarası Yer Tutucusu"/>
          <p:cNvSpPr>
            <a:spLocks noGrp="1"/>
          </p:cNvSpPr>
          <p:nvPr>
            <p:ph type="sldNum" sz="quarter" idx="16"/>
          </p:nvPr>
        </p:nvSpPr>
        <p:spPr/>
        <p:txBody>
          <a:bodyPr rtlCol="0"/>
          <a:lstStyle/>
          <a:p>
            <a:fld id="{5BF002C3-CDA6-403C-8DA3-7317F8CCE5F9}" type="slidenum">
              <a:rPr lang="tr-TR" smtClean="0"/>
              <a:t>‹#›</a:t>
            </a:fld>
            <a:endParaRPr lang="tr-TR"/>
          </a:p>
        </p:txBody>
      </p:sp>
      <p:sp>
        <p:nvSpPr>
          <p:cNvPr id="14" name="13 Altbilgi Yer Tutucusu"/>
          <p:cNvSpPr>
            <a:spLocks noGrp="1"/>
          </p:cNvSpPr>
          <p:nvPr>
            <p:ph type="ftr" sz="quarter" idx="17"/>
          </p:nvPr>
        </p:nvSpPr>
        <p:spPr/>
        <p:txBody>
          <a:bodyPr rtlCol="0"/>
          <a:lstStyle/>
          <a:p>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5BF002C3-CDA6-403C-8DA3-7317F8CCE5F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5BF002C3-CDA6-403C-8DA3-7317F8CCE5F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BF11CEA2-F8D6-4E16-9787-AAE20AA7EBFA}" type="datetimeFigureOut">
              <a:rPr lang="tr-TR" smtClean="0"/>
              <a:t>27.05.2020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5BF002C3-CDA6-403C-8DA3-7317F8CCE5F9}" type="slidenum">
              <a:rPr lang="tr-TR" smtClean="0"/>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BF11CEA2-F8D6-4E16-9787-AAE20AA7EBFA}" type="datetimeFigureOut">
              <a:rPr lang="tr-TR" smtClean="0"/>
              <a:t>27.05.2020</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5BF002C3-CDA6-403C-8DA3-7317F8CCE5F9}" type="slidenum">
              <a:rPr lang="tr-TR" smtClean="0"/>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F11CEA2-F8D6-4E16-9787-AAE20AA7EBFA}" type="datetimeFigureOut">
              <a:rPr lang="tr-TR" smtClean="0"/>
              <a:t>27.05.2020</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BF002C3-CDA6-403C-8DA3-7317F8CCE5F9}"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45/2976749.29783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691680" y="1412776"/>
            <a:ext cx="5832648" cy="1008112"/>
          </a:xfrm>
          <a:prstGeom prst="rect">
            <a:avLst/>
          </a:prstGeom>
        </p:spPr>
        <p:txBody>
          <a:bodyPr lIns="0" tIns="0" rIns="0" bIns="0">
            <a:noAutofit/>
          </a:bodyPr>
          <a:lstStyle/>
          <a:p>
            <a:pPr indent="0" algn="ctr">
              <a:lnSpc>
                <a:spcPts val="3000"/>
              </a:lnSpc>
              <a:spcAft>
                <a:spcPts val="1050"/>
              </a:spcAft>
            </a:pPr>
            <a:r>
              <a:rPr lang="en-US" sz="4800" b="1" dirty="0">
                <a:latin typeface="Times New Roman"/>
              </a:rPr>
              <a:t>Consensus </a:t>
            </a:r>
            <a:r>
              <a:rPr lang="en-US" sz="4800" b="1" dirty="0" smtClean="0">
                <a:latin typeface="Times New Roman"/>
              </a:rPr>
              <a:t>Algorithms</a:t>
            </a:r>
          </a:p>
          <a:p>
            <a:pPr indent="0" algn="ctr">
              <a:lnSpc>
                <a:spcPts val="3000"/>
              </a:lnSpc>
              <a:spcAft>
                <a:spcPts val="1050"/>
              </a:spcAft>
            </a:pPr>
            <a:r>
              <a:rPr lang="en-US" sz="4800" b="1" dirty="0" smtClean="0">
                <a:latin typeface="Times New Roman"/>
              </a:rPr>
              <a:t> </a:t>
            </a:r>
            <a:r>
              <a:rPr lang="en-US" sz="4800" b="1" dirty="0">
                <a:latin typeface="Times New Roman"/>
              </a:rPr>
              <a:t>in </a:t>
            </a:r>
            <a:r>
              <a:rPr lang="en-US" sz="4800" b="1" dirty="0" err="1">
                <a:latin typeface="Times New Roman"/>
              </a:rPr>
              <a:t>Blockchain</a:t>
            </a:r>
            <a:endParaRPr lang="en-US" sz="4800" b="1" dirty="0">
              <a:latin typeface="Times New Roman"/>
            </a:endParaRPr>
          </a:p>
        </p:txBody>
      </p:sp>
      <p:sp>
        <p:nvSpPr>
          <p:cNvPr id="5" name="4 Dikdörtgen"/>
          <p:cNvSpPr/>
          <p:nvPr/>
        </p:nvSpPr>
        <p:spPr>
          <a:xfrm>
            <a:off x="2915816" y="4941168"/>
            <a:ext cx="3096344" cy="1008112"/>
          </a:xfrm>
          <a:prstGeom prst="rect">
            <a:avLst/>
          </a:prstGeom>
        </p:spPr>
        <p:txBody>
          <a:bodyPr lIns="0" tIns="0" rIns="0" bIns="0">
            <a:noAutofit/>
          </a:bodyPr>
          <a:lstStyle/>
          <a:p>
            <a:pPr indent="0" algn="ctr">
              <a:spcBef>
                <a:spcPts val="1050"/>
              </a:spcBef>
              <a:spcAft>
                <a:spcPts val="1890"/>
              </a:spcAft>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Dokuz</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Eylul</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University,                 </a:t>
            </a:r>
            <a:endParaRPr lang="en-US" b="1" dirty="0">
              <a:latin typeface="Times New Roman" pitchFamily="18" charset="0"/>
              <a:cs typeface="Times New Roman" pitchFamily="18" charset="0"/>
            </a:endParaRPr>
          </a:p>
        </p:txBody>
      </p:sp>
      <p:sp>
        <p:nvSpPr>
          <p:cNvPr id="6" name="5 Metin kutusu"/>
          <p:cNvSpPr txBox="1"/>
          <p:nvPr/>
        </p:nvSpPr>
        <p:spPr>
          <a:xfrm>
            <a:off x="1619672" y="2924944"/>
            <a:ext cx="5800627" cy="1231106"/>
          </a:xfrm>
          <a:prstGeom prst="rect">
            <a:avLst/>
          </a:prstGeom>
          <a:noFill/>
        </p:spPr>
        <p:txBody>
          <a:bodyPr wrap="none" rtlCol="0">
            <a:spAutoFit/>
          </a:bodyPr>
          <a:lstStyle/>
          <a:p>
            <a:pPr algn="ctr"/>
            <a:r>
              <a:rPr lang="en-US" sz="2800" b="1" dirty="0" smtClean="0">
                <a:latin typeface="Times New Roman" pitchFamily="18" charset="0"/>
                <a:cs typeface="Times New Roman" pitchFamily="18" charset="0"/>
              </a:rPr>
              <a:t>Mentor: </a:t>
            </a:r>
          </a:p>
          <a:p>
            <a:pPr algn="ctr"/>
            <a:r>
              <a:rPr lang="en-US" sz="2800" b="1" dirty="0" smtClean="0">
                <a:latin typeface="Times New Roman" pitchFamily="18" charset="0"/>
                <a:cs typeface="Times New Roman" pitchFamily="18" charset="0"/>
              </a:rPr>
              <a:t>Assoc</a:t>
            </a:r>
            <a:r>
              <a:rPr lang="en-US" sz="2800" b="1" dirty="0">
                <a:latin typeface="Times New Roman" pitchFamily="18" charset="0"/>
                <a:cs typeface="Times New Roman" pitchFamily="18" charset="0"/>
              </a:rPr>
              <a:t>. Prof. Dr. </a:t>
            </a:r>
            <a:r>
              <a:rPr lang="en-US" sz="2800" b="1" dirty="0" err="1">
                <a:latin typeface="Times New Roman" pitchFamily="18" charset="0"/>
                <a:cs typeface="Times New Roman" pitchFamily="18" charset="0"/>
              </a:rPr>
              <a:t>Gökhan</a:t>
            </a:r>
            <a:r>
              <a:rPr lang="en-US" sz="2800" b="1" dirty="0">
                <a:latin typeface="Times New Roman" pitchFamily="18" charset="0"/>
                <a:cs typeface="Times New Roman" pitchFamily="18" charset="0"/>
              </a:rPr>
              <a:t> DALKILIÇ</a:t>
            </a:r>
            <a:endParaRPr lang="tr-TR" sz="2800" b="1" dirty="0">
              <a:latin typeface="Times New Roman" pitchFamily="18" charset="0"/>
              <a:cs typeface="Times New Roman" pitchFamily="18" charset="0"/>
            </a:endParaRPr>
          </a:p>
          <a:p>
            <a:pPr algn="ctr"/>
            <a:endParaRPr lang="tr-TR" dirty="0"/>
          </a:p>
        </p:txBody>
      </p:sp>
      <p:sp>
        <p:nvSpPr>
          <p:cNvPr id="7" name="6 Metin kutusu"/>
          <p:cNvSpPr txBox="1"/>
          <p:nvPr/>
        </p:nvSpPr>
        <p:spPr>
          <a:xfrm>
            <a:off x="3347864" y="4365104"/>
            <a:ext cx="2232248"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Büşra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Şafak</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Zırhlı</a:t>
            </a:r>
            <a:r>
              <a:rPr lang="en-US" b="1" dirty="0" smtClean="0">
                <a:latin typeface="Times New Roman" pitchFamily="18" charset="0"/>
                <a:cs typeface="Times New Roman" pitchFamily="18" charset="0"/>
              </a:rPr>
              <a:t> </a:t>
            </a:r>
          </a:p>
          <a:p>
            <a:endParaRPr lang="tr-TR" dirty="0"/>
          </a:p>
        </p:txBody>
      </p:sp>
      <p:sp>
        <p:nvSpPr>
          <p:cNvPr id="8" name="7 Metin kutusu"/>
          <p:cNvSpPr txBox="1"/>
          <p:nvPr/>
        </p:nvSpPr>
        <p:spPr>
          <a:xfrm>
            <a:off x="3923928" y="4653136"/>
            <a:ext cx="1152128"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  Student,</a:t>
            </a:r>
          </a:p>
          <a:p>
            <a:endParaRPr lang="tr-TR" dirty="0"/>
          </a:p>
        </p:txBody>
      </p:sp>
      <p:sp>
        <p:nvSpPr>
          <p:cNvPr id="9" name="8 Metin kutusu"/>
          <p:cNvSpPr txBox="1"/>
          <p:nvPr/>
        </p:nvSpPr>
        <p:spPr>
          <a:xfrm>
            <a:off x="3347864" y="5157192"/>
            <a:ext cx="2316660" cy="353943"/>
          </a:xfrm>
          <a:prstGeom prst="rect">
            <a:avLst/>
          </a:prstGeom>
          <a:noFill/>
        </p:spPr>
        <p:txBody>
          <a:bodyPr wrap="none" rtlCol="0">
            <a:spAutoFit/>
          </a:bodyPr>
          <a:lstStyle/>
          <a:p>
            <a:r>
              <a:rPr lang="en-US" sz="1700" b="1" dirty="0" smtClean="0">
                <a:latin typeface="Times New Roman" pitchFamily="18" charset="0"/>
                <a:cs typeface="Times New Roman" pitchFamily="18" charset="0"/>
              </a:rPr>
              <a:t>Faculty of Engineering</a:t>
            </a:r>
            <a:endParaRPr lang="tr-TR" sz="1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95536" y="1628800"/>
            <a:ext cx="5112568" cy="1728192"/>
          </a:xfrm>
          <a:prstGeom prst="rect">
            <a:avLst/>
          </a:prstGeom>
        </p:spPr>
        <p:txBody>
          <a:bodyPr lIns="0" tIns="0" rIns="0" bIns="0">
            <a:noAutofit/>
          </a:bodyPr>
          <a:lstStyle/>
          <a:p>
            <a:pPr indent="0"/>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has been tested in a real environment and is still stable today.</a:t>
            </a:r>
          </a:p>
          <a:p>
            <a:pPr indent="0" algn="just"/>
            <a:r>
              <a:rPr lang="en-US" sz="1400" dirty="0">
                <a:latin typeface="Times New Roman" pitchFamily="18" charset="0"/>
                <a:cs typeface="Times New Roman" pitchFamily="18" charset="0"/>
              </a:rPr>
              <a:t>-    It is slow.</a:t>
            </a:r>
          </a:p>
          <a:p>
            <a:pPr indent="0"/>
            <a:r>
              <a:rPr lang="en-US" sz="1400" dirty="0">
                <a:latin typeface="Times New Roman" pitchFamily="18" charset="0"/>
                <a:cs typeface="Times New Roman" pitchFamily="18" charset="0"/>
              </a:rPr>
              <a:t>-    It consumes a lot of energy and has harmful effects for nature.</a:t>
            </a:r>
          </a:p>
          <a:p>
            <a:pPr indent="0" algn="just"/>
            <a:r>
              <a:rPr lang="en-US" sz="1400" dirty="0">
                <a:latin typeface="Times New Roman" pitchFamily="18" charset="0"/>
                <a:cs typeface="Times New Roman" pitchFamily="18" charset="0"/>
              </a:rPr>
              <a:t>-    It is sensitive to changeable economies.</a:t>
            </a:r>
          </a:p>
        </p:txBody>
      </p:sp>
      <p:sp>
        <p:nvSpPr>
          <p:cNvPr id="5" name="4 Dikdörtgen"/>
          <p:cNvSpPr/>
          <p:nvPr/>
        </p:nvSpPr>
        <p:spPr>
          <a:xfrm>
            <a:off x="395536" y="2636912"/>
            <a:ext cx="3599688" cy="176784"/>
          </a:xfrm>
          <a:prstGeom prst="rect">
            <a:avLst/>
          </a:prstGeom>
        </p:spPr>
        <p:txBody>
          <a:bodyPr wrap="none" lIns="0" tIns="0" rIns="0" bIns="0">
            <a:noAutofit/>
          </a:bodyPr>
          <a:lstStyle/>
          <a:p>
            <a:pPr indent="0"/>
            <a:r>
              <a:rPr lang="en-US" sz="1400" b="1" dirty="0">
                <a:latin typeface="Times New Roman" pitchFamily="18" charset="0"/>
                <a:cs typeface="Times New Roman" pitchFamily="18" charset="0"/>
              </a:rPr>
              <a:t>Used by: </a:t>
            </a:r>
            <a:r>
              <a:rPr lang="en-US" sz="1400" dirty="0" err="1">
                <a:latin typeface="Times New Roman" pitchFamily="18" charset="0"/>
                <a:cs typeface="Times New Roman" pitchFamily="18" charset="0"/>
              </a:rPr>
              <a:t>Litecoin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Bitcoin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Dogecoin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Ethereum</a:t>
            </a:r>
            <a:r>
              <a:rPr lang="en-US" sz="1400" dirty="0">
                <a:latin typeface="Times New Roman" pitchFamily="18" charset="0"/>
                <a:cs typeface="Times New Roman" pitchFamily="18" charset="0"/>
              </a:rPr>
              <a:t>, etc.</a:t>
            </a:r>
          </a:p>
        </p:txBody>
      </p:sp>
      <p:sp>
        <p:nvSpPr>
          <p:cNvPr id="6" name="5 Dikdörtgen"/>
          <p:cNvSpPr/>
          <p:nvPr/>
        </p:nvSpPr>
        <p:spPr>
          <a:xfrm>
            <a:off x="395536" y="2996952"/>
            <a:ext cx="2164080" cy="179832"/>
          </a:xfrm>
          <a:prstGeom prst="rect">
            <a:avLst/>
          </a:prstGeom>
        </p:spPr>
        <p:txBody>
          <a:bodyPr wrap="none" lIns="0" tIns="0" rIns="0" bIns="0">
            <a:noAutofit/>
          </a:bodyPr>
          <a:lstStyle/>
          <a:p>
            <a:pPr indent="0"/>
            <a:r>
              <a:rPr lang="en-US" sz="1400" b="1" dirty="0">
                <a:latin typeface="Times New Roman" pitchFamily="18" charset="0"/>
                <a:cs typeface="Times New Roman" pitchFamily="18" charset="0"/>
              </a:rPr>
              <a:t>Genre: </a:t>
            </a:r>
            <a:r>
              <a:rPr lang="en-US" sz="1400" dirty="0">
                <a:latin typeface="Times New Roman" pitchFamily="18" charset="0"/>
                <a:cs typeface="Times New Roman" pitchFamily="18" charset="0"/>
              </a:rPr>
              <a:t>Competitive consensus.</a:t>
            </a:r>
          </a:p>
        </p:txBody>
      </p:sp>
      <p:sp>
        <p:nvSpPr>
          <p:cNvPr id="7" name="6 Dikdörtgen"/>
          <p:cNvSpPr/>
          <p:nvPr/>
        </p:nvSpPr>
        <p:spPr>
          <a:xfrm>
            <a:off x="179512" y="3573016"/>
            <a:ext cx="8820472" cy="3024336"/>
          </a:xfrm>
          <a:prstGeom prst="rect">
            <a:avLst/>
          </a:prstGeom>
        </p:spPr>
        <p:txBody>
          <a:bodyPr lIns="0" tIns="0" rIns="0" bIns="0">
            <a:noAutofit/>
          </a:bodyPr>
          <a:lstStyle/>
          <a:p>
            <a:pPr indent="0" algn="just">
              <a:lnSpc>
                <a:spcPts val="1368"/>
              </a:lnSpc>
              <a:spcAft>
                <a:spcPts val="1260"/>
              </a:spcAft>
            </a:pPr>
            <a:r>
              <a:rPr lang="en-US" sz="1400" dirty="0" smtClean="0">
                <a:latin typeface="Times New Roman" pitchFamily="18" charset="0"/>
                <a:cs typeface="Times New Roman" pitchFamily="18" charset="0"/>
              </a:rPr>
              <a:t>    POW </a:t>
            </a:r>
            <a:r>
              <a:rPr lang="en-US" sz="1400" dirty="0">
                <a:latin typeface="Times New Roman" pitchFamily="18" charset="0"/>
                <a:cs typeface="Times New Roman" pitchFamily="18" charset="0"/>
              </a:rPr>
              <a:t>is not a new idea, but Satoshi's compatibility with these and other existing concepts (cryptographic signatures, mixed chains and P2P networks) was a highly innovative fit for a valid distributed consensus system, where the </a:t>
            </a:r>
            <a:r>
              <a:rPr lang="en-US" sz="1400" dirty="0" err="1">
                <a:latin typeface="Times New Roman" pitchFamily="18" charset="0"/>
                <a:cs typeface="Times New Roman" pitchFamily="18" charset="0"/>
              </a:rPr>
              <a:t>cryptocurrency</a:t>
            </a:r>
            <a:r>
              <a:rPr lang="en-US" sz="1400" dirty="0">
                <a:latin typeface="Times New Roman" pitchFamily="18" charset="0"/>
                <a:cs typeface="Times New Roman" pitchFamily="18" charset="0"/>
              </a:rPr>
              <a:t> was the first and basic application.</a:t>
            </a:r>
          </a:p>
          <a:p>
            <a:pPr indent="0" algn="just">
              <a:lnSpc>
                <a:spcPts val="1368"/>
              </a:lnSpc>
              <a:spcAft>
                <a:spcPts val="840"/>
              </a:spcAft>
            </a:pPr>
            <a:r>
              <a:rPr lang="en-US" sz="1400" dirty="0" smtClean="0">
                <a:latin typeface="Times New Roman" pitchFamily="18" charset="0"/>
                <a:cs typeface="Times New Roman" pitchFamily="18" charset="0"/>
              </a:rPr>
              <a:t>    It </a:t>
            </a:r>
            <a:r>
              <a:rPr lang="en-US" sz="1400" dirty="0">
                <a:latin typeface="Times New Roman" pitchFamily="18" charset="0"/>
                <a:cs typeface="Times New Roman" pitchFamily="18" charset="0"/>
              </a:rPr>
              <a:t>creates a distributed and reliable consensus. It is the first consensus algorithm to solve the double    spending    problem.</a:t>
            </a:r>
          </a:p>
          <a:p>
            <a:pPr indent="0" algn="just">
              <a:lnSpc>
                <a:spcPts val="1368"/>
              </a:lnSpc>
              <a:spcAft>
                <a:spcPts val="840"/>
              </a:spcAft>
            </a:pPr>
            <a:r>
              <a:rPr lang="en-US" sz="1400" dirty="0" smtClean="0">
                <a:latin typeface="Times New Roman" pitchFamily="18" charset="0"/>
                <a:cs typeface="Times New Roman" pitchFamily="18" charset="0"/>
              </a:rPr>
              <a:t>    What </a:t>
            </a:r>
            <a:r>
              <a:rPr lang="en-US" sz="1400" dirty="0">
                <a:latin typeface="Times New Roman" pitchFamily="18" charset="0"/>
                <a:cs typeface="Times New Roman" pitchFamily="18" charset="0"/>
              </a:rPr>
              <a:t>does </a:t>
            </a:r>
            <a:r>
              <a:rPr lang="en-US" sz="1400" dirty="0" err="1">
                <a:latin typeface="Times New Roman" pitchFamily="18" charset="0"/>
                <a:cs typeface="Times New Roman" pitchFamily="18" charset="0"/>
              </a:rPr>
              <a:t>blockchain</a:t>
            </a:r>
            <a:r>
              <a:rPr lang="en-US" sz="1400" dirty="0">
                <a:latin typeface="Times New Roman" pitchFamily="18" charset="0"/>
                <a:cs typeface="Times New Roman" pitchFamily="18" charset="0"/>
              </a:rPr>
              <a:t> miners do should solve a confusing but not calculable calculation problem to add a block of transactions to the </a:t>
            </a:r>
            <a:r>
              <a:rPr lang="en-US" sz="1400" dirty="0" err="1">
                <a:latin typeface="Times New Roman" pitchFamily="18" charset="0"/>
                <a:cs typeface="Times New Roman" pitchFamily="18" charset="0"/>
              </a:rPr>
              <a:t>blockchain</a:t>
            </a:r>
            <a:r>
              <a:rPr lang="en-US" sz="1400" dirty="0" smtClean="0">
                <a:latin typeface="Times New Roman" pitchFamily="18" charset="0"/>
                <a:cs typeface="Times New Roman" pitchFamily="18" charset="0"/>
              </a:rPr>
              <a:t>.</a:t>
            </a:r>
          </a:p>
          <a:p>
            <a:pPr indent="0" algn="just">
              <a:lnSpc>
                <a:spcPts val="1368"/>
              </a:lnSpc>
              <a:spcBef>
                <a:spcPts val="840"/>
              </a:spcBef>
              <a:spcAft>
                <a:spcPts val="840"/>
              </a:spcAft>
            </a:pPr>
            <a:r>
              <a:rPr lang="en-US" sz="1400" dirty="0" smtClean="0">
                <a:latin typeface="Times New Roman" pitchFamily="18" charset="0"/>
                <a:cs typeface="Times New Roman" pitchFamily="18" charset="0"/>
              </a:rPr>
              <a:t>     It is mainly done to ensure that miners put some money / resources to do the job. It does not adversely affect the </a:t>
            </a:r>
            <a:r>
              <a:rPr lang="en-US" sz="1400" dirty="0" err="1" smtClean="0">
                <a:latin typeface="Times New Roman" pitchFamily="18" charset="0"/>
                <a:cs typeface="Times New Roman" pitchFamily="18" charset="0"/>
              </a:rPr>
              <a:t>blockchain</a:t>
            </a:r>
            <a:r>
              <a:rPr lang="en-US" sz="1400" dirty="0" smtClean="0">
                <a:latin typeface="Times New Roman" pitchFamily="18" charset="0"/>
                <a:cs typeface="Times New Roman" pitchFamily="18" charset="0"/>
              </a:rPr>
              <a:t> system. It causes them to lose their investments.</a:t>
            </a:r>
          </a:p>
          <a:p>
            <a:pPr indent="0" algn="just">
              <a:lnSpc>
                <a:spcPts val="1368"/>
              </a:lnSpc>
              <a:spcAft>
                <a:spcPts val="1260"/>
              </a:spcAft>
            </a:pPr>
            <a:r>
              <a:rPr lang="en-US" sz="1400" dirty="0" smtClean="0">
                <a:latin typeface="Times New Roman" pitchFamily="18" charset="0"/>
                <a:cs typeface="Times New Roman" pitchFamily="18" charset="0"/>
              </a:rPr>
              <a:t>     The problem we will face here; The run time can be changed to ensure constant block time. There is a situation where multiple miners solve the problem at the same time. In this case, miners choose one of the chains.</a:t>
            </a:r>
            <a:endParaRPr lang="en-US" sz="1400" dirty="0">
              <a:latin typeface="Times New Roman" pitchFamily="18" charset="0"/>
              <a:cs typeface="Times New Roman" pitchFamily="18" charset="0"/>
            </a:endParaRPr>
          </a:p>
          <a:p>
            <a:pPr algn="just">
              <a:lnSpc>
                <a:spcPts val="1368"/>
              </a:lnSpc>
              <a:spcAft>
                <a:spcPts val="1260"/>
              </a:spcAft>
            </a:pPr>
            <a:r>
              <a:rPr lang="en-US" sz="1400" dirty="0" smtClean="0">
                <a:latin typeface="Times New Roman" pitchFamily="18" charset="0"/>
                <a:cs typeface="Times New Roman" pitchFamily="18" charset="0"/>
              </a:rPr>
              <a:t>     The longest chain is considered the winner. Assuming that most miners are working on the same chain; the longest and most reliable person grows fastest.</a:t>
            </a:r>
          </a:p>
          <a:p>
            <a:pPr indent="0" algn="just">
              <a:lnSpc>
                <a:spcPts val="1368"/>
              </a:lnSpc>
              <a:spcAft>
                <a:spcPts val="1260"/>
              </a:spcAft>
            </a:pPr>
            <a:endParaRPr lang="en-US" sz="1200" dirty="0" smtClean="0">
              <a:latin typeface="Arial"/>
            </a:endParaRPr>
          </a:p>
          <a:p>
            <a:pPr indent="0" algn="just">
              <a:lnSpc>
                <a:spcPts val="1368"/>
              </a:lnSpc>
              <a:spcAft>
                <a:spcPts val="840"/>
              </a:spcAft>
            </a:pPr>
            <a:endParaRPr lang="en-US" sz="1200" dirty="0" smtClean="0">
              <a:latin typeface="Arial"/>
            </a:endParaRPr>
          </a:p>
          <a:p>
            <a:pPr indent="0" algn="just">
              <a:lnSpc>
                <a:spcPts val="1368"/>
              </a:lnSpc>
              <a:spcAft>
                <a:spcPts val="840"/>
              </a:spcAft>
            </a:pPr>
            <a:endParaRPr lang="en-US" sz="1200" dirty="0" smtClean="0">
              <a:latin typeface="Arial"/>
            </a:endParaRPr>
          </a:p>
          <a:p>
            <a:pPr indent="0" algn="just">
              <a:lnSpc>
                <a:spcPts val="1368"/>
              </a:lnSpc>
              <a:spcAft>
                <a:spcPts val="840"/>
              </a:spcAft>
            </a:pPr>
            <a:endParaRPr lang="en-US" sz="1200" dirty="0">
              <a:latin typeface="Arial"/>
            </a:endParaRPr>
          </a:p>
          <a:p>
            <a:pPr indent="0" algn="just">
              <a:lnSpc>
                <a:spcPts val="1368"/>
              </a:lnSpc>
              <a:spcAft>
                <a:spcPts val="840"/>
              </a:spcAft>
            </a:pPr>
            <a:endParaRPr lang="en-US" sz="1200" dirty="0">
              <a:latin typeface="Arial"/>
            </a:endParaRPr>
          </a:p>
        </p:txBody>
      </p:sp>
      <p:sp>
        <p:nvSpPr>
          <p:cNvPr id="13" name="12 Metin kutusu"/>
          <p:cNvSpPr txBox="1"/>
          <p:nvPr/>
        </p:nvSpPr>
        <p:spPr>
          <a:xfrm>
            <a:off x="107504" y="620688"/>
            <a:ext cx="5077031" cy="954107"/>
          </a:xfrm>
          <a:prstGeom prst="rect">
            <a:avLst/>
          </a:prstGeom>
          <a:noFill/>
        </p:spPr>
        <p:txBody>
          <a:bodyPr wrap="none" rtlCol="0">
            <a:spAutoFit/>
          </a:bodyPr>
          <a:lstStyle/>
          <a:p>
            <a:r>
              <a:rPr lang="en-US" sz="2800" b="1" dirty="0" smtClean="0">
                <a:latin typeface="Times New Roman" pitchFamily="18" charset="0"/>
                <a:cs typeface="Times New Roman" pitchFamily="18" charset="0"/>
              </a:rPr>
              <a:t>Advantages and Disadvantages:</a:t>
            </a:r>
          </a:p>
          <a:p>
            <a:endParaRPr lang="tr-T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23528" y="260648"/>
            <a:ext cx="8568952" cy="790952"/>
          </a:xfrm>
          <a:prstGeom prst="rect">
            <a:avLst/>
          </a:prstGeom>
        </p:spPr>
        <p:txBody>
          <a:bodyPr lIns="0" tIns="0" rIns="0" bIns="0">
            <a:noAutofit/>
          </a:bodyPr>
          <a:lstStyle/>
          <a:p>
            <a:pPr indent="0">
              <a:spcAft>
                <a:spcPts val="2520"/>
              </a:spcAft>
            </a:pPr>
            <a:r>
              <a:rPr lang="en-US" sz="3200" b="1" dirty="0">
                <a:latin typeface="Times New Roman" pitchFamily="18" charset="0"/>
                <a:cs typeface="Times New Roman" pitchFamily="18" charset="0"/>
              </a:rPr>
              <a:t>IV. IMPLEMENTATION OF CONSENSUS ALGORITHMS IN BLOCKCHAIN</a:t>
            </a:r>
          </a:p>
        </p:txBody>
      </p:sp>
      <p:sp>
        <p:nvSpPr>
          <p:cNvPr id="6" name="5 Dikdörtgen"/>
          <p:cNvSpPr/>
          <p:nvPr/>
        </p:nvSpPr>
        <p:spPr>
          <a:xfrm>
            <a:off x="179512" y="2132856"/>
            <a:ext cx="8784976" cy="2232248"/>
          </a:xfrm>
          <a:prstGeom prst="rect">
            <a:avLst/>
          </a:prstGeom>
        </p:spPr>
        <p:txBody>
          <a:bodyPr lIns="0" tIns="0" rIns="0" bIns="0">
            <a:noAutofit/>
          </a:bodyPr>
          <a:lstStyle/>
          <a:p>
            <a:pPr indent="0" algn="just">
              <a:spcBef>
                <a:spcPts val="2520"/>
              </a:spcBef>
              <a:spcAft>
                <a:spcPts val="1050"/>
              </a:spcAft>
            </a:pPr>
            <a:r>
              <a:rPr lang="en-US" sz="1600" b="1" dirty="0">
                <a:latin typeface="Arial"/>
              </a:rPr>
              <a:t>Realization of the Software:</a:t>
            </a:r>
          </a:p>
          <a:p>
            <a:pPr indent="0" algn="just"/>
            <a:r>
              <a:rPr lang="en-US" sz="1600" dirty="0">
                <a:latin typeface="Arial"/>
              </a:rPr>
              <a:t>Software console application interface is shown as Figure 1; main class and exception interface is shown as Figure 2; add our blocks to the </a:t>
            </a:r>
            <a:r>
              <a:rPr lang="en-US" sz="1600" dirty="0" err="1">
                <a:latin typeface="Arial"/>
              </a:rPr>
              <a:t>blockchain</a:t>
            </a:r>
            <a:r>
              <a:rPr lang="en-US" sz="1600" dirty="0">
                <a:latin typeface="Arial"/>
              </a:rPr>
              <a:t> </a:t>
            </a:r>
            <a:r>
              <a:rPr lang="en-US" sz="1600" dirty="0" err="1">
                <a:latin typeface="Arial"/>
              </a:rPr>
              <a:t>arrayList</a:t>
            </a:r>
            <a:r>
              <a:rPr lang="en-US" sz="1600" dirty="0">
                <a:latin typeface="Arial"/>
              </a:rPr>
              <a:t> and source code interface is shown as Figure 3; main functions of </a:t>
            </a:r>
            <a:r>
              <a:rPr lang="en-US" sz="1600" dirty="0" err="1">
                <a:latin typeface="Arial"/>
              </a:rPr>
              <a:t>blockchain</a:t>
            </a:r>
            <a:r>
              <a:rPr lang="en-US" sz="1600" dirty="0">
                <a:latin typeface="Arial"/>
              </a:rPr>
              <a:t> hash control and block creation is shown as Figure 4-5.</a:t>
            </a:r>
          </a:p>
        </p:txBody>
      </p:sp>
      <p:pic>
        <p:nvPicPr>
          <p:cNvPr id="15" name="14 Resim" descr="Ekran Alıntısıfwtqw.PNG"/>
          <p:cNvPicPr>
            <a:picLocks noChangeAspect="1"/>
          </p:cNvPicPr>
          <p:nvPr/>
        </p:nvPicPr>
        <p:blipFill>
          <a:blip r:embed="rId2" cstate="print"/>
          <a:stretch>
            <a:fillRect/>
          </a:stretch>
        </p:blipFill>
        <p:spPr>
          <a:xfrm>
            <a:off x="2627784" y="3717032"/>
            <a:ext cx="3985606" cy="22328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Ekran Alıntısı.PNG"/>
          <p:cNvPicPr>
            <a:picLocks noChangeAspect="1"/>
          </p:cNvPicPr>
          <p:nvPr/>
        </p:nvPicPr>
        <p:blipFill>
          <a:blip r:embed="rId2" cstate="print"/>
          <a:stretch>
            <a:fillRect/>
          </a:stretch>
        </p:blipFill>
        <p:spPr>
          <a:xfrm>
            <a:off x="899592" y="260648"/>
            <a:ext cx="7499145" cy="5816962"/>
          </a:xfrm>
          <a:prstGeom prst="rect">
            <a:avLst/>
          </a:prstGeom>
        </p:spPr>
      </p:pic>
      <p:sp>
        <p:nvSpPr>
          <p:cNvPr id="5" name="4 Metin kutusu"/>
          <p:cNvSpPr txBox="1"/>
          <p:nvPr/>
        </p:nvSpPr>
        <p:spPr>
          <a:xfrm>
            <a:off x="2267744" y="6211669"/>
            <a:ext cx="4743671" cy="646331"/>
          </a:xfrm>
          <a:prstGeom prst="rect">
            <a:avLst/>
          </a:prstGeom>
          <a:noFill/>
        </p:spPr>
        <p:txBody>
          <a:bodyPr wrap="none" rtlCol="0">
            <a:spAutoFit/>
          </a:bodyPr>
          <a:lstStyle/>
          <a:p>
            <a:r>
              <a:rPr lang="en-US" dirty="0" smtClean="0">
                <a:latin typeface="Times New Roman" pitchFamily="18" charset="0"/>
                <a:cs typeface="Times New Roman" pitchFamily="18" charset="0"/>
              </a:rPr>
              <a:t>Figure 1: Software Console Application Interface</a:t>
            </a:r>
          </a:p>
          <a:p>
            <a:endParaRPr lang="tr-TR"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Ekran Alıntısı1.PNG"/>
          <p:cNvPicPr>
            <a:picLocks noChangeAspect="1"/>
          </p:cNvPicPr>
          <p:nvPr/>
        </p:nvPicPr>
        <p:blipFill>
          <a:blip r:embed="rId2" cstate="print"/>
          <a:stretch>
            <a:fillRect/>
          </a:stretch>
        </p:blipFill>
        <p:spPr>
          <a:xfrm>
            <a:off x="467544" y="116632"/>
            <a:ext cx="8064896" cy="5903793"/>
          </a:xfrm>
          <a:prstGeom prst="rect">
            <a:avLst/>
          </a:prstGeom>
        </p:spPr>
      </p:pic>
      <p:sp>
        <p:nvSpPr>
          <p:cNvPr id="5" name="4 Dikdörtgen"/>
          <p:cNvSpPr/>
          <p:nvPr/>
        </p:nvSpPr>
        <p:spPr>
          <a:xfrm>
            <a:off x="2483768" y="6237312"/>
            <a:ext cx="4295336" cy="529248"/>
          </a:xfrm>
          <a:prstGeom prst="rect">
            <a:avLst/>
          </a:prstGeom>
        </p:spPr>
        <p:txBody>
          <a:bodyPr lIns="0" tIns="0" rIns="0" bIns="0">
            <a:noAutofit/>
          </a:bodyPr>
          <a:lstStyle/>
          <a:p>
            <a:pPr indent="0" algn="ctr">
              <a:lnSpc>
                <a:spcPts val="1368"/>
              </a:lnSpc>
            </a:pPr>
            <a:r>
              <a:rPr lang="en-US" dirty="0">
                <a:latin typeface="Times New Roman" pitchFamily="18" charset="0"/>
                <a:cs typeface="Times New Roman" pitchFamily="18" charset="0"/>
              </a:rPr>
              <a:t>Figure 2: Main Class and Exception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Ekran Alıntısı2.PNG"/>
          <p:cNvPicPr>
            <a:picLocks noChangeAspect="1"/>
          </p:cNvPicPr>
          <p:nvPr/>
        </p:nvPicPr>
        <p:blipFill>
          <a:blip r:embed="rId2" cstate="print"/>
          <a:stretch>
            <a:fillRect/>
          </a:stretch>
        </p:blipFill>
        <p:spPr>
          <a:xfrm>
            <a:off x="683568" y="188640"/>
            <a:ext cx="7734941" cy="5832648"/>
          </a:xfrm>
          <a:prstGeom prst="rect">
            <a:avLst/>
          </a:prstGeom>
        </p:spPr>
      </p:pic>
      <p:sp>
        <p:nvSpPr>
          <p:cNvPr id="5" name="4 Dikdörtgen"/>
          <p:cNvSpPr/>
          <p:nvPr/>
        </p:nvSpPr>
        <p:spPr>
          <a:xfrm>
            <a:off x="1547664" y="6165304"/>
            <a:ext cx="6120680" cy="425576"/>
          </a:xfrm>
          <a:prstGeom prst="rect">
            <a:avLst/>
          </a:prstGeom>
        </p:spPr>
        <p:txBody>
          <a:bodyPr lIns="0" tIns="0" rIns="0" bIns="0">
            <a:noAutofit/>
          </a:bodyPr>
          <a:lstStyle/>
          <a:p>
            <a:pPr indent="0" algn="ctr"/>
            <a:r>
              <a:rPr lang="en-US" dirty="0">
                <a:latin typeface="Times New Roman" pitchFamily="18" charset="0"/>
                <a:cs typeface="Times New Roman" pitchFamily="18" charset="0"/>
              </a:rPr>
              <a:t>Figure 3: Add Our Blocks to the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ArrayList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indent="0" algn="ctr"/>
            <a:r>
              <a:rPr lang="en-US" dirty="0" smtClean="0">
                <a:latin typeface="Times New Roman" pitchFamily="18" charset="0"/>
                <a:cs typeface="Times New Roman" pitchFamily="18" charset="0"/>
              </a:rPr>
              <a:t>Source </a:t>
            </a:r>
            <a:r>
              <a:rPr lang="en-US" dirty="0">
                <a:latin typeface="Times New Roman" pitchFamily="18" charset="0"/>
                <a:cs typeface="Times New Roman" pitchFamily="18" charset="0"/>
              </a:rPr>
              <a:t>Code Interface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Ekran Alıntısı3.PNG"/>
          <p:cNvPicPr>
            <a:picLocks noChangeAspect="1"/>
          </p:cNvPicPr>
          <p:nvPr/>
        </p:nvPicPr>
        <p:blipFill>
          <a:blip r:embed="rId2" cstate="print"/>
          <a:stretch>
            <a:fillRect/>
          </a:stretch>
        </p:blipFill>
        <p:spPr>
          <a:xfrm>
            <a:off x="827584" y="188640"/>
            <a:ext cx="7488832" cy="5842829"/>
          </a:xfrm>
          <a:prstGeom prst="rect">
            <a:avLst/>
          </a:prstGeom>
        </p:spPr>
      </p:pic>
      <p:sp>
        <p:nvSpPr>
          <p:cNvPr id="5" name="4 Dikdörtgen"/>
          <p:cNvSpPr/>
          <p:nvPr/>
        </p:nvSpPr>
        <p:spPr>
          <a:xfrm>
            <a:off x="2123728" y="6309320"/>
            <a:ext cx="4824536" cy="329184"/>
          </a:xfrm>
          <a:prstGeom prst="rect">
            <a:avLst/>
          </a:prstGeom>
        </p:spPr>
        <p:txBody>
          <a:bodyPr lIns="0" tIns="0" rIns="0" bIns="0">
            <a:noAutofit/>
          </a:bodyPr>
          <a:lstStyle/>
          <a:p>
            <a:pPr indent="0" algn="ctr">
              <a:lnSpc>
                <a:spcPts val="1416"/>
              </a:lnSpc>
            </a:pPr>
            <a:r>
              <a:rPr lang="en-US" dirty="0">
                <a:latin typeface="Times New Roman" pitchFamily="18" charset="0"/>
                <a:cs typeface="Times New Roman" pitchFamily="18" charset="0"/>
              </a:rPr>
              <a:t>Figure 4: Functions of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Hash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Ekran Alıntısı4.PNG"/>
          <p:cNvPicPr>
            <a:picLocks noChangeAspect="1"/>
          </p:cNvPicPr>
          <p:nvPr/>
        </p:nvPicPr>
        <p:blipFill>
          <a:blip r:embed="rId2" cstate="print"/>
          <a:stretch>
            <a:fillRect/>
          </a:stretch>
        </p:blipFill>
        <p:spPr>
          <a:xfrm>
            <a:off x="755576" y="188640"/>
            <a:ext cx="7798005" cy="5485493"/>
          </a:xfrm>
          <a:prstGeom prst="rect">
            <a:avLst/>
          </a:prstGeom>
        </p:spPr>
      </p:pic>
      <p:sp>
        <p:nvSpPr>
          <p:cNvPr id="5" name="4 Dikdörtgen"/>
          <p:cNvSpPr/>
          <p:nvPr/>
        </p:nvSpPr>
        <p:spPr>
          <a:xfrm>
            <a:off x="1691680" y="6093296"/>
            <a:ext cx="6015960" cy="326136"/>
          </a:xfrm>
          <a:prstGeom prst="rect">
            <a:avLst/>
          </a:prstGeom>
        </p:spPr>
        <p:txBody>
          <a:bodyPr lIns="0" tIns="0" rIns="0" bIns="0">
            <a:noAutofit/>
          </a:bodyPr>
          <a:lstStyle/>
          <a:p>
            <a:pPr indent="0" algn="ctr">
              <a:lnSpc>
                <a:spcPts val="1392"/>
              </a:lnSpc>
              <a:spcBef>
                <a:spcPts val="1890"/>
              </a:spcBef>
              <a:spcAft>
                <a:spcPts val="3150"/>
              </a:spcAft>
            </a:pPr>
            <a:r>
              <a:rPr lang="en-US" dirty="0">
                <a:latin typeface="Times New Roman" pitchFamily="18" charset="0"/>
                <a:cs typeface="Times New Roman" pitchFamily="18" charset="0"/>
              </a:rPr>
              <a:t>Figure 5: Main Functions and Block Creation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95536" y="1772816"/>
            <a:ext cx="8352928" cy="4752528"/>
          </a:xfrm>
          <a:prstGeom prst="rect">
            <a:avLst/>
          </a:prstGeom>
        </p:spPr>
        <p:txBody>
          <a:bodyPr lIns="0" tIns="0" rIns="0" bIns="0">
            <a:noAutofit/>
          </a:bodyPr>
          <a:lstStyle/>
          <a:p>
            <a:pPr marR="174752" indent="0" algn="just">
              <a:spcAft>
                <a:spcPts val="840"/>
              </a:spcAft>
            </a:pPr>
            <a:r>
              <a:rPr lang="en-US" sz="1400" b="1" smtClean="0">
                <a:latin typeface="Times New Roman" pitchFamily="18" charset="0"/>
                <a:cs typeface="Times New Roman" pitchFamily="18" charset="0"/>
              </a:rPr>
              <a:t>[1]</a:t>
            </a:r>
            <a:r>
              <a:rPr lang="en-US" sz="1400" smtClean="0">
                <a:latin typeface="Times New Roman" pitchFamily="18" charset="0"/>
                <a:cs typeface="Times New Roman" pitchFamily="18" charset="0"/>
              </a:rPr>
              <a:t>    </a:t>
            </a:r>
            <a:r>
              <a:rPr lang="en-US" sz="1400" smtClean="0">
                <a:solidFill>
                  <a:srgbClr val="1F192A"/>
                </a:solidFill>
                <a:latin typeface="Times New Roman" pitchFamily="18" charset="0"/>
                <a:cs typeface="Times New Roman" pitchFamily="18" charset="0"/>
              </a:rPr>
              <a:t>Bitcoin: A Peer-to-Peer Electronic Cash System Satoshi Nakamoto, October 31,2008</a:t>
            </a:r>
          </a:p>
          <a:p>
            <a:pPr indent="0" algn="just">
              <a:spcAft>
                <a:spcPts val="840"/>
              </a:spcAft>
            </a:pPr>
            <a:r>
              <a:rPr lang="en-US" sz="1400" smtClean="0">
                <a:latin typeface="Times New Roman" pitchFamily="18" charset="0"/>
                <a:cs typeface="Times New Roman" pitchFamily="18" charset="0"/>
              </a:rPr>
              <a:t>[2]    </a:t>
            </a:r>
            <a:r>
              <a:rPr lang="en-US" sz="1400" smtClean="0">
                <a:solidFill>
                  <a:srgbClr val="1F192A"/>
                </a:solidFill>
                <a:latin typeface="Times New Roman" pitchFamily="18" charset="0"/>
                <a:cs typeface="Times New Roman" pitchFamily="18" charset="0"/>
              </a:rPr>
              <a:t>Blockchain Challenges and Opportunities </a:t>
            </a:r>
            <a:r>
              <a:rPr lang="en-US" sz="1400" smtClean="0">
                <a:latin typeface="Times New Roman" pitchFamily="18" charset="0"/>
                <a:cs typeface="Times New Roman" pitchFamily="18" charset="0"/>
              </a:rPr>
              <a:t>A </a:t>
            </a:r>
            <a:r>
              <a:rPr lang="en-US" sz="1400" smtClean="0">
                <a:solidFill>
                  <a:srgbClr val="1F192A"/>
                </a:solidFill>
                <a:latin typeface="Times New Roman" pitchFamily="18" charset="0"/>
                <a:cs typeface="Times New Roman" pitchFamily="18" charset="0"/>
              </a:rPr>
              <a:t>Survey Int. J. Web and Grid Services</a:t>
            </a:r>
          </a:p>
          <a:p>
            <a:pPr marR="174752" indent="0" algn="just"/>
            <a:r>
              <a:rPr lang="en-US" sz="1400" smtClean="0">
                <a:latin typeface="Times New Roman" pitchFamily="18" charset="0"/>
                <a:cs typeface="Times New Roman" pitchFamily="18" charset="0"/>
              </a:rPr>
              <a:t>[3]    </a:t>
            </a:r>
            <a:r>
              <a:rPr lang="en-US" sz="1400" smtClean="0">
                <a:solidFill>
                  <a:srgbClr val="1F192A"/>
                </a:solidFill>
                <a:latin typeface="Times New Roman" pitchFamily="18" charset="0"/>
                <a:cs typeface="Times New Roman" pitchFamily="18" charset="0"/>
              </a:rPr>
              <a:t>An (Almost) Constant-Effort Solution-Verification Proof-of-Work Protocol Based on Merkle Trees Fabien Coelho CRI, Ecole des mines de Paris, ' 35, rue Saint-Honor'e, 77305 Fontainebleau cedex, France</a:t>
            </a:r>
          </a:p>
          <a:p>
            <a:pPr marR="174752" indent="0" algn="just">
              <a:lnSpc>
                <a:spcPts val="1296"/>
              </a:lnSpc>
            </a:pPr>
            <a:endParaRPr lang="en-US" sz="1400" dirty="0">
              <a:solidFill>
                <a:srgbClr val="1F192A"/>
              </a:solidFill>
              <a:latin typeface="Times New Roman" pitchFamily="18" charset="0"/>
              <a:cs typeface="Times New Roman" pitchFamily="18" charset="0"/>
            </a:endParaRPr>
          </a:p>
          <a:p>
            <a:pPr marR="174752" indent="0" algn="just">
              <a:lnSpc>
                <a:spcPts val="1296"/>
              </a:lnSpc>
            </a:pPr>
            <a:endParaRPr lang="en-US" sz="1400" dirty="0" smtClean="0">
              <a:solidFill>
                <a:srgbClr val="1F192A"/>
              </a:solidFill>
              <a:latin typeface="Times New Roman" pitchFamily="18" charset="0"/>
              <a:cs typeface="Times New Roman" pitchFamily="18" charset="0"/>
            </a:endParaRPr>
          </a:p>
          <a:p>
            <a:pPr marR="174752" indent="0" algn="just">
              <a:lnSpc>
                <a:spcPts val="1296"/>
              </a:lnSpc>
            </a:pPr>
            <a:endParaRPr lang="en-US" sz="1400" dirty="0" smtClean="0">
              <a:solidFill>
                <a:srgbClr val="1F192A"/>
              </a:solidFill>
              <a:latin typeface="Times New Roman" pitchFamily="18" charset="0"/>
              <a:cs typeface="Times New Roman" pitchFamily="18" charset="0"/>
            </a:endParaRPr>
          </a:p>
          <a:p>
            <a:pPr marR="174752" indent="0" algn="just">
              <a:lnSpc>
                <a:spcPts val="1296"/>
              </a:lnSpc>
            </a:pPr>
            <a:endParaRPr lang="en-US" sz="1400" dirty="0">
              <a:solidFill>
                <a:srgbClr val="1F192A"/>
              </a:solidFill>
              <a:latin typeface="Times New Roman" pitchFamily="18" charset="0"/>
              <a:cs typeface="Times New Roman" pitchFamily="18" charset="0"/>
            </a:endParaRPr>
          </a:p>
          <a:p>
            <a:pPr marR="174752" indent="0" algn="just">
              <a:lnSpc>
                <a:spcPts val="1296"/>
              </a:lnSpc>
            </a:pPr>
            <a:endParaRPr lang="en-US" sz="1400" dirty="0">
              <a:solidFill>
                <a:srgbClr val="1F192A"/>
              </a:solidFill>
              <a:latin typeface="Times New Roman" pitchFamily="18" charset="0"/>
              <a:cs typeface="Times New Roman" pitchFamily="18" charset="0"/>
            </a:endParaRPr>
          </a:p>
        </p:txBody>
      </p:sp>
      <p:sp>
        <p:nvSpPr>
          <p:cNvPr id="5" name="4 Metin kutusu"/>
          <p:cNvSpPr txBox="1"/>
          <p:nvPr/>
        </p:nvSpPr>
        <p:spPr>
          <a:xfrm>
            <a:off x="323528" y="548680"/>
            <a:ext cx="3393878" cy="1077218"/>
          </a:xfrm>
          <a:prstGeom prst="rect">
            <a:avLst/>
          </a:prstGeom>
          <a:noFill/>
        </p:spPr>
        <p:txBody>
          <a:bodyPr wrap="none" rtlCol="0">
            <a:spAutoFit/>
          </a:bodyPr>
          <a:lstStyle/>
          <a:p>
            <a:r>
              <a:rPr lang="en-US" sz="3200" b="1" dirty="0" smtClean="0">
                <a:latin typeface="Times New Roman" pitchFamily="18" charset="0"/>
                <a:cs typeface="Times New Roman" pitchFamily="18" charset="0"/>
              </a:rPr>
              <a:t>V. REFERENCES</a:t>
            </a:r>
          </a:p>
          <a:p>
            <a:endParaRPr lang="tr-TR" sz="3200" dirty="0">
              <a:latin typeface="Times New Roman" pitchFamily="18" charset="0"/>
              <a:cs typeface="Times New Roman" pitchFamily="18" charset="0"/>
            </a:endParaRPr>
          </a:p>
        </p:txBody>
      </p:sp>
      <p:sp>
        <p:nvSpPr>
          <p:cNvPr id="12" name="11 Dikdörtgen"/>
          <p:cNvSpPr/>
          <p:nvPr/>
        </p:nvSpPr>
        <p:spPr>
          <a:xfrm>
            <a:off x="395536" y="2852936"/>
            <a:ext cx="8352928" cy="2952328"/>
          </a:xfrm>
          <a:prstGeom prst="rect">
            <a:avLst/>
          </a:prstGeom>
        </p:spPr>
        <p:txBody>
          <a:bodyPr lIns="0" tIns="0" rIns="0" bIns="0">
            <a:noAutofit/>
          </a:bodyPr>
          <a:lstStyle/>
          <a:p>
            <a:pPr indent="0" algn="just">
              <a:spcAft>
                <a:spcPts val="840"/>
              </a:spcAft>
            </a:pPr>
            <a:r>
              <a:rPr lang="en-US" sz="1400" dirty="0" smtClean="0">
                <a:latin typeface="Times New Roman" pitchFamily="18" charset="0"/>
                <a:cs typeface="Times New Roman" pitchFamily="18" charset="0"/>
              </a:rPr>
              <a:t>[4]    </a:t>
            </a:r>
            <a:r>
              <a:rPr lang="en-US" sz="1400" dirty="0" smtClean="0">
                <a:solidFill>
                  <a:srgbClr val="1F192A"/>
                </a:solidFill>
                <a:latin typeface="Times New Roman" pitchFamily="18" charset="0"/>
                <a:cs typeface="Times New Roman" pitchFamily="18" charset="0"/>
              </a:rPr>
              <a:t>Cuckoo Cycle: a memory-hard proof-of-work system John </a:t>
            </a:r>
            <a:r>
              <a:rPr lang="en-US" sz="1400" dirty="0" smtClean="0">
                <a:latin typeface="Times New Roman" pitchFamily="18" charset="0"/>
                <a:cs typeface="Times New Roman" pitchFamily="18" charset="0"/>
              </a:rPr>
              <a:t>T</a:t>
            </a:r>
            <a:r>
              <a:rPr lang="en-US" sz="1400" dirty="0" smtClean="0">
                <a:solidFill>
                  <a:srgbClr val="1F192A"/>
                </a:solidFill>
                <a:latin typeface="Times New Roman" pitchFamily="18" charset="0"/>
                <a:cs typeface="Times New Roman" pitchFamily="18" charset="0"/>
              </a:rPr>
              <a:t>romp, February 1,2014</a:t>
            </a:r>
          </a:p>
          <a:p>
            <a:pPr indent="0" algn="just">
              <a:spcAft>
                <a:spcPts val="840"/>
              </a:spcAft>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5]    </a:t>
            </a:r>
            <a:r>
              <a:rPr lang="en-US" sz="1400" dirty="0">
                <a:solidFill>
                  <a:srgbClr val="1F192A"/>
                </a:solidFill>
                <a:latin typeface="Times New Roman" pitchFamily="18" charset="0"/>
                <a:cs typeface="Times New Roman" pitchFamily="18" charset="0"/>
              </a:rPr>
              <a:t>Verification of a Cryptographic Primitive: SHA-256 ANDREW W. </a:t>
            </a:r>
            <a:r>
              <a:rPr lang="en-US" sz="1400" dirty="0">
                <a:latin typeface="Times New Roman" pitchFamily="18" charset="0"/>
                <a:cs typeface="Times New Roman" pitchFamily="18" charset="0"/>
              </a:rPr>
              <a:t>APPEL, </a:t>
            </a:r>
            <a:r>
              <a:rPr lang="en-US" sz="1400" dirty="0">
                <a:solidFill>
                  <a:srgbClr val="1F192A"/>
                </a:solidFill>
                <a:latin typeface="Times New Roman" pitchFamily="18" charset="0"/>
                <a:cs typeface="Times New Roman" pitchFamily="18" charset="0"/>
              </a:rPr>
              <a:t>Princeton University, August 1,2</a:t>
            </a:r>
          </a:p>
          <a:p>
            <a:pPr indent="0" algn="just">
              <a:spcAft>
                <a:spcPts val="840"/>
              </a:spcAft>
            </a:pPr>
            <a:r>
              <a:rPr lang="en-US" sz="1400" dirty="0">
                <a:latin typeface="Times New Roman" pitchFamily="18" charset="0"/>
                <a:cs typeface="Times New Roman" pitchFamily="18" charset="0"/>
              </a:rPr>
              <a:t>[6]    </a:t>
            </a:r>
            <a:r>
              <a:rPr lang="en-US" sz="1400" dirty="0" err="1">
                <a:solidFill>
                  <a:srgbClr val="1F192A"/>
                </a:solidFill>
                <a:latin typeface="Times New Roman" pitchFamily="18" charset="0"/>
                <a:cs typeface="Times New Roman" pitchFamily="18" charset="0"/>
              </a:rPr>
              <a:t>Dwork</a:t>
            </a:r>
            <a:r>
              <a:rPr lang="en-US" sz="1400" dirty="0">
                <a:solidFill>
                  <a:srgbClr val="1F192A"/>
                </a:solidFill>
                <a:latin typeface="Times New Roman" pitchFamily="18" charset="0"/>
                <a:cs typeface="Times New Roman" pitchFamily="18" charset="0"/>
              </a:rPr>
              <a:t>, Cynthia and </a:t>
            </a:r>
            <a:r>
              <a:rPr lang="en-US" sz="1400" dirty="0" err="1">
                <a:solidFill>
                  <a:srgbClr val="1F192A"/>
                </a:solidFill>
                <a:latin typeface="Times New Roman" pitchFamily="18" charset="0"/>
                <a:cs typeface="Times New Roman" pitchFamily="18" charset="0"/>
              </a:rPr>
              <a:t>Naor</a:t>
            </a:r>
            <a:r>
              <a:rPr lang="en-US" sz="1400" dirty="0">
                <a:solidFill>
                  <a:srgbClr val="1F192A"/>
                </a:solidFill>
                <a:latin typeface="Times New Roman" pitchFamily="18" charset="0"/>
                <a:cs typeface="Times New Roman" pitchFamily="18" charset="0"/>
              </a:rPr>
              <a:t>, </a:t>
            </a:r>
            <a:r>
              <a:rPr lang="en-US" sz="1400" dirty="0" err="1">
                <a:solidFill>
                  <a:srgbClr val="1F192A"/>
                </a:solidFill>
                <a:latin typeface="Times New Roman" pitchFamily="18" charset="0"/>
                <a:cs typeface="Times New Roman" pitchFamily="18" charset="0"/>
              </a:rPr>
              <a:t>Moni</a:t>
            </a:r>
            <a:r>
              <a:rPr lang="en-US" sz="1400" dirty="0">
                <a:solidFill>
                  <a:srgbClr val="1F192A"/>
                </a:solidFill>
                <a:latin typeface="Times New Roman" pitchFamily="18" charset="0"/>
                <a:cs typeface="Times New Roman" pitchFamily="18" charset="0"/>
              </a:rPr>
              <a:t> “Pricing via processing or </a:t>
            </a:r>
            <a:r>
              <a:rPr lang="en-US" sz="1400" dirty="0" err="1">
                <a:solidFill>
                  <a:srgbClr val="1F192A"/>
                </a:solidFill>
                <a:latin typeface="Times New Roman" pitchFamily="18" charset="0"/>
                <a:cs typeface="Times New Roman" pitchFamily="18" charset="0"/>
              </a:rPr>
              <a:t>combatting</a:t>
            </a:r>
            <a:r>
              <a:rPr lang="en-US" sz="1400" dirty="0">
                <a:solidFill>
                  <a:srgbClr val="1F192A"/>
                </a:solidFill>
                <a:latin typeface="Times New Roman" pitchFamily="18" charset="0"/>
                <a:cs typeface="Times New Roman" pitchFamily="18" charset="0"/>
              </a:rPr>
              <a:t> junk mail”. Annual International Cryptology Conference, 139-147, 1992.</a:t>
            </a:r>
          </a:p>
          <a:p>
            <a:pPr indent="0" algn="just">
              <a:spcAft>
                <a:spcPts val="840"/>
              </a:spcAft>
            </a:pPr>
            <a:r>
              <a:rPr lang="en-US" sz="1400" dirty="0">
                <a:latin typeface="Times New Roman" pitchFamily="18" charset="0"/>
                <a:cs typeface="Times New Roman" pitchFamily="18" charset="0"/>
              </a:rPr>
              <a:t>[7]    </a:t>
            </a:r>
            <a:r>
              <a:rPr lang="en-US" sz="1400" dirty="0">
                <a:solidFill>
                  <a:srgbClr val="1F192A"/>
                </a:solidFill>
                <a:latin typeface="Times New Roman" pitchFamily="18" charset="0"/>
                <a:cs typeface="Times New Roman" pitchFamily="18" charset="0"/>
              </a:rPr>
              <a:t>Douceur, J. </a:t>
            </a:r>
            <a:r>
              <a:rPr lang="en-US" sz="1400" dirty="0">
                <a:latin typeface="Times New Roman" pitchFamily="18" charset="0"/>
                <a:cs typeface="Times New Roman" pitchFamily="18" charset="0"/>
              </a:rPr>
              <a:t>R. </a:t>
            </a:r>
            <a:r>
              <a:rPr lang="en-US" sz="1400" dirty="0">
                <a:solidFill>
                  <a:srgbClr val="1F192A"/>
                </a:solidFill>
                <a:latin typeface="Times New Roman" pitchFamily="18" charset="0"/>
                <a:cs typeface="Times New Roman" pitchFamily="18" charset="0"/>
              </a:rPr>
              <a:t>“The </a:t>
            </a:r>
            <a:r>
              <a:rPr lang="en-US" sz="1400" dirty="0" err="1">
                <a:solidFill>
                  <a:srgbClr val="1F192A"/>
                </a:solidFill>
                <a:latin typeface="Times New Roman" pitchFamily="18" charset="0"/>
                <a:cs typeface="Times New Roman" pitchFamily="18" charset="0"/>
              </a:rPr>
              <a:t>sybil</a:t>
            </a:r>
            <a:r>
              <a:rPr lang="en-US" sz="1400" dirty="0">
                <a:solidFill>
                  <a:srgbClr val="1F192A"/>
                </a:solidFill>
                <a:latin typeface="Times New Roman" pitchFamily="18" charset="0"/>
                <a:cs typeface="Times New Roman" pitchFamily="18" charset="0"/>
              </a:rPr>
              <a:t> attack”. In International workshop on peer-to-peer systems (pp. 251-260), 2002.</a:t>
            </a:r>
          </a:p>
          <a:p>
            <a:pPr indent="0" algn="just">
              <a:spcAft>
                <a:spcPts val="840"/>
              </a:spcAft>
            </a:pPr>
            <a:r>
              <a:rPr lang="en-US" sz="1400" dirty="0">
                <a:latin typeface="Times New Roman" pitchFamily="18" charset="0"/>
                <a:cs typeface="Times New Roman" pitchFamily="18" charset="0"/>
              </a:rPr>
              <a:t>[3] </a:t>
            </a:r>
            <a:r>
              <a:rPr lang="en-US" sz="1400" dirty="0" err="1">
                <a:solidFill>
                  <a:srgbClr val="1F192A"/>
                </a:solidFill>
                <a:latin typeface="Times New Roman" pitchFamily="18" charset="0"/>
                <a:cs typeface="Times New Roman" pitchFamily="18" charset="0"/>
              </a:rPr>
              <a:t>Bentov</a:t>
            </a:r>
            <a:r>
              <a:rPr lang="en-US" sz="1400" dirty="0">
                <a:solidFill>
                  <a:srgbClr val="1F192A"/>
                </a:solidFill>
                <a:latin typeface="Times New Roman" pitchFamily="18" charset="0"/>
                <a:cs typeface="Times New Roman" pitchFamily="18" charset="0"/>
              </a:rPr>
              <a:t>, </a:t>
            </a:r>
            <a:r>
              <a:rPr lang="en-US" sz="1400" dirty="0" err="1">
                <a:solidFill>
                  <a:srgbClr val="1F192A"/>
                </a:solidFill>
                <a:latin typeface="Times New Roman" pitchFamily="18" charset="0"/>
                <a:cs typeface="Times New Roman" pitchFamily="18" charset="0"/>
              </a:rPr>
              <a:t>Iddo</a:t>
            </a:r>
            <a:r>
              <a:rPr lang="en-US" sz="1400" dirty="0">
                <a:solidFill>
                  <a:srgbClr val="1F192A"/>
                </a:solidFill>
                <a:latin typeface="Times New Roman" pitchFamily="18" charset="0"/>
                <a:cs typeface="Times New Roman" pitchFamily="18" charset="0"/>
              </a:rPr>
              <a:t> and Lee, Charles and Mizrahi, Alex and Rosenfeld, </a:t>
            </a:r>
            <a:r>
              <a:rPr lang="en-US" sz="1400" dirty="0" err="1">
                <a:solidFill>
                  <a:srgbClr val="1F192A"/>
                </a:solidFill>
                <a:latin typeface="Times New Roman" pitchFamily="18" charset="0"/>
                <a:cs typeface="Times New Roman" pitchFamily="18" charset="0"/>
              </a:rPr>
              <a:t>Meni</a:t>
            </a:r>
            <a:r>
              <a:rPr lang="en-US" sz="1400" dirty="0">
                <a:solidFill>
                  <a:srgbClr val="1F192A"/>
                </a:solidFill>
                <a:latin typeface="Times New Roman" pitchFamily="18" charset="0"/>
                <a:cs typeface="Times New Roman" pitchFamily="18" charset="0"/>
              </a:rPr>
              <a:t> “Proof of Activity: Extending </a:t>
            </a:r>
            <a:r>
              <a:rPr lang="en-US" sz="1400" dirty="0" err="1">
                <a:solidFill>
                  <a:srgbClr val="1F192A"/>
                </a:solidFill>
                <a:latin typeface="Times New Roman" pitchFamily="18" charset="0"/>
                <a:cs typeface="Times New Roman" pitchFamily="18" charset="0"/>
              </a:rPr>
              <a:t>Bitcoin’s</a:t>
            </a:r>
            <a:r>
              <a:rPr lang="en-US" sz="1400" dirty="0">
                <a:solidFill>
                  <a:srgbClr val="1F192A"/>
                </a:solidFill>
                <a:latin typeface="Times New Roman" pitchFamily="18" charset="0"/>
                <a:cs typeface="Times New Roman" pitchFamily="18" charset="0"/>
              </a:rPr>
              <a:t> Proof of Work via Proof of Stake [Extended Abstract]”. SIGMETRICS Perform. </a:t>
            </a:r>
            <a:r>
              <a:rPr lang="en-US" sz="1400" dirty="0" err="1">
                <a:solidFill>
                  <a:srgbClr val="1F192A"/>
                </a:solidFill>
                <a:latin typeface="Times New Roman" pitchFamily="18" charset="0"/>
                <a:cs typeface="Times New Roman" pitchFamily="18" charset="0"/>
              </a:rPr>
              <a:t>Eval</a:t>
            </a:r>
            <a:r>
              <a:rPr lang="en-US" sz="1400" dirty="0">
                <a:solidFill>
                  <a:srgbClr val="1F192A"/>
                </a:solidFill>
                <a:latin typeface="Times New Roman" pitchFamily="18" charset="0"/>
                <a:cs typeface="Times New Roman" pitchFamily="18" charset="0"/>
              </a:rPr>
              <a:t>. Rev., Volume 43, issue 3.</a:t>
            </a:r>
          </a:p>
          <a:p>
            <a:pPr indent="0" algn="just"/>
            <a:r>
              <a:rPr lang="en-US" sz="1400" dirty="0">
                <a:latin typeface="Times New Roman" pitchFamily="18" charset="0"/>
                <a:cs typeface="Times New Roman" pitchFamily="18" charset="0"/>
              </a:rPr>
              <a:t>[9] </a:t>
            </a:r>
            <a:r>
              <a:rPr lang="en-US" sz="1400" dirty="0">
                <a:solidFill>
                  <a:srgbClr val="1F192A"/>
                </a:solidFill>
                <a:latin typeface="Times New Roman" pitchFamily="18" charset="0"/>
                <a:cs typeface="Times New Roman" pitchFamily="18" charset="0"/>
              </a:rPr>
              <a:t>Andrew Miller, Yu Xia, Kyle </a:t>
            </a:r>
            <a:r>
              <a:rPr lang="en-US" sz="1400" dirty="0" err="1">
                <a:solidFill>
                  <a:srgbClr val="1F192A"/>
                </a:solidFill>
                <a:latin typeface="Times New Roman" pitchFamily="18" charset="0"/>
                <a:cs typeface="Times New Roman" pitchFamily="18" charset="0"/>
              </a:rPr>
              <a:t>Croman</a:t>
            </a:r>
            <a:r>
              <a:rPr lang="en-US" sz="1400" dirty="0">
                <a:solidFill>
                  <a:srgbClr val="1F192A"/>
                </a:solidFill>
                <a:latin typeface="Times New Roman" pitchFamily="18" charset="0"/>
                <a:cs typeface="Times New Roman" pitchFamily="18" charset="0"/>
              </a:rPr>
              <a:t>, Elaine Shi, and Dawn Song. “The Honey Badger of </a:t>
            </a:r>
            <a:r>
              <a:rPr lang="en-US" sz="1400" dirty="0">
                <a:latin typeface="Times New Roman" pitchFamily="18" charset="0"/>
                <a:cs typeface="Times New Roman" pitchFamily="18" charset="0"/>
              </a:rPr>
              <a:t>BFT </a:t>
            </a:r>
            <a:r>
              <a:rPr lang="en-US" sz="1400" dirty="0">
                <a:solidFill>
                  <a:srgbClr val="1F192A"/>
                </a:solidFill>
                <a:latin typeface="Times New Roman" pitchFamily="18" charset="0"/>
                <a:cs typeface="Times New Roman" pitchFamily="18" charset="0"/>
              </a:rPr>
              <a:t>Protocols.” In Proceedings </a:t>
            </a:r>
            <a:r>
              <a:rPr lang="en-US" sz="1400" dirty="0">
                <a:latin typeface="Times New Roman" pitchFamily="18" charset="0"/>
                <a:cs typeface="Times New Roman" pitchFamily="18" charset="0"/>
              </a:rPr>
              <a:t>of </a:t>
            </a:r>
            <a:r>
              <a:rPr lang="en-US" sz="1400" dirty="0">
                <a:solidFill>
                  <a:srgbClr val="1F192A"/>
                </a:solidFill>
                <a:latin typeface="Times New Roman" pitchFamily="18" charset="0"/>
                <a:cs typeface="Times New Roman" pitchFamily="18" charset="0"/>
              </a:rPr>
              <a:t>the 2016 ACM SIGSAC Conference on Computer and Communications Security (CCS ’16). ACM, New York, NY, USA, 31-42. DOI: </a:t>
            </a:r>
            <a:r>
              <a:rPr lang="en-US" sz="1400" dirty="0">
                <a:solidFill>
                  <a:srgbClr val="1F192A"/>
                </a:solidFill>
                <a:latin typeface="Times New Roman" pitchFamily="18" charset="0"/>
                <a:cs typeface="Times New Roman" pitchFamily="18" charset="0"/>
                <a:hlinkClick r:id="rId2"/>
              </a:rPr>
              <a:t>https://doi.Org/10.1</a:t>
            </a:r>
            <a:r>
              <a:rPr lang="en-US" sz="1400" dirty="0">
                <a:latin typeface="Times New Roman" pitchFamily="18" charset="0"/>
                <a:cs typeface="Times New Roman" pitchFamily="18" charset="0"/>
                <a:hlinkClick r:id="rId2"/>
              </a:rPr>
              <a:t>1</a:t>
            </a:r>
            <a:r>
              <a:rPr lang="en-US" sz="1400" dirty="0">
                <a:solidFill>
                  <a:srgbClr val="1F192A"/>
                </a:solidFill>
                <a:latin typeface="Times New Roman" pitchFamily="18" charset="0"/>
                <a:cs typeface="Times New Roman" pitchFamily="18" charset="0"/>
                <a:hlinkClick r:id="rId2"/>
              </a:rPr>
              <a:t>45/2976749.297839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699792" y="2924944"/>
            <a:ext cx="3485441"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THANK YOU!</a:t>
            </a:r>
            <a:endParaRPr lang="tr-TR" sz="4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971600" y="2060848"/>
            <a:ext cx="7372304" cy="3542136"/>
          </a:xfrm>
          <a:prstGeom prst="rect">
            <a:avLst/>
          </a:prstGeom>
        </p:spPr>
        <p:txBody>
          <a:bodyPr lIns="0" tIns="0" rIns="0" bIns="0">
            <a:noAutofit/>
          </a:bodyPr>
          <a:lstStyle/>
          <a:p>
            <a:pPr indent="0" algn="just">
              <a:spcBef>
                <a:spcPts val="1890"/>
              </a:spcBef>
              <a:spcAft>
                <a:spcPts val="840"/>
              </a:spcAft>
            </a:pPr>
            <a:r>
              <a:rPr lang="en-US" sz="2000" i="1" dirty="0">
                <a:latin typeface="Times New Roman" pitchFamily="18" charset="0"/>
                <a:cs typeface="Times New Roman" pitchFamily="18" charset="0"/>
              </a:rPr>
              <a:t>Abstract</a:t>
            </a:r>
            <a:r>
              <a:rPr lang="en-US" sz="2000" dirty="0">
                <a:latin typeface="Times New Roman" pitchFamily="18" charset="0"/>
                <a:cs typeface="Times New Roman" pitchFamily="18" charset="0"/>
              </a:rPr>
              <a:t>— This article describes how to implement proof of work from consensus algorithm types into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in cryptology, simple and reliable application formats. In this application, java which is one of the object oriented programming languages is used. This document has been prepared in </a:t>
            </a:r>
            <a:r>
              <a:rPr lang="en-US" sz="2000" dirty="0" err="1">
                <a:latin typeface="Times New Roman" pitchFamily="18" charset="0"/>
                <a:cs typeface="Times New Roman" pitchFamily="18" charset="0"/>
              </a:rPr>
              <a:t>IEEEtran</a:t>
            </a:r>
            <a:r>
              <a:rPr lang="en-US" sz="2000" dirty="0">
                <a:latin typeface="Times New Roman" pitchFamily="18" charset="0"/>
                <a:cs typeface="Times New Roman" pitchFamily="18" charset="0"/>
              </a:rPr>
              <a:t> format</a:t>
            </a:r>
            <a:r>
              <a:rPr lang="en-US" sz="2000" dirty="0" smtClean="0">
                <a:latin typeface="Times New Roman" pitchFamily="18" charset="0"/>
                <a:cs typeface="Times New Roman" pitchFamily="18" charset="0"/>
              </a:rPr>
              <a:t>.</a:t>
            </a:r>
          </a:p>
          <a:p>
            <a:pPr indent="0" algn="just">
              <a:spcBef>
                <a:spcPts val="1890"/>
              </a:spcBef>
              <a:spcAft>
                <a:spcPts val="840"/>
              </a:spcAft>
            </a:pPr>
            <a:endParaRPr lang="en-US" sz="2000" dirty="0">
              <a:latin typeface="Times New Roman" pitchFamily="18" charset="0"/>
              <a:cs typeface="Times New Roman" pitchFamily="18" charset="0"/>
            </a:endParaRPr>
          </a:p>
          <a:p>
            <a:pPr marL="177800" indent="0"/>
            <a:r>
              <a:rPr lang="en-US" sz="2000" i="1" dirty="0">
                <a:latin typeface="Times New Roman" pitchFamily="18" charset="0"/>
                <a:cs typeface="Times New Roman" pitchFamily="18" charset="0"/>
              </a:rPr>
              <a:t>Index-Terms</a:t>
            </a:r>
            <a:r>
              <a:rPr lang="en-US" sz="2000" dirty="0">
                <a:latin typeface="Times New Roman" pitchFamily="18" charset="0"/>
                <a:cs typeface="Times New Roman" pitchFamily="18" charset="0"/>
              </a:rPr>
              <a:t> —</a:t>
            </a:r>
          </a:p>
          <a:p>
            <a:pPr indent="0" algn="just">
              <a:spcAft>
                <a:spcPts val="1890"/>
              </a:spcAft>
            </a:pP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Consensus Algorithm, Proof of Work, Object Oriented Programming, Java Programming Language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79512" y="1772816"/>
            <a:ext cx="8856984" cy="5085184"/>
          </a:xfrm>
          <a:prstGeom prst="rect">
            <a:avLst/>
          </a:prstGeom>
        </p:spPr>
        <p:txBody>
          <a:bodyPr lIns="0" tIns="0" rIns="0" bIns="0">
            <a:noAutofit/>
          </a:bodyPr>
          <a:lstStyle/>
          <a:p>
            <a:pPr indent="0" algn="just">
              <a:spcAft>
                <a:spcPts val="840"/>
              </a:spcAft>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first appeared in </a:t>
            </a:r>
            <a:r>
              <a:rPr lang="en-US" sz="1600" dirty="0" err="1">
                <a:latin typeface="Times New Roman" pitchFamily="18" charset="0"/>
                <a:cs typeface="Times New Roman" pitchFamily="18" charset="0"/>
              </a:rPr>
              <a:t>bitcoin</a:t>
            </a:r>
            <a:r>
              <a:rPr lang="en-US" sz="1600" dirty="0">
                <a:latin typeface="Times New Roman" pitchFamily="18" charset="0"/>
                <a:cs typeface="Times New Roman" pitchFamily="18" charset="0"/>
              </a:rPr>
              <a:t> article on October 31, 2008.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is a distributed data logging system that allows tracking of encrypted transactions. We can't change and delete the data we saved so we can't think of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as a database. Data is stored and shared by connecting them to each other by encryption algorithms such as a chain.</a:t>
            </a:r>
          </a:p>
          <a:p>
            <a:pPr indent="0" algn="just"/>
            <a:r>
              <a:rPr lang="en-US" sz="1600" dirty="0" smtClean="0">
                <a:latin typeface="Times New Roman" pitchFamily="18" charset="0"/>
                <a:cs typeface="Times New Roman" pitchFamily="18" charset="0"/>
              </a:rPr>
              <a:t>     Consensus algorithms are algorithms that ensure the security and integrity of data on distributed systems and processes. The consensus algorithm provide a community to decide whether the transaction is authenticated and not authenticated. The same idea about the transactions made around the agreement. Consensus algorithms prevent double spending problems and make transactions in </a:t>
            </a:r>
            <a:r>
              <a:rPr lang="en-US" sz="1600" dirty="0" err="1" smtClean="0">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 more reliable. Double spending problem is not in the hands of the hands of two people instead of sending copy of the original and experiencing this situation in financial events causes huge problems. Consensus algorithms are used to eliminate this kind of fraud and security problems. Consensus mechanisms enable the transfer between A and B in digital currencies and perform these transactions in a transparent and transparent manner.</a:t>
            </a:r>
          </a:p>
          <a:p>
            <a:pPr marR="149860" indent="0" algn="just">
              <a:spcAft>
                <a:spcPts val="840"/>
              </a:spcAft>
            </a:pPr>
            <a:r>
              <a:rPr lang="en-US" sz="1600" dirty="0" smtClean="0">
                <a:latin typeface="Times New Roman" pitchFamily="18" charset="0"/>
                <a:cs typeface="Times New Roman" pitchFamily="18" charset="0"/>
              </a:rPr>
              <a:t>     People in this system need to validate transactions by solving blocks. The reward system has been developed to ensure that this is done in a regular and accurate manner. Consensus mechanisms reward members of the network when they resolve the block with newly created tokens in addition to the transaction fee for each transaction performed in the block. In this way, they will not only increase their own boilers but also make the network stronger. There are too many consensus algorithm types used in the </a:t>
            </a:r>
            <a:r>
              <a:rPr lang="en-US" sz="1600" dirty="0" err="1" smtClean="0">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 structure. Some of these are as follows...</a:t>
            </a:r>
          </a:p>
          <a:p>
            <a:pPr indent="0" algn="just"/>
            <a:endParaRPr lang="en-US" sz="1400" dirty="0">
              <a:latin typeface="Times New Roman" pitchFamily="18" charset="0"/>
              <a:cs typeface="Times New Roman" pitchFamily="18" charset="0"/>
            </a:endParaRPr>
          </a:p>
        </p:txBody>
      </p:sp>
      <p:sp>
        <p:nvSpPr>
          <p:cNvPr id="5" name="4 Metin kutusu"/>
          <p:cNvSpPr txBox="1"/>
          <p:nvPr/>
        </p:nvSpPr>
        <p:spPr>
          <a:xfrm>
            <a:off x="323528" y="476672"/>
            <a:ext cx="3733714" cy="1077218"/>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I.INTRODUCTION</a:t>
            </a:r>
          </a:p>
          <a:p>
            <a:endParaRPr lang="tr-T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07504" y="1628800"/>
            <a:ext cx="5904656" cy="1584176"/>
          </a:xfrm>
          <a:prstGeom prst="rect">
            <a:avLst/>
          </a:prstGeom>
        </p:spPr>
        <p:txBody>
          <a:bodyPr lIns="0" tIns="0" rIns="0" bIns="0">
            <a:noAutofit/>
          </a:bodyPr>
          <a:lstStyle/>
          <a:p>
            <a:pPr indent="0" algn="just"/>
            <a:r>
              <a:rPr lang="en-US" sz="2000" dirty="0" smtClean="0">
                <a:latin typeface="Times New Roman" pitchFamily="18" charset="0"/>
                <a:cs typeface="Times New Roman" pitchFamily="18" charset="0"/>
              </a:rPr>
              <a:t>1- </a:t>
            </a:r>
            <a:r>
              <a:rPr lang="en-US" sz="2000" dirty="0">
                <a:latin typeface="Times New Roman" pitchFamily="18" charset="0"/>
                <a:cs typeface="Times New Roman" pitchFamily="18" charset="0"/>
              </a:rPr>
              <a:t>) Proof -of- Work (</a:t>
            </a:r>
            <a:r>
              <a:rPr lang="en-US" sz="2000" dirty="0" err="1">
                <a:latin typeface="Times New Roman" pitchFamily="18" charset="0"/>
                <a:cs typeface="Times New Roman" pitchFamily="18" charset="0"/>
              </a:rPr>
              <a:t>PoW</a:t>
            </a:r>
            <a:r>
              <a:rPr lang="en-US" sz="2000" dirty="0">
                <a:latin typeface="Times New Roman" pitchFamily="18" charset="0"/>
                <a:cs typeface="Times New Roman" pitchFamily="18" charset="0"/>
              </a:rPr>
              <a:t>)</a:t>
            </a:r>
          </a:p>
          <a:p>
            <a:pPr indent="0" algn="just"/>
            <a:r>
              <a:rPr lang="en-US" sz="2000" dirty="0">
                <a:latin typeface="Times New Roman" pitchFamily="18" charset="0"/>
                <a:cs typeface="Times New Roman" pitchFamily="18" charset="0"/>
              </a:rPr>
              <a:t>2- ) Proof -of- Stake (</a:t>
            </a:r>
            <a:r>
              <a:rPr lang="en-US" sz="2000" dirty="0" err="1">
                <a:latin typeface="Times New Roman" pitchFamily="18" charset="0"/>
                <a:cs typeface="Times New Roman" pitchFamily="18" charset="0"/>
              </a:rPr>
              <a:t>PoS</a:t>
            </a:r>
            <a:r>
              <a:rPr lang="en-US" sz="2000" dirty="0">
                <a:latin typeface="Times New Roman" pitchFamily="18" charset="0"/>
                <a:cs typeface="Times New Roman" pitchFamily="18" charset="0"/>
              </a:rPr>
              <a:t>)</a:t>
            </a:r>
          </a:p>
          <a:p>
            <a:pPr indent="0" algn="just"/>
            <a:r>
              <a:rPr lang="en-US" sz="2000" dirty="0">
                <a:latin typeface="Times New Roman" pitchFamily="18" charset="0"/>
                <a:cs typeface="Times New Roman" pitchFamily="18" charset="0"/>
              </a:rPr>
              <a:t>3- ) Delegated Proof -of- Stake (</a:t>
            </a:r>
            <a:r>
              <a:rPr lang="en-US" sz="2000" dirty="0" err="1">
                <a:latin typeface="Times New Roman" pitchFamily="18" charset="0"/>
                <a:cs typeface="Times New Roman" pitchFamily="18" charset="0"/>
              </a:rPr>
              <a:t>DPoS</a:t>
            </a:r>
            <a:r>
              <a:rPr lang="en-US" sz="2000" dirty="0">
                <a:latin typeface="Times New Roman" pitchFamily="18" charset="0"/>
                <a:cs typeface="Times New Roman" pitchFamily="18" charset="0"/>
              </a:rPr>
              <a:t>)</a:t>
            </a:r>
          </a:p>
          <a:p>
            <a:pPr indent="0" algn="just"/>
            <a:r>
              <a:rPr lang="en-US" sz="2000" dirty="0">
                <a:latin typeface="Times New Roman" pitchFamily="18" charset="0"/>
                <a:cs typeface="Times New Roman" pitchFamily="18" charset="0"/>
              </a:rPr>
              <a:t>4- ) Proof -of- Capacity</a:t>
            </a:r>
          </a:p>
          <a:p>
            <a:pPr indent="0" algn="just">
              <a:spcAft>
                <a:spcPts val="1260"/>
              </a:spcAft>
            </a:pPr>
            <a:r>
              <a:rPr lang="en-US" sz="2000" dirty="0">
                <a:latin typeface="Times New Roman" pitchFamily="18" charset="0"/>
                <a:cs typeface="Times New Roman" pitchFamily="18" charset="0"/>
              </a:rPr>
              <a:t>5- ) Proof -of- Authority</a:t>
            </a:r>
          </a:p>
        </p:txBody>
      </p:sp>
      <p:pic>
        <p:nvPicPr>
          <p:cNvPr id="6" name="5 Resim" descr="5658.1522506087.jpg"/>
          <p:cNvPicPr>
            <a:picLocks noChangeAspect="1"/>
          </p:cNvPicPr>
          <p:nvPr/>
        </p:nvPicPr>
        <p:blipFill>
          <a:blip r:embed="rId2" cstate="print"/>
          <a:stretch>
            <a:fillRect/>
          </a:stretch>
        </p:blipFill>
        <p:spPr>
          <a:xfrm>
            <a:off x="2687166" y="2924944"/>
            <a:ext cx="6456834" cy="3933056"/>
          </a:xfrm>
          <a:prstGeom prst="rect">
            <a:avLst/>
          </a:prstGeom>
        </p:spPr>
      </p:pic>
      <p:sp>
        <p:nvSpPr>
          <p:cNvPr id="7" name="6 Metin kutusu"/>
          <p:cNvSpPr txBox="1"/>
          <p:nvPr/>
        </p:nvSpPr>
        <p:spPr>
          <a:xfrm>
            <a:off x="0" y="476672"/>
            <a:ext cx="7292702" cy="830997"/>
          </a:xfrm>
          <a:prstGeom prst="rect">
            <a:avLst/>
          </a:prstGeom>
          <a:noFill/>
        </p:spPr>
        <p:txBody>
          <a:bodyPr wrap="none" rtlCol="0">
            <a:spAutoFit/>
          </a:bodyPr>
          <a:lstStyle/>
          <a:p>
            <a:r>
              <a:rPr lang="en-US" sz="2400" b="1" dirty="0" smtClean="0">
                <a:latin typeface="Times New Roman" pitchFamily="18" charset="0"/>
                <a:cs typeface="Times New Roman" pitchFamily="18" charset="0"/>
              </a:rPr>
              <a:t>Different Types of Consensus Algorithms </a:t>
            </a:r>
            <a:r>
              <a:rPr lang="en-US" sz="2400" b="1" dirty="0" err="1" smtClean="0">
                <a:latin typeface="Times New Roman" pitchFamily="18" charset="0"/>
                <a:cs typeface="Times New Roman" pitchFamily="18" charset="0"/>
              </a:rPr>
              <a:t>Infographic</a:t>
            </a:r>
            <a:r>
              <a:rPr lang="en-US" sz="2400" b="1" dirty="0" smtClean="0">
                <a:latin typeface="Times New Roman" pitchFamily="18" charset="0"/>
                <a:cs typeface="Times New Roman" pitchFamily="18" charset="0"/>
              </a:rPr>
              <a:t>:</a:t>
            </a:r>
          </a:p>
          <a:p>
            <a:endParaRPr lang="tr-T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0" y="476672"/>
            <a:ext cx="5832648" cy="1051560"/>
          </a:xfrm>
          <a:prstGeom prst="rect">
            <a:avLst/>
          </a:prstGeom>
        </p:spPr>
        <p:txBody>
          <a:bodyPr lIns="0" tIns="0" rIns="0" bIns="0">
            <a:noAutofit/>
          </a:bodyPr>
          <a:lstStyle/>
          <a:p>
            <a:pPr marL="501904" indent="0">
              <a:spcBef>
                <a:spcPts val="2520"/>
              </a:spcBef>
              <a:spcAft>
                <a:spcPts val="1260"/>
              </a:spcAft>
            </a:pPr>
            <a:r>
              <a:rPr lang="en-US" sz="3200" b="1" dirty="0">
                <a:latin typeface="Times New Roman" pitchFamily="18" charset="0"/>
                <a:cs typeface="Times New Roman" pitchFamily="18" charset="0"/>
              </a:rPr>
              <a:t>PROOF -of- WORK (</a:t>
            </a:r>
            <a:r>
              <a:rPr lang="en-US" sz="3200" b="1" dirty="0" err="1">
                <a:latin typeface="Times New Roman" pitchFamily="18" charset="0"/>
                <a:cs typeface="Times New Roman" pitchFamily="18" charset="0"/>
              </a:rPr>
              <a:t>PoW</a:t>
            </a:r>
            <a:r>
              <a:rPr lang="en-US"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5" name="4 Dikdörtgen"/>
          <p:cNvSpPr/>
          <p:nvPr/>
        </p:nvSpPr>
        <p:spPr>
          <a:xfrm>
            <a:off x="323528" y="1944624"/>
            <a:ext cx="8424936" cy="4508712"/>
          </a:xfrm>
          <a:prstGeom prst="rect">
            <a:avLst/>
          </a:prstGeom>
        </p:spPr>
        <p:txBody>
          <a:bodyPr lIns="0" tIns="0" rIns="0" bIns="0">
            <a:noAutofit/>
          </a:bodyPr>
          <a:lstStyle/>
          <a:p>
            <a:pPr algn="just">
              <a:spcAft>
                <a:spcPts val="840"/>
              </a:spcAft>
            </a:pPr>
            <a:r>
              <a:rPr lang="en-US" sz="1600" dirty="0" smtClean="0">
                <a:latin typeface="Times New Roman" pitchFamily="18" charset="0"/>
                <a:cs typeface="Times New Roman" pitchFamily="18" charset="0"/>
              </a:rPr>
              <a:t>     It is a consensus algorithm used in digital currencies of </a:t>
            </a:r>
            <a:r>
              <a:rPr lang="en-US" sz="1600" dirty="0" err="1" smtClean="0">
                <a:latin typeface="Times New Roman" pitchFamily="18" charset="0"/>
                <a:cs typeface="Times New Roman" pitchFamily="18" charset="0"/>
              </a:rPr>
              <a:t>bitcoin</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ethereum</a:t>
            </a:r>
            <a:r>
              <a:rPr lang="en-US" sz="1600" dirty="0" smtClean="0">
                <a:latin typeface="Times New Roman" pitchFamily="18" charset="0"/>
                <a:cs typeface="Times New Roman" pitchFamily="18" charset="0"/>
              </a:rPr>
              <a:t>. It is a concept developed by Cynthia </a:t>
            </a:r>
            <a:r>
              <a:rPr lang="en-US" sz="1600" dirty="0" err="1" smtClean="0">
                <a:latin typeface="Times New Roman" pitchFamily="18" charset="0"/>
                <a:cs typeface="Times New Roman" pitchFamily="18" charset="0"/>
              </a:rPr>
              <a:t>Dwork</a:t>
            </a:r>
            <a:r>
              <a:rPr lang="en-US" sz="1600" dirty="0" smtClean="0">
                <a:latin typeface="Times New Roman" pitchFamily="18" charset="0"/>
                <a:cs typeface="Times New Roman" pitchFamily="18" charset="0"/>
              </a:rPr>
              <a:t> and Mani </a:t>
            </a:r>
            <a:r>
              <a:rPr lang="en-US" sz="1600" dirty="0" err="1" smtClean="0">
                <a:latin typeface="Times New Roman" pitchFamily="18" charset="0"/>
                <a:cs typeface="Times New Roman" pitchFamily="18" charset="0"/>
              </a:rPr>
              <a:t>Noar</a:t>
            </a:r>
            <a:r>
              <a:rPr lang="en-US" sz="1600" dirty="0" smtClean="0">
                <a:latin typeface="Times New Roman" pitchFamily="18" charset="0"/>
                <a:cs typeface="Times New Roman" pitchFamily="18" charset="0"/>
              </a:rPr>
              <a:t>. </a:t>
            </a:r>
          </a:p>
          <a:p>
            <a:pPr algn="just">
              <a:spcAft>
                <a:spcPts val="840"/>
              </a:spcAft>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2008, </a:t>
            </a:r>
            <a:r>
              <a:rPr lang="en-US" sz="1600" dirty="0" err="1">
                <a:latin typeface="Times New Roman" pitchFamily="18" charset="0"/>
                <a:cs typeface="Times New Roman" pitchFamily="18" charset="0"/>
              </a:rPr>
              <a:t>Nakamoto</a:t>
            </a:r>
            <a:r>
              <a:rPr lang="en-US" sz="1600" dirty="0">
                <a:latin typeface="Times New Roman" pitchFamily="18" charset="0"/>
                <a:cs typeface="Times New Roman" pitchFamily="18" charset="0"/>
              </a:rPr>
              <a:t> used this concept to verify the operations in the infrastructure of the </a:t>
            </a:r>
            <a:r>
              <a:rPr lang="en-US" sz="1600" dirty="0" err="1">
                <a:latin typeface="Times New Roman" pitchFamily="18" charset="0"/>
                <a:cs typeface="Times New Roman" pitchFamily="18" charset="0"/>
              </a:rPr>
              <a:t>bitcoin</a:t>
            </a:r>
            <a:r>
              <a:rPr lang="en-US" sz="1600" dirty="0">
                <a:latin typeface="Times New Roman" pitchFamily="18" charset="0"/>
                <a:cs typeface="Times New Roman" pitchFamily="18" charset="0"/>
              </a:rPr>
              <a:t> and add new blocks to the </a:t>
            </a:r>
            <a:r>
              <a:rPr lang="en-US" sz="1600" dirty="0" err="1">
                <a:latin typeface="Times New Roman" pitchFamily="18" charset="0"/>
                <a:cs typeface="Times New Roman" pitchFamily="18" charset="0"/>
              </a:rPr>
              <a:t>blokchain</a:t>
            </a:r>
            <a:r>
              <a:rPr lang="en-US" sz="1600" dirty="0">
                <a:latin typeface="Times New Roman" pitchFamily="18" charset="0"/>
                <a:cs typeface="Times New Roman" pitchFamily="18" charset="0"/>
              </a:rPr>
              <a:t>. It's easy to verify by everyone on the network, but hard to find. Once the miner has found the solution, he or she can publish the block to the network and other miners on the network verify the correctness of the solution. All verified blocks are named </a:t>
            </a:r>
            <a:r>
              <a:rPr lang="en-US" sz="1600" dirty="0" err="1">
                <a:latin typeface="Times New Roman" pitchFamily="18" charset="0"/>
                <a:cs typeface="Times New Roman" pitchFamily="18" charset="0"/>
              </a:rPr>
              <a:t>PoW</a:t>
            </a:r>
            <a:r>
              <a:rPr lang="en-US" sz="1600" dirty="0">
                <a:latin typeface="Times New Roman" pitchFamily="18" charset="0"/>
                <a:cs typeface="Times New Roman" pitchFamily="18" charset="0"/>
              </a:rPr>
              <a:t> because they contain a </a:t>
            </a:r>
            <a:r>
              <a:rPr lang="en-US" sz="1600" dirty="0" err="1">
                <a:latin typeface="Times New Roman" pitchFamily="18" charset="0"/>
                <a:cs typeface="Times New Roman" pitchFamily="18" charset="0"/>
              </a:rPr>
              <a:t>blockhash</a:t>
            </a:r>
            <a:r>
              <a:rPr lang="en-US" sz="1600" dirty="0">
                <a:latin typeface="Times New Roman" pitchFamily="18" charset="0"/>
                <a:cs typeface="Times New Roman" pitchFamily="18" charset="0"/>
              </a:rPr>
              <a:t> representing the work of the miners. (Miners should find a solution to add a new block to the chain.) Increasing the number of miners makes the network more secure. Due to the high amount of processing power and a high power protection against </a:t>
            </a:r>
            <a:r>
              <a:rPr lang="en-US" sz="1600" dirty="0" err="1">
                <a:latin typeface="Times New Roman" pitchFamily="18" charset="0"/>
                <a:cs typeface="Times New Roman" pitchFamily="18" charset="0"/>
              </a:rPr>
              <a:t>DDoS</a:t>
            </a:r>
            <a:r>
              <a:rPr lang="en-US" sz="1600" dirty="0">
                <a:latin typeface="Times New Roman" pitchFamily="18" charset="0"/>
                <a:cs typeface="Times New Roman" pitchFamily="18" charset="0"/>
              </a:rPr>
              <a:t> attacks. The attacker must attack the system with more force than the total processing power in order to achieve success. This leads to increased cost.</a:t>
            </a:r>
          </a:p>
          <a:p>
            <a:pPr indent="0" algn="just">
              <a:spcAft>
                <a:spcPts val="1890"/>
              </a:spcAft>
            </a:pPr>
            <a:r>
              <a:rPr lang="en-US" sz="1600" dirty="0" smtClean="0">
                <a:latin typeface="Times New Roman" pitchFamily="18" charset="0"/>
                <a:cs typeface="Times New Roman" pitchFamily="18" charset="0"/>
              </a:rPr>
              <a:t>     In </a:t>
            </a:r>
            <a:r>
              <a:rPr lang="en-US" sz="1600" dirty="0" err="1">
                <a:latin typeface="Times New Roman" pitchFamily="18" charset="0"/>
                <a:cs typeface="Times New Roman" pitchFamily="18" charset="0"/>
              </a:rPr>
              <a:t>PoW</a:t>
            </a:r>
            <a:r>
              <a:rPr lang="en-US" sz="1600" dirty="0">
                <a:latin typeface="Times New Roman" pitchFamily="18" charset="0"/>
                <a:cs typeface="Times New Roman" pitchFamily="18" charset="0"/>
              </a:rPr>
              <a:t>, too much time is needed to solve the calculation, which creates a disadvantage. In addition, these processes cause a large amount of energy consumption. That is why a single miner can make these calculations mean more cost. In short, </a:t>
            </a:r>
            <a:r>
              <a:rPr lang="en-US" sz="1600" dirty="0" err="1">
                <a:latin typeface="Times New Roman" pitchFamily="18" charset="0"/>
                <a:cs typeface="Times New Roman" pitchFamily="18" charset="0"/>
              </a:rPr>
              <a:t>PoW</a:t>
            </a:r>
            <a:r>
              <a:rPr lang="en-US" sz="1600" dirty="0">
                <a:latin typeface="Times New Roman" pitchFamily="18" charset="0"/>
                <a:cs typeface="Times New Roman" pitchFamily="18" charset="0"/>
              </a:rPr>
              <a:t> is extremely costly and leads to high energy consumption.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79512" y="1484784"/>
            <a:ext cx="8784976" cy="5544616"/>
          </a:xfrm>
          <a:prstGeom prst="rect">
            <a:avLst/>
          </a:prstGeom>
        </p:spPr>
        <p:txBody>
          <a:bodyPr lIns="0" tIns="0" rIns="0" bIns="0">
            <a:noAutofit/>
          </a:bodyPr>
          <a:lstStyle/>
          <a:p>
            <a:pPr indent="0" algn="just"/>
            <a:r>
              <a:rPr lang="en-US" sz="1400" dirty="0" smtClean="0">
                <a:latin typeface="Times New Roman" pitchFamily="18" charset="0"/>
                <a:cs typeface="Times New Roman" pitchFamily="18" charset="0"/>
              </a:rPr>
              <a:t>     If </a:t>
            </a:r>
            <a:r>
              <a:rPr lang="en-US" sz="1400" dirty="0" err="1">
                <a:latin typeface="Times New Roman" pitchFamily="18" charset="0"/>
                <a:cs typeface="Times New Roman" pitchFamily="18" charset="0"/>
              </a:rPr>
              <a:t>PoW</a:t>
            </a:r>
            <a:r>
              <a:rPr lang="en-US" sz="1400" dirty="0">
                <a:latin typeface="Times New Roman" pitchFamily="18" charset="0"/>
                <a:cs typeface="Times New Roman" pitchFamily="18" charset="0"/>
              </a:rPr>
              <a:t> is a hash, the array should contain a scan of the value starting with '0' bit. The required operation can be verified by running a hash. The timestamp increases the gap in the network until it finds the required bit value on the hash of the block. Once the CPU is spent to fulfill processor proof, the block cannot be changed until the process is repeated. When adding new blocks, the block changing process involves repeating all subsequent blocks. The majority of the decision in business evidence can be attacked by people who can collect many IP addresses (one-CPU-one-vote). Reliable nodes control the power of the CPU(it allows fast and outward opening). In order to change the previous block, the attacker will have to capture and pass the operations of the trusted nodes after repeating the work of the block and all the blocks below it. The possibility of slow attacker is reduced as new blocks are added. If blocks are produced quickly, the difficulty of attack increases.[1</a:t>
            </a:r>
            <a:r>
              <a:rPr lang="en-US" sz="1400" dirty="0" smtClean="0">
                <a:latin typeface="Times New Roman" pitchFamily="18" charset="0"/>
                <a:cs typeface="Times New Roman" pitchFamily="18" charset="0"/>
              </a:rPr>
              <a:t>]</a:t>
            </a:r>
          </a:p>
          <a:p>
            <a:pPr marR="114300" indent="0" algn="just">
              <a:spcAft>
                <a:spcPts val="840"/>
              </a:spcAft>
            </a:pPr>
            <a:r>
              <a:rPr lang="en-US" sz="1400" dirty="0" smtClean="0">
                <a:latin typeface="Times New Roman" pitchFamily="18" charset="0"/>
                <a:cs typeface="Times New Roman" pitchFamily="18" charset="0"/>
              </a:rPr>
              <a:t>     Proof of work is also used in the </a:t>
            </a:r>
            <a:r>
              <a:rPr lang="en-US" sz="1400" dirty="0" err="1" smtClean="0">
                <a:latin typeface="Times New Roman" pitchFamily="18" charset="0"/>
                <a:cs typeface="Times New Roman" pitchFamily="18" charset="0"/>
              </a:rPr>
              <a:t>bitcoin</a:t>
            </a:r>
            <a:r>
              <a:rPr lang="en-US" sz="1400" dirty="0" smtClean="0">
                <a:latin typeface="Times New Roman" pitchFamily="18" charset="0"/>
                <a:cs typeface="Times New Roman" pitchFamily="18" charset="0"/>
              </a:rPr>
              <a:t> network. Calculates the hash values for each node. The logic of the consensus algorithm also indicates that the calculated value must be less than or equal to a certain value. The hash value is calculated until the value is reached. When the value is reached, its accuracy must be confirmed mutually. Encouragement is recommended as verification takes time. As new blocks are added to the block chain, it is very difficult to reverse the block chain to change operations. In </a:t>
            </a:r>
            <a:r>
              <a:rPr lang="en-US" sz="1400" dirty="0" err="1" smtClean="0">
                <a:latin typeface="Times New Roman" pitchFamily="18" charset="0"/>
                <a:cs typeface="Times New Roman" pitchFamily="18" charset="0"/>
              </a:rPr>
              <a:t>Bitcoin</a:t>
            </a:r>
            <a:r>
              <a:rPr lang="en-US" sz="1400" dirty="0" smtClean="0">
                <a:latin typeface="Times New Roman" pitchFamily="18" charset="0"/>
                <a:cs typeface="Times New Roman" pitchFamily="18" charset="0"/>
              </a:rPr>
              <a:t>, six blocks must be produced for the acceptance of the </a:t>
            </a:r>
            <a:r>
              <a:rPr lang="en-US" sz="1400" dirty="0" err="1" smtClean="0">
                <a:latin typeface="Times New Roman" pitchFamily="18" charset="0"/>
                <a:cs typeface="Times New Roman" pitchFamily="18" charset="0"/>
              </a:rPr>
              <a:t>blockchain</a:t>
            </a:r>
            <a:r>
              <a:rPr lang="en-US" sz="1400" dirty="0" smtClean="0">
                <a:latin typeface="Times New Roman" pitchFamily="18" charset="0"/>
                <a:cs typeface="Times New Roman" pitchFamily="18" charset="0"/>
              </a:rPr>
              <a:t> originality. Miners have designed </a:t>
            </a:r>
            <a:r>
              <a:rPr lang="en-US" sz="1400" dirty="0" err="1" smtClean="0">
                <a:latin typeface="Times New Roman" pitchFamily="18" charset="0"/>
                <a:cs typeface="Times New Roman" pitchFamily="18" charset="0"/>
              </a:rPr>
              <a:t>PoW</a:t>
            </a:r>
            <a:r>
              <a:rPr lang="en-US" sz="1400" dirty="0" smtClean="0">
                <a:latin typeface="Times New Roman" pitchFamily="18" charset="0"/>
                <a:cs typeface="Times New Roman" pitchFamily="18" charset="0"/>
              </a:rPr>
              <a:t> protocols to reduce energy loss in calculations. For example; </a:t>
            </a:r>
            <a:r>
              <a:rPr lang="en-US" sz="1400" dirty="0" err="1" smtClean="0">
                <a:latin typeface="Times New Roman" pitchFamily="18" charset="0"/>
                <a:cs typeface="Times New Roman" pitchFamily="18" charset="0"/>
              </a:rPr>
              <a:t>Primeco's</a:t>
            </a:r>
            <a:r>
              <a:rPr lang="en-US" sz="1400" dirty="0" smtClean="0">
                <a:latin typeface="Times New Roman" pitchFamily="18" charset="0"/>
                <a:cs typeface="Times New Roman" pitchFamily="18" charset="0"/>
              </a:rPr>
              <a:t> search for special prime number chains. </a:t>
            </a:r>
            <a:r>
              <a:rPr lang="en-US" sz="1400" dirty="0" err="1" smtClean="0">
                <a:latin typeface="Times New Roman" pitchFamily="18" charset="0"/>
                <a:cs typeface="Times New Roman" pitchFamily="18" charset="0"/>
              </a:rPr>
              <a:t>PoW</a:t>
            </a:r>
            <a:r>
              <a:rPr lang="en-US" sz="1400" dirty="0" smtClean="0">
                <a:latin typeface="Times New Roman" pitchFamily="18" charset="0"/>
                <a:cs typeface="Times New Roman" pitchFamily="18" charset="0"/>
              </a:rPr>
              <a:t> wants the miners to send the coins to the address they don't use. In this way, the chance to win, but does not need strong hardware.[2]</a:t>
            </a:r>
          </a:p>
          <a:p>
            <a:pPr marR="114300" indent="0" algn="just">
              <a:spcAft>
                <a:spcPts val="840"/>
              </a:spcAft>
            </a:pPr>
            <a:r>
              <a:rPr lang="en-US" sz="1400" dirty="0" smtClean="0">
                <a:latin typeface="Times New Roman" pitchFamily="18" charset="0"/>
                <a:cs typeface="Times New Roman" pitchFamily="18" charset="0"/>
              </a:rPr>
              <a:t>     The necessary processes for the blocks to be produced are determined, and these processes are used to find the tree structure and root value of </a:t>
            </a:r>
            <a:r>
              <a:rPr lang="en-US" sz="1400" dirty="0" err="1" smtClean="0">
                <a:latin typeface="Times New Roman" pitchFamily="18" charset="0"/>
                <a:cs typeface="Times New Roman" pitchFamily="18" charset="0"/>
              </a:rPr>
              <a:t>merkle</a:t>
            </a:r>
            <a:r>
              <a:rPr lang="en-US" sz="1400" dirty="0" smtClean="0">
                <a:latin typeface="Times New Roman" pitchFamily="18" charset="0"/>
                <a:cs typeface="Times New Roman" pitchFamily="18" charset="0"/>
              </a:rPr>
              <a:t>. Block header root value, hash value of the previous block and nonce values are generated. Hashing checks the suitability of the value. If the hash value is successful to see if it is successful, it spreads. If not, the nonce value is increased. If it still cannot be created, the loop repeats.[3]</a:t>
            </a:r>
          </a:p>
          <a:p>
            <a:pPr marR="114300" indent="0" algn="just">
              <a:spcAft>
                <a:spcPts val="840"/>
              </a:spcAft>
            </a:pPr>
            <a:r>
              <a:rPr lang="en-US" sz="1400" dirty="0" smtClean="0">
                <a:latin typeface="Times New Roman" pitchFamily="18" charset="0"/>
                <a:cs typeface="Times New Roman" pitchFamily="18" charset="0"/>
              </a:rPr>
              <a:t>     Cuckoo cycle randomly generated </a:t>
            </a:r>
            <a:r>
              <a:rPr lang="en-US" sz="1400" dirty="0" err="1" smtClean="0">
                <a:latin typeface="Times New Roman" pitchFamily="18" charset="0"/>
                <a:cs typeface="Times New Roman" pitchFamily="18" charset="0"/>
              </a:rPr>
              <a:t>doublesided</a:t>
            </a:r>
            <a:r>
              <a:rPr lang="en-US" sz="1400" dirty="0" smtClean="0">
                <a:latin typeface="Times New Roman" pitchFamily="18" charset="0"/>
                <a:cs typeface="Times New Roman" pitchFamily="18" charset="0"/>
              </a:rPr>
              <a:t> graphics from a message. It targets the loop, not the algorithm. The graph is generated by the message and indices in a certain range, so it is difficult to predict the result. Cuckoo cycle uses two different nonce values. For verification, both sides can determine very low probability for </a:t>
            </a:r>
            <a:r>
              <a:rPr lang="en-US" sz="1400" dirty="0" err="1" smtClean="0">
                <a:latin typeface="Times New Roman" pitchFamily="18" charset="0"/>
                <a:cs typeface="Times New Roman" pitchFamily="18" charset="0"/>
              </a:rPr>
              <a:t>prover</a:t>
            </a:r>
            <a:r>
              <a:rPr lang="en-US" sz="1400" dirty="0" smtClean="0">
                <a:latin typeface="Times New Roman" pitchFamily="18" charset="0"/>
                <a:cs typeface="Times New Roman" pitchFamily="18" charset="0"/>
              </a:rPr>
              <a:t>.[4]</a:t>
            </a:r>
          </a:p>
          <a:p>
            <a:pPr indent="0" algn="just"/>
            <a:endParaRPr lang="en-US" sz="1200" dirty="0">
              <a:latin typeface="Arial"/>
            </a:endParaRPr>
          </a:p>
        </p:txBody>
      </p:sp>
      <p:sp>
        <p:nvSpPr>
          <p:cNvPr id="6" name="5 Metin kutusu"/>
          <p:cNvSpPr txBox="1"/>
          <p:nvPr/>
        </p:nvSpPr>
        <p:spPr>
          <a:xfrm>
            <a:off x="323528" y="476672"/>
            <a:ext cx="4607928" cy="861774"/>
          </a:xfrm>
          <a:prstGeom prst="rect">
            <a:avLst/>
          </a:prstGeom>
          <a:noFill/>
        </p:spPr>
        <p:txBody>
          <a:bodyPr wrap="none" rtlCol="0">
            <a:spAutoFit/>
          </a:bodyPr>
          <a:lstStyle/>
          <a:p>
            <a:r>
              <a:rPr lang="en-US" sz="3200" b="1" dirty="0" smtClean="0">
                <a:latin typeface="Times New Roman" pitchFamily="18" charset="0"/>
                <a:cs typeface="Times New Roman" pitchFamily="18" charset="0"/>
              </a:rPr>
              <a:t>II. RELEATED WORKS</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79512" y="1556792"/>
            <a:ext cx="8784976" cy="5013176"/>
          </a:xfrm>
          <a:prstGeom prst="rect">
            <a:avLst/>
          </a:prstGeom>
        </p:spPr>
        <p:txBody>
          <a:bodyPr lIns="0" tIns="0" rIns="0" bIns="0">
            <a:noAutofit/>
          </a:bodyPr>
          <a:lstStyle/>
          <a:p>
            <a:pPr indent="0" algn="just"/>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this study we will use java, one of the OOP languages. (Java and JDKs must be installed.) We will use the GSON library to translate objects, but will also be used for peer2peer operations. We need to create the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The hash values are used as a digital signature. Calculating and comparing the hash values gives information about the presence of the </a:t>
            </a:r>
            <a:r>
              <a:rPr lang="en-US" sz="1600" dirty="0" err="1">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a:t>
            </a:r>
          </a:p>
          <a:p>
            <a:pPr indent="0" algn="just"/>
            <a:endParaRPr lang="en-US" sz="1600" dirty="0" smtClean="0">
              <a:latin typeface="Times New Roman" pitchFamily="18" charset="0"/>
              <a:cs typeface="Times New Roman" pitchFamily="18" charset="0"/>
            </a:endParaRPr>
          </a:p>
          <a:p>
            <a:pPr indent="0" algn="just">
              <a:spcAft>
                <a:spcPts val="840"/>
              </a:spcAft>
            </a:pPr>
            <a:r>
              <a:rPr lang="en-US" sz="1600" dirty="0" smtClean="0">
                <a:latin typeface="Times New Roman" pitchFamily="18" charset="0"/>
                <a:cs typeface="Times New Roman" pitchFamily="18" charset="0"/>
              </a:rPr>
              <a:t>     SHA256 algorithm was used to perform these operations. SHA256 is a function developed by NSA for proof of work calculations and used to create </a:t>
            </a:r>
            <a:r>
              <a:rPr lang="en-US" sz="1600" dirty="0" err="1" smtClean="0">
                <a:latin typeface="Times New Roman" pitchFamily="18" charset="0"/>
                <a:cs typeface="Times New Roman" pitchFamily="18" charset="0"/>
              </a:rPr>
              <a:t>bitcoin</a:t>
            </a:r>
            <a:r>
              <a:rPr lang="en-US" sz="1600" dirty="0" smtClean="0">
                <a:latin typeface="Times New Roman" pitchFamily="18" charset="0"/>
                <a:cs typeface="Times New Roman" pitchFamily="18" charset="0"/>
              </a:rPr>
              <a:t> addresses. It is one of the most reliable crypto functions. It tries to synchronize data of different sizes and sizes (256 bits). The operations performed here are unidirectional, so the data is converted to the hash value, but the hash values are not converted to data.</a:t>
            </a:r>
          </a:p>
          <a:p>
            <a:pPr indent="0" algn="just"/>
            <a:r>
              <a:rPr lang="en-US" sz="1600" dirty="0" smtClean="0">
                <a:latin typeface="Times New Roman" pitchFamily="18" charset="0"/>
                <a:cs typeface="Times New Roman" pitchFamily="18" charset="0"/>
              </a:rPr>
              <a:t>     Let us try to understand that SHA256 is unchangeable, for example the word 'pear' always has the same hash value, but when we change it and make a 'pear' we see the hash value much different from the previous one. Therefore, it can be used in authentication processes.[5]</a:t>
            </a:r>
          </a:p>
          <a:p>
            <a:pPr indent="0" algn="just"/>
            <a:endParaRPr lang="en-US" sz="1600" dirty="0" smtClean="0">
              <a:latin typeface="Times New Roman" pitchFamily="18" charset="0"/>
              <a:cs typeface="Times New Roman" pitchFamily="18" charset="0"/>
            </a:endParaRPr>
          </a:p>
          <a:p>
            <a:pPr marR="114300" indent="0" algn="just">
              <a:spcAft>
                <a:spcPts val="840"/>
              </a:spcAft>
            </a:pPr>
            <a:r>
              <a:rPr lang="en-US" sz="1600" dirty="0" smtClean="0">
                <a:latin typeface="Times New Roman" pitchFamily="18" charset="0"/>
                <a:cs typeface="Times New Roman" pitchFamily="18" charset="0"/>
              </a:rPr>
              <a:t>     In </a:t>
            </a:r>
            <a:r>
              <a:rPr lang="en-US" sz="1600" dirty="0" err="1" smtClean="0">
                <a:latin typeface="Times New Roman" pitchFamily="18" charset="0"/>
                <a:cs typeface="Times New Roman" pitchFamily="18" charset="0"/>
              </a:rPr>
              <a:t>blockchain</a:t>
            </a:r>
            <a:r>
              <a:rPr lang="en-US" sz="1600" dirty="0" smtClean="0">
                <a:latin typeface="Times New Roman" pitchFamily="18" charset="0"/>
                <a:cs typeface="Times New Roman" pitchFamily="18" charset="0"/>
              </a:rPr>
              <a:t>, the first block is called the 'genesis' block and takes the value '0' because it is the first block. The next blocks are found by adding the hash value of the previous block.</a:t>
            </a:r>
          </a:p>
          <a:p>
            <a:pPr marR="114300" indent="0" algn="just">
              <a:spcAft>
                <a:spcPts val="840"/>
              </a:spcAft>
            </a:pPr>
            <a:r>
              <a:rPr lang="en-US" sz="1600" dirty="0" smtClean="0">
                <a:latin typeface="Times New Roman" pitchFamily="18" charset="0"/>
                <a:cs typeface="Times New Roman" pitchFamily="18" charset="0"/>
              </a:rPr>
              <a:t>     It is stored in </a:t>
            </a:r>
            <a:r>
              <a:rPr lang="en-US" sz="1600" dirty="0" err="1" smtClean="0">
                <a:latin typeface="Times New Roman" pitchFamily="18" charset="0"/>
                <a:cs typeface="Times New Roman" pitchFamily="18" charset="0"/>
              </a:rPr>
              <a:t>Arraylist</a:t>
            </a:r>
            <a:r>
              <a:rPr lang="en-US" sz="1600" dirty="0" smtClean="0">
                <a:latin typeface="Times New Roman" pitchFamily="18" charset="0"/>
                <a:cs typeface="Times New Roman" pitchFamily="18" charset="0"/>
              </a:rPr>
              <a:t> until it becomes a chain. We need to check whether the hash values are equal in the Boolean method.</a:t>
            </a:r>
          </a:p>
          <a:p>
            <a:pPr indent="0" algn="just"/>
            <a:endParaRPr lang="en-US" sz="1600" dirty="0" smtClean="0">
              <a:latin typeface="Times New Roman" pitchFamily="18" charset="0"/>
              <a:cs typeface="Times New Roman" pitchFamily="18" charset="0"/>
            </a:endParaRPr>
          </a:p>
          <a:p>
            <a:pPr indent="0" algn="just">
              <a:lnSpc>
                <a:spcPts val="1368"/>
              </a:lnSpc>
            </a:pPr>
            <a:endParaRPr lang="en-US" sz="1200" dirty="0">
              <a:latin typeface="Arial"/>
            </a:endParaRPr>
          </a:p>
        </p:txBody>
      </p:sp>
      <p:sp>
        <p:nvSpPr>
          <p:cNvPr id="6" name="5 Metin kutusu"/>
          <p:cNvSpPr txBox="1"/>
          <p:nvPr/>
        </p:nvSpPr>
        <p:spPr>
          <a:xfrm>
            <a:off x="0" y="548680"/>
            <a:ext cx="7298793" cy="1077218"/>
          </a:xfrm>
          <a:prstGeom prst="rect">
            <a:avLst/>
          </a:prstGeom>
          <a:noFill/>
        </p:spPr>
        <p:txBody>
          <a:bodyPr wrap="none" rtlCol="0">
            <a:spAutoFit/>
          </a:bodyPr>
          <a:lstStyle/>
          <a:p>
            <a:r>
              <a:rPr lang="en-US" sz="3200" b="1" dirty="0" smtClean="0">
                <a:latin typeface="Times New Roman" pitchFamily="18" charset="0"/>
                <a:cs typeface="Times New Roman" pitchFamily="18" charset="0"/>
              </a:rPr>
              <a:t>III. STUDY AND SOFTWARE DESIGN</a:t>
            </a:r>
          </a:p>
          <a:p>
            <a:endParaRPr lang="tr-TR" sz="3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p:cNvPicPr>
            <a:picLocks noChangeAspect="1"/>
          </p:cNvPicPr>
          <p:nvPr/>
        </p:nvPicPr>
        <p:blipFill>
          <a:blip r:embed="rId2" cstate="print"/>
          <a:stretch>
            <a:fillRect/>
          </a:stretch>
        </p:blipFill>
        <p:spPr>
          <a:xfrm>
            <a:off x="2771800" y="116632"/>
            <a:ext cx="3425821" cy="6741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07504" y="1556792"/>
            <a:ext cx="8784976" cy="5112568"/>
          </a:xfrm>
          <a:prstGeom prst="rect">
            <a:avLst/>
          </a:prstGeom>
        </p:spPr>
        <p:txBody>
          <a:bodyPr lIns="0" tIns="0" rIns="0" bIns="0">
            <a:noAutofit/>
          </a:bodyPr>
          <a:lstStyle/>
          <a:p>
            <a:pPr algn="just">
              <a:lnSpc>
                <a:spcPts val="1368"/>
              </a:lnSpc>
            </a:pPr>
            <a:r>
              <a:rPr lang="en-US" sz="1400" dirty="0" smtClean="0">
                <a:latin typeface="Times New Roman" pitchFamily="18" charset="0"/>
                <a:cs typeface="Times New Roman" pitchFamily="18" charset="0"/>
              </a:rPr>
              <a:t>     As </a:t>
            </a:r>
            <a:r>
              <a:rPr lang="en-US" sz="1400" dirty="0">
                <a:latin typeface="Times New Roman" pitchFamily="18" charset="0"/>
                <a:cs typeface="Times New Roman" pitchFamily="18" charset="0"/>
              </a:rPr>
              <a:t>a result, it becomes more difficult to obtain the hash as the reliability coefficient increases. Algorithms determine how many '0' the reliability coefficient starts. Valid is quite difficult to create a hash. In order to determine whether Block is valid or not, when we put the value of nonce with other hash values, a hash of '0' is obtained</a:t>
            </a:r>
            <a:r>
              <a:rPr lang="en-US" sz="1400" dirty="0" smtClean="0">
                <a:latin typeface="Times New Roman" pitchFamily="18" charset="0"/>
                <a:cs typeface="Times New Roman" pitchFamily="18" charset="0"/>
              </a:rPr>
              <a:t>. </a:t>
            </a:r>
          </a:p>
          <a:p>
            <a:pPr algn="just">
              <a:lnSpc>
                <a:spcPts val="1368"/>
              </a:lnSpc>
            </a:pPr>
            <a:endParaRPr lang="en-US" sz="1400" dirty="0">
              <a:latin typeface="Times New Roman" pitchFamily="18" charset="0"/>
              <a:cs typeface="Times New Roman" pitchFamily="18" charset="0"/>
            </a:endParaRPr>
          </a:p>
          <a:p>
            <a:pPr algn="just">
              <a:lnSpc>
                <a:spcPts val="1368"/>
              </a:lnSpc>
            </a:pPr>
            <a:r>
              <a:rPr lang="en-US" sz="1400" dirty="0" smtClean="0">
                <a:latin typeface="Times New Roman" pitchFamily="18" charset="0"/>
                <a:cs typeface="Times New Roman" pitchFamily="18" charset="0"/>
              </a:rPr>
              <a:t>     Hash value, which is produced in our hands by the end of our block must be included in the next block:</a:t>
            </a:r>
          </a:p>
          <a:p>
            <a:pPr indent="0" algn="just">
              <a:lnSpc>
                <a:spcPts val="1368"/>
              </a:lnSpc>
            </a:pPr>
            <a:endParaRPr lang="en-US" sz="1200" dirty="0" smtClean="0">
              <a:latin typeface="Arial"/>
            </a:endParaRPr>
          </a:p>
          <a:p>
            <a:pPr indent="0" algn="just">
              <a:lnSpc>
                <a:spcPts val="1368"/>
              </a:lnSpc>
            </a:pPr>
            <a:endParaRPr lang="en-US" sz="1200" dirty="0" smtClean="0">
              <a:latin typeface="Arial"/>
            </a:endParaRPr>
          </a:p>
          <a:p>
            <a:pPr indent="0" algn="just">
              <a:lnSpc>
                <a:spcPts val="1368"/>
              </a:lnSpc>
            </a:pPr>
            <a:endParaRPr lang="en-US" sz="1200" dirty="0">
              <a:latin typeface="Arial"/>
            </a:endParaRPr>
          </a:p>
        </p:txBody>
      </p:sp>
      <p:sp>
        <p:nvSpPr>
          <p:cNvPr id="5" name="4 Metin kutusu"/>
          <p:cNvSpPr txBox="1"/>
          <p:nvPr/>
        </p:nvSpPr>
        <p:spPr>
          <a:xfrm>
            <a:off x="395536" y="548680"/>
            <a:ext cx="2399183" cy="1077218"/>
          </a:xfrm>
          <a:prstGeom prst="rect">
            <a:avLst/>
          </a:prstGeom>
          <a:noFill/>
        </p:spPr>
        <p:txBody>
          <a:bodyPr wrap="none" rtlCol="0">
            <a:spAutoFit/>
          </a:bodyPr>
          <a:lstStyle/>
          <a:p>
            <a:r>
              <a:rPr lang="en-US" sz="3200" b="1" dirty="0" smtClean="0">
                <a:latin typeface="Times New Roman" pitchFamily="18" charset="0"/>
                <a:cs typeface="Times New Roman" pitchFamily="18" charset="0"/>
              </a:rPr>
              <a:t>IV. RESULT</a:t>
            </a:r>
          </a:p>
          <a:p>
            <a:endParaRPr lang="tr-TR" sz="3200" dirty="0">
              <a:latin typeface="Times New Roman" pitchFamily="18" charset="0"/>
              <a:cs typeface="Times New Roman" pitchFamily="18" charset="0"/>
            </a:endParaRPr>
          </a:p>
        </p:txBody>
      </p:sp>
      <p:sp>
        <p:nvSpPr>
          <p:cNvPr id="7" name="6 Dikdörtgen"/>
          <p:cNvSpPr/>
          <p:nvPr/>
        </p:nvSpPr>
        <p:spPr>
          <a:xfrm>
            <a:off x="1835696" y="2564904"/>
            <a:ext cx="5688632" cy="4293096"/>
          </a:xfrm>
          <a:prstGeom prst="rect">
            <a:avLst/>
          </a:prstGeom>
        </p:spPr>
        <p:txBody>
          <a:bodyPr lIns="0" tIns="0" rIns="0" bIns="0">
            <a:noAutofit/>
          </a:bodyPr>
          <a:lstStyle/>
          <a:p>
            <a:pPr indent="0">
              <a:spcAft>
                <a:spcPts val="210"/>
              </a:spcAft>
            </a:pPr>
            <a:r>
              <a:rPr lang="en-US" sz="1200" b="1" dirty="0" smtClean="0">
                <a:solidFill>
                  <a:srgbClr val="3B3542"/>
                </a:solidFill>
                <a:latin typeface="Arial" pitchFamily="34" charset="0"/>
                <a:cs typeface="Arial" pitchFamily="34" charset="0"/>
              </a:rPr>
              <a:t>}</a:t>
            </a:r>
            <a:r>
              <a:rPr lang="en-US" sz="1200" b="1" u="sng" dirty="0" smtClean="0">
                <a:solidFill>
                  <a:srgbClr val="85918A"/>
                </a:solidFill>
                <a:latin typeface="Arial" pitchFamily="34" charset="0"/>
                <a:cs typeface="Arial" pitchFamily="34" charset="0"/>
              </a:rPr>
              <a:t> </a:t>
            </a:r>
            <a:r>
              <a:rPr lang="en-US" sz="1200" b="1" u="sng" dirty="0" err="1" smtClean="0">
                <a:solidFill>
                  <a:srgbClr val="85918A"/>
                </a:solidFill>
                <a:latin typeface="Arial" pitchFamily="34" charset="0"/>
                <a:cs typeface="Arial" pitchFamily="34" charset="0"/>
              </a:rPr>
              <a:t>aR</a:t>
            </a:r>
            <a:r>
              <a:rPr lang="en-US" sz="1200" b="1" u="sng" dirty="0" smtClean="0">
                <a:solidFill>
                  <a:srgbClr val="85918A"/>
                </a:solidFill>
                <a:latin typeface="Arial" pitchFamily="34" charset="0"/>
                <a:cs typeface="Arial" pitchFamily="34" charset="0"/>
              </a:rPr>
              <a:t> </a:t>
            </a:r>
            <a:r>
              <a:rPr lang="en-US" sz="1200" b="1" u="sng" dirty="0" smtClean="0">
                <a:solidFill>
                  <a:srgbClr val="1F192A"/>
                </a:solidFill>
                <a:latin typeface="Arial" pitchFamily="34" charset="0"/>
                <a:cs typeface="Arial" pitchFamily="34" charset="0"/>
              </a:rPr>
              <a:t>Problems | </a:t>
            </a:r>
            <a:r>
              <a:rPr lang="en-US" sz="1200" b="1" u="sng" dirty="0" smtClean="0">
                <a:solidFill>
                  <a:srgbClr val="3A699B"/>
                </a:solidFill>
                <a:latin typeface="Arial" pitchFamily="34" charset="0"/>
                <a:cs typeface="Arial" pitchFamily="34" charset="0"/>
              </a:rPr>
              <a:t>@ </a:t>
            </a:r>
            <a:r>
              <a:rPr lang="en-US" sz="1200" b="1" u="sng" dirty="0" err="1" smtClean="0">
                <a:solidFill>
                  <a:srgbClr val="1F192A"/>
                </a:solidFill>
                <a:latin typeface="Arial" pitchFamily="34" charset="0"/>
                <a:cs typeface="Arial" pitchFamily="34" charset="0"/>
              </a:rPr>
              <a:t>Javadoc</a:t>
            </a:r>
            <a:r>
              <a:rPr lang="en-US" sz="1200" b="1" u="sng" dirty="0" smtClean="0">
                <a:solidFill>
                  <a:srgbClr val="1F192A"/>
                </a:solidFill>
                <a:latin typeface="Arial" pitchFamily="34" charset="0"/>
                <a:cs typeface="Arial" pitchFamily="34" charset="0"/>
              </a:rPr>
              <a:t> </a:t>
            </a:r>
            <a:r>
              <a:rPr lang="en-US" sz="1200" b="1" u="sng" dirty="0" smtClean="0">
                <a:solidFill>
                  <a:srgbClr val="A27A28"/>
                </a:solidFill>
                <a:latin typeface="Arial" pitchFamily="34" charset="0"/>
                <a:cs typeface="Arial" pitchFamily="34" charset="0"/>
              </a:rPr>
              <a:t>||j^ </a:t>
            </a:r>
            <a:r>
              <a:rPr lang="en-US" sz="1200" b="1" u="sng" dirty="0" smtClean="0">
                <a:solidFill>
                  <a:srgbClr val="3B3542"/>
                </a:solidFill>
                <a:latin typeface="Arial" pitchFamily="34" charset="0"/>
                <a:cs typeface="Arial" pitchFamily="34" charset="0"/>
              </a:rPr>
              <a:t>Declaration Search |</a:t>
            </a:r>
            <a:r>
              <a:rPr lang="en-US" sz="1200" b="1" dirty="0" smtClean="0">
                <a:solidFill>
                  <a:srgbClr val="3B3542"/>
                </a:solidFill>
                <a:latin typeface="Arial" pitchFamily="34" charset="0"/>
                <a:cs typeface="Arial" pitchFamily="34" charset="0"/>
              </a:rPr>
              <a:t> </a:t>
            </a:r>
            <a:r>
              <a:rPr lang="en-US" sz="1200" b="1" dirty="0" smtClean="0">
                <a:solidFill>
                  <a:srgbClr val="3A699B"/>
                </a:solidFill>
                <a:latin typeface="Arial" pitchFamily="34" charset="0"/>
                <a:cs typeface="Arial" pitchFamily="34" charset="0"/>
              </a:rPr>
              <a:t>5 </a:t>
            </a:r>
            <a:r>
              <a:rPr lang="en-US" sz="1200" b="1" dirty="0" smtClean="0">
                <a:solidFill>
                  <a:srgbClr val="3B3542"/>
                </a:solidFill>
                <a:latin typeface="Arial" pitchFamily="34" charset="0"/>
                <a:cs typeface="Arial" pitchFamily="34" charset="0"/>
              </a:rPr>
              <a:t>Console | ~</a:t>
            </a:r>
          </a:p>
          <a:p>
            <a:pPr indent="0"/>
            <a:r>
              <a:rPr lang="en-US" sz="1200" b="1" u="sng" dirty="0" smtClean="0">
                <a:solidFill>
                  <a:srgbClr val="3B3542"/>
                </a:solidFill>
                <a:latin typeface="Arial" pitchFamily="34" charset="0"/>
                <a:cs typeface="Arial" pitchFamily="34" charset="0"/>
              </a:rPr>
              <a:t>'terminated </a:t>
            </a:r>
            <a:r>
              <a:rPr lang="en-US" sz="1200" b="1" u="sng" dirty="0" err="1" smtClean="0">
                <a:solidFill>
                  <a:srgbClr val="635355"/>
                </a:solidFill>
                <a:latin typeface="Arial" pitchFamily="34" charset="0"/>
                <a:cs typeface="Arial" pitchFamily="34" charset="0"/>
              </a:rPr>
              <a:t>POWTest</a:t>
            </a:r>
            <a:r>
              <a:rPr lang="en-US" sz="1200" b="1" u="sng" dirty="0" smtClean="0">
                <a:solidFill>
                  <a:srgbClr val="635355"/>
                </a:solidFill>
                <a:latin typeface="Arial" pitchFamily="34" charset="0"/>
                <a:cs typeface="Arial" pitchFamily="34" charset="0"/>
              </a:rPr>
              <a:t> [Java Application] </a:t>
            </a:r>
            <a:r>
              <a:rPr lang="en-US" sz="1200" b="1" u="sng" dirty="0" err="1" smtClean="0">
                <a:solidFill>
                  <a:srgbClr val="635355"/>
                </a:solidFill>
                <a:latin typeface="Arial" pitchFamily="34" charset="0"/>
                <a:cs typeface="Arial" pitchFamily="34" charset="0"/>
              </a:rPr>
              <a:t>CVProgram</a:t>
            </a:r>
            <a:r>
              <a:rPr lang="en-US" sz="1200" b="1" u="sng" dirty="0" smtClean="0">
                <a:solidFill>
                  <a:srgbClr val="635355"/>
                </a:solidFill>
                <a:latin typeface="Arial" pitchFamily="34" charset="0"/>
                <a:cs typeface="Arial" pitchFamily="34" charset="0"/>
              </a:rPr>
              <a:t> FHe5\JavaVre1.8»0_191\bin\</a:t>
            </a:r>
            <a:r>
              <a:rPr lang="en-US" sz="1200" b="1" u="sng" dirty="0" err="1" smtClean="0">
                <a:solidFill>
                  <a:srgbClr val="635355"/>
                </a:solidFill>
                <a:latin typeface="Arial" pitchFamily="34" charset="0"/>
                <a:cs typeface="Arial" pitchFamily="34" charset="0"/>
              </a:rPr>
              <a:t>javaw»exe</a:t>
            </a:r>
            <a:r>
              <a:rPr lang="en-US" sz="1200" b="1" u="sng" dirty="0" smtClean="0">
                <a:solidFill>
                  <a:srgbClr val="635355"/>
                </a:solidFill>
                <a:latin typeface="Arial" pitchFamily="34" charset="0"/>
                <a:cs typeface="Arial" pitchFamily="34" charset="0"/>
              </a:rPr>
              <a:t> </a:t>
            </a:r>
            <a:r>
              <a:rPr lang="en-US" sz="1200" b="1" i="1" u="sng" dirty="0" smtClean="0">
                <a:solidFill>
                  <a:srgbClr val="635355"/>
                </a:solidFill>
                <a:latin typeface="Arial" pitchFamily="34" charset="0"/>
                <a:cs typeface="Arial" pitchFamily="34" charset="0"/>
              </a:rPr>
              <a:t>[22</a:t>
            </a:r>
            <a:r>
              <a:rPr lang="en-US" sz="1200" b="1" u="sng" dirty="0" smtClean="0">
                <a:solidFill>
                  <a:srgbClr val="635355"/>
                </a:solidFill>
                <a:latin typeface="Arial" pitchFamily="34" charset="0"/>
                <a:cs typeface="Arial" pitchFamily="34" charset="0"/>
              </a:rPr>
              <a:t> May 2019 </a:t>
            </a:r>
            <a:r>
              <a:rPr lang="en-US" sz="1200" b="1" u="sng" dirty="0" smtClean="0">
                <a:solidFill>
                  <a:srgbClr val="85918A"/>
                </a:solidFill>
                <a:latin typeface="Arial" pitchFamily="34" charset="0"/>
                <a:cs typeface="Arial" pitchFamily="34" charset="0"/>
              </a:rPr>
              <a:t>00:01:48)</a:t>
            </a:r>
          </a:p>
          <a:p>
            <a:pPr marL="165100" indent="0"/>
            <a:r>
              <a:rPr lang="en-US" sz="1200" b="1" dirty="0" smtClean="0">
                <a:solidFill>
                  <a:srgbClr val="1F192A"/>
                </a:solidFill>
                <a:latin typeface="Arial" pitchFamily="34" charset="0"/>
                <a:cs typeface="Arial" pitchFamily="34" charset="0"/>
              </a:rPr>
              <a:t>"nonce": </a:t>
            </a:r>
            <a:r>
              <a:rPr lang="en-US" sz="1200" b="1" dirty="0" smtClean="0">
                <a:solidFill>
                  <a:srgbClr val="635355"/>
                </a:solidFill>
                <a:latin typeface="Arial" pitchFamily="34" charset="0"/>
                <a:cs typeface="Arial" pitchFamily="34" charset="0"/>
              </a:rPr>
              <a:t>7328699</a:t>
            </a:r>
          </a:p>
          <a:p>
            <a:pPr marL="88900" indent="0"/>
            <a:r>
              <a:rPr lang="en-US" sz="1200" b="1" dirty="0" smtClean="0">
                <a:solidFill>
                  <a:srgbClr val="3B3542"/>
                </a:solidFill>
                <a:latin typeface="Arial" pitchFamily="34" charset="0"/>
                <a:cs typeface="Arial" pitchFamily="34" charset="0"/>
              </a:rPr>
              <a:t>},</a:t>
            </a:r>
          </a:p>
          <a:p>
            <a:pPr marL="88900" indent="0"/>
            <a:r>
              <a:rPr lang="en-US" sz="1200" b="1" dirty="0" smtClean="0">
                <a:latin typeface="Arial" pitchFamily="34" charset="0"/>
                <a:cs typeface="Arial" pitchFamily="34" charset="0"/>
              </a:rPr>
              <a:t>{</a:t>
            </a:r>
          </a:p>
          <a:p>
            <a:pPr marL="165100" indent="0"/>
            <a:r>
              <a:rPr lang="en-US" sz="1200" b="1" dirty="0" smtClean="0">
                <a:solidFill>
                  <a:srgbClr val="3B3542"/>
                </a:solidFill>
                <a:latin typeface="Arial" pitchFamily="34" charset="0"/>
                <a:cs typeface="Arial" pitchFamily="34" charset="0"/>
              </a:rPr>
              <a:t>"hash": </a:t>
            </a:r>
            <a:r>
              <a:rPr lang="en-US" sz="1200" b="1" dirty="0" smtClean="0">
                <a:solidFill>
                  <a:srgbClr val="635355"/>
                </a:solidFill>
                <a:latin typeface="Arial" pitchFamily="34" charset="0"/>
                <a:cs typeface="Arial" pitchFamily="34" charset="0"/>
              </a:rPr>
              <a:t>"000002d780a66e97236ff6f</a:t>
            </a:r>
            <a:r>
              <a:rPr lang="en-US" sz="1200" b="1" dirty="0" smtClean="0">
                <a:solidFill>
                  <a:srgbClr val="1F192A"/>
                </a:solidFill>
                <a:latin typeface="Arial" pitchFamily="34" charset="0"/>
                <a:cs typeface="Arial" pitchFamily="34" charset="0"/>
              </a:rPr>
              <a:t>68f</a:t>
            </a:r>
            <a:r>
              <a:rPr lang="en-US" sz="1200" b="1" dirty="0" smtClean="0">
                <a:solidFill>
                  <a:srgbClr val="635355"/>
                </a:solidFill>
                <a:latin typeface="Arial" pitchFamily="34" charset="0"/>
                <a:cs typeface="Arial" pitchFamily="34" charset="0"/>
              </a:rPr>
              <a:t>677del6d86b3ec5caf</a:t>
            </a:r>
            <a:r>
              <a:rPr lang="en-US" sz="1200" b="1" dirty="0" smtClean="0">
                <a:solidFill>
                  <a:srgbClr val="3B3542"/>
                </a:solidFill>
                <a:latin typeface="Arial" pitchFamily="34" charset="0"/>
                <a:cs typeface="Arial" pitchFamily="34" charset="0"/>
              </a:rPr>
              <a:t>9105e7b4e4efd4b9c3c7", "</a:t>
            </a:r>
            <a:r>
              <a:rPr lang="en-US" sz="1200" b="1" dirty="0" err="1" smtClean="0">
                <a:solidFill>
                  <a:srgbClr val="3B3542"/>
                </a:solidFill>
                <a:latin typeface="Arial" pitchFamily="34" charset="0"/>
                <a:cs typeface="Arial" pitchFamily="34" charset="0"/>
              </a:rPr>
              <a:t>previousHash</a:t>
            </a:r>
            <a:r>
              <a:rPr lang="en-US" sz="1200" b="1" dirty="0" smtClean="0">
                <a:solidFill>
                  <a:srgbClr val="3B3542"/>
                </a:solidFill>
                <a:latin typeface="Arial" pitchFamily="34" charset="0"/>
                <a:cs typeface="Arial" pitchFamily="34" charset="0"/>
              </a:rPr>
              <a:t>"</a:t>
            </a:r>
            <a:r>
              <a:rPr lang="en-US" sz="1200" b="1" dirty="0" smtClean="0">
                <a:solidFill>
                  <a:srgbClr val="1F192A"/>
                </a:solidFill>
                <a:latin typeface="Arial" pitchFamily="34" charset="0"/>
                <a:cs typeface="Arial" pitchFamily="34" charset="0"/>
              </a:rPr>
              <a:t>: </a:t>
            </a:r>
            <a:r>
              <a:rPr lang="en-US" sz="1200" b="1" dirty="0" smtClean="0">
                <a:solidFill>
                  <a:srgbClr val="3B3542"/>
                </a:solidFill>
                <a:latin typeface="Arial" pitchFamily="34" charset="0"/>
                <a:cs typeface="Arial" pitchFamily="34" charset="0"/>
              </a:rPr>
              <a:t>"0000072abeed7e96363392d62374c6d31922c4f4ed52f648a80f41ab4576108c</a:t>
            </a:r>
            <a:r>
              <a:rPr lang="en-US" sz="1200" b="1" baseline="30000" dirty="0" smtClean="0">
                <a:solidFill>
                  <a:srgbClr val="3B3542"/>
                </a:solidFill>
                <a:latin typeface="Arial" pitchFamily="34" charset="0"/>
                <a:cs typeface="Arial" pitchFamily="34" charset="0"/>
              </a:rPr>
              <a:t>n</a:t>
            </a:r>
            <a:r>
              <a:rPr lang="en-US" sz="1200" b="1" dirty="0" smtClean="0">
                <a:solidFill>
                  <a:srgbClr val="3B3542"/>
                </a:solidFill>
                <a:latin typeface="Arial" pitchFamily="34" charset="0"/>
                <a:cs typeface="Arial" pitchFamily="34" charset="0"/>
              </a:rPr>
              <a:t>, </a:t>
            </a:r>
            <a:r>
              <a:rPr lang="en-US" sz="1200" b="1" dirty="0" smtClean="0">
                <a:solidFill>
                  <a:srgbClr val="1F192A"/>
                </a:solidFill>
                <a:latin typeface="Arial" pitchFamily="34" charset="0"/>
                <a:cs typeface="Arial" pitchFamily="34" charset="0"/>
              </a:rPr>
              <a:t>"data": </a:t>
            </a:r>
            <a:r>
              <a:rPr lang="en-US" sz="1200" b="1" dirty="0" smtClean="0">
                <a:latin typeface="Arial" pitchFamily="34" charset="0"/>
                <a:cs typeface="Arial" pitchFamily="34" charset="0"/>
              </a:rPr>
              <a:t>"</a:t>
            </a:r>
            <a:r>
              <a:rPr lang="en-US" sz="1200" b="1" dirty="0" err="1" smtClean="0">
                <a:latin typeface="Arial" pitchFamily="34" charset="0"/>
                <a:cs typeface="Arial" pitchFamily="34" charset="0"/>
              </a:rPr>
              <a:t>Yo</a:t>
            </a:r>
            <a:r>
              <a:rPr lang="en-US" sz="1200" b="1" dirty="0" smtClean="0">
                <a:latin typeface="Arial" pitchFamily="34" charset="0"/>
                <a:cs typeface="Arial" pitchFamily="34" charset="0"/>
              </a:rPr>
              <a:t> </a:t>
            </a:r>
            <a:r>
              <a:rPr lang="en-US" sz="1200" b="1" dirty="0" err="1" smtClean="0">
                <a:solidFill>
                  <a:srgbClr val="1F192A"/>
                </a:solidFill>
                <a:latin typeface="Arial" pitchFamily="34" charset="0"/>
                <a:cs typeface="Arial" pitchFamily="34" charset="0"/>
              </a:rPr>
              <a:t>ini</a:t>
            </a:r>
            <a:r>
              <a:rPr lang="en-US" sz="1200" b="1" dirty="0" smtClean="0">
                <a:solidFill>
                  <a:srgbClr val="1F192A"/>
                </a:solidFill>
                <a:latin typeface="Arial" pitchFamily="34" charset="0"/>
                <a:cs typeface="Arial" pitchFamily="34" charset="0"/>
              </a:rPr>
              <a:t> </a:t>
            </a:r>
            <a:r>
              <a:rPr lang="en-US" sz="1200" b="1" dirty="0" smtClean="0">
                <a:solidFill>
                  <a:srgbClr val="3B3542"/>
                </a:solidFill>
                <a:latin typeface="Arial" pitchFamily="34" charset="0"/>
                <a:cs typeface="Arial" pitchFamily="34" charset="0"/>
              </a:rPr>
              <a:t>the </a:t>
            </a:r>
            <a:r>
              <a:rPr lang="en-US" sz="1200" b="1" dirty="0" smtClean="0">
                <a:solidFill>
                  <a:srgbClr val="1F192A"/>
                </a:solidFill>
                <a:latin typeface="Arial" pitchFamily="34" charset="0"/>
                <a:cs typeface="Arial" pitchFamily="34" charset="0"/>
              </a:rPr>
              <a:t>second </a:t>
            </a:r>
            <a:r>
              <a:rPr lang="en-US" sz="1200" b="1" dirty="0" smtClean="0">
                <a:solidFill>
                  <a:srgbClr val="3B3542"/>
                </a:solidFill>
                <a:latin typeface="Arial" pitchFamily="34" charset="0"/>
                <a:cs typeface="Arial" pitchFamily="34" charset="0"/>
              </a:rPr>
              <a:t>block",</a:t>
            </a:r>
          </a:p>
          <a:p>
            <a:pPr marL="165100" indent="0"/>
            <a:r>
              <a:rPr lang="en-US" sz="1200" b="1" dirty="0" smtClean="0">
                <a:solidFill>
                  <a:srgbClr val="3B3542"/>
                </a:solidFill>
                <a:latin typeface="Arial" pitchFamily="34" charset="0"/>
                <a:cs typeface="Arial" pitchFamily="34" charset="0"/>
              </a:rPr>
              <a:t>"</a:t>
            </a:r>
            <a:r>
              <a:rPr lang="en-US" sz="1200" b="1" dirty="0" err="1" smtClean="0">
                <a:solidFill>
                  <a:srgbClr val="3B3542"/>
                </a:solidFill>
                <a:latin typeface="Arial" pitchFamily="34" charset="0"/>
                <a:cs typeface="Arial" pitchFamily="34" charset="0"/>
              </a:rPr>
              <a:t>timeStamp</a:t>
            </a:r>
            <a:r>
              <a:rPr lang="en-US" sz="1200" b="1" dirty="0" smtClean="0">
                <a:solidFill>
                  <a:srgbClr val="3B3542"/>
                </a:solidFill>
                <a:latin typeface="Arial" pitchFamily="34" charset="0"/>
                <a:cs typeface="Arial" pitchFamily="34" charset="0"/>
              </a:rPr>
              <a:t>": </a:t>
            </a:r>
            <a:r>
              <a:rPr lang="en-US" sz="1200" b="1" dirty="0" smtClean="0">
                <a:solidFill>
                  <a:srgbClr val="1F192A"/>
                </a:solidFill>
                <a:latin typeface="Arial" pitchFamily="34" charset="0"/>
                <a:cs typeface="Arial" pitchFamily="34" charset="0"/>
              </a:rPr>
              <a:t>1558472528898,</a:t>
            </a:r>
          </a:p>
          <a:p>
            <a:pPr marL="165100" indent="0"/>
            <a:r>
              <a:rPr lang="en-US" sz="1200" b="1" dirty="0" smtClean="0">
                <a:solidFill>
                  <a:srgbClr val="1F192A"/>
                </a:solidFill>
                <a:latin typeface="Arial" pitchFamily="34" charset="0"/>
                <a:cs typeface="Arial" pitchFamily="34" charset="0"/>
              </a:rPr>
              <a:t>"nonce": </a:t>
            </a:r>
            <a:r>
              <a:rPr lang="en-US" sz="1200" b="1" dirty="0" smtClean="0">
                <a:solidFill>
                  <a:srgbClr val="635355"/>
                </a:solidFill>
                <a:latin typeface="Arial" pitchFamily="34" charset="0"/>
                <a:cs typeface="Arial" pitchFamily="34" charset="0"/>
              </a:rPr>
              <a:t>160963</a:t>
            </a:r>
          </a:p>
          <a:p>
            <a:pPr marL="88900" indent="0"/>
            <a:r>
              <a:rPr lang="en-US" sz="1200" b="1" dirty="0" smtClean="0">
                <a:solidFill>
                  <a:srgbClr val="85918A"/>
                </a:solidFill>
                <a:latin typeface="Arial" pitchFamily="34" charset="0"/>
                <a:cs typeface="Arial" pitchFamily="34" charset="0"/>
              </a:rPr>
              <a:t>},</a:t>
            </a:r>
          </a:p>
          <a:p>
            <a:pPr marL="88900" indent="0"/>
            <a:r>
              <a:rPr lang="en-US" sz="1200" b="1" dirty="0" smtClean="0">
                <a:latin typeface="Arial" pitchFamily="34" charset="0"/>
                <a:cs typeface="Arial" pitchFamily="34" charset="0"/>
              </a:rPr>
              <a:t>{</a:t>
            </a:r>
          </a:p>
          <a:p>
            <a:pPr marL="165100" indent="0"/>
            <a:r>
              <a:rPr lang="en-US" sz="1200" b="1" dirty="0" smtClean="0">
                <a:solidFill>
                  <a:srgbClr val="1F192A"/>
                </a:solidFill>
                <a:latin typeface="Arial" pitchFamily="34" charset="0"/>
                <a:cs typeface="Arial" pitchFamily="34" charset="0"/>
              </a:rPr>
              <a:t>"hash": </a:t>
            </a:r>
            <a:r>
              <a:rPr lang="en-US" sz="1200" b="1" dirty="0" smtClean="0">
                <a:solidFill>
                  <a:srgbClr val="3B3542"/>
                </a:solidFill>
                <a:latin typeface="Arial" pitchFamily="34" charset="0"/>
                <a:cs typeface="Arial" pitchFamily="34" charset="0"/>
              </a:rPr>
              <a:t>"000009409b31edeef0de22cbe6de36306096e35049f012c3ffe33cae9d68a0bb", "</a:t>
            </a:r>
            <a:r>
              <a:rPr lang="en-US" sz="1200" b="1" dirty="0" err="1" smtClean="0">
                <a:solidFill>
                  <a:srgbClr val="3B3542"/>
                </a:solidFill>
                <a:latin typeface="Arial" pitchFamily="34" charset="0"/>
                <a:cs typeface="Arial" pitchFamily="34" charset="0"/>
              </a:rPr>
              <a:t>previousHash</a:t>
            </a:r>
            <a:r>
              <a:rPr lang="en-US" sz="1200" b="1" dirty="0" smtClean="0">
                <a:solidFill>
                  <a:srgbClr val="3B3542"/>
                </a:solidFill>
                <a:latin typeface="Arial" pitchFamily="34" charset="0"/>
                <a:cs typeface="Arial" pitchFamily="34" charset="0"/>
              </a:rPr>
              <a:t>"</a:t>
            </a:r>
            <a:r>
              <a:rPr lang="en-US" sz="1200" b="1" dirty="0" smtClean="0">
                <a:solidFill>
                  <a:srgbClr val="1F192A"/>
                </a:solidFill>
                <a:latin typeface="Arial" pitchFamily="34" charset="0"/>
                <a:cs typeface="Arial" pitchFamily="34" charset="0"/>
              </a:rPr>
              <a:t>: </a:t>
            </a:r>
            <a:r>
              <a:rPr lang="en-US" sz="1200" b="1" dirty="0" smtClean="0">
                <a:solidFill>
                  <a:srgbClr val="3B3542"/>
                </a:solidFill>
                <a:latin typeface="Arial" pitchFamily="34" charset="0"/>
                <a:cs typeface="Arial" pitchFamily="34" charset="0"/>
              </a:rPr>
              <a:t>"000002d780a66e97236ff</a:t>
            </a:r>
            <a:r>
              <a:rPr lang="en-US" sz="1200" b="1" dirty="0" smtClean="0">
                <a:latin typeface="Arial" pitchFamily="34" charset="0"/>
                <a:cs typeface="Arial" pitchFamily="34" charset="0"/>
              </a:rPr>
              <a:t>6f</a:t>
            </a:r>
            <a:r>
              <a:rPr lang="en-US" sz="1200" b="1" dirty="0" smtClean="0">
                <a:solidFill>
                  <a:srgbClr val="1F192A"/>
                </a:solidFill>
                <a:latin typeface="Arial" pitchFamily="34" charset="0"/>
                <a:cs typeface="Arial" pitchFamily="34" charset="0"/>
              </a:rPr>
              <a:t>68f</a:t>
            </a:r>
            <a:r>
              <a:rPr lang="en-US" sz="1200" b="1" dirty="0" smtClean="0">
                <a:solidFill>
                  <a:srgbClr val="3B3542"/>
                </a:solidFill>
                <a:latin typeface="Arial" pitchFamily="34" charset="0"/>
                <a:cs typeface="Arial" pitchFamily="34" charset="0"/>
              </a:rPr>
              <a:t>677del6d86b3ec5caf9105e7b4e4efd4b9c3c7", "data": </a:t>
            </a:r>
            <a:r>
              <a:rPr lang="en-US" sz="1200" b="1" dirty="0" smtClean="0">
                <a:solidFill>
                  <a:srgbClr val="1F192A"/>
                </a:solidFill>
                <a:latin typeface="Arial" pitchFamily="34" charset="0"/>
                <a:cs typeface="Arial" pitchFamily="34" charset="0"/>
              </a:rPr>
              <a:t>"Hey </a:t>
            </a:r>
            <a:r>
              <a:rPr lang="en-US" sz="1200" b="1" dirty="0" err="1" smtClean="0">
                <a:latin typeface="Arial" pitchFamily="34" charset="0"/>
                <a:cs typeface="Arial" pitchFamily="34" charset="0"/>
              </a:rPr>
              <a:t>im</a:t>
            </a:r>
            <a:r>
              <a:rPr lang="en-US" sz="1200" b="1" dirty="0" smtClean="0">
                <a:latin typeface="Arial" pitchFamily="34" charset="0"/>
                <a:cs typeface="Arial" pitchFamily="34" charset="0"/>
              </a:rPr>
              <a:t> </a:t>
            </a:r>
            <a:r>
              <a:rPr lang="en-US" sz="1200" b="1" dirty="0" smtClean="0">
                <a:solidFill>
                  <a:srgbClr val="1F192A"/>
                </a:solidFill>
                <a:latin typeface="Arial" pitchFamily="34" charset="0"/>
                <a:cs typeface="Arial" pitchFamily="34" charset="0"/>
              </a:rPr>
              <a:t>the third </a:t>
            </a:r>
            <a:r>
              <a:rPr lang="en-US" sz="1200" b="1" dirty="0" smtClean="0">
                <a:solidFill>
                  <a:srgbClr val="3B3542"/>
                </a:solidFill>
                <a:latin typeface="Arial" pitchFamily="34" charset="0"/>
                <a:cs typeface="Arial" pitchFamily="34" charset="0"/>
              </a:rPr>
              <a:t>block",</a:t>
            </a:r>
          </a:p>
          <a:p>
            <a:pPr marL="165100" indent="0"/>
            <a:r>
              <a:rPr lang="en-US" sz="1200" b="1" dirty="0" smtClean="0">
                <a:solidFill>
                  <a:srgbClr val="1F192A"/>
                </a:solidFill>
                <a:latin typeface="Arial" pitchFamily="34" charset="0"/>
                <a:cs typeface="Arial" pitchFamily="34" charset="0"/>
              </a:rPr>
              <a:t>"</a:t>
            </a:r>
            <a:r>
              <a:rPr lang="en-US" sz="1200" b="1" dirty="0" err="1" smtClean="0">
                <a:solidFill>
                  <a:srgbClr val="1F192A"/>
                </a:solidFill>
                <a:latin typeface="Arial" pitchFamily="34" charset="0"/>
                <a:cs typeface="Arial" pitchFamily="34" charset="0"/>
              </a:rPr>
              <a:t>timeStamp</a:t>
            </a:r>
            <a:r>
              <a:rPr lang="en-US" sz="1200" b="1" dirty="0" smtClean="0">
                <a:solidFill>
                  <a:srgbClr val="1F192A"/>
                </a:solidFill>
                <a:latin typeface="Arial" pitchFamily="34" charset="0"/>
                <a:cs typeface="Arial" pitchFamily="34" charset="0"/>
              </a:rPr>
              <a:t>"</a:t>
            </a:r>
            <a:r>
              <a:rPr lang="en-US" sz="1200" b="1" dirty="0" smtClean="0">
                <a:solidFill>
                  <a:srgbClr val="010066"/>
                </a:solidFill>
                <a:latin typeface="Arial" pitchFamily="34" charset="0"/>
                <a:cs typeface="Arial" pitchFamily="34" charset="0"/>
              </a:rPr>
              <a:t>: </a:t>
            </a:r>
            <a:r>
              <a:rPr lang="en-US" sz="1200" b="1" dirty="0" smtClean="0">
                <a:solidFill>
                  <a:srgbClr val="3B3542"/>
                </a:solidFill>
                <a:latin typeface="Arial" pitchFamily="34" charset="0"/>
                <a:cs typeface="Arial" pitchFamily="34" charset="0"/>
              </a:rPr>
              <a:t>1558472529463,</a:t>
            </a:r>
          </a:p>
          <a:p>
            <a:pPr marL="165100" indent="0"/>
            <a:r>
              <a:rPr lang="en-US" sz="1200" b="1" dirty="0" smtClean="0">
                <a:solidFill>
                  <a:srgbClr val="3B3542"/>
                </a:solidFill>
                <a:latin typeface="Arial" pitchFamily="34" charset="0"/>
                <a:cs typeface="Arial" pitchFamily="34" charset="0"/>
              </a:rPr>
              <a:t>"nonce": </a:t>
            </a:r>
            <a:r>
              <a:rPr lang="en-US" sz="1200" b="1" dirty="0" smtClean="0">
                <a:solidFill>
                  <a:srgbClr val="635355"/>
                </a:solidFill>
                <a:latin typeface="Arial" pitchFamily="34" charset="0"/>
                <a:cs typeface="Arial" pitchFamily="34" charset="0"/>
              </a:rPr>
              <a:t>1588590</a:t>
            </a:r>
          </a:p>
          <a:p>
            <a:pPr marL="88900" indent="0"/>
            <a:r>
              <a:rPr lang="en-US" sz="1200" b="1" dirty="0" smtClean="0">
                <a:latin typeface="Arial"/>
              </a:rPr>
              <a:t>},</a:t>
            </a:r>
            <a:endParaRPr lang="en-US" sz="1200" b="1" dirty="0">
              <a:solidFill>
                <a:srgbClr val="3B3542"/>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Ortalam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talam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talam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TotalTime>
  <Words>2358</Words>
  <Application>Microsoft Office PowerPoint</Application>
  <PresentationFormat>Ekran Gösterisi (4:3)</PresentationFormat>
  <Paragraphs>97</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Ortalama</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Büşra Şafak</dc:creator>
  <cp:lastModifiedBy>Büşra Şafak</cp:lastModifiedBy>
  <cp:revision>7</cp:revision>
  <dcterms:created xsi:type="dcterms:W3CDTF">2020-05-27T10:00:20Z</dcterms:created>
  <dcterms:modified xsi:type="dcterms:W3CDTF">2020-05-27T11:02:22Z</dcterms:modified>
</cp:coreProperties>
</file>