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layfair Displ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Century Gothic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layfairDisplay-regular.fntdata"/><Relationship Id="rId43" Type="http://schemas.openxmlformats.org/officeDocument/2006/relationships/slide" Target="slides/slide38.xml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CenturyGothic-bold.fntdata"/><Relationship Id="rId52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55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54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1cc59df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1cc59df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1cc59df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1cc59df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1cc59d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1cc59d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1cc59df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1cc59df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1cc59df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1cc59df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1cc59df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1cc59df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1cc59df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1cc59df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1cc59df7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1cc59df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1cc59df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d1cc59df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d1cc59df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d1cc59df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535f7d1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535f7d1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d1cc59df7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d1cc59df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1cc59df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1cc59df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d1cc59df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d1cc59df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1cc59df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1cc59df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d1cc59df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d1cc59df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d1cc59df7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d1cc59df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d1cc59df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d1cc59df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d1cc59df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d1cc59df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d1cc59df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d1cc59df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d1cc59df7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d1cc59df7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535f7d1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535f7d1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d1cc59df7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d1cc59df7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d1cc59df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d1cc59df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d1cc59df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d1cc59df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d1cc59df7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d1cc59df7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d1cc59df7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d1cc59df7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d1cc59df7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d1cc59df7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d1cc59df7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d1cc59df7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d1cc59df7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d1cc59df7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d1cc59df7_3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7d1cc59df7_3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535f7d1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535f7d1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535f7d1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535f7d1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1cc59df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1cc59d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535f7d1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535f7d1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535f7d1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535f7d1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1cc59df7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1cc59df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jsnow0819/Project/blob/master/%EA%B8%B0%EB%8A%A5%20%EC%A0%95%EC%9D%98.pdf" TargetMode="External"/><Relationship Id="rId4" Type="http://schemas.openxmlformats.org/officeDocument/2006/relationships/hyperlink" Target="https://github.com/jsnow0819/Project/blob/master/%ED%81%B4%EB%9E%98%EC%8A%A4%20%EB%8B%A4%EC%9D%B4%EC%96%B4%EA%B7%B8%EB%9E%A8.pdf" TargetMode="External"/><Relationship Id="rId10" Type="http://schemas.openxmlformats.org/officeDocument/2006/relationships/hyperlink" Target="https://github.com/jsnow0819/Project/blob/master/%ED%85%8C%EC%9D%B4%EB%B8%94%20%EC%A0%95%EC%9D%98%EC%84%9C.pdf" TargetMode="External"/><Relationship Id="rId9" Type="http://schemas.openxmlformats.org/officeDocument/2006/relationships/hyperlink" Target="https://github.com/jsnow0819/Project/blob/master/%ED%99%94%EB%A9%B4%20%ED%9D%90%EB%A6%84%EB%8F%84.pdf" TargetMode="External"/><Relationship Id="rId5" Type="http://schemas.openxmlformats.org/officeDocument/2006/relationships/hyperlink" Target="https://github.com/jsnow0819/Project/blob/master/ERD.jpg" TargetMode="External"/><Relationship Id="rId6" Type="http://schemas.openxmlformats.org/officeDocument/2006/relationships/hyperlink" Target="https://github.com/jsnow0819/Project/blob/master/%ED%85%8C%EC%9D%B4%EB%B8%94%20%EB%AA%A9%EB%A1%9D.pdf" TargetMode="External"/><Relationship Id="rId7" Type="http://schemas.openxmlformats.org/officeDocument/2006/relationships/hyperlink" Target="https://github.com/jsnow0819/Project/blob/master/%ED%99%94%EB%A9%B4%20%EB%AA%A9%EB%A1%9D.pdf" TargetMode="External"/><Relationship Id="rId8" Type="http://schemas.openxmlformats.org/officeDocument/2006/relationships/hyperlink" Target="https://github.com/jsnow0819/Project/blob/master/%ED%99%94%EB%A9%B4%20%EC%A0%95%EC%9D%98.pptx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75" y="2093225"/>
            <a:ext cx="29514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KJN 리조트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3166424"/>
            <a:ext cx="2951400" cy="8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정태현,김수경,남구,정재웅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00" y="1317225"/>
            <a:ext cx="25241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1275" y="844050"/>
            <a:ext cx="87105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2. 이용권 구매/관리 기능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관리자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회원들의 구매 리스트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회원 구매 상세정보 조회, 취소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리프트, 장비(스키, 보드, 의류) 이용가격 수정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회원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비회원은 구매불가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스키장 예약 : 리프트권 선택 ,장비 선택 후 구매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구매 정보 목록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구매 상세정보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구매 취소 가능 (장비 - 스키세트, 보드세트, 의류세트)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27825" y="42125"/>
            <a:ext cx="236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기능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27825" y="42125"/>
            <a:ext cx="236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기능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40025" y="844050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3. 1대1 문의 기능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관리자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카테고리, 답변여부(Y/N)로 게시글 검색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회원들의 문의 게시글을 조회, 관련없는 문의글 삭제 가능, 문의내용에 답변,삭제가능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회원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해당 게시판을 이용해 리조트 이용에 관한 문의 게시글을 등록, 삭제, 수정,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40025" y="844050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4. 후기 게시판 기능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관리자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후기 게시판의 글을 관리(조회, 삭제) 할 수 있다.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관리자는 카테고리(스키, 콘도, 기타)로 게시글 검색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관리자도 게시글에 댓글을 등록, 수정, 삭제, 조회 할 수 있으며, 회원이 남긴 댓글중 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부적절한 내용에 대해서 게시글, 댓글 삭제가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회원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후기 게시판에 평점과 글 등록(파일첨부 포함), 수정, 삭제,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다른 회원들이 등록한 게시글에 댓글 등록, 조회, 수정, 삭제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27825" y="42125"/>
            <a:ext cx="236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기능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40025" y="844050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5. 공지사항 기능 (리조트 시설 전체주제)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관리자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리조트 이용안내에 대한 공지사항을 등록, 삭제, 수정,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제목 또는 내용으로 공지사항 검색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사용자(비회원 포함)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이 게시판을 통해 공지사항을 조회 할 수 있고, 제목 또는 내용으로 공지사항을 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검색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327825" y="42125"/>
            <a:ext cx="236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기능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40025" y="844050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6. 회원제 시스템 관련 기능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공통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로그인, 회원가입, 아이디 찾기, 비밀번호 찾기, 로그아웃 기능 이용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관리자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회원 리스트 조회, 회원정보 상세조회, 회원 활동정지 설정/해제 이용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사용자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마이페이지에서 내 정보 조회 및 수정, 내가 쓴 후기보기, 회원탈퇴 기능 이용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327825" y="42125"/>
            <a:ext cx="236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기능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58600" y="84637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7. 이벤트 게시판 기능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공통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이벤트 게시판에서 게시글 목록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게시글을 클릭해서 이벤트 상세조회(제목, 이벤트기간, 이미지)로 이동 가능 및 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내용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관리자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이벤트 게시글을 등록, 수정, 삭제,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회원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이벤트 게시글 조회 가능 및 게시글에서 이벤트 응모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327825" y="42125"/>
            <a:ext cx="236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기능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44650" y="852600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8. 스키 강사 채용 기능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관리자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지원자 관리 메뉴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- 지원서의 지원자 명, 지원일자, 핸드폰 번호로 지원서 검색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- 지원자들의 서류 정보리스트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모집공고 관리 메뉴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- 강사 모집공고 게시글 등록/조회/수정/삭제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사용자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모집 공고 글 조회 후 이력서 작성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이력서 작성 후 '임시저장' 또는 '지원하기'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임시 저장된 게시글을 내용 수정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제출된 상태일 경우 지원서 수정 및 취소 불가능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327825" y="42125"/>
            <a:ext cx="236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기능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1493250" y="971350"/>
            <a:ext cx="61575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리조트 이용 관련 내용 -</a:t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CC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스키장 개장 일정  : </a:t>
            </a: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12월 1일 ~ 2월 28일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CC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콘도 개장 일정     : </a:t>
            </a: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12월 1일 ~ 2월 28일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CC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콘도 예약           : </a:t>
            </a: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오늘 부터 가능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CC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  취소           : </a:t>
            </a: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4일 전까지만 가능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CC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이용권 구매        : </a:t>
            </a: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취소 - 하루 전 까지만 가능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CC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결제                  : </a:t>
            </a:r>
            <a:r>
              <a:rPr lang="ko" sz="2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카카오페이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623400" y="66822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1.콘도 예약 기능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관리자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메인 화면에서 콘도예약관리 버튼을 눌러 예약 리스트(예약번호, 일시, 이름, 전화번호, 이용시작 날짜, 이용종료 날짜)를 조회 할 수 있다.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이름/전화번호로 예약 검색(결과도 리스트)이 가능하다.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기간 조회로 해당 날짜에 예약된 예약내역 조회가 가능하다.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예약 리스트에서 예약번호 클릭시 상세보기를 할 수 있다.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상세보기 화면에서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예약 번호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예약일시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예약상태(예약/취소/이용)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아이디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예약자 성명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핸드폰 번호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시설 이용정보- 콘도-입실 날짜/퇴실 날짜/ 방 정보(방 종류,방 번호)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결제금액 조회 가능.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메인 화면에서 콘도관리 버튼을 눌러 콘도의 객실(프라임P, 디럭스D ,노블N, 로얄R)가격을 수정할 수 있다.  </a:t>
            </a:r>
            <a:r>
              <a:rPr lang="ko" sz="1000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30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537075" y="633725"/>
            <a:ext cx="8520600" cy="4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회원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비회원 예약 불가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&lt;콘도 예약&gt;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메인화면 에서 콘도예약 버튼을 눌러 콘도 예약 페이지로 이동한다.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1) 달력의 날짜를 클릭하여 콘도 입실/퇴실 날짜 선택할수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2) 객실(프라임P(정원3명, 10만원),디럭스D(정원 5명, 15만원),노블N(정원 6명, 20만원),로얄R(정원 7명, 25만원))을 선택 가능 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3) 선택한 정보와 결제총액을 조회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4) 예약하기를 눌러 결제 할 수 있다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5) 결제하기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6) 결제완료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7) 예약완료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8) 예약확인하러 가기 버튼을 눌러 예약 내역 목록으로 이동할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내 예약 정보 메뉴에서 콘도예약내역 버튼을 눌러 내 예약정보리스트 화면으로 이동이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내 예약 정보리스트 화면에서 예약리스트(예약번호, 예약일시, 이용시작 날짜, 이용종료 날짜)를 조회할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예약리스트에서 예약번호 클릭시 상세보기 화면으로 이동할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상세보기 화면</a:t>
            </a: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예약 번호, 예약일시, 예약상태, 아이디, 예약자 성명, 핸드폰, 시설 이용정보(콘도-체크인/체크아웃날짜 방타입,호,결제금액)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조회 가능.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E0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31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39550" y="112725"/>
            <a:ext cx="141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050900" y="862125"/>
            <a:ext cx="7042200" cy="45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lang="ko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시스템 개요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050900" y="1474913"/>
            <a:ext cx="7042200" cy="526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시스템 아키텍처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091100" y="2178788"/>
            <a:ext cx="7042200" cy="526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개발 환경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091100" y="3573538"/>
            <a:ext cx="7042200" cy="526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개발 일정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091100" y="4273075"/>
            <a:ext cx="7042200" cy="526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lang="ko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시스템 설계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091100" y="2873988"/>
            <a:ext cx="7042200" cy="526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역할분담</a:t>
            </a:r>
            <a:endParaRPr b="1"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623400" y="66822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2. 이용권 구매, 관리 기능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관리자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메인 화면에서 이용권 구매관리 버튼을 눌러 구매 리스트(구매번호,구매일시,상태,아이디)를 조회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카테고리(스키,콘도,기타) 검색(결과 리스트로 출력)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기간 검색으로 해당 날짜에 구매된 구매내역리스트 조회가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구매 리스트에서 구매번호 클릭시 상세보기를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상세보기 화면에서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구매번호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구매일시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상태(구매/취소/이용)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이름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핸드폰번호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시설 이용정보 : 리프트 권 매수, 장비 렌탈 매수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• 결제금액     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상세보기에서 구매 취소 버튼으로 구매를 취소 할 수 있다.(상태 변경 : 구매-&gt; 취소)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상세보기에서 이용 확인 버튼으로 이용확인 할 수 있다.(상태 변경 : -&gt;이용)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메인 화면에서 이용권 관리 버튼을 눌러 현재 이용권, 장비 렌탈 가격을 확인할 수 있고 각각의 가격을 조정 할 수 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623400" y="66822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회원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비회원 구매 불가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메인화면에서 이용권 구매 버튼을 눌러 구매 화면으로 이동한다.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1) 리프트이용권 선택(4시간, 6만원, 매수는 5매까지 선택가능하다)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2) 장비 렌탈 선택(4시간, 5만원 매수는 5매까지 선택가능하다)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3) 결제총액을 조회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4) 결제 버튼을 눌러 결제할 수 있다.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5) 결제 완료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6) 구매내역 버튼을 눌러 구매한 정보를 조회 할 수 있다.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7) 대인, 소인, 장비, 의류 사이즈는 스키장 현장에서 이용권 교환할때 작성하여 제출한다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메인 화면에서 이용권 구매내역 버튼을 눌러 이용권 구매 리스트 화면으로 이동할 수 있다.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이용권 구매 리스트 화면에서 구매리스트(구매번호, 구매일시, 상태(구매/취소/이용), 아이디)를 조회할 수 있다.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구매리스트에서 구매번호 클릭시 구매 상세보기 화면으로 이동할 수 있다.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구매 상세보기 화면에서 구매 번호, 구매 일시, 상태(구매/취소/이용), 이름, 핸드폰 번호, 시설 이용정보 : 리프트 권 매수, 장비 렌탈 매수,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결제금액 조회 가능.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상세보기에서 구매 취소 버튼으로 구매를 취소 할 수 있다.(구매상태 변경 : 구매 -&gt; 취소)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상세보기에서 후기 등록 버튼으로 후기를 등록 할 수 있다.</a:t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623400" y="66822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3. 1대1 문의 기능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관리자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관리자는 메인화면에서 '1대1 문의 관리'를 클릭하여 1대1 문의 리스트(카테고리(스키, 콘도, 기타), 제목, 아이디, 문의일자, 답변 여부)를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확인할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관리자는 등록되어 있는 문의에서 카테고리(스키, 콘도, 기타), 제목으로 문의 검색이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관리자는 1대1 문의 리스트(글 번호, 카테고리(스키, 콘도, 기타), 아이디, 제목, 문의일자, 답변 여부)의 제목을 클릭하여,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상세보기(카테고리(스키, 콘도, 기타), 제목, 내용, 문의일자, 답변)를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관리자는 상세보기 화면에서 댓글 형식으로 내용을 작성한 뒤 '답변 완료'를 클릭하여 답변을 등록할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관리자는 상세보기 화면에서 '삭제'를 클릭하여 관련없는 문의글을 삭제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회원</a:t>
            </a: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회원은 메인화면에서 '1대1 문의' &gt;'1대1 문의 내역'을 클릭하여 내가 쓴 문의내역 리스트(카테고리(스키, 콘도, 기타), 제목, 아이디, 문의일자,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답변 여부)를 확인 할 수 있다. (문의내역 없을 시 "문의 내역이 없습니다" 출력)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회원은  '1대1 문의' &gt; '문의하기'를 클릭하여 카테고리(스키, 콘도, 기타), 제목, 내용을 입력하여 1대1 문의를 등록할수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회원은 1대1 문의 리스트(카테고리(스키, 콘도, 기타), 제목, 문의일자, 답변 여부)의 제목을 클릭하여, 상세보기(카테고리(스키, 콘도, 기타),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제목, 아이디, 내용, 문의일자, 답변)를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회원은 상세보기 화면에서 '수정'를 클릭하여 문의글을 수정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회원은 상세보기 화면에서 '삭제'를 클릭하여 문의글을 삭제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E0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623400" y="66822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4. 후기 게시판 기능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공통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후기 리스트(후기번호, 카테고리(스키, 콘도, 기타), ID(작성자), 제목,조회수,작성일시)의 제목을 클릭하여 상세보기(카테고리(스키, 콘도, 기타),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ID(작성자), 제목, 조회수, 평점, 작성일시, 내용, 첨부파일, 댓글)를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상세보기 화면에서 댓글(스키, 콘도, 기타)을 조회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상세보기 화면에서 '댓글달기'를 클릭하여 댓글(내용)을 작성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상세보기 화면에서 댓글을 누른 뒤 '댓글 수정'을 클릭하여 본인이 작성한 댓글을 수정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상세보기 화면에서 댓글을 누른 뒤 '댓글 삭제'를 클릭하여 본인이 작성한 댓글을 삭제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관리자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등록되어 있는 후기를 카테고리(스키, 콘도, 기타), 제목, 등록일자로 검색할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메인화면에서 '후기게시판 관리'를 클릭하여 후기 리스트(글번호, 카테고리(스키, 콘도, 기타), ID(작성자), 제목, 조회수, 작성일시)를 조회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관리자는 상세보기 화면에서 '삭제'를 클릭하여 후기(부적절한 내용)를 삭제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관리자는 상세보기 화면에서 댓글을 누른 뒤 '댓글삭제'를 클릭하여 댓글(부적절한 내용)을 삭제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E0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623400" y="66822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회원</a:t>
            </a: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메인화면에서 '후기게시판'을 클릭하여 후기 리스트(글번호, 카테고리(스키, 콘도, 기타), ID(작성자), 제목, 조회수, 작성일시)를 조회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회원은 후기 리스트가 표시되는 화면에서 '후기 작성'을 클릭하여 후기(카테고리(스키, 콘도, 기타), 제목, 평점, 내용, 첨부파일)를 작성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회원은 상세보기 화면에서 후기글에 대한 좋아요 버튼을 클릭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* </a:t>
            </a: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평점(1~10점)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623400" y="66547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5. 공지사항 기능(리조트 시설 전체주제)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공통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공지사항 메뉴를 클릭하여 공지사항 목록 조회(글번호/제목/작성일시/조회수)가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공지사항은 제목, 내용으로 검색가능하다.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글제목을 클릭하여 해당 글의 상세페이지로 이동하여 조회가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글 상세페이지에서 목록버튼을 클릭하여 다시 게시글 목록페이지로 이동할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댓글작성은 할 수 없다.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관리자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공지사항 목록페이지에서 글쓰기 버튼을 통해 공지사항 작성(제목/내용/TOP 체크박스) 가능하며 중요도가 높은 글일 경우 'TOP' 체크박스로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게시글 목록 상단에 표시가능하다.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게시글 상세페이지에서 수정버튼을 통해 글 수정을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게시글 상세페이지에서 삭제버튼을 통해 글 삭제를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37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623400" y="66547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6. 회원제 시스템 기능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공통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메인 화면에서 로그인 버튼을 눌러 로그인 페이지로 이동 후 아이디/비밀번호 입력으로 로그인이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로그인 상태에서 로그아웃 버튼을 눌러서 로그아웃이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관리자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회원관리 메뉴에서 회원 리스트(아이디, 이름, 핸드폰 번호, 구분(상태)) 조회가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회원관리 메뉴에서 회원의 아이디, 이름, 핸드폰 번호로 회원 검색이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 리스트에서 아이디를 클릭하면 회원 상세보기가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회원상세보기 화면에서 아이디, 이름, 생년월일, 성별, 핸드폰번호, 주소, 가입일자, 상태 조회가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 상세보기 화면에서 활동정지(로그인 불가) 설정/해제가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8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623400" y="66547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사용자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로그인 화면 또는 메인화면에서 회원가입 버튼을 눌러 회원가입 화면으로 이동한다.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아이디(영문,숫자포함 5~15자),비밀번호(영문,숫자 8~15자), 비밀번호 확인, 이름, 생년월일, 성별, 주소, 핸드폰번호 입력으로 회원가입이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마이페이지(이름, 비밀번호, 생년월일, 성별, 이메일, 주소, 핸드폰번호)에서 내 정보 조회,수정,탈퇴가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로그인 화면에서 아이디 찾기 버튼을 눌러 이름과 핸드폰 번호 입력 후 저장된 정보가 일치할 시 알림창으로 ID확인이 가능하다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로그인 화면에서 비밀번호 찾기 버튼을 눌러 아이디, 이름, 핸드폰 번호 입력 후 저장된 정보가 일치할 시 비밀번호 수정 페이지로 이동된다.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정지된 회원이거나 로그인 시 ID, 비밀번호가 일치하지 않을 경우 안내 알림창과 함께 로그인이 실패된다.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623400" y="66547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7. 이벤트 게시판 기능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공통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메인 화면에서 이벤트 게시판(메뉴버튼)을 클릭하여 이벤트게시판 화면으로 이동을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이벤트 게시판에서 게시글 목록(이미지, 제목, 기간)을 볼 수 있다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해당 제목을 클릭하면 이벤트 상세조회(제목, 이벤트기간, 이미지, 조회수) 페이지로 이동한다.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회원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게시글 상세조회 페이지에서 이벤트 응모버튼을 통해 이벤트 응모가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- 관리자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이벤트 게시판에서 등록 버튼을 눌러 게시글 등록 화면으로 이동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등록페이지에서 제목과 이벤트기간, 이미지(첨부파일)를 입력하여 게시글을 등록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게시글 상세조회 페이지에서 수정 버튼 클릭시 게시글의 이미지(첨부파일), 제목, 이벤트기간을 수정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- 게시글 상세조회 페이지에서 삭제 버튼 클릭시 게시글을 삭제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40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623400" y="66547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8. 스키 강사 채용 기능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공통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메인화면에서 인재 채용 메뉴를 클릭하여 모집공고 게시판 메뉴를 볼 수 있고, 모집공고 게시판 메뉴로 이동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모집공고 게시글(글 번호, 제목, 등록일, 상태)을 조회할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글 목록의 제목을 클릭하여 게시글 상세조회(글 번호, 제목, 내용, 작성일시)가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관리자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모집공고 게시판 게시글 상세조회에서  게시글 수정(제목, 내용, 상태, 마감일자) 또는 게시글 삭제가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- 메인화면에서 인재 채용 메뉴를 클릭하여 지원자 관리 메뉴를 볼 수 있고, 지원자 관리 메뉴로 이동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관리자는 관리자 계정으로 로그인 후 지원자 관리 메뉴에서 강사 지원리스트(지원번호, 지원자명, 지원일자, 핸드폰 번호)</a:t>
            </a:r>
            <a:r>
              <a:rPr b="1" lang="ko" sz="1000">
                <a:solidFill>
                  <a:srgbClr val="24292E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조회 </a:t>
            </a: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 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강사 지원리스트는 지원자명, 지원일자, 핸드폰 번홀를 통해 검색이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제목을 클릭하면 해당 강사의 지원서 상세정보 페이지로 이동하여 조회가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강사 지원서 상세페이지는 지원자가 작성한 지원서(지원일자, 이름, 핸드폰번호, 주소, 이력, 자기소개) 조회가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41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62925" y="1922650"/>
            <a:ext cx="8205300" cy="1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콘도 예약,스키장 이용 티켓을 구매를 할 수 있으며 리조트 이용과 관련된 각종 게시판(공지,문의,후기,이벤트,모집공고)들을 이용할 수 있고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콘도 예약,티켓 판매,회원과 관련된 정보, 사용자가 이용하는 게시판들을  관리할 수 있는 시스템이다.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27825" y="42125"/>
            <a:ext cx="4675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1. 시스템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623400" y="665475"/>
            <a:ext cx="852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1000">
                <a:solidFill>
                  <a:srgbClr val="A61C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1" sz="1000">
              <a:solidFill>
                <a:srgbClr val="A61C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메인화면에서 인재 채용 메뉴를 클릭하여 지원 내역 조회 메뉴를 볼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공고게시글 상세보기 화면에서 지원하기 버튼을 누르거나 지원내역 조회 메뉴에서 지원하기 버튼을 클릭하여 지원서 작성 페이지로 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  이동이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지원서 작성페이지에서 지원서 상세내용(이름, 핸드폰번호, 주소, 이력, 자기소개) 작성 후 임시저장 또는 지원하기가 가능하다.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임시 저장된 상태인 경우 지원서를 수정 할 수 있다.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  - 지원서가 이미 제출된 상태일 경우 지원서 수정, 삭제는 할 수 없다.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0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42"/>
          <p:cNvSpPr txBox="1"/>
          <p:nvPr>
            <p:ph type="title"/>
          </p:nvPr>
        </p:nvSpPr>
        <p:spPr>
          <a:xfrm>
            <a:off x="327825" y="42125"/>
            <a:ext cx="343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요구사항 정의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0" y="199000"/>
            <a:ext cx="8924600" cy="47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63" y="192213"/>
            <a:ext cx="8907875" cy="47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5" y="192225"/>
            <a:ext cx="8907851" cy="47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>
            <a:hlinkClick r:id="rId3"/>
          </p:cNvPr>
          <p:cNvSpPr txBox="1"/>
          <p:nvPr>
            <p:ph type="title"/>
          </p:nvPr>
        </p:nvSpPr>
        <p:spPr>
          <a:xfrm>
            <a:off x="931375" y="698925"/>
            <a:ext cx="2296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· 기능 정의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95" name="Google Shape;295;p46">
            <a:hlinkClick r:id="rId4"/>
          </p:cNvPr>
          <p:cNvSpPr txBox="1"/>
          <p:nvPr>
            <p:ph type="title"/>
          </p:nvPr>
        </p:nvSpPr>
        <p:spPr>
          <a:xfrm>
            <a:off x="4684550" y="698925"/>
            <a:ext cx="353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· </a:t>
            </a:r>
            <a:r>
              <a:rPr lang="ko" sz="3000"/>
              <a:t>클래스 다이어그램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96" name="Google Shape;296;p46">
            <a:hlinkClick r:id="rId5"/>
          </p:cNvPr>
          <p:cNvSpPr txBox="1"/>
          <p:nvPr>
            <p:ph type="title"/>
          </p:nvPr>
        </p:nvSpPr>
        <p:spPr>
          <a:xfrm>
            <a:off x="4684550" y="1677575"/>
            <a:ext cx="183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· ERD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97" name="Google Shape;297;p46">
            <a:hlinkClick r:id="rId6"/>
          </p:cNvPr>
          <p:cNvSpPr txBox="1"/>
          <p:nvPr>
            <p:ph type="title"/>
          </p:nvPr>
        </p:nvSpPr>
        <p:spPr>
          <a:xfrm>
            <a:off x="4684550" y="2656225"/>
            <a:ext cx="2549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· 테이블 목록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98" name="Google Shape;298;p46">
            <a:hlinkClick r:id="rId7"/>
          </p:cNvPr>
          <p:cNvSpPr txBox="1"/>
          <p:nvPr>
            <p:ph type="title"/>
          </p:nvPr>
        </p:nvSpPr>
        <p:spPr>
          <a:xfrm>
            <a:off x="931375" y="1677575"/>
            <a:ext cx="2549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· 화면</a:t>
            </a:r>
            <a:r>
              <a:rPr lang="ko" sz="3000"/>
              <a:t> 목록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99" name="Google Shape;299;p46">
            <a:hlinkClick r:id="rId8"/>
          </p:cNvPr>
          <p:cNvSpPr txBox="1"/>
          <p:nvPr>
            <p:ph type="title"/>
          </p:nvPr>
        </p:nvSpPr>
        <p:spPr>
          <a:xfrm>
            <a:off x="931375" y="3634875"/>
            <a:ext cx="2296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· </a:t>
            </a:r>
            <a:r>
              <a:rPr lang="ko" sz="3000"/>
              <a:t>화면 정의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0" name="Google Shape;300;p46">
            <a:hlinkClick r:id="rId9"/>
          </p:cNvPr>
          <p:cNvSpPr txBox="1"/>
          <p:nvPr>
            <p:ph type="title"/>
          </p:nvPr>
        </p:nvSpPr>
        <p:spPr>
          <a:xfrm>
            <a:off x="931375" y="2656225"/>
            <a:ext cx="2549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· </a:t>
            </a:r>
            <a:r>
              <a:rPr lang="ko" sz="3000"/>
              <a:t>화면 흐름도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1" name="Google Shape;301;p46">
            <a:hlinkClick r:id="rId10"/>
          </p:cNvPr>
          <p:cNvSpPr txBox="1"/>
          <p:nvPr>
            <p:ph type="title"/>
          </p:nvPr>
        </p:nvSpPr>
        <p:spPr>
          <a:xfrm>
            <a:off x="4684550" y="3634875"/>
            <a:ext cx="3295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· 테이블 정의서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0425"/>
            <a:ext cx="8839201" cy="432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 txBox="1"/>
          <p:nvPr>
            <p:ph type="title"/>
          </p:nvPr>
        </p:nvSpPr>
        <p:spPr>
          <a:xfrm>
            <a:off x="146575" y="-35550"/>
            <a:ext cx="1340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WBS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025"/>
            <a:ext cx="8839201" cy="432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 txBox="1"/>
          <p:nvPr>
            <p:ph type="title"/>
          </p:nvPr>
        </p:nvSpPr>
        <p:spPr>
          <a:xfrm>
            <a:off x="146575" y="-35550"/>
            <a:ext cx="1340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WBS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201" cy="386434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9"/>
          <p:cNvSpPr txBox="1"/>
          <p:nvPr>
            <p:ph type="title"/>
          </p:nvPr>
        </p:nvSpPr>
        <p:spPr>
          <a:xfrm>
            <a:off x="146575" y="-35550"/>
            <a:ext cx="1340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</a:t>
            </a: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WBS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/>
          <p:nvPr/>
        </p:nvSpPr>
        <p:spPr>
          <a:xfrm>
            <a:off x="819978" y="1388993"/>
            <a:ext cx="7503900" cy="23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2666025" y="2156250"/>
            <a:ext cx="3811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solidFill>
                  <a:srgbClr val="454242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b="1" sz="5000">
              <a:solidFill>
                <a:srgbClr val="45424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4542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6322238" y="2254825"/>
            <a:ext cx="1202400" cy="12048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Data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Source</a:t>
            </a:r>
            <a:endParaRPr b="1" sz="1600"/>
          </a:p>
        </p:txBody>
      </p:sp>
      <p:sp>
        <p:nvSpPr>
          <p:cNvPr id="85" name="Google Shape;85;p16"/>
          <p:cNvSpPr/>
          <p:nvPr/>
        </p:nvSpPr>
        <p:spPr>
          <a:xfrm>
            <a:off x="98900" y="1375975"/>
            <a:ext cx="1013100" cy="3038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Client</a:t>
            </a:r>
            <a:endParaRPr b="1" sz="1900"/>
          </a:p>
        </p:txBody>
      </p:sp>
      <p:sp>
        <p:nvSpPr>
          <p:cNvPr id="86" name="Google Shape;86;p16"/>
          <p:cNvSpPr/>
          <p:nvPr/>
        </p:nvSpPr>
        <p:spPr>
          <a:xfrm>
            <a:off x="1239550" y="1375975"/>
            <a:ext cx="3444300" cy="3038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310737" y="2043475"/>
            <a:ext cx="1523400" cy="1627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Web Server</a:t>
            </a:r>
            <a:endParaRPr b="1" sz="1800"/>
          </a:p>
        </p:txBody>
      </p:sp>
      <p:sp>
        <p:nvSpPr>
          <p:cNvPr id="88" name="Google Shape;88;p16"/>
          <p:cNvSpPr/>
          <p:nvPr/>
        </p:nvSpPr>
        <p:spPr>
          <a:xfrm>
            <a:off x="1058825" y="2191213"/>
            <a:ext cx="5157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284400" y="867775"/>
            <a:ext cx="3354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Impact"/>
                <a:ea typeface="Impact"/>
                <a:cs typeface="Impact"/>
                <a:sym typeface="Impact"/>
              </a:rPr>
              <a:t>WAS(Web Application Server)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6"/>
          <p:cNvSpPr/>
          <p:nvPr/>
        </p:nvSpPr>
        <p:spPr>
          <a:xfrm rot="10797827">
            <a:off x="1049075" y="3265793"/>
            <a:ext cx="4746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032863" y="2043475"/>
            <a:ext cx="1523400" cy="1627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Web Container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(Servlet,JSP)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800375" y="1947325"/>
            <a:ext cx="1266000" cy="1819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DB</a:t>
            </a:r>
            <a:endParaRPr b="1" sz="1800"/>
          </a:p>
        </p:txBody>
      </p:sp>
      <p:sp>
        <p:nvSpPr>
          <p:cNvPr id="93" name="Google Shape;93;p16"/>
          <p:cNvSpPr txBox="1"/>
          <p:nvPr/>
        </p:nvSpPr>
        <p:spPr>
          <a:xfrm>
            <a:off x="591650" y="1786425"/>
            <a:ext cx="1075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Request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91650" y="3434525"/>
            <a:ext cx="1075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Response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36925" y="2182438"/>
            <a:ext cx="4935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10797910">
            <a:off x="2636925" y="3244951"/>
            <a:ext cx="4935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899438" y="1371475"/>
            <a:ext cx="1266000" cy="2971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8" name="Google Shape;98;p16"/>
          <p:cNvSpPr/>
          <p:nvPr/>
        </p:nvSpPr>
        <p:spPr>
          <a:xfrm>
            <a:off x="7334325" y="2455200"/>
            <a:ext cx="5955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10797910">
            <a:off x="4475550" y="3244951"/>
            <a:ext cx="4935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10798124">
            <a:off x="7357275" y="3244941"/>
            <a:ext cx="5496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440700" y="2119124"/>
            <a:ext cx="493500" cy="2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10798124">
            <a:off x="5875500" y="3263091"/>
            <a:ext cx="5496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921975" y="2455200"/>
            <a:ext cx="5955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755025" y="2468275"/>
            <a:ext cx="15723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ko" sz="1800">
                <a:latin typeface="Lato"/>
                <a:ea typeface="Lato"/>
                <a:cs typeface="Lato"/>
                <a:sym typeface="Lato"/>
              </a:rPr>
              <a:t>onnection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lang="ko" sz="1800">
                <a:latin typeface="Lato"/>
                <a:ea typeface="Lato"/>
                <a:cs typeface="Lato"/>
                <a:sym typeface="Lato"/>
              </a:rPr>
              <a:t>ool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27825" y="42125"/>
            <a:ext cx="7196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2. 시스템 아키텍처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75150" y="1163750"/>
            <a:ext cx="73524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 언어 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1.8 , JavaScript, Jquery, HTML, CSS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66D8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   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Oracle 11g express edition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         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Window 10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IDE                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Eclipse 2019-09 (4.13.0) 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Spring Tool Suite 3 Version: 3.9.10.RELEASE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웹애플리케이션 서버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Apache Tomcat 8.5</a:t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27825" y="42125"/>
            <a:ext cx="280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3. 개발 환경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788" y="2272675"/>
            <a:ext cx="2524125" cy="81915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8"/>
          <p:cNvSpPr txBox="1"/>
          <p:nvPr/>
        </p:nvSpPr>
        <p:spPr>
          <a:xfrm>
            <a:off x="1095825" y="845725"/>
            <a:ext cx="21834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Lato"/>
                <a:ea typeface="Lato"/>
                <a:cs typeface="Lato"/>
                <a:sym typeface="Lato"/>
              </a:rPr>
              <a:t>김수경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콘도예약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콘도관리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1:1문의(사용자)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1:1문의(관리자)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162350" y="776675"/>
            <a:ext cx="21834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Lato"/>
                <a:ea typeface="Lato"/>
                <a:cs typeface="Lato"/>
                <a:sym typeface="Lato"/>
              </a:rPr>
              <a:t>정재웅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회원제 시스템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이벤트(관리자)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이벤트(사용자)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138975" y="2995500"/>
            <a:ext cx="21834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Lato"/>
                <a:ea typeface="Lato"/>
                <a:cs typeface="Lato"/>
                <a:sym typeface="Lato"/>
              </a:rPr>
              <a:t>정태현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모집공고(관리자)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모집공고(사용자)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공지사항(관리자)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공지사항(사용자)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034400" y="2943700"/>
            <a:ext cx="2439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Lato"/>
                <a:ea typeface="Lato"/>
                <a:cs typeface="Lato"/>
                <a:sym typeface="Lato"/>
              </a:rPr>
              <a:t>남구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이용권 구매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이용권 관리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후기게시판(관리자)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후기게시판(사용자)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327825" y="42125"/>
            <a:ext cx="280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4. 역할 분담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13" y="825625"/>
            <a:ext cx="8646575" cy="39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title"/>
          </p:nvPr>
        </p:nvSpPr>
        <p:spPr>
          <a:xfrm>
            <a:off x="327825" y="42125"/>
            <a:ext cx="280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5. 개발 일정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845500" y="2258700"/>
            <a:ext cx="3453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" sz="380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시스템 설계</a:t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623400" y="730150"/>
            <a:ext cx="8139600" cy="409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40025" y="844050"/>
            <a:ext cx="85206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1. 콘도 예약/관리 기능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관리자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회원들의 예약 리스트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회원 예약 상태(조회, 취소,이용 ) 수정가능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콘도 가격 수정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회원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비회원은 예약불가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콘도 예약 : 날짜(입실-퇴실) 선택, 객실 선택 후 예약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예약 정보 목록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예약 상세정보 조회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예약 취소 가능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327825" y="42125"/>
            <a:ext cx="2369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· 기능 개요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