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9350-4DD2-5097-5AC2-DC66B6FE5B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F7875-DE76-E4B4-2793-79793E6BA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A1F5E-F372-EC0F-7F77-EF5640871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7DCF-1FD2-4C7A-B902-9625AB705D1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A4EE2-65DB-EF58-88EC-C295013C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5D557-A308-7D01-EEA7-EA608E83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E7E-785D-48D3-AE81-2C50478A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3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C461-7F9D-811C-0375-101C9643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C75D5-09FC-CD8A-219B-0DD770BBF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DCF63-1A85-DD12-3CF7-A429800D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7DCF-1FD2-4C7A-B902-9625AB705D1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5721C-2997-9849-B6EE-DD47F4DC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8CD8-52A7-E075-3509-8F460894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E7E-785D-48D3-AE81-2C50478A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9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E0CEC7-CE78-4321-515D-D662F398D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83A31-B1AB-ED62-64A1-D4522829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220ED-98C8-F0C4-295A-0BB3F5CA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7DCF-1FD2-4C7A-B902-9625AB705D1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7F1F8-26C5-AAA1-B546-30CA5CB28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C78C5-79DD-0C8F-B79F-E7C3D29E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E7E-785D-48D3-AE81-2C50478A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BA555-EC57-172A-C4D5-993B2EA7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4A2B-017D-8728-8051-48FC91CB5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1C713-F2AE-EE50-436B-688F1823D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7DCF-1FD2-4C7A-B902-9625AB705D1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2428A-86FE-5886-E3F5-C4501716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55FED-A05B-10D5-F06F-065AF9CF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E7E-785D-48D3-AE81-2C50478A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75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F4D6B-547D-3B34-2F2A-06CC37968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610C1-433F-3124-F551-2ED34FE24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9F82-EF1E-0917-147B-E89EB5D5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7DCF-1FD2-4C7A-B902-9625AB705D1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73CD9-50CA-BADC-07B3-A4C5120E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2E2AA-684F-0412-9F9D-A1457CC1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E7E-785D-48D3-AE81-2C50478A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3ACF4-05B6-19EC-0E18-337B78D77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33DA2-469F-A3D0-82DA-D2C8E0B138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58F27-9671-6AD9-F39C-58710692F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8BB5-6A98-0EC9-C522-65BAEA0E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7DCF-1FD2-4C7A-B902-9625AB705D1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8F359-5066-0054-F94E-6A6E6AA58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B74AD-C62F-8A07-CFD1-9E85796D4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E7E-785D-48D3-AE81-2C50478A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4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EADD-FC2F-C070-1000-EE9C8C190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47F5A-A027-DCB0-328E-13CC584E3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110FA-FC13-6D45-10AD-B2F783708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8FF72C-95C1-BEC2-22CD-2B1D293B2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3ACE9-F5A3-DB6D-36FF-DB49824D40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B7965-BFAB-C35A-FC86-4AF269AD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7DCF-1FD2-4C7A-B902-9625AB705D1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0E354E-F3E6-DB80-5287-8D4B3697D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7A988-9A43-6971-7943-7DD5FBA6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E7E-785D-48D3-AE81-2C50478A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43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86A2-1F45-D413-3D04-D67EA9CFA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BD385-DB44-12F8-6854-7A23CB535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7DCF-1FD2-4C7A-B902-9625AB705D1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672AE-9BC1-C7AA-F5FF-4617C9F4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D34AF-277B-3940-3D08-ACF3E5C8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E7E-785D-48D3-AE81-2C50478A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21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09F673-743A-5E82-2175-8FB3A96C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7DCF-1FD2-4C7A-B902-9625AB705D1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6BBC1-5AB4-0BF1-510A-D29AEB05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F6D4B-CBE8-2C55-0ACC-519FF3A0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E7E-785D-48D3-AE81-2C50478A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8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5184-5143-1171-627A-B2AE45EB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A1F7C-EE0B-8929-F31B-E7CF4654E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373DA8-5E97-4DBE-E37F-EE0F689DD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1F3DA-8C59-8FB3-325D-E33F33F0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7DCF-1FD2-4C7A-B902-9625AB705D1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4C463-D6D1-042A-DDF9-A5C63715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EDF56-B9EB-D4A0-6753-34338C04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E7E-785D-48D3-AE81-2C50478A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20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744C0-90BA-2B5A-A481-D5194D45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FB0009-DB1D-B57E-DAD7-29D997C330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5ACF0-E582-D49D-91A8-4BD5329FF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8592-A660-9E38-6B0F-B8F1310BC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C7DCF-1FD2-4C7A-B902-9625AB705D1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401D8-20BD-C6A4-1B0B-0D63B8C0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C0F0B-0C18-29DA-82F3-1C8E5DD5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6E7E-785D-48D3-AE81-2C50478A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53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666E65-F51C-9407-15B5-C3596B7C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63105-5AC7-F806-A992-2D88F1425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18751-2B95-4CA8-5741-4B3A3D3C7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5C7DCF-1FD2-4C7A-B902-9625AB705D16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4673E-06C1-26D6-CF99-1B641B7A2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16F2-D07E-F641-0AB8-03E2789AA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556E7E-785D-48D3-AE81-2C50478A46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1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itibikenyc.com/system-dat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FF55B1-AF22-BDB4-E8CC-47ABCEF32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Citi Bike Trip Prediction System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404194-C7B5-6E90-A1DA-FE9132ADD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293" y="1690688"/>
            <a:ext cx="10137413" cy="440947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600" b="1" dirty="0"/>
              <a:t>Objective</a:t>
            </a:r>
            <a:r>
              <a:rPr lang="en-US" sz="1600" dirty="0"/>
              <a:t>: To forecast hourly Citi Bike trip counts for the top 3 most-used stations in NYC using machine learning.</a:t>
            </a:r>
          </a:p>
          <a:p>
            <a:pPr>
              <a:buNone/>
            </a:pPr>
            <a:r>
              <a:rPr lang="en-US" sz="1600" b="1" dirty="0"/>
              <a:t>Tools &amp; Platforms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Hopsworks</a:t>
            </a:r>
            <a:r>
              <a:rPr lang="en-US" sz="1600" dirty="0"/>
              <a:t> (Feature Store + Model Registry)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DagsHub</a:t>
            </a:r>
            <a:r>
              <a:rPr lang="en-US" sz="1600" dirty="0"/>
              <a:t> (</a:t>
            </a:r>
            <a:r>
              <a:rPr lang="en-US" sz="1600" dirty="0" err="1"/>
              <a:t>MLflow</a:t>
            </a:r>
            <a:r>
              <a:rPr lang="en-US" sz="1600" dirty="0"/>
              <a:t> Tracking)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Streamlit</a:t>
            </a:r>
            <a:r>
              <a:rPr lang="en-US" sz="1600" dirty="0"/>
              <a:t> (Frontend Apps)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GitHub Actions (Automation)</a:t>
            </a:r>
          </a:p>
          <a:p>
            <a:pPr>
              <a:buNone/>
            </a:pPr>
            <a:r>
              <a:rPr lang="en-US" sz="1600" b="1" dirty="0"/>
              <a:t>Components Implemented</a:t>
            </a:r>
            <a:r>
              <a:rPr lang="en-U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Data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Feature Engineering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Model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Inference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Batch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Deployment &amp; Monitoring</a:t>
            </a:r>
          </a:p>
        </p:txBody>
      </p:sp>
    </p:spTree>
    <p:extLst>
      <p:ext uri="{BB962C8B-B14F-4D97-AF65-F5344CB8AC3E}">
        <p14:creationId xmlns:p14="http://schemas.microsoft.com/office/powerpoint/2010/main" val="20792267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C7F77-3FEF-6694-DB37-2B437DDF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226" y="2801490"/>
            <a:ext cx="6501548" cy="125501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42965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AD444-1E68-0464-E978-E7B42E1C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Preparing Hourly Citi Bike Trip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186DD5-92CE-367C-280B-CC81123012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9428" y="1690688"/>
            <a:ext cx="973314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Citi Bike System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Downloaded 2 years of historical Citi Bike ride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Selected the top 3 stations with the highest ride counts.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and preprocessed data: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Parsed timestamps.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Calculated trip durations.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Filtered outliers and invalid records.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Aggregated ride counts to hourly granularity.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Stored cleaned data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Hopsworks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 Store as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citibike_hourly_trips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(pandas),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Hopsworks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Structured, time-series formatted data ready for feature engineering and modeling.</a:t>
            </a:r>
          </a:p>
        </p:txBody>
      </p:sp>
    </p:spTree>
    <p:extLst>
      <p:ext uri="{BB962C8B-B14F-4D97-AF65-F5344CB8AC3E}">
        <p14:creationId xmlns:p14="http://schemas.microsoft.com/office/powerpoint/2010/main" val="138487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5653-1F8C-92AD-AF0A-BD0FDA647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Creating Time Series Lag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E420CA-7CA8-0562-BDEB-6E9C1951B7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0436" y="1690688"/>
            <a:ext cx="1047112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enable time-dependent modeling by generating lag-based features for each station.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 Plan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citibike_hourly_trips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Hopsworks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 lag features: lag_1 to lag_28 (past 28 hours).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 by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start_station_name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maintain station-level trends.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 rows with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values introduced by lagging.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 Stored as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citibike_lag_features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Hopsworks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 Store.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(pandas),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Hopsworks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fully engineered, model-ready dataset enabling supervised forecasting.</a:t>
            </a:r>
          </a:p>
        </p:txBody>
      </p:sp>
    </p:spTree>
    <p:extLst>
      <p:ext uri="{BB962C8B-B14F-4D97-AF65-F5344CB8AC3E}">
        <p14:creationId xmlns:p14="http://schemas.microsoft.com/office/powerpoint/2010/main" val="120476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DEC9B-9617-C54D-C5FB-59BE7658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Modeling Hourly Trip 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8788-7143-A970-CB89-DD3B28B54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986" y="1690688"/>
            <a:ext cx="9896028" cy="4673291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400" b="1" dirty="0"/>
              <a:t>Objective</a:t>
            </a:r>
            <a:r>
              <a:rPr lang="en-US" sz="1400" dirty="0"/>
              <a:t>: To build machine learning models that can accurately forecast future Citi Bike demand based on engineered features.</a:t>
            </a:r>
          </a:p>
          <a:p>
            <a:pPr>
              <a:buNone/>
            </a:pPr>
            <a:r>
              <a:rPr lang="en-US" sz="1400" b="1" dirty="0"/>
              <a:t>Models Trained</a:t>
            </a:r>
            <a:r>
              <a:rPr lang="en-US" sz="1400" dirty="0"/>
              <a:t>: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Baseline Model</a:t>
            </a:r>
            <a:r>
              <a:rPr lang="en-US" sz="1400" dirty="0"/>
              <a:t> — Mean of historical trip counts.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Lag Features Model</a:t>
            </a:r>
            <a:r>
              <a:rPr lang="en-US" sz="1400" dirty="0"/>
              <a:t> — </a:t>
            </a:r>
            <a:r>
              <a:rPr lang="en-US" sz="1400" dirty="0" err="1"/>
              <a:t>LightGBM</a:t>
            </a:r>
            <a:r>
              <a:rPr lang="en-US" sz="1400" dirty="0"/>
              <a:t> using all 28 lag features.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Feature Reduction Model</a:t>
            </a:r>
            <a:r>
              <a:rPr lang="en-US" sz="1400" dirty="0"/>
              <a:t> — </a:t>
            </a:r>
            <a:r>
              <a:rPr lang="en-US" sz="1400" dirty="0" err="1"/>
              <a:t>LightGBM</a:t>
            </a:r>
            <a:r>
              <a:rPr lang="en-US" sz="1400" dirty="0"/>
              <a:t> with top 10 features (based on feature importance).</a:t>
            </a:r>
          </a:p>
          <a:p>
            <a:pPr>
              <a:buNone/>
            </a:pPr>
            <a:r>
              <a:rPr lang="en-US" sz="1400" b="1" dirty="0"/>
              <a:t>Training Strategy</a:t>
            </a:r>
            <a:r>
              <a:rPr lang="en-US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Used time-based train/test split (latest 20% as test).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Evaluated using Mean Absolute Error (MAE).</a:t>
            </a:r>
          </a:p>
          <a:p>
            <a:pPr>
              <a:buNone/>
            </a:pPr>
            <a:r>
              <a:rPr lang="en-US" sz="1400" b="1" dirty="0"/>
              <a:t>Tools Used</a:t>
            </a:r>
            <a:r>
              <a:rPr lang="en-US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Python, scikit-learn, </a:t>
            </a:r>
            <a:r>
              <a:rPr lang="en-US" sz="1400" dirty="0" err="1"/>
              <a:t>LightGBM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err="1"/>
              <a:t>MLflow</a:t>
            </a:r>
            <a:r>
              <a:rPr lang="en-US" sz="1400" dirty="0"/>
              <a:t> (via </a:t>
            </a:r>
            <a:r>
              <a:rPr lang="en-US" sz="1400" dirty="0" err="1"/>
              <a:t>DagsHub</a:t>
            </a:r>
            <a:r>
              <a:rPr lang="en-US" sz="1400" dirty="0"/>
              <a:t>) for experiment tracking</a:t>
            </a:r>
          </a:p>
          <a:p>
            <a:pPr>
              <a:buNone/>
            </a:pPr>
            <a:r>
              <a:rPr lang="en-US" sz="1400" b="1" dirty="0"/>
              <a:t>Outcome</a:t>
            </a:r>
            <a:r>
              <a:rPr lang="en-US" sz="1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Improved performance through lag feature modeling.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All runs logged to </a:t>
            </a:r>
            <a:r>
              <a:rPr lang="en-US" sz="1400" dirty="0" err="1"/>
              <a:t>MLflow</a:t>
            </a:r>
            <a:r>
              <a:rPr lang="en-US" sz="1400" dirty="0"/>
              <a:t> with MAE.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Best model stored in </a:t>
            </a:r>
            <a:r>
              <a:rPr lang="en-US" sz="1400" dirty="0" err="1"/>
              <a:t>Hopsworks</a:t>
            </a:r>
            <a:r>
              <a:rPr lang="en-US" sz="1400" dirty="0"/>
              <a:t> Model Registry.</a:t>
            </a:r>
          </a:p>
        </p:txBody>
      </p:sp>
    </p:spTree>
    <p:extLst>
      <p:ext uri="{BB962C8B-B14F-4D97-AF65-F5344CB8AC3E}">
        <p14:creationId xmlns:p14="http://schemas.microsoft.com/office/powerpoint/2010/main" val="3804143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CA213-98AF-CA7E-68AE-1E2D4840C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Hourly Prediction of Citi Bike Demand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28C0F1-68D2-60E3-154A-5C00A47EC1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2119" y="1629231"/>
            <a:ext cx="1102776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generate hourly trip count forecasts using the best-trained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 Plan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lag features 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citibike_lag_features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the best model from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Hopsworks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Registry.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next hour’s trip count for each station.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results 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citibike_predictions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Feature Group.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(model loading),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Hopsworks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and historical predictions stored for frontend visualization.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batch and live inference capabilities.</a:t>
            </a:r>
          </a:p>
        </p:txBody>
      </p:sp>
    </p:spTree>
    <p:extLst>
      <p:ext uri="{BB962C8B-B14F-4D97-AF65-F5344CB8AC3E}">
        <p14:creationId xmlns:p14="http://schemas.microsoft.com/office/powerpoint/2010/main" val="4176935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43D62-F6A2-5A81-C250-80DDADD5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/>
              <a:t>Automating Predictions the Future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D824A2-8F69-51ED-4E51-E7B0D40BCC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146" y="1690688"/>
            <a:ext cx="1116370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simulate historical predictions and enable continuous hourly forecasting.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 Plan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Backfill predictions from May 1 to the current timestamp using lag features.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 inference on each hour, one-by-one, storing results 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citi</a:t>
            </a:r>
            <a:r>
              <a:rPr lang="en-US" altLang="en-US" sz="2400" dirty="0" err="1">
                <a:latin typeface="Arial" panose="020B0604020202020204" pitchFamily="34" charset="0"/>
              </a:rPr>
              <a:t>bike_predictions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 future hourly predictions using GitHub Actions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-based triggers).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Python, GitHub Actions,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Hopsworks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Populated time-series predictions across 30 days.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Enabled hourly automation for future runs.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frontend time-series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147356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A2A2-63F0-F3E9-2AD8-2B95C5881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End-to-End Pipeline Automation &amp; Hosting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302C86-7F0D-CE19-86B2-4706108C79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6"/>
            <a:ext cx="959339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automate pipeline execution and host the trained model for continuous usage.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 Plan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three GitHub Actions: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 Pipeline (runs hourly)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Inference Pipeline (runs hourly)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 Pipeline (runs weekly)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Configured requirements.txt and GitHub secrets.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Loaded model to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Hopsworks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Registry.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Scheduled workflows via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expressions.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Actions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Hopsworks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Registry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automated ML pipelines.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Seamless model retraining and inference.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Production-ready deployment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99600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9AB0A-9CFF-ABC5-8989-6FBC4766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/>
              <a:t>Streamlit</a:t>
            </a:r>
            <a:r>
              <a:rPr lang="en-US" dirty="0"/>
              <a:t> Apps for Forecasting &amp; Monitoring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1128C5-F98D-93BB-1BAD-EF9F80FD2C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0838" y="1690688"/>
            <a:ext cx="1055032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provide real-time insights and model visibility through interactive dashboards.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App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(predictions vs actual):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selects a station from dropdown.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chart comparing predicted vs actual hourly trip counts.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pulled from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citibike_predictions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citibike_lag_features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Hopsworks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App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(app_monitoring.py):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recent model performance (MAE) from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MLflow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DagsHub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Visualizes MAE by model version using a bar chart.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latest logged runs and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Hopsworks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MLflow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pandas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functional, publicly accessible dashboards.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and stakeholders can evaluate prediction performance and model drift.</a:t>
            </a:r>
          </a:p>
        </p:txBody>
      </p:sp>
    </p:spTree>
    <p:extLst>
      <p:ext uri="{BB962C8B-B14F-4D97-AF65-F5344CB8AC3E}">
        <p14:creationId xmlns:p14="http://schemas.microsoft.com/office/powerpoint/2010/main" val="4257731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52B7-2624-60FD-526E-75CC27BC8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Organized Repository for Reproducibility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52C739E-18E3-E256-322F-CDB0140997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4923" y="1690688"/>
            <a:ext cx="1074215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maintain a clean and modular project structure enabling collaboration and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Directory Layout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data/ - Raw &amp; processed datasets.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 - Core scripts for data engineering and transformation.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pipelines/ - Scripts for feature, training, and inference pipelines.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lang="en-US" altLang="en-US" sz="2000" dirty="0">
                <a:latin typeface="Arial" panose="020B0604020202020204" pitchFamily="34" charset="0"/>
              </a:rPr>
              <a:t>s/ - Trained model artifacts.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app/ -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apps (prediction + monitoring).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</a:rPr>
              <a:t>.</a:t>
            </a:r>
            <a:r>
              <a:rPr lang="en-US" altLang="en-US" sz="2000" dirty="0" err="1">
                <a:latin typeface="Arial" panose="020B0604020202020204" pitchFamily="34" charset="0"/>
              </a:rPr>
              <a:t>github</a:t>
            </a:r>
            <a:r>
              <a:rPr lang="en-US" altLang="en-US" sz="2000" dirty="0">
                <a:latin typeface="Arial" panose="020B0604020202020204" pitchFamily="34" charset="0"/>
              </a:rPr>
              <a:t>/workflows/ - GitHub Actions automation.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for version control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 /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development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Fully documented and production-aligned repository structure.</a:t>
            </a:r>
          </a:p>
        </p:txBody>
      </p:sp>
    </p:spTree>
    <p:extLst>
      <p:ext uri="{BB962C8B-B14F-4D97-AF65-F5344CB8AC3E}">
        <p14:creationId xmlns:p14="http://schemas.microsoft.com/office/powerpoint/2010/main" val="73900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902</Words>
  <Application>Microsoft Office PowerPoint</Application>
  <PresentationFormat>Widescreen</PresentationFormat>
  <Paragraphs>131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Citi Bike Trip Prediction System</vt:lpstr>
      <vt:lpstr>Preparing Hourly Citi Bike Trip Data</vt:lpstr>
      <vt:lpstr>Creating Time Series Lag Features</vt:lpstr>
      <vt:lpstr>Modeling Hourly Trip Counts</vt:lpstr>
      <vt:lpstr>Hourly Prediction of Citi Bike Demand</vt:lpstr>
      <vt:lpstr>Automating Predictions the Future</vt:lpstr>
      <vt:lpstr>End-to-End Pipeline Automation &amp; Hosting</vt:lpstr>
      <vt:lpstr>Streamlit Apps for Forecasting &amp; Monitoring</vt:lpstr>
      <vt:lpstr>Organized Repository for Reproducibility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GAJJELA</dc:creator>
  <cp:lastModifiedBy>ASHISH GAJJELA</cp:lastModifiedBy>
  <cp:revision>1</cp:revision>
  <dcterms:created xsi:type="dcterms:W3CDTF">2025-05-10T08:00:34Z</dcterms:created>
  <dcterms:modified xsi:type="dcterms:W3CDTF">2025-05-10T08:26:42Z</dcterms:modified>
</cp:coreProperties>
</file>