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CD0-D26A-459C-BA14-9161F4C8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57C8-4C73-46A3-ABFF-FE745CD8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210D-C299-4A26-A58E-7FA4025C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32EB-1D9C-4B9F-97C0-44034DF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C898-16F2-4548-84BA-6CB6A2CE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7F5CA-CA1C-4CE6-A3F2-2A3A1325E5FD}"/>
              </a:ext>
            </a:extLst>
          </p:cNvPr>
          <p:cNvSpPr/>
          <p:nvPr userDrawn="1"/>
        </p:nvSpPr>
        <p:spPr>
          <a:xfrm>
            <a:off x="9461241" y="158620"/>
            <a:ext cx="2351314" cy="20060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8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F6D6-CA02-4E8C-8579-9F306D27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EE87F-E45A-404B-A227-B45FB2F5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728A-8622-4886-A619-BE53930A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8CAE-40CF-49FB-BF10-CBA0605D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1A93-C88D-463F-A969-8E7248F8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0F14B-42E8-49E2-B92F-6B89ABDF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7E26-4410-44F9-8D5F-CE63F51D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BBD3-AC9E-418C-8101-1C872B7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FAC6-30E1-4DF7-BDFC-34D41DEF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05D3-5F2F-4D69-BC20-873FB67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3A3-9B53-49E8-B899-87C51583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1CBA-3200-4AEC-A426-EE1435A4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E394-165D-41A1-B47B-A3AD90FC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1BB8-BA23-45E7-896E-B8D3E216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D322-3C91-4EAA-AFCD-26C4E851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3FC73-AEAF-44B0-8590-F3F37A5EBBE2}"/>
              </a:ext>
            </a:extLst>
          </p:cNvPr>
          <p:cNvSpPr/>
          <p:nvPr userDrawn="1"/>
        </p:nvSpPr>
        <p:spPr>
          <a:xfrm>
            <a:off x="9991724" y="1"/>
            <a:ext cx="2200275" cy="1504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DC8-DC71-446A-B735-D3C68801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F427-B85F-45F9-A708-B97922BD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FBB-8638-41A4-99B1-8A9064C1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F4CD-DC3A-495B-A96E-901EAFA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143E-F1A3-4699-8FDE-89199C95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BE9D-FE88-4EA9-B170-0E13DF30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1F23-5E75-49D0-9A5D-A69F2BF35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487D-B5E5-4956-AA17-A4FB9A7E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2CAC4-FA47-4526-B83E-0DC43BA6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C1CA9-896C-415A-BB25-84BB2BCF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C41A-28E3-4C96-835C-3295E7D4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3E9-CEC8-48B4-BFDA-87A0C1DC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2F5F-BB1E-401A-A4D5-9B9BC602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00D7E-458A-4CBC-A6C9-1EC1A218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8508-677B-4519-AC38-8A5AB8C9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70DB7-5599-4C97-A081-026679094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B9847-BAF0-4438-8895-A3921ECA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2E27-FB22-47E4-AC13-3EDE050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6B139-F3E8-48ED-A3D1-6DDA108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9B77-80B6-4AFA-BE21-BBD65B2D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5F08-D273-45D8-8C20-FC5F59A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4402-85EA-475E-B759-183B8D6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F490E-7903-4C46-8E24-169A27B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FC5C0-9FD6-4662-B974-7BB4CBF5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2034-DCD3-4744-8631-05EA45C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8CC9-1DB9-4F7C-94E2-2083283A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B49C-8665-4334-9712-75F8BA59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E887-710D-4F90-B0DC-ECB96AD9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C6EE-68E2-45BD-AC6D-3CFBF53E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31409-00C5-470C-928F-93F60F4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DDFF-435C-4389-BA51-1EA026AE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01B87-73CD-45C2-8287-8718D10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FD1C-4B7D-459D-99AB-6F7E9854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62633-ACB0-4514-BD30-8393A19A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63FB1-3F30-489A-A611-3469E3CBB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CDD60-6D3A-4A2C-B55B-C9C23769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7967E-D400-4D81-A202-9549D018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DB1B-B433-47DE-BBC6-91F8C3E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71CD9-6317-4851-801D-A539E8DE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6F7C5-683A-4A71-B696-178D1B14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F29B-4413-4E06-A85A-9EB27EC29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1088-C58E-428B-836B-E3E910FE37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7C7F-5EB0-427C-A2F4-BC0FB490C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37B1-9573-4999-BB44-72C031648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fin.com/city/11234/CA/Los-Gatos/filter/include=sold-3y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FFB9-262F-46FB-B8EF-4015C969C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Redfin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7FBF-BCE4-483A-9D89-3868ABB50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Studying a sample set of Silicon Valley’s housing market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Pinky Chandan</a:t>
            </a:r>
          </a:p>
        </p:txBody>
      </p:sp>
      <p:pic>
        <p:nvPicPr>
          <p:cNvPr id="3074" name="Picture 2" descr="https://airjordanenligen2015.com/images/real-estate-clipart.jpg">
            <a:extLst>
              <a:ext uri="{FF2B5EF4-FFF2-40B4-BE49-F238E27FC236}">
                <a16:creationId xmlns:a16="http://schemas.microsoft.com/office/drawing/2014/main" id="{84CDD449-DA6A-417D-A3C7-8D559BAC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68263"/>
            <a:ext cx="3255962" cy="3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0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ACA-272D-4746-904A-0FDE8503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CF5D-8F8F-4AA7-8446-7DB29DB6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1577-F6D7-4A87-9959-22993E41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crisis in the bay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4CD-7018-467A-B5EC-A3C72033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Silicon Valley’s real estate market is one of the most ridiculously overheated market.</a:t>
            </a:r>
          </a:p>
          <a:p>
            <a:r>
              <a:rPr lang="en-US" dirty="0"/>
              <a:t>Tech companies continue hiring that leads to new buyers moving into the area further driving the market up.</a:t>
            </a:r>
          </a:p>
          <a:p>
            <a:r>
              <a:rPr lang="en-US" dirty="0"/>
              <a:t>In the last 5 years, market has seen heavy bidding (up to $200K over asking price) driven by high tech salaries, IPOs and overseas investments.</a:t>
            </a:r>
          </a:p>
          <a:p>
            <a:r>
              <a:rPr lang="en-US" dirty="0"/>
              <a:t>Demand has been higher than the inventory.</a:t>
            </a:r>
          </a:p>
          <a:p>
            <a:r>
              <a:rPr lang="en-US" dirty="0"/>
              <a:t>Affordability is low</a:t>
            </a:r>
          </a:p>
        </p:txBody>
      </p:sp>
    </p:spTree>
    <p:extLst>
      <p:ext uri="{BB962C8B-B14F-4D97-AF65-F5344CB8AC3E}">
        <p14:creationId xmlns:p14="http://schemas.microsoft.com/office/powerpoint/2010/main" val="228314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47DF-E294-4998-A0B2-AB35AA4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7CBE-141D-4CA1-98DA-011BB8C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dynamics that have changed over the last 2 years.</a:t>
            </a:r>
          </a:p>
          <a:p>
            <a:r>
              <a:rPr lang="en-US" dirty="0"/>
              <a:t>Sample set- Listings for sold homes for the last 2 years in the city of Los Gatos</a:t>
            </a:r>
          </a:p>
          <a:p>
            <a:r>
              <a:rPr lang="en-US" dirty="0"/>
              <a:t>Website scraped - </a:t>
            </a:r>
            <a:r>
              <a:rPr lang="en-US" dirty="0">
                <a:hlinkClick r:id="rId2"/>
              </a:rPr>
              <a:t>https://www.redfin.com/city/11234/CA/Los-Gatos/filter/include=sold-3yr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3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0506-893C-44FF-911A-8CD558DD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D178-2CC2-4104-A325-E237B8FB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Sold homes listings for the last 2 years in Los Gatos, CA</a:t>
            </a:r>
          </a:p>
          <a:p>
            <a:r>
              <a:rPr lang="en-US" dirty="0"/>
              <a:t>Items scraped-</a:t>
            </a:r>
          </a:p>
          <a:p>
            <a:pPr lvl="1"/>
            <a:r>
              <a:rPr lang="en-US" dirty="0"/>
              <a:t>Street name</a:t>
            </a:r>
          </a:p>
          <a:p>
            <a:pPr lvl="1"/>
            <a:r>
              <a:rPr lang="en-US" dirty="0"/>
              <a:t>City </a:t>
            </a:r>
          </a:p>
          <a:p>
            <a:pPr lvl="1"/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Bedrooms, bathrooms </a:t>
            </a:r>
          </a:p>
          <a:p>
            <a:pPr lvl="1"/>
            <a:r>
              <a:rPr lang="en-US" dirty="0" err="1"/>
              <a:t>Sq</a:t>
            </a:r>
            <a:r>
              <a:rPr lang="en-US" dirty="0"/>
              <a:t> Feet  </a:t>
            </a:r>
          </a:p>
          <a:p>
            <a:pPr lvl="1"/>
            <a:r>
              <a:rPr lang="en-US" dirty="0"/>
              <a:t>Sold price </a:t>
            </a:r>
          </a:p>
          <a:p>
            <a:pPr lvl="1"/>
            <a:r>
              <a:rPr lang="en-US" dirty="0"/>
              <a:t>Sold date  </a:t>
            </a:r>
          </a:p>
          <a:p>
            <a:pPr marL="0" indent="0">
              <a:buNone/>
            </a:pPr>
            <a:endParaRPr lang="en-US" sz="31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5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5428-60EE-4BB0-902F-C5468514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learnings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10BC-93CC-4428-B50C-245C2974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</a:t>
            </a:r>
            <a:r>
              <a:rPr lang="en-US" dirty="0" err="1"/>
              <a:t>Scrapy</a:t>
            </a:r>
            <a:r>
              <a:rPr lang="en-US" dirty="0"/>
              <a:t> and pandas</a:t>
            </a:r>
          </a:p>
          <a:p>
            <a:r>
              <a:rPr lang="en-US" dirty="0"/>
              <a:t>Websites considered for scraping –</a:t>
            </a:r>
          </a:p>
          <a:p>
            <a:pPr lvl="1"/>
            <a:r>
              <a:rPr lang="en-US" dirty="0"/>
              <a:t>Zillow – Sold listings data for only 1 year</a:t>
            </a:r>
          </a:p>
          <a:p>
            <a:pPr lvl="1"/>
            <a:r>
              <a:rPr lang="en-US" dirty="0"/>
              <a:t>Realtor - Sold listings data for only 1 year</a:t>
            </a:r>
          </a:p>
          <a:p>
            <a:pPr lvl="1"/>
            <a:r>
              <a:rPr lang="en-US" dirty="0"/>
              <a:t>Redfin – Sold listings for the last 2 years</a:t>
            </a:r>
          </a:p>
          <a:p>
            <a:r>
              <a:rPr lang="en-US" dirty="0"/>
              <a:t>On scraping, spider was detected and my IP address was banned. </a:t>
            </a:r>
          </a:p>
          <a:p>
            <a:pPr lvl="2"/>
            <a:r>
              <a:rPr lang="en-US" dirty="0"/>
              <a:t>Set download delays to 10 and CONCURRENT_REQUESTS = 1</a:t>
            </a:r>
          </a:p>
          <a:p>
            <a:pPr lvl="2"/>
            <a:r>
              <a:rPr lang="en-US" dirty="0"/>
              <a:t>Changed IP addresses</a:t>
            </a:r>
          </a:p>
          <a:p>
            <a:pPr lvl="2"/>
            <a:r>
              <a:rPr lang="en-US" dirty="0"/>
              <a:t>Max records scraped was 40</a:t>
            </a:r>
          </a:p>
          <a:p>
            <a:r>
              <a:rPr lang="en-US" dirty="0"/>
              <a:t>Downloaded all the data through API for data analysis.</a:t>
            </a:r>
          </a:p>
          <a:p>
            <a:pPr lvl="1"/>
            <a:r>
              <a:rPr lang="en-US" dirty="0"/>
              <a:t>Filtered out unwanted zip codes, missing values, duplicate columns, renamed the columns in the data frame.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8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D092-C82E-460C-812A-EF04058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039B2-1341-410B-9BAE-9E8E7BE56B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0" y="1290638"/>
            <a:ext cx="3729537" cy="27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6D2139-5366-48F3-B5C2-8AB13DB5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290638"/>
            <a:ext cx="3730752" cy="267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FE6FD6-3B4E-428D-8FA3-B1D42D64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0" y="4123944"/>
            <a:ext cx="3883152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0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5687-8B44-4DE5-BF6A-65C11B0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using Pandas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4609B0-8EF6-4471-8D77-BDDC3E7A8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7" y="1524001"/>
            <a:ext cx="741045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4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7AF-F7A6-40D9-9963-E10E602D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comparison between zip codes and home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D9F78-856F-41BE-B0FD-7DD95BF00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24" y="1754206"/>
            <a:ext cx="8323423" cy="4962041"/>
          </a:xfrm>
        </p:spPr>
      </p:pic>
    </p:spTree>
    <p:extLst>
      <p:ext uri="{BB962C8B-B14F-4D97-AF65-F5344CB8AC3E}">
        <p14:creationId xmlns:p14="http://schemas.microsoft.com/office/powerpoint/2010/main" val="152673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98A-5820-45C7-A18A-C36A6E7B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</a:t>
            </a:r>
            <a:r>
              <a:rPr lang="en-US"/>
              <a:t>research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C563-4DE7-4CA9-8D9B-FDE3C897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with Selenium to get more underlying items that use JavaScript</a:t>
            </a:r>
          </a:p>
          <a:p>
            <a:r>
              <a:rPr lang="en-US" dirty="0"/>
              <a:t>Enhance data visualization to gain more insights</a:t>
            </a:r>
          </a:p>
          <a:p>
            <a:r>
              <a:rPr lang="en-US" dirty="0"/>
              <a:t>Correlation between property prices and household income</a:t>
            </a:r>
          </a:p>
          <a:p>
            <a:r>
              <a:rPr lang="en-US" dirty="0"/>
              <a:t>Web scrape other cities in Bay area to understand the correlation between property prices and property taxes and school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8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1569</TotalTime>
  <Words>348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Redfin</vt:lpstr>
      <vt:lpstr>Housing crisis in the bay area</vt:lpstr>
      <vt:lpstr>Objective</vt:lpstr>
      <vt:lpstr>The Data</vt:lpstr>
      <vt:lpstr>Scraping learnings and challenges</vt:lpstr>
      <vt:lpstr>Data Visualization</vt:lpstr>
      <vt:lpstr>Time series analysis using Pandas</vt:lpstr>
      <vt:lpstr>Price comparison between zip codes and home types</vt:lpstr>
      <vt:lpstr>Ongoing research and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Mandviwalla</dc:creator>
  <cp:lastModifiedBy>Malcolm Mandviwalla</cp:lastModifiedBy>
  <cp:revision>74</cp:revision>
  <dcterms:created xsi:type="dcterms:W3CDTF">2019-07-22T01:14:36Z</dcterms:created>
  <dcterms:modified xsi:type="dcterms:W3CDTF">2019-07-23T19:50:45Z</dcterms:modified>
</cp:coreProperties>
</file>