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James Gil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24T19:27:05.774">
    <p:pos x="1909" y="2729"/>
    <p:text>suggest removal</p:text>
  </p:cm>
  <p:cm authorId="0" idx="2" dt="2019-04-24T19:27:05.062">
    <p:pos x="1909" y="2829"/>
    <p:text>suggest removal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124ed9c7d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5124ed9c7d_1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124ed9c7d_1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5124ed9c7d_1_3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Retain items that appear 1.5% of the time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Both in California, but wine with highest ratings come from Western Europe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0" name="Google Shape;7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 showMasterSp="0">
  <p:cSld name="Cov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/>
          <p:nvPr/>
        </p:nvSpPr>
        <p:spPr>
          <a:xfrm>
            <a:off x="0" y="0"/>
            <a:ext cx="9144000" cy="58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>
            <p:ph type="ctrTitle"/>
          </p:nvPr>
        </p:nvSpPr>
        <p:spPr>
          <a:xfrm>
            <a:off x="1175658" y="1584664"/>
            <a:ext cx="6792684" cy="17720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1175658" y="3813249"/>
            <a:ext cx="679268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50" name="Google Shape;50;p2"/>
          <p:cNvCxnSpPr/>
          <p:nvPr/>
        </p:nvCxnSpPr>
        <p:spPr>
          <a:xfrm>
            <a:off x="4402567" y="3575012"/>
            <a:ext cx="33886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2"/>
          <p:cNvSpPr txBox="1"/>
          <p:nvPr>
            <p:ph idx="11" type="ftr"/>
          </p:nvPr>
        </p:nvSpPr>
        <p:spPr>
          <a:xfrm>
            <a:off x="652227" y="6119159"/>
            <a:ext cx="2802467" cy="491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" name="Google Shape;52;p2"/>
          <p:cNvGrpSpPr/>
          <p:nvPr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53" name="Google Shape;53;p2"/>
            <p:cNvSpPr/>
            <p:nvPr/>
          </p:nvSpPr>
          <p:spPr>
            <a:xfrm>
              <a:off x="7473551" y="6141226"/>
              <a:ext cx="1219538" cy="274994"/>
            </a:xfrm>
            <a:custGeom>
              <a:rect b="b" l="l" r="r" t="t"/>
              <a:pathLst>
                <a:path extrusionOk="0" h="86" w="3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454952" y="6525155"/>
              <a:ext cx="1242122" cy="118234"/>
            </a:xfrm>
            <a:custGeom>
              <a:rect b="b" l="l" r="r" t="t"/>
              <a:pathLst>
                <a:path extrusionOk="0" h="37" w="393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2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2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2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87" name="Google Shape;87;p2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89;p2"/>
          <p:cNvGrpSpPr/>
          <p:nvPr/>
        </p:nvGrpSpPr>
        <p:grpSpPr>
          <a:xfrm flipH="1">
            <a:off x="7896224" y="1351915"/>
            <a:ext cx="1247775" cy="2879725"/>
            <a:chOff x="4952858" y="1717675"/>
            <a:chExt cx="1016000" cy="2339975"/>
          </a:xfrm>
        </p:grpSpPr>
        <p:grpSp>
          <p:nvGrpSpPr>
            <p:cNvPr id="90" name="Google Shape;90;p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2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2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108" name="Google Shape;108;p2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2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2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21" name="Google Shape;121;p2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" showMasterSp="0">
  <p:cSld name="Section Break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2"/>
          <p:cNvSpPr/>
          <p:nvPr/>
        </p:nvSpPr>
        <p:spPr>
          <a:xfrm>
            <a:off x="360363" y="358775"/>
            <a:ext cx="8423272" cy="6140450"/>
          </a:xfrm>
          <a:custGeom>
            <a:rect b="b" l="l" r="r" t="t"/>
            <a:pathLst>
              <a:path extrusionOk="0" h="1934" w="265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lt1">
              <a:alpha val="98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12"/>
          <p:cNvGrpSpPr/>
          <p:nvPr/>
        </p:nvGrpSpPr>
        <p:grpSpPr>
          <a:xfrm>
            <a:off x="1588" y="126"/>
            <a:ext cx="2159001" cy="2495586"/>
            <a:chOff x="1588" y="4134014"/>
            <a:chExt cx="1016000" cy="1168400"/>
          </a:xfrm>
        </p:grpSpPr>
        <p:grpSp>
          <p:nvGrpSpPr>
            <p:cNvPr id="522" name="Google Shape;522;p12"/>
            <p:cNvGrpSpPr/>
            <p:nvPr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23" name="Google Shape;523;p12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2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2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2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7" name="Google Shape;527;p12"/>
            <p:cNvGrpSpPr/>
            <p:nvPr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8" name="Google Shape;528;p12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2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" name="Google Shape;530;p12"/>
            <p:cNvGrpSpPr/>
            <p:nvPr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31" name="Google Shape;531;p12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2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12"/>
            <p:cNvGrpSpPr/>
            <p:nvPr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534" name="Google Shape;534;p12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2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6" name="Google Shape;536;p12"/>
            <p:cNvSpPr/>
            <p:nvPr/>
          </p:nvSpPr>
          <p:spPr>
            <a:xfrm>
              <a:off x="509588" y="4134014"/>
              <a:ext cx="508000" cy="292100"/>
            </a:xfrm>
            <a:custGeom>
              <a:rect b="b" l="l" r="r" t="t"/>
              <a:pathLst>
                <a:path extrusionOk="0" h="184" w="320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1588" y="4134014"/>
              <a:ext cx="508000" cy="292100"/>
            </a:xfrm>
            <a:custGeom>
              <a:rect b="b" l="l" r="r" t="t"/>
              <a:pathLst>
                <a:path extrusionOk="0" h="184" w="320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2"/>
          <p:cNvGrpSpPr/>
          <p:nvPr/>
        </p:nvGrpSpPr>
        <p:grpSpPr>
          <a:xfrm flipH="1">
            <a:off x="6985001" y="4362505"/>
            <a:ext cx="2159001" cy="2495572"/>
            <a:chOff x="1588" y="2962439"/>
            <a:chExt cx="1016000" cy="1171575"/>
          </a:xfrm>
        </p:grpSpPr>
        <p:grpSp>
          <p:nvGrpSpPr>
            <p:cNvPr id="539" name="Google Shape;539;p12"/>
            <p:cNvGrpSpPr/>
            <p:nvPr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540" name="Google Shape;540;p12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2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2" name="Google Shape;542;p12"/>
            <p:cNvGrpSpPr/>
            <p:nvPr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543" name="Google Shape;543;p12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2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5" name="Google Shape;545;p12"/>
            <p:cNvSpPr/>
            <p:nvPr/>
          </p:nvSpPr>
          <p:spPr>
            <a:xfrm>
              <a:off x="1588" y="3841914"/>
              <a:ext cx="508000" cy="292100"/>
            </a:xfrm>
            <a:custGeom>
              <a:rect b="b" l="l" r="r" t="t"/>
              <a:pathLst>
                <a:path extrusionOk="0" h="184" w="320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509588" y="3841914"/>
              <a:ext cx="508000" cy="292100"/>
            </a:xfrm>
            <a:custGeom>
              <a:rect b="b" l="l" r="r" t="t"/>
              <a:pathLst>
                <a:path extrusionOk="0" h="184" w="320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7" name="Google Shape;547;p12"/>
            <p:cNvGrpSpPr/>
            <p:nvPr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548" name="Google Shape;548;p12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2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2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2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12"/>
            <p:cNvGrpSpPr/>
            <p:nvPr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553" name="Google Shape;553;p12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2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5" name="Google Shape;555;p12"/>
          <p:cNvSpPr txBox="1"/>
          <p:nvPr>
            <p:ph type="title"/>
          </p:nvPr>
        </p:nvSpPr>
        <p:spPr>
          <a:xfrm>
            <a:off x="611188" y="1778356"/>
            <a:ext cx="79215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6" name="Google Shape;556;p12"/>
          <p:cNvCxnSpPr/>
          <p:nvPr/>
        </p:nvCxnSpPr>
        <p:spPr>
          <a:xfrm>
            <a:off x="4403492" y="3661031"/>
            <a:ext cx="33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7" name="Google Shape;557;p12"/>
          <p:cNvSpPr txBox="1"/>
          <p:nvPr>
            <p:ph idx="1" type="body"/>
          </p:nvPr>
        </p:nvSpPr>
        <p:spPr>
          <a:xfrm>
            <a:off x="611188" y="3917306"/>
            <a:ext cx="79215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ctr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None/>
              <a:defRPr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" showMasterSp="0">
  <p:cSld name="Contents">
    <p:bg>
      <p:bgPr>
        <a:solidFill>
          <a:schemeClr val="dk2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3"/>
          <p:cNvSpPr/>
          <p:nvPr/>
        </p:nvSpPr>
        <p:spPr>
          <a:xfrm>
            <a:off x="360363" y="358775"/>
            <a:ext cx="8423272" cy="6140450"/>
          </a:xfrm>
          <a:custGeom>
            <a:rect b="b" l="l" r="r" t="t"/>
            <a:pathLst>
              <a:path extrusionOk="0" h="1934" w="265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3"/>
          <p:cNvSpPr txBox="1"/>
          <p:nvPr>
            <p:ph type="title"/>
          </p:nvPr>
        </p:nvSpPr>
        <p:spPr>
          <a:xfrm>
            <a:off x="1331913" y="1332802"/>
            <a:ext cx="6480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1" name="Google Shape;561;p13"/>
          <p:cNvCxnSpPr/>
          <p:nvPr/>
        </p:nvCxnSpPr>
        <p:spPr>
          <a:xfrm>
            <a:off x="1331913" y="2723033"/>
            <a:ext cx="6480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62" name="Google Shape;562;p13"/>
          <p:cNvSpPr txBox="1"/>
          <p:nvPr>
            <p:ph idx="1" type="body"/>
          </p:nvPr>
        </p:nvSpPr>
        <p:spPr>
          <a:xfrm>
            <a:off x="1331913" y="1988984"/>
            <a:ext cx="6480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3" name="Google Shape;563;p13"/>
          <p:cNvSpPr txBox="1"/>
          <p:nvPr>
            <p:ph idx="2" type="body"/>
          </p:nvPr>
        </p:nvSpPr>
        <p:spPr>
          <a:xfrm>
            <a:off x="1331913" y="3049226"/>
            <a:ext cx="6480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4" name="Google Shape;564;p13"/>
          <p:cNvGrpSpPr/>
          <p:nvPr/>
        </p:nvGrpSpPr>
        <p:grpSpPr>
          <a:xfrm>
            <a:off x="7290691" y="5787265"/>
            <a:ext cx="1242122" cy="502163"/>
            <a:chOff x="7454952" y="6141226"/>
            <a:chExt cx="1242122" cy="502163"/>
          </a:xfrm>
        </p:grpSpPr>
        <p:sp>
          <p:nvSpPr>
            <p:cNvPr id="565" name="Google Shape;565;p13"/>
            <p:cNvSpPr/>
            <p:nvPr/>
          </p:nvSpPr>
          <p:spPr>
            <a:xfrm>
              <a:off x="7473551" y="6141226"/>
              <a:ext cx="1219538" cy="274994"/>
            </a:xfrm>
            <a:custGeom>
              <a:rect b="b" l="l" r="r" t="t"/>
              <a:pathLst>
                <a:path extrusionOk="0" h="86" w="3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7454952" y="6525155"/>
              <a:ext cx="1242122" cy="118234"/>
            </a:xfrm>
            <a:custGeom>
              <a:rect b="b" l="l" r="r" t="t"/>
              <a:pathLst>
                <a:path extrusionOk="0" h="37" w="393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13"/>
          <p:cNvSpPr/>
          <p:nvPr/>
        </p:nvSpPr>
        <p:spPr>
          <a:xfrm>
            <a:off x="0" y="6714000"/>
            <a:ext cx="9144000" cy="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p13"/>
          <p:cNvGrpSpPr/>
          <p:nvPr/>
        </p:nvGrpSpPr>
        <p:grpSpPr>
          <a:xfrm>
            <a:off x="1464" y="908044"/>
            <a:ext cx="790550" cy="1831966"/>
            <a:chOff x="4952858" y="1717675"/>
            <a:chExt cx="1016000" cy="2339975"/>
          </a:xfrm>
        </p:grpSpPr>
        <p:grpSp>
          <p:nvGrpSpPr>
            <p:cNvPr id="569" name="Google Shape;569;p13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70" name="Google Shape;570;p13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75" name="Google Shape;575;p13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7" name="Google Shape;577;p13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8" name="Google Shape;578;p13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0" name="Google Shape;580;p13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13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84" name="Google Shape;584;p13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6" name="Google Shape;586;p1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87" name="Google Shape;587;p13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Google Shape;589;p13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90" name="Google Shape;590;p13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4" name="Google Shape;594;p13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95" name="Google Shape;595;p13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9" name="Google Shape;599;p13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600" name="Google Shape;600;p13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2" name="Google Shape;602;p13"/>
          <p:cNvGrpSpPr/>
          <p:nvPr/>
        </p:nvGrpSpPr>
        <p:grpSpPr>
          <a:xfrm flipH="1">
            <a:off x="8353574" y="908044"/>
            <a:ext cx="790550" cy="1831966"/>
            <a:chOff x="4952858" y="1717675"/>
            <a:chExt cx="1016000" cy="2339975"/>
          </a:xfrm>
        </p:grpSpPr>
        <p:grpSp>
          <p:nvGrpSpPr>
            <p:cNvPr id="603" name="Google Shape;603;p13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8" name="Google Shape;608;p1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09" name="Google Shape;609;p13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1" name="Google Shape;611;p13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12" name="Google Shape;612;p13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4" name="Google Shape;614;p13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15" name="Google Shape;615;p13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7" name="Google Shape;617;p13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18" name="Google Shape;618;p13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0" name="Google Shape;620;p1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621" name="Google Shape;621;p13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3" name="Google Shape;623;p13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624" name="Google Shape;624;p13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13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629" name="Google Shape;629;p13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3" name="Google Shape;633;p13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634" name="Google Shape;634;p13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bg>
      <p:bgPr>
        <a:solidFill>
          <a:schemeClr val="dk2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 Layout">
  <p:cSld name="Page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611188" y="178063"/>
            <a:ext cx="7921625" cy="593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"/>
          <p:cNvSpPr txBox="1"/>
          <p:nvPr>
            <p:ph idx="11" type="ftr"/>
          </p:nvPr>
        </p:nvSpPr>
        <p:spPr>
          <a:xfrm>
            <a:off x="5520266" y="6366933"/>
            <a:ext cx="2802467" cy="491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246533" y="6366933"/>
            <a:ext cx="429683" cy="491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611188" y="808384"/>
            <a:ext cx="7921625" cy="360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2" showMasterSp="0">
  <p:cSld name="Cover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ctrTitle"/>
          </p:nvPr>
        </p:nvSpPr>
        <p:spPr>
          <a:xfrm>
            <a:off x="1175658" y="1584664"/>
            <a:ext cx="6792684" cy="17720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"/>
          <p:cNvSpPr txBox="1"/>
          <p:nvPr>
            <p:ph idx="1" type="subTitle"/>
          </p:nvPr>
        </p:nvSpPr>
        <p:spPr>
          <a:xfrm>
            <a:off x="1175658" y="3813249"/>
            <a:ext cx="679268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32" name="Google Shape;132;p4"/>
          <p:cNvCxnSpPr/>
          <p:nvPr/>
        </p:nvCxnSpPr>
        <p:spPr>
          <a:xfrm>
            <a:off x="4402567" y="3575012"/>
            <a:ext cx="33886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 txBox="1"/>
          <p:nvPr>
            <p:ph idx="11" type="ftr"/>
          </p:nvPr>
        </p:nvSpPr>
        <p:spPr>
          <a:xfrm>
            <a:off x="652227" y="6119159"/>
            <a:ext cx="2802467" cy="491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" name="Google Shape;134;p4"/>
          <p:cNvGrpSpPr/>
          <p:nvPr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135" name="Google Shape;135;p4"/>
            <p:cNvSpPr/>
            <p:nvPr/>
          </p:nvSpPr>
          <p:spPr>
            <a:xfrm>
              <a:off x="7473551" y="6141226"/>
              <a:ext cx="1219538" cy="274994"/>
            </a:xfrm>
            <a:custGeom>
              <a:rect b="b" l="l" r="r" t="t"/>
              <a:pathLst>
                <a:path extrusionOk="0" h="86" w="3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454952" y="6525155"/>
              <a:ext cx="1242122" cy="118234"/>
            </a:xfrm>
            <a:custGeom>
              <a:rect b="b" l="l" r="r" t="t"/>
              <a:pathLst>
                <a:path extrusionOk="0" h="37" w="393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4"/>
          <p:cNvGrpSpPr/>
          <p:nvPr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138" name="Google Shape;138;p4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139" name="Google Shape;139;p4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147" name="Google Shape;147;p4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4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4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153" name="Google Shape;153;p4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4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64" name="Google Shape;164;p4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" name="Google Shape;171;p4"/>
          <p:cNvGrpSpPr/>
          <p:nvPr/>
        </p:nvGrpSpPr>
        <p:grpSpPr>
          <a:xfrm flipH="1">
            <a:off x="7896224" y="1351915"/>
            <a:ext cx="1247775" cy="2879725"/>
            <a:chOff x="4952858" y="1717675"/>
            <a:chExt cx="1016000" cy="2339975"/>
          </a:xfrm>
        </p:grpSpPr>
        <p:grpSp>
          <p:nvGrpSpPr>
            <p:cNvPr id="172" name="Google Shape;172;p4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173" name="Google Shape;173;p4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4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181" name="Google Shape;181;p4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4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4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190" name="Google Shape;190;p4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Google Shape;192;p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193" name="Google Shape;193;p4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4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4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" showMasterSp="0">
  <p:cSld name="Contents">
    <p:bg>
      <p:bgPr>
        <a:solidFill>
          <a:schemeClr val="dk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/>
          <p:nvPr/>
        </p:nvSpPr>
        <p:spPr>
          <a:xfrm>
            <a:off x="360363" y="358775"/>
            <a:ext cx="8423275" cy="6140450"/>
          </a:xfrm>
          <a:custGeom>
            <a:rect b="b" l="l" r="r" t="t"/>
            <a:pathLst>
              <a:path extrusionOk="0" h="1934" w="265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lt2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 txBox="1"/>
          <p:nvPr>
            <p:ph type="title"/>
          </p:nvPr>
        </p:nvSpPr>
        <p:spPr>
          <a:xfrm>
            <a:off x="1331913" y="1332802"/>
            <a:ext cx="6480175" cy="59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8" name="Google Shape;208;p5"/>
          <p:cNvCxnSpPr/>
          <p:nvPr/>
        </p:nvCxnSpPr>
        <p:spPr>
          <a:xfrm>
            <a:off x="1331913" y="2723033"/>
            <a:ext cx="648017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5"/>
          <p:cNvSpPr txBox="1"/>
          <p:nvPr>
            <p:ph idx="1" type="body"/>
          </p:nvPr>
        </p:nvSpPr>
        <p:spPr>
          <a:xfrm>
            <a:off x="1331913" y="1988984"/>
            <a:ext cx="6480175" cy="624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5"/>
          <p:cNvSpPr txBox="1"/>
          <p:nvPr>
            <p:ph idx="2" type="body"/>
          </p:nvPr>
        </p:nvSpPr>
        <p:spPr>
          <a:xfrm>
            <a:off x="1331913" y="3049226"/>
            <a:ext cx="6480175" cy="2207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1" name="Google Shape;211;p5"/>
          <p:cNvGrpSpPr/>
          <p:nvPr/>
        </p:nvGrpSpPr>
        <p:grpSpPr>
          <a:xfrm>
            <a:off x="7290691" y="5787265"/>
            <a:ext cx="1242122" cy="502163"/>
            <a:chOff x="7454952" y="6141226"/>
            <a:chExt cx="1242122" cy="502163"/>
          </a:xfrm>
        </p:grpSpPr>
        <p:sp>
          <p:nvSpPr>
            <p:cNvPr id="212" name="Google Shape;212;p5"/>
            <p:cNvSpPr/>
            <p:nvPr/>
          </p:nvSpPr>
          <p:spPr>
            <a:xfrm>
              <a:off x="7473551" y="6141226"/>
              <a:ext cx="1219538" cy="274994"/>
            </a:xfrm>
            <a:custGeom>
              <a:rect b="b" l="l" r="r" t="t"/>
              <a:pathLst>
                <a:path extrusionOk="0" h="86" w="3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454952" y="6525155"/>
              <a:ext cx="1242122" cy="118234"/>
            </a:xfrm>
            <a:custGeom>
              <a:rect b="b" l="l" r="r" t="t"/>
              <a:pathLst>
                <a:path extrusionOk="0" h="37" w="393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5"/>
          <p:cNvSpPr/>
          <p:nvPr/>
        </p:nvSpPr>
        <p:spPr>
          <a:xfrm>
            <a:off x="0" y="6714000"/>
            <a:ext cx="9144000" cy="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1588" y="908050"/>
            <a:ext cx="790575" cy="1831975"/>
            <a:chOff x="4952858" y="1717675"/>
            <a:chExt cx="1016000" cy="2339975"/>
          </a:xfrm>
        </p:grpSpPr>
        <p:grpSp>
          <p:nvGrpSpPr>
            <p:cNvPr id="216" name="Google Shape;216;p5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5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5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5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5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242" name="Google Shape;242;p5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p5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247" name="Google Shape;247;p5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9" name="Google Shape;249;p5"/>
          <p:cNvGrpSpPr/>
          <p:nvPr/>
        </p:nvGrpSpPr>
        <p:grpSpPr>
          <a:xfrm flipH="1">
            <a:off x="8353425" y="908050"/>
            <a:ext cx="790575" cy="1831975"/>
            <a:chOff x="4952858" y="1717675"/>
            <a:chExt cx="1016000" cy="2339975"/>
          </a:xfrm>
        </p:grpSpPr>
        <p:grpSp>
          <p:nvGrpSpPr>
            <p:cNvPr id="250" name="Google Shape;250;p5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251" name="Google Shape;251;p5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258;p5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259" name="Google Shape;259;p5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5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65" name="Google Shape;265;p5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5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68" name="Google Shape;268;p5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5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71" name="Google Shape;271;p5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276" name="Google Shape;276;p5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" name="Google Shape;280;p5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281" name="Google Shape;281;p5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" showMasterSp="0">
  <p:cSld name="Section Break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/>
          <p:nvPr/>
        </p:nvSpPr>
        <p:spPr>
          <a:xfrm>
            <a:off x="360363" y="358775"/>
            <a:ext cx="8423275" cy="6140450"/>
          </a:xfrm>
          <a:custGeom>
            <a:rect b="b" l="l" r="r" t="t"/>
            <a:pathLst>
              <a:path extrusionOk="0" h="1934" w="265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6"/>
          <p:cNvGrpSpPr/>
          <p:nvPr/>
        </p:nvGrpSpPr>
        <p:grpSpPr>
          <a:xfrm>
            <a:off x="1588" y="0"/>
            <a:ext cx="2159001" cy="2495550"/>
            <a:chOff x="1588" y="4134014"/>
            <a:chExt cx="1016000" cy="1168400"/>
          </a:xfrm>
        </p:grpSpPr>
        <p:grpSp>
          <p:nvGrpSpPr>
            <p:cNvPr id="286" name="Google Shape;286;p6"/>
            <p:cNvGrpSpPr/>
            <p:nvPr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287" name="Google Shape;287;p6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6"/>
            <p:cNvGrpSpPr/>
            <p:nvPr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292" name="Google Shape;292;p6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6"/>
            <p:cNvGrpSpPr/>
            <p:nvPr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6"/>
            <p:cNvGrpSpPr/>
            <p:nvPr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298" name="Google Shape;298;p6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" name="Google Shape;300;p6"/>
            <p:cNvSpPr/>
            <p:nvPr/>
          </p:nvSpPr>
          <p:spPr>
            <a:xfrm>
              <a:off x="509588" y="4134014"/>
              <a:ext cx="508000" cy="292100"/>
            </a:xfrm>
            <a:custGeom>
              <a:rect b="b" l="l" r="r" t="t"/>
              <a:pathLst>
                <a:path extrusionOk="0" h="184" w="320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1588" y="4134014"/>
              <a:ext cx="508000" cy="292100"/>
            </a:xfrm>
            <a:custGeom>
              <a:rect b="b" l="l" r="r" t="t"/>
              <a:pathLst>
                <a:path extrusionOk="0" h="184" w="320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6"/>
          <p:cNvGrpSpPr/>
          <p:nvPr/>
        </p:nvGrpSpPr>
        <p:grpSpPr>
          <a:xfrm flipH="1">
            <a:off x="6985001" y="4362450"/>
            <a:ext cx="2159001" cy="2495550"/>
            <a:chOff x="1588" y="2962439"/>
            <a:chExt cx="1016000" cy="1171575"/>
          </a:xfrm>
        </p:grpSpPr>
        <p:grpSp>
          <p:nvGrpSpPr>
            <p:cNvPr id="303" name="Google Shape;303;p6"/>
            <p:cNvGrpSpPr/>
            <p:nvPr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304" name="Google Shape;304;p6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p6"/>
            <p:cNvGrpSpPr/>
            <p:nvPr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07" name="Google Shape;307;p6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" name="Google Shape;309;p6"/>
            <p:cNvSpPr/>
            <p:nvPr/>
          </p:nvSpPr>
          <p:spPr>
            <a:xfrm>
              <a:off x="1588" y="3841914"/>
              <a:ext cx="508000" cy="292100"/>
            </a:xfrm>
            <a:custGeom>
              <a:rect b="b" l="l" r="r" t="t"/>
              <a:pathLst>
                <a:path extrusionOk="0" h="184" w="320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09588" y="3841914"/>
              <a:ext cx="508000" cy="292100"/>
            </a:xfrm>
            <a:custGeom>
              <a:rect b="b" l="l" r="r" t="t"/>
              <a:pathLst>
                <a:path extrusionOk="0" h="184" w="320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6"/>
            <p:cNvGrpSpPr/>
            <p:nvPr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12" name="Google Shape;312;p6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" name="Google Shape;316;p6"/>
            <p:cNvGrpSpPr/>
            <p:nvPr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9" name="Google Shape;319;p6"/>
          <p:cNvSpPr txBox="1"/>
          <p:nvPr>
            <p:ph type="title"/>
          </p:nvPr>
        </p:nvSpPr>
        <p:spPr>
          <a:xfrm>
            <a:off x="611188" y="1778356"/>
            <a:ext cx="7921625" cy="1664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0" name="Google Shape;320;p6"/>
          <p:cNvCxnSpPr/>
          <p:nvPr/>
        </p:nvCxnSpPr>
        <p:spPr>
          <a:xfrm>
            <a:off x="4403492" y="3661031"/>
            <a:ext cx="33701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6"/>
          <p:cNvSpPr txBox="1"/>
          <p:nvPr>
            <p:ph idx="1" type="body"/>
          </p:nvPr>
        </p:nvSpPr>
        <p:spPr>
          <a:xfrm>
            <a:off x="611188" y="3917306"/>
            <a:ext cx="7921625" cy="9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None/>
              <a:defRPr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bg>
      <p:bgPr>
        <a:solidFill>
          <a:schemeClr val="dk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 showMasterSp="0">
  <p:cSld name="Cover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"/>
          <p:cNvSpPr/>
          <p:nvPr/>
        </p:nvSpPr>
        <p:spPr>
          <a:xfrm>
            <a:off x="0" y="0"/>
            <a:ext cx="9144000" cy="58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9"/>
          <p:cNvSpPr txBox="1"/>
          <p:nvPr>
            <p:ph type="ctrTitle"/>
          </p:nvPr>
        </p:nvSpPr>
        <p:spPr>
          <a:xfrm>
            <a:off x="1175658" y="1584664"/>
            <a:ext cx="67926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9"/>
          <p:cNvSpPr txBox="1"/>
          <p:nvPr>
            <p:ph idx="1" type="subTitle"/>
          </p:nvPr>
        </p:nvSpPr>
        <p:spPr>
          <a:xfrm>
            <a:off x="1175658" y="3813249"/>
            <a:ext cx="6792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364" name="Google Shape;364;p9"/>
          <p:cNvCxnSpPr/>
          <p:nvPr/>
        </p:nvCxnSpPr>
        <p:spPr>
          <a:xfrm>
            <a:off x="4402567" y="3575012"/>
            <a:ext cx="339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5" name="Google Shape;365;p9"/>
          <p:cNvSpPr txBox="1"/>
          <p:nvPr>
            <p:ph idx="11" type="ftr"/>
          </p:nvPr>
        </p:nvSpPr>
        <p:spPr>
          <a:xfrm>
            <a:off x="652227" y="6119159"/>
            <a:ext cx="2802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6" name="Google Shape;366;p9"/>
          <p:cNvGrpSpPr/>
          <p:nvPr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367" name="Google Shape;367;p9"/>
            <p:cNvSpPr/>
            <p:nvPr/>
          </p:nvSpPr>
          <p:spPr>
            <a:xfrm>
              <a:off x="7473551" y="6141226"/>
              <a:ext cx="1219538" cy="274994"/>
            </a:xfrm>
            <a:custGeom>
              <a:rect b="b" l="l" r="r" t="t"/>
              <a:pathLst>
                <a:path extrusionOk="0" h="86" w="3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7454952" y="6525155"/>
              <a:ext cx="1242122" cy="118234"/>
            </a:xfrm>
            <a:custGeom>
              <a:rect b="b" l="l" r="r" t="t"/>
              <a:pathLst>
                <a:path extrusionOk="0" h="37" w="393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9"/>
          <p:cNvGrpSpPr/>
          <p:nvPr/>
        </p:nvGrpSpPr>
        <p:grpSpPr>
          <a:xfrm>
            <a:off x="1465" y="1351975"/>
            <a:ext cx="1247750" cy="2879807"/>
            <a:chOff x="4952858" y="1717675"/>
            <a:chExt cx="1016000" cy="2339975"/>
          </a:xfrm>
        </p:grpSpPr>
        <p:grpSp>
          <p:nvGrpSpPr>
            <p:cNvPr id="370" name="Google Shape;370;p9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71" name="Google Shape;371;p9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" name="Google Shape;381;p9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9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385" name="Google Shape;385;p9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9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388" name="Google Shape;388;p9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9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391" name="Google Shape;391;p9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9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01" name="Google Shape;401;p9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3" name="Google Shape;403;p9"/>
          <p:cNvGrpSpPr/>
          <p:nvPr/>
        </p:nvGrpSpPr>
        <p:grpSpPr>
          <a:xfrm flipH="1">
            <a:off x="7896373" y="1351975"/>
            <a:ext cx="1247750" cy="2879807"/>
            <a:chOff x="4952858" y="1717675"/>
            <a:chExt cx="1016000" cy="2339975"/>
          </a:xfrm>
        </p:grpSpPr>
        <p:grpSp>
          <p:nvGrpSpPr>
            <p:cNvPr id="404" name="Google Shape;404;p9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405" name="Google Shape;405;p9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9" name="Google Shape;409;p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410" name="Google Shape;410;p9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9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413" name="Google Shape;413;p9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9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416" name="Google Shape;416;p9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9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419" name="Google Shape;419;p9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1" name="Google Shape;421;p9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22" name="Google Shape;422;p9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4" name="Google Shape;424;p9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5" name="Google Shape;425;p9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9" name="Google Shape;429;p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0" name="Google Shape;430;p9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4" name="Google Shape;434;p9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35" name="Google Shape;435;p9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 Layout">
  <p:cSld name="Page Layou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 txBox="1"/>
          <p:nvPr>
            <p:ph type="title"/>
          </p:nvPr>
        </p:nvSpPr>
        <p:spPr>
          <a:xfrm>
            <a:off x="611188" y="178063"/>
            <a:ext cx="79215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10"/>
          <p:cNvSpPr txBox="1"/>
          <p:nvPr>
            <p:ph idx="11" type="ftr"/>
          </p:nvPr>
        </p:nvSpPr>
        <p:spPr>
          <a:xfrm>
            <a:off x="5520266" y="6366933"/>
            <a:ext cx="2802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10"/>
          <p:cNvSpPr txBox="1"/>
          <p:nvPr>
            <p:ph idx="12" type="sldNum"/>
          </p:nvPr>
        </p:nvSpPr>
        <p:spPr>
          <a:xfrm>
            <a:off x="8246533" y="6366933"/>
            <a:ext cx="429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10"/>
          <p:cNvSpPr txBox="1"/>
          <p:nvPr>
            <p:ph idx="1" type="body"/>
          </p:nvPr>
        </p:nvSpPr>
        <p:spPr>
          <a:xfrm>
            <a:off x="611188" y="808384"/>
            <a:ext cx="7921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2" showMasterSp="0">
  <p:cSld name="Cover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1"/>
          <p:cNvSpPr txBox="1"/>
          <p:nvPr>
            <p:ph type="ctrTitle"/>
          </p:nvPr>
        </p:nvSpPr>
        <p:spPr>
          <a:xfrm>
            <a:off x="1175658" y="1584664"/>
            <a:ext cx="67926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11"/>
          <p:cNvSpPr txBox="1"/>
          <p:nvPr>
            <p:ph idx="1" type="subTitle"/>
          </p:nvPr>
        </p:nvSpPr>
        <p:spPr>
          <a:xfrm>
            <a:off x="1175658" y="3813249"/>
            <a:ext cx="6792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446" name="Google Shape;446;p11"/>
          <p:cNvCxnSpPr/>
          <p:nvPr/>
        </p:nvCxnSpPr>
        <p:spPr>
          <a:xfrm>
            <a:off x="4402567" y="3575012"/>
            <a:ext cx="339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p11"/>
          <p:cNvSpPr txBox="1"/>
          <p:nvPr>
            <p:ph idx="11" type="ftr"/>
          </p:nvPr>
        </p:nvSpPr>
        <p:spPr>
          <a:xfrm>
            <a:off x="652227" y="6119159"/>
            <a:ext cx="2802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8" name="Google Shape;448;p11"/>
          <p:cNvGrpSpPr/>
          <p:nvPr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449" name="Google Shape;449;p11"/>
            <p:cNvSpPr/>
            <p:nvPr/>
          </p:nvSpPr>
          <p:spPr>
            <a:xfrm>
              <a:off x="7473551" y="6141226"/>
              <a:ext cx="1219538" cy="274994"/>
            </a:xfrm>
            <a:custGeom>
              <a:rect b="b" l="l" r="r" t="t"/>
              <a:pathLst>
                <a:path extrusionOk="0" h="86" w="3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7454952" y="6525155"/>
              <a:ext cx="1242122" cy="118234"/>
            </a:xfrm>
            <a:custGeom>
              <a:rect b="b" l="l" r="r" t="t"/>
              <a:pathLst>
                <a:path extrusionOk="0" h="37" w="393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11"/>
          <p:cNvGrpSpPr/>
          <p:nvPr/>
        </p:nvGrpSpPr>
        <p:grpSpPr>
          <a:xfrm>
            <a:off x="1465" y="1351975"/>
            <a:ext cx="1247750" cy="2879807"/>
            <a:chOff x="4952858" y="1717675"/>
            <a:chExt cx="1016000" cy="2339975"/>
          </a:xfrm>
        </p:grpSpPr>
        <p:grpSp>
          <p:nvGrpSpPr>
            <p:cNvPr id="452" name="Google Shape;452;p11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11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11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461" name="Google Shape;461;p11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1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464" name="Google Shape;464;p11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1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7" name="Google Shape;477;p11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78" name="Google Shape;478;p11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11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83" name="Google Shape;483;p11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5" name="Google Shape;485;p11"/>
          <p:cNvGrpSpPr/>
          <p:nvPr/>
        </p:nvGrpSpPr>
        <p:grpSpPr>
          <a:xfrm flipH="1">
            <a:off x="7896373" y="1351975"/>
            <a:ext cx="1247750" cy="2879807"/>
            <a:chOff x="4952858" y="1717675"/>
            <a:chExt cx="1016000" cy="2339975"/>
          </a:xfrm>
        </p:grpSpPr>
        <p:grpSp>
          <p:nvGrpSpPr>
            <p:cNvPr id="486" name="Google Shape;486;p11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487" name="Google Shape;487;p11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11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492" name="Google Shape;492;p11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11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11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12" name="Google Shape;512;p11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921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1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517" name="Google Shape;517;p11"/>
              <p:cNvSpPr/>
              <p:nvPr/>
            </p:nvSpPr>
            <p:spPr>
              <a:xfrm>
                <a:off x="3413126" y="20129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3413126" y="1717675"/>
                <a:ext cx="508000" cy="295275"/>
              </a:xfrm>
              <a:custGeom>
                <a:rect b="b" l="l" r="r" t="t"/>
                <a:pathLst>
                  <a:path extrusionOk="0" h="186" w="320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88" y="0"/>
            <a:ext cx="9140825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88" y="0"/>
            <a:ext cx="9140825" cy="1260475"/>
          </a:xfrm>
          <a:custGeom>
            <a:rect b="b" l="l" r="r" t="t"/>
            <a:pathLst>
              <a:path extrusionOk="0" h="794" w="5758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11188" y="178063"/>
            <a:ext cx="7921625" cy="593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5520266" y="6366933"/>
            <a:ext cx="2802467" cy="491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246533" y="6366933"/>
            <a:ext cx="429683" cy="491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 rot="5400000">
            <a:off x="7420769" y="-459581"/>
            <a:ext cx="1262063" cy="2181225"/>
            <a:chOff x="4952858" y="2305049"/>
            <a:chExt cx="1016004" cy="1752601"/>
          </a:xfrm>
        </p:grpSpPr>
        <p:grpSp>
          <p:nvGrpSpPr>
            <p:cNvPr id="18" name="Google Shape;18;p1"/>
            <p:cNvGrpSpPr/>
            <p:nvPr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"/>
            <p:cNvGrpSpPr/>
            <p:nvPr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24" name="Google Shape;24;p1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1"/>
            <p:cNvGrpSpPr/>
            <p:nvPr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1"/>
            <p:cNvGrpSpPr/>
            <p:nvPr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30" name="Google Shape;30;p1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3413127" y="3473448"/>
                <a:ext cx="508001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" name="Google Shape;35;p1"/>
            <p:cNvGrpSpPr/>
            <p:nvPr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36" name="Google Shape;36;p1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1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39" name="Google Shape;39;p1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1"/>
            <p:cNvGrpSpPr/>
            <p:nvPr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44" name="Google Shape;44;p1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9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/>
          <p:nvPr/>
        </p:nvSpPr>
        <p:spPr>
          <a:xfrm>
            <a:off x="1588" y="0"/>
            <a:ext cx="9140700" cy="10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588" y="0"/>
            <a:ext cx="9140825" cy="1260475"/>
          </a:xfrm>
          <a:custGeom>
            <a:rect b="b" l="l" r="r" t="t"/>
            <a:pathLst>
              <a:path extrusionOk="0" h="794" w="5758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 txBox="1"/>
          <p:nvPr>
            <p:ph type="title"/>
          </p:nvPr>
        </p:nvSpPr>
        <p:spPr>
          <a:xfrm>
            <a:off x="611188" y="178063"/>
            <a:ext cx="79215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7" name="Google Shape;327;p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8"/>
          <p:cNvSpPr txBox="1"/>
          <p:nvPr>
            <p:ph idx="11" type="ftr"/>
          </p:nvPr>
        </p:nvSpPr>
        <p:spPr>
          <a:xfrm>
            <a:off x="5520266" y="6366933"/>
            <a:ext cx="2802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8"/>
          <p:cNvSpPr txBox="1"/>
          <p:nvPr>
            <p:ph idx="12" type="sldNum"/>
          </p:nvPr>
        </p:nvSpPr>
        <p:spPr>
          <a:xfrm>
            <a:off x="8246533" y="6366933"/>
            <a:ext cx="429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1" name="Google Shape;331;p8"/>
          <p:cNvGrpSpPr/>
          <p:nvPr/>
        </p:nvGrpSpPr>
        <p:grpSpPr>
          <a:xfrm rot="5400000">
            <a:off x="7420645" y="-459525"/>
            <a:ext cx="1262082" cy="2181285"/>
            <a:chOff x="4952852" y="2305051"/>
            <a:chExt cx="1016006" cy="1752599"/>
          </a:xfrm>
        </p:grpSpPr>
        <p:grpSp>
          <p:nvGrpSpPr>
            <p:cNvPr id="332" name="Google Shape;332;p8"/>
            <p:cNvGrpSpPr/>
            <p:nvPr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333" name="Google Shape;333;p8"/>
              <p:cNvSpPr/>
              <p:nvPr/>
            </p:nvSpPr>
            <p:spPr>
              <a:xfrm>
                <a:off x="3921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3413126" y="34734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8"/>
            <p:cNvGrpSpPr/>
            <p:nvPr/>
          </p:nvGrpSpPr>
          <p:grpSpPr>
            <a:xfrm>
              <a:off x="4952852" y="2889253"/>
              <a:ext cx="508000" cy="584200"/>
              <a:chOff x="3413126" y="2889250"/>
              <a:chExt cx="508000" cy="584200"/>
            </a:xfrm>
          </p:grpSpPr>
          <p:sp>
            <p:nvSpPr>
              <p:cNvPr id="338" name="Google Shape;338;p8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3413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0" name="Google Shape;340;p8"/>
            <p:cNvGrpSpPr/>
            <p:nvPr/>
          </p:nvGrpSpPr>
          <p:grpSpPr>
            <a:xfrm>
              <a:off x="4952852" y="2305053"/>
              <a:ext cx="508000" cy="584200"/>
              <a:chOff x="3413126" y="2305050"/>
              <a:chExt cx="508000" cy="584200"/>
            </a:xfrm>
          </p:grpSpPr>
          <p:sp>
            <p:nvSpPr>
              <p:cNvPr id="341" name="Google Shape;341;p8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3" name="Google Shape;343;p8"/>
            <p:cNvGrpSpPr/>
            <p:nvPr/>
          </p:nvGrpSpPr>
          <p:grpSpPr>
            <a:xfrm>
              <a:off x="5460850" y="2889253"/>
              <a:ext cx="508000" cy="584200"/>
              <a:chOff x="3921126" y="2889250"/>
              <a:chExt cx="508000" cy="584200"/>
            </a:xfrm>
          </p:grpSpPr>
          <p:sp>
            <p:nvSpPr>
              <p:cNvPr id="344" name="Google Shape;344;p8"/>
              <p:cNvSpPr/>
              <p:nvPr/>
            </p:nvSpPr>
            <p:spPr>
              <a:xfrm>
                <a:off x="3921126" y="31813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4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8"/>
            <p:cNvGrpSpPr/>
            <p:nvPr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347" name="Google Shape;347;p8"/>
              <p:cNvSpPr/>
              <p:nvPr/>
            </p:nvSpPr>
            <p:spPr>
              <a:xfrm>
                <a:off x="3413127" y="3473448"/>
                <a:ext cx="508001" cy="292100"/>
              </a:xfrm>
              <a:custGeom>
                <a:rect b="b" l="l" r="r" t="t"/>
                <a:pathLst>
                  <a:path extrusionOk="0" h="184" w="320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3413126" y="37655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8"/>
            <p:cNvGrpSpPr/>
            <p:nvPr/>
          </p:nvGrpSpPr>
          <p:grpSpPr>
            <a:xfrm>
              <a:off x="5460850" y="2305053"/>
              <a:ext cx="508000" cy="584200"/>
              <a:chOff x="3921126" y="2305050"/>
              <a:chExt cx="508000" cy="584200"/>
            </a:xfrm>
          </p:grpSpPr>
          <p:sp>
            <p:nvSpPr>
              <p:cNvPr id="350" name="Google Shape;350;p8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Google Shape;352;p8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353" name="Google Shape;353;p8"/>
              <p:cNvSpPr/>
              <p:nvPr/>
            </p:nvSpPr>
            <p:spPr>
              <a:xfrm>
                <a:off x="3413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3921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3413126" y="28892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3921126" y="25971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7" name="Google Shape;357;p8"/>
            <p:cNvGrpSpPr/>
            <p:nvPr/>
          </p:nvGrpSpPr>
          <p:grpSpPr>
            <a:xfrm>
              <a:off x="4952858" y="2305051"/>
              <a:ext cx="1016000" cy="292100"/>
              <a:chOff x="3413126" y="2305050"/>
              <a:chExt cx="1016000" cy="292100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3413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3921126" y="2305050"/>
                <a:ext cx="508000" cy="292100"/>
              </a:xfrm>
              <a:custGeom>
                <a:rect b="b" l="l" r="r" t="t"/>
                <a:pathLst>
                  <a:path extrusionOk="0" h="184" w="320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98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5"/>
          <p:cNvSpPr txBox="1"/>
          <p:nvPr>
            <p:ph type="ctrTitle"/>
          </p:nvPr>
        </p:nvSpPr>
        <p:spPr>
          <a:xfrm>
            <a:off x="1175658" y="1584664"/>
            <a:ext cx="67926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u="sng"/>
              <a:t>Wine Enthusiasts</a:t>
            </a:r>
            <a:endParaRPr u="sng"/>
          </a:p>
          <a:p>
            <a:pPr indent="0" lvl="0" marL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Understanding the Components of Wine Ratings </a:t>
            </a:r>
            <a:endParaRPr/>
          </a:p>
        </p:txBody>
      </p:sp>
      <p:sp>
        <p:nvSpPr>
          <p:cNvPr id="642" name="Google Shape;642;p15"/>
          <p:cNvSpPr txBox="1"/>
          <p:nvPr>
            <p:ph idx="1" type="subTitle"/>
          </p:nvPr>
        </p:nvSpPr>
        <p:spPr>
          <a:xfrm>
            <a:off x="1175658" y="3813249"/>
            <a:ext cx="679268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b="1" lang="en-US"/>
              <a:t>Alcohol Analytics Team: </a:t>
            </a:r>
            <a:endParaRPr/>
          </a:p>
          <a:p>
            <a:pPr indent="0" lvl="0" marL="0" rt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b="1" lang="en-US"/>
              <a:t>Pinmanee Eowpittayakul, James Gilson, Frederic Li, Leah Reinhard, Xinyuan Zhu</a:t>
            </a:r>
            <a:endParaRPr/>
          </a:p>
        </p:txBody>
      </p:sp>
      <p:sp>
        <p:nvSpPr>
          <p:cNvPr id="643" name="Google Shape;643;p15"/>
          <p:cNvSpPr/>
          <p:nvPr/>
        </p:nvSpPr>
        <p:spPr>
          <a:xfrm>
            <a:off x="7295103" y="6008914"/>
            <a:ext cx="1617785" cy="6832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6"/>
          <p:cNvSpPr txBox="1"/>
          <p:nvPr>
            <p:ph type="title"/>
          </p:nvPr>
        </p:nvSpPr>
        <p:spPr>
          <a:xfrm>
            <a:off x="611188" y="178063"/>
            <a:ext cx="7921625" cy="593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50" name="Google Shape;650;p16"/>
          <p:cNvSpPr txBox="1"/>
          <p:nvPr>
            <p:ph idx="12" type="sldNum"/>
          </p:nvPr>
        </p:nvSpPr>
        <p:spPr>
          <a:xfrm>
            <a:off x="8246533" y="6366933"/>
            <a:ext cx="429683" cy="491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16"/>
          <p:cNvSpPr txBox="1"/>
          <p:nvPr>
            <p:ph idx="1" type="body"/>
          </p:nvPr>
        </p:nvSpPr>
        <p:spPr>
          <a:xfrm>
            <a:off x="611200" y="671200"/>
            <a:ext cx="8444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1600"/>
              <a:t>Dataset  with </a:t>
            </a:r>
            <a:r>
              <a:rPr b="1" lang="en-US" sz="1600"/>
              <a:t>129,972 rows</a:t>
            </a:r>
            <a:r>
              <a:rPr lang="en-US" sz="1600"/>
              <a:t> and </a:t>
            </a:r>
            <a:r>
              <a:rPr b="1" lang="en-US" sz="1600"/>
              <a:t>13 variables</a:t>
            </a:r>
            <a:r>
              <a:rPr lang="en-US" sz="1600"/>
              <a:t> - </a:t>
            </a:r>
            <a:r>
              <a:rPr lang="en-US" sz="1600"/>
              <a:t>country, description, designation, points, price, provi</a:t>
            </a:r>
            <a:r>
              <a:rPr lang="en-US" sz="1600"/>
              <a:t>nce, </a:t>
            </a:r>
            <a:r>
              <a:rPr lang="en-US" sz="1600"/>
              <a:t>region_1, region_2, taster_name, taster_twitter_handle, title, variety, winery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400"/>
          </a:p>
        </p:txBody>
      </p:sp>
      <p:grpSp>
        <p:nvGrpSpPr>
          <p:cNvPr id="652" name="Google Shape;652;p16"/>
          <p:cNvGrpSpPr/>
          <p:nvPr/>
        </p:nvGrpSpPr>
        <p:grpSpPr>
          <a:xfrm rot="10800000">
            <a:off x="1603709" y="4769074"/>
            <a:ext cx="5968655" cy="337934"/>
            <a:chOff x="1924193" y="3592073"/>
            <a:chExt cx="5257800" cy="279400"/>
          </a:xfrm>
        </p:grpSpPr>
        <p:sp>
          <p:nvSpPr>
            <p:cNvPr id="653" name="Google Shape;653;p16"/>
            <p:cNvSpPr/>
            <p:nvPr/>
          </p:nvSpPr>
          <p:spPr>
            <a:xfrm>
              <a:off x="6956568" y="3592073"/>
              <a:ext cx="225425" cy="279400"/>
            </a:xfrm>
            <a:custGeom>
              <a:rect b="b" l="l" r="r" t="t"/>
              <a:pathLst>
                <a:path extrusionOk="0" h="88" w="71">
                  <a:moveTo>
                    <a:pt x="71" y="35"/>
                  </a:moveTo>
                  <a:cubicBezTo>
                    <a:pt x="71" y="33"/>
                    <a:pt x="70" y="31"/>
                    <a:pt x="69" y="29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3"/>
                    <a:pt x="43" y="3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35" y="0"/>
                    <a:pt x="34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1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2"/>
                    <a:pt x="0" y="38"/>
                    <a:pt x="3" y="41"/>
                  </a:cubicBezTo>
                  <a:cubicBezTo>
                    <a:pt x="5" y="43"/>
                    <a:pt x="7" y="44"/>
                    <a:pt x="9" y="44"/>
                  </a:cubicBezTo>
                  <a:cubicBezTo>
                    <a:pt x="12" y="44"/>
                    <a:pt x="14" y="43"/>
                    <a:pt x="16" y="4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84"/>
                    <a:pt x="31" y="88"/>
                    <a:pt x="36" y="88"/>
                  </a:cubicBezTo>
                  <a:cubicBezTo>
                    <a:pt x="38" y="88"/>
                    <a:pt x="41" y="87"/>
                    <a:pt x="42" y="85"/>
                  </a:cubicBezTo>
                  <a:cubicBezTo>
                    <a:pt x="44" y="84"/>
                    <a:pt x="45" y="82"/>
                    <a:pt x="45" y="7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4"/>
                    <a:pt x="65" y="44"/>
                    <a:pt x="69" y="41"/>
                  </a:cubicBezTo>
                  <a:cubicBezTo>
                    <a:pt x="70" y="39"/>
                    <a:pt x="71" y="37"/>
                    <a:pt x="71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183081" y="3592073"/>
              <a:ext cx="225425" cy="279400"/>
            </a:xfrm>
            <a:custGeom>
              <a:rect b="b" l="l" r="r" t="t"/>
              <a:pathLst>
                <a:path extrusionOk="0" h="88" w="71">
                  <a:moveTo>
                    <a:pt x="71" y="35"/>
                  </a:moveTo>
                  <a:cubicBezTo>
                    <a:pt x="71" y="33"/>
                    <a:pt x="71" y="31"/>
                    <a:pt x="69" y="2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1" y="2"/>
                    <a:pt x="41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1" y="2"/>
                    <a:pt x="30" y="2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0" y="32"/>
                    <a:pt x="0" y="38"/>
                    <a:pt x="4" y="41"/>
                  </a:cubicBezTo>
                  <a:cubicBezTo>
                    <a:pt x="5" y="43"/>
                    <a:pt x="7" y="44"/>
                    <a:pt x="10" y="44"/>
                  </a:cubicBezTo>
                  <a:cubicBezTo>
                    <a:pt x="12" y="44"/>
                    <a:pt x="14" y="43"/>
                    <a:pt x="16" y="4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84"/>
                    <a:pt x="32" y="88"/>
                    <a:pt x="36" y="88"/>
                  </a:cubicBezTo>
                  <a:cubicBezTo>
                    <a:pt x="39" y="88"/>
                    <a:pt x="41" y="87"/>
                    <a:pt x="42" y="85"/>
                  </a:cubicBezTo>
                  <a:cubicBezTo>
                    <a:pt x="44" y="84"/>
                    <a:pt x="45" y="82"/>
                    <a:pt x="45" y="7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4"/>
                    <a:pt x="66" y="44"/>
                    <a:pt x="69" y="41"/>
                  </a:cubicBezTo>
                  <a:cubicBezTo>
                    <a:pt x="71" y="39"/>
                    <a:pt x="71" y="37"/>
                    <a:pt x="71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924193" y="3592073"/>
              <a:ext cx="228600" cy="279400"/>
            </a:xfrm>
            <a:custGeom>
              <a:rect b="b" l="l" r="r" t="t"/>
              <a:pathLst>
                <a:path extrusionOk="0" h="88" w="72">
                  <a:moveTo>
                    <a:pt x="72" y="35"/>
                  </a:moveTo>
                  <a:cubicBezTo>
                    <a:pt x="72" y="33"/>
                    <a:pt x="71" y="31"/>
                    <a:pt x="69" y="2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1"/>
                    <a:pt x="40" y="1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2" y="1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0" y="32"/>
                    <a:pt x="0" y="38"/>
                    <a:pt x="4" y="41"/>
                  </a:cubicBezTo>
                  <a:cubicBezTo>
                    <a:pt x="5" y="43"/>
                    <a:pt x="8" y="44"/>
                    <a:pt x="10" y="44"/>
                  </a:cubicBezTo>
                  <a:cubicBezTo>
                    <a:pt x="12" y="44"/>
                    <a:pt x="14" y="43"/>
                    <a:pt x="16" y="4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84"/>
                    <a:pt x="32" y="88"/>
                    <a:pt x="36" y="88"/>
                  </a:cubicBezTo>
                  <a:cubicBezTo>
                    <a:pt x="39" y="88"/>
                    <a:pt x="41" y="87"/>
                    <a:pt x="42" y="85"/>
                  </a:cubicBezTo>
                  <a:cubicBezTo>
                    <a:pt x="44" y="84"/>
                    <a:pt x="45" y="82"/>
                    <a:pt x="45" y="7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4"/>
                    <a:pt x="66" y="44"/>
                    <a:pt x="69" y="41"/>
                  </a:cubicBezTo>
                  <a:cubicBezTo>
                    <a:pt x="71" y="39"/>
                    <a:pt x="72" y="37"/>
                    <a:pt x="72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4443556" y="3592073"/>
              <a:ext cx="225425" cy="279400"/>
            </a:xfrm>
            <a:custGeom>
              <a:rect b="b" l="l" r="r" t="t"/>
              <a:pathLst>
                <a:path extrusionOk="0" h="88" w="71">
                  <a:moveTo>
                    <a:pt x="71" y="35"/>
                  </a:moveTo>
                  <a:cubicBezTo>
                    <a:pt x="71" y="33"/>
                    <a:pt x="70" y="31"/>
                    <a:pt x="69" y="2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2"/>
                    <a:pt x="0" y="38"/>
                    <a:pt x="3" y="41"/>
                  </a:cubicBezTo>
                  <a:cubicBezTo>
                    <a:pt x="5" y="43"/>
                    <a:pt x="7" y="44"/>
                    <a:pt x="10" y="44"/>
                  </a:cubicBezTo>
                  <a:cubicBezTo>
                    <a:pt x="12" y="44"/>
                    <a:pt x="14" y="43"/>
                    <a:pt x="16" y="4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84"/>
                    <a:pt x="31" y="88"/>
                    <a:pt x="36" y="88"/>
                  </a:cubicBezTo>
                  <a:cubicBezTo>
                    <a:pt x="39" y="88"/>
                    <a:pt x="41" y="87"/>
                    <a:pt x="42" y="85"/>
                  </a:cubicBezTo>
                  <a:cubicBezTo>
                    <a:pt x="44" y="84"/>
                    <a:pt x="45" y="82"/>
                    <a:pt x="45" y="7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4"/>
                    <a:pt x="65" y="44"/>
                    <a:pt x="69" y="41"/>
                  </a:cubicBezTo>
                  <a:cubicBezTo>
                    <a:pt x="70" y="39"/>
                    <a:pt x="71" y="37"/>
                    <a:pt x="71" y="35"/>
                  </a:cubicBezTo>
                  <a:close/>
                </a:path>
              </a:pathLst>
            </a:custGeom>
            <a:gradFill>
              <a:gsLst>
                <a:gs pos="0">
                  <a:srgbClr val="999999"/>
                </a:gs>
                <a:gs pos="100000">
                  <a:srgbClr val="999999"/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704031" y="3592073"/>
              <a:ext cx="225425" cy="279400"/>
            </a:xfrm>
            <a:custGeom>
              <a:rect b="b" l="l" r="r" t="t"/>
              <a:pathLst>
                <a:path extrusionOk="0" h="88" w="71">
                  <a:moveTo>
                    <a:pt x="71" y="35"/>
                  </a:moveTo>
                  <a:cubicBezTo>
                    <a:pt x="71" y="33"/>
                    <a:pt x="70" y="31"/>
                    <a:pt x="69" y="2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1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2"/>
                    <a:pt x="0" y="38"/>
                    <a:pt x="3" y="41"/>
                  </a:cubicBezTo>
                  <a:cubicBezTo>
                    <a:pt x="5" y="43"/>
                    <a:pt x="7" y="44"/>
                    <a:pt x="9" y="44"/>
                  </a:cubicBezTo>
                  <a:cubicBezTo>
                    <a:pt x="12" y="44"/>
                    <a:pt x="14" y="43"/>
                    <a:pt x="15" y="4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84"/>
                    <a:pt x="31" y="88"/>
                    <a:pt x="36" y="88"/>
                  </a:cubicBezTo>
                  <a:cubicBezTo>
                    <a:pt x="38" y="88"/>
                    <a:pt x="40" y="87"/>
                    <a:pt x="42" y="85"/>
                  </a:cubicBezTo>
                  <a:cubicBezTo>
                    <a:pt x="44" y="84"/>
                    <a:pt x="44" y="82"/>
                    <a:pt x="44" y="7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4"/>
                    <a:pt x="65" y="44"/>
                    <a:pt x="69" y="41"/>
                  </a:cubicBezTo>
                  <a:cubicBezTo>
                    <a:pt x="70" y="39"/>
                    <a:pt x="71" y="37"/>
                    <a:pt x="71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Google Shape;658;p16"/>
          <p:cNvSpPr txBox="1"/>
          <p:nvPr/>
        </p:nvSpPr>
        <p:spPr>
          <a:xfrm>
            <a:off x="2425575" y="1499486"/>
            <a:ext cx="43602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variables are most useful in predicting wine </a:t>
            </a:r>
            <a:r>
              <a:rPr b="1" lang="en-US" sz="1800">
                <a:solidFill>
                  <a:schemeClr val="lt1"/>
                </a:solidFill>
              </a:rPr>
              <a:t>ratings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this dataset?</a:t>
            </a:r>
            <a:endParaRPr sz="1800"/>
          </a:p>
        </p:txBody>
      </p:sp>
      <p:grpSp>
        <p:nvGrpSpPr>
          <p:cNvPr id="659" name="Google Shape;659;p16"/>
          <p:cNvGrpSpPr/>
          <p:nvPr/>
        </p:nvGrpSpPr>
        <p:grpSpPr>
          <a:xfrm>
            <a:off x="124691" y="1856506"/>
            <a:ext cx="8880765" cy="2813521"/>
            <a:chOff x="614506" y="1856506"/>
            <a:chExt cx="7827962" cy="2813521"/>
          </a:xfrm>
        </p:grpSpPr>
        <p:sp>
          <p:nvSpPr>
            <p:cNvPr id="660" name="Google Shape;660;p16"/>
            <p:cNvSpPr/>
            <p:nvPr/>
          </p:nvSpPr>
          <p:spPr>
            <a:xfrm>
              <a:off x="6553197" y="1856507"/>
              <a:ext cx="1717821" cy="906892"/>
            </a:xfrm>
            <a:custGeom>
              <a:rect b="b" l="l" r="r" t="t"/>
              <a:pathLst>
                <a:path extrusionOk="0" h="323" w="763">
                  <a:moveTo>
                    <a:pt x="3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6" y="1"/>
                    <a:pt x="4" y="4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21"/>
                    <a:pt x="6" y="28"/>
                    <a:pt x="14" y="28"/>
                  </a:cubicBezTo>
                  <a:cubicBezTo>
                    <a:pt x="394" y="28"/>
                    <a:pt x="394" y="28"/>
                    <a:pt x="394" y="28"/>
                  </a:cubicBezTo>
                  <a:cubicBezTo>
                    <a:pt x="567" y="28"/>
                    <a:pt x="712" y="156"/>
                    <a:pt x="736" y="323"/>
                  </a:cubicBezTo>
                  <a:cubicBezTo>
                    <a:pt x="743" y="317"/>
                    <a:pt x="743" y="317"/>
                    <a:pt x="743" y="317"/>
                  </a:cubicBezTo>
                  <a:cubicBezTo>
                    <a:pt x="746" y="314"/>
                    <a:pt x="750" y="312"/>
                    <a:pt x="754" y="312"/>
                  </a:cubicBezTo>
                  <a:cubicBezTo>
                    <a:pt x="757" y="312"/>
                    <a:pt x="760" y="313"/>
                    <a:pt x="763" y="316"/>
                  </a:cubicBezTo>
                  <a:cubicBezTo>
                    <a:pt x="735" y="137"/>
                    <a:pt x="580" y="0"/>
                    <a:pt x="394" y="0"/>
                  </a:cubicBezTo>
                </a:path>
              </a:pathLst>
            </a:custGeom>
            <a:solidFill>
              <a:srgbClr val="D2D2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614506" y="1856506"/>
              <a:ext cx="1865456" cy="1209922"/>
            </a:xfrm>
            <a:custGeom>
              <a:rect b="b" l="l" r="r" t="t"/>
              <a:pathLst>
                <a:path extrusionOk="0" h="416" w="813">
                  <a:moveTo>
                    <a:pt x="813" y="14"/>
                  </a:moveTo>
                  <a:cubicBezTo>
                    <a:pt x="813" y="18"/>
                    <a:pt x="812" y="21"/>
                    <a:pt x="809" y="24"/>
                  </a:cubicBezTo>
                  <a:cubicBezTo>
                    <a:pt x="807" y="26"/>
                    <a:pt x="803" y="28"/>
                    <a:pt x="799" y="28"/>
                  </a:cubicBezTo>
                  <a:cubicBezTo>
                    <a:pt x="425" y="28"/>
                    <a:pt x="425" y="28"/>
                    <a:pt x="425" y="28"/>
                  </a:cubicBezTo>
                  <a:cubicBezTo>
                    <a:pt x="238" y="28"/>
                    <a:pt x="85" y="177"/>
                    <a:pt x="79" y="363"/>
                  </a:cubicBezTo>
                  <a:cubicBezTo>
                    <a:pt x="103" y="339"/>
                    <a:pt x="103" y="339"/>
                    <a:pt x="103" y="339"/>
                  </a:cubicBezTo>
                  <a:cubicBezTo>
                    <a:pt x="109" y="333"/>
                    <a:pt x="118" y="333"/>
                    <a:pt x="124" y="339"/>
                  </a:cubicBezTo>
                  <a:cubicBezTo>
                    <a:pt x="127" y="343"/>
                    <a:pt x="129" y="346"/>
                    <a:pt x="129" y="350"/>
                  </a:cubicBezTo>
                  <a:cubicBezTo>
                    <a:pt x="129" y="354"/>
                    <a:pt x="127" y="358"/>
                    <a:pt x="124" y="361"/>
                  </a:cubicBezTo>
                  <a:cubicBezTo>
                    <a:pt x="76" y="410"/>
                    <a:pt x="76" y="410"/>
                    <a:pt x="76" y="410"/>
                  </a:cubicBezTo>
                  <a:cubicBezTo>
                    <a:pt x="70" y="416"/>
                    <a:pt x="60" y="416"/>
                    <a:pt x="54" y="410"/>
                  </a:cubicBezTo>
                  <a:cubicBezTo>
                    <a:pt x="6" y="361"/>
                    <a:pt x="6" y="361"/>
                    <a:pt x="6" y="361"/>
                  </a:cubicBezTo>
                  <a:cubicBezTo>
                    <a:pt x="0" y="355"/>
                    <a:pt x="0" y="346"/>
                    <a:pt x="6" y="339"/>
                  </a:cubicBezTo>
                  <a:cubicBezTo>
                    <a:pt x="9" y="336"/>
                    <a:pt x="13" y="335"/>
                    <a:pt x="17" y="335"/>
                  </a:cubicBezTo>
                  <a:cubicBezTo>
                    <a:pt x="21" y="335"/>
                    <a:pt x="24" y="336"/>
                    <a:pt x="27" y="339"/>
                  </a:cubicBezTo>
                  <a:cubicBezTo>
                    <a:pt x="51" y="363"/>
                    <a:pt x="51" y="363"/>
                    <a:pt x="51" y="363"/>
                  </a:cubicBezTo>
                  <a:cubicBezTo>
                    <a:pt x="57" y="162"/>
                    <a:pt x="222" y="0"/>
                    <a:pt x="425" y="0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807" y="0"/>
                    <a:pt x="813" y="6"/>
                    <a:pt x="813" y="14"/>
                  </a:cubicBezTo>
                  <a:close/>
                </a:path>
              </a:pathLst>
            </a:custGeom>
            <a:solidFill>
              <a:srgbClr val="8287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781193" y="3125348"/>
              <a:ext cx="1257300" cy="1025525"/>
            </a:xfrm>
            <a:custGeom>
              <a:rect b="b" l="l" r="r" t="t"/>
              <a:pathLst>
                <a:path extrusionOk="0" h="323" w="396">
                  <a:moveTo>
                    <a:pt x="27" y="0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17" y="10"/>
                    <a:pt x="13" y="12"/>
                    <a:pt x="9" y="12"/>
                  </a:cubicBezTo>
                  <a:cubicBezTo>
                    <a:pt x="6" y="12"/>
                    <a:pt x="3" y="11"/>
                    <a:pt x="0" y="9"/>
                  </a:cubicBezTo>
                  <a:cubicBezTo>
                    <a:pt x="29" y="187"/>
                    <a:pt x="183" y="323"/>
                    <a:pt x="369" y="323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69" y="295"/>
                    <a:pt x="369" y="295"/>
                    <a:pt x="369" y="295"/>
                  </a:cubicBezTo>
                  <a:cubicBezTo>
                    <a:pt x="196" y="295"/>
                    <a:pt x="52" y="167"/>
                    <a:pt x="27" y="0"/>
                  </a:cubicBezTo>
                </a:path>
              </a:pathLst>
            </a:custGeom>
            <a:solidFill>
              <a:srgbClr val="D2D2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2840181" y="4061973"/>
              <a:ext cx="457200" cy="88900"/>
            </a:xfrm>
            <a:custGeom>
              <a:rect b="b" l="l" r="r" t="t"/>
              <a:pathLst>
                <a:path extrusionOk="0" h="28" w="144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9"/>
                    <a:pt x="10" y="19"/>
                    <a:pt x="4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solidFill>
              <a:srgbClr val="D2D2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6621606" y="4061973"/>
              <a:ext cx="449263" cy="88900"/>
            </a:xfrm>
            <a:custGeom>
              <a:rect b="b" l="l" r="r" t="t"/>
              <a:pathLst>
                <a:path extrusionOk="0" h="28" w="142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9"/>
                    <a:pt x="9" y="19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D2D2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4100656" y="4061973"/>
              <a:ext cx="454025" cy="88900"/>
            </a:xfrm>
            <a:custGeom>
              <a:rect b="b" l="l" r="r" t="t"/>
              <a:pathLst>
                <a:path extrusionOk="0" h="28" w="143">
                  <a:moveTo>
                    <a:pt x="1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9"/>
                    <a:pt x="10" y="19"/>
                    <a:pt x="4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D2D2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354781" y="4061973"/>
              <a:ext cx="460375" cy="88900"/>
            </a:xfrm>
            <a:custGeom>
              <a:rect b="b" l="l" r="r" t="t"/>
              <a:pathLst>
                <a:path extrusionOk="0" h="28" w="145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9"/>
                    <a:pt x="9" y="19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rgbClr val="D2D2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2038493" y="3900048"/>
              <a:ext cx="760413" cy="409575"/>
            </a:xfrm>
            <a:custGeom>
              <a:rect b="b" l="l" r="r" t="t"/>
              <a:pathLst>
                <a:path extrusionOk="0" h="129" w="240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8287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297381" y="3900048"/>
              <a:ext cx="762000" cy="409575"/>
            </a:xfrm>
            <a:custGeom>
              <a:rect b="b" l="l" r="r" t="t"/>
              <a:pathLst>
                <a:path extrusionOk="0" h="129" w="240">
                  <a:moveTo>
                    <a:pt x="234" y="76"/>
                  </a:moveTo>
                  <a:cubicBezTo>
                    <a:pt x="185" y="125"/>
                    <a:pt x="185" y="125"/>
                    <a:pt x="185" y="125"/>
                  </a:cubicBezTo>
                  <a:cubicBezTo>
                    <a:pt x="182" y="128"/>
                    <a:pt x="178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79" y="0"/>
                    <a:pt x="185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8287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5815156" y="3900048"/>
              <a:ext cx="765175" cy="409575"/>
            </a:xfrm>
            <a:custGeom>
              <a:rect b="b" l="l" r="r" t="t"/>
              <a:pathLst>
                <a:path extrusionOk="0" h="129" w="241">
                  <a:moveTo>
                    <a:pt x="235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60" y="21"/>
                    <a:pt x="160" y="17"/>
                  </a:cubicBezTo>
                  <a:cubicBezTo>
                    <a:pt x="160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41" y="60"/>
                    <a:pt x="241" y="70"/>
                    <a:pt x="235" y="76"/>
                  </a:cubicBezTo>
                  <a:close/>
                </a:path>
              </a:pathLst>
            </a:custGeom>
            <a:solidFill>
              <a:srgbClr val="8287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7070868" y="2833248"/>
              <a:ext cx="1371600" cy="1317625"/>
            </a:xfrm>
            <a:custGeom>
              <a:rect b="b" l="l" r="r" t="t"/>
              <a:pathLst>
                <a:path extrusionOk="0" h="415" w="432">
                  <a:moveTo>
                    <a:pt x="432" y="66"/>
                  </a:moveTo>
                  <a:cubicBezTo>
                    <a:pt x="432" y="70"/>
                    <a:pt x="431" y="74"/>
                    <a:pt x="428" y="77"/>
                  </a:cubicBezTo>
                  <a:cubicBezTo>
                    <a:pt x="422" y="83"/>
                    <a:pt x="412" y="83"/>
                    <a:pt x="406" y="77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376" y="254"/>
                    <a:pt x="211" y="415"/>
                    <a:pt x="9" y="415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9" y="387"/>
                    <a:pt x="9" y="387"/>
                    <a:pt x="9" y="387"/>
                  </a:cubicBezTo>
                  <a:cubicBezTo>
                    <a:pt x="195" y="387"/>
                    <a:pt x="348" y="238"/>
                    <a:pt x="354" y="54"/>
                  </a:cubicBezTo>
                  <a:cubicBezTo>
                    <a:pt x="331" y="77"/>
                    <a:pt x="331" y="77"/>
                    <a:pt x="331" y="77"/>
                  </a:cubicBezTo>
                  <a:cubicBezTo>
                    <a:pt x="328" y="80"/>
                    <a:pt x="324" y="81"/>
                    <a:pt x="320" y="81"/>
                  </a:cubicBezTo>
                  <a:cubicBezTo>
                    <a:pt x="316" y="81"/>
                    <a:pt x="312" y="80"/>
                    <a:pt x="309" y="77"/>
                  </a:cubicBezTo>
                  <a:cubicBezTo>
                    <a:pt x="303" y="71"/>
                    <a:pt x="303" y="61"/>
                    <a:pt x="309" y="55"/>
                  </a:cubicBezTo>
                  <a:cubicBezTo>
                    <a:pt x="358" y="6"/>
                    <a:pt x="358" y="6"/>
                    <a:pt x="358" y="6"/>
                  </a:cubicBezTo>
                  <a:cubicBezTo>
                    <a:pt x="364" y="0"/>
                    <a:pt x="373" y="0"/>
                    <a:pt x="379" y="6"/>
                  </a:cubicBezTo>
                  <a:cubicBezTo>
                    <a:pt x="428" y="55"/>
                    <a:pt x="428" y="55"/>
                    <a:pt x="428" y="55"/>
                  </a:cubicBezTo>
                  <a:cubicBezTo>
                    <a:pt x="431" y="58"/>
                    <a:pt x="432" y="62"/>
                    <a:pt x="432" y="66"/>
                  </a:cubicBezTo>
                  <a:close/>
                </a:path>
              </a:pathLst>
            </a:custGeom>
            <a:solidFill>
              <a:srgbClr val="8287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554681" y="3900048"/>
              <a:ext cx="758825" cy="409575"/>
            </a:xfrm>
            <a:custGeom>
              <a:rect b="b" l="l" r="r" t="t"/>
              <a:pathLst>
                <a:path extrusionOk="0" h="129" w="239">
                  <a:moveTo>
                    <a:pt x="233" y="76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1" y="128"/>
                    <a:pt x="177" y="129"/>
                    <a:pt x="173" y="129"/>
                  </a:cubicBezTo>
                  <a:cubicBezTo>
                    <a:pt x="169" y="129"/>
                    <a:pt x="165" y="128"/>
                    <a:pt x="162" y="125"/>
                  </a:cubicBezTo>
                  <a:cubicBezTo>
                    <a:pt x="156" y="118"/>
                    <a:pt x="156" y="109"/>
                    <a:pt x="162" y="103"/>
                  </a:cubicBezTo>
                  <a:cubicBezTo>
                    <a:pt x="186" y="79"/>
                    <a:pt x="186" y="79"/>
                    <a:pt x="186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5" y="51"/>
                    <a:pt x="185" y="51"/>
                    <a:pt x="185" y="51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59" y="25"/>
                    <a:pt x="158" y="21"/>
                    <a:pt x="158" y="17"/>
                  </a:cubicBezTo>
                  <a:cubicBezTo>
                    <a:pt x="158" y="13"/>
                    <a:pt x="159" y="9"/>
                    <a:pt x="162" y="6"/>
                  </a:cubicBezTo>
                  <a:cubicBezTo>
                    <a:pt x="168" y="0"/>
                    <a:pt x="178" y="0"/>
                    <a:pt x="184" y="6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9" y="60"/>
                    <a:pt x="239" y="70"/>
                    <a:pt x="233" y="76"/>
                  </a:cubicBezTo>
                  <a:close/>
                </a:path>
              </a:pathLst>
            </a:custGeom>
            <a:solidFill>
              <a:srgbClr val="8287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6829426" y="3932668"/>
              <a:ext cx="595313" cy="59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1798638" y="3932668"/>
              <a:ext cx="593725" cy="59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057526" y="3932668"/>
              <a:ext cx="593725" cy="59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4314826" y="3932668"/>
              <a:ext cx="596900" cy="59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5575301" y="3932668"/>
              <a:ext cx="596900" cy="59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7" name="Google Shape;677;p16"/>
            <p:cNvGrpSpPr/>
            <p:nvPr/>
          </p:nvGrpSpPr>
          <p:grpSpPr>
            <a:xfrm>
              <a:off x="1806718" y="3871473"/>
              <a:ext cx="466725" cy="469900"/>
              <a:chOff x="1862138" y="4314825"/>
              <a:chExt cx="466725" cy="469900"/>
            </a:xfrm>
          </p:grpSpPr>
          <p:sp>
            <p:nvSpPr>
              <p:cNvPr id="678" name="Google Shape;678;p16"/>
              <p:cNvSpPr/>
              <p:nvPr/>
            </p:nvSpPr>
            <p:spPr>
              <a:xfrm>
                <a:off x="1862138" y="4314825"/>
                <a:ext cx="466725" cy="46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1985963" y="4400550"/>
                <a:ext cx="219075" cy="317500"/>
              </a:xfrm>
              <a:custGeom>
                <a:rect b="b" l="l" r="r" t="t"/>
                <a:pathLst>
                  <a:path extrusionOk="0" h="100" w="69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47"/>
                      <a:pt x="6" y="58"/>
                      <a:pt x="16" y="64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22" y="75"/>
                      <a:pt x="28" y="76"/>
                      <a:pt x="34" y="76"/>
                    </a:cubicBezTo>
                    <a:cubicBezTo>
                      <a:pt x="40" y="76"/>
                      <a:pt x="46" y="75"/>
                      <a:pt x="51" y="72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62" y="58"/>
                      <a:pt x="69" y="47"/>
                      <a:pt x="69" y="34"/>
                    </a:cubicBezTo>
                    <a:cubicBezTo>
                      <a:pt x="69" y="15"/>
                      <a:pt x="53" y="0"/>
                      <a:pt x="34" y="0"/>
                    </a:cubicBezTo>
                    <a:close/>
                    <a:moveTo>
                      <a:pt x="47" y="60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3" y="70"/>
                      <a:pt x="34" y="70"/>
                    </a:cubicBezTo>
                    <a:cubicBezTo>
                      <a:pt x="25" y="70"/>
                      <a:pt x="22" y="68"/>
                      <a:pt x="22" y="68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12" y="55"/>
                      <a:pt x="6" y="45"/>
                      <a:pt x="6" y="34"/>
                    </a:cubicBezTo>
                    <a:cubicBezTo>
                      <a:pt x="6" y="19"/>
                      <a:pt x="18" y="6"/>
                      <a:pt x="34" y="6"/>
                    </a:cubicBezTo>
                    <a:cubicBezTo>
                      <a:pt x="50" y="6"/>
                      <a:pt x="63" y="19"/>
                      <a:pt x="63" y="34"/>
                    </a:cubicBezTo>
                    <a:cubicBezTo>
                      <a:pt x="63" y="45"/>
                      <a:pt x="56" y="55"/>
                      <a:pt x="47" y="60"/>
                    </a:cubicBezTo>
                    <a:close/>
                    <a:moveTo>
                      <a:pt x="20" y="87"/>
                    </a:moveTo>
                    <a:cubicBezTo>
                      <a:pt x="20" y="92"/>
                      <a:pt x="20" y="92"/>
                      <a:pt x="20" y="92"/>
                    </a:cubicBezTo>
                    <a:cubicBezTo>
                      <a:pt x="20" y="92"/>
                      <a:pt x="21" y="94"/>
                      <a:pt x="25" y="95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5" y="98"/>
                      <a:pt x="27" y="100"/>
                      <a:pt x="34" y="100"/>
                    </a:cubicBezTo>
                    <a:cubicBezTo>
                      <a:pt x="41" y="100"/>
                      <a:pt x="43" y="98"/>
                      <a:pt x="43" y="98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7" y="94"/>
                      <a:pt x="48" y="92"/>
                      <a:pt x="48" y="92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4" y="88"/>
                      <a:pt x="39" y="89"/>
                      <a:pt x="34" y="89"/>
                    </a:cubicBezTo>
                    <a:cubicBezTo>
                      <a:pt x="29" y="89"/>
                      <a:pt x="24" y="88"/>
                      <a:pt x="20" y="87"/>
                    </a:cubicBezTo>
                    <a:close/>
                    <a:moveTo>
                      <a:pt x="18" y="77"/>
                    </a:move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4"/>
                      <a:pt x="29" y="85"/>
                      <a:pt x="34" y="85"/>
                    </a:cubicBezTo>
                    <a:cubicBezTo>
                      <a:pt x="40" y="85"/>
                      <a:pt x="45" y="84"/>
                      <a:pt x="49" y="82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45" y="79"/>
                      <a:pt x="40" y="80"/>
                      <a:pt x="34" y="80"/>
                    </a:cubicBezTo>
                    <a:cubicBezTo>
                      <a:pt x="28" y="80"/>
                      <a:pt x="23" y="79"/>
                      <a:pt x="18" y="77"/>
                    </a:cubicBezTo>
                    <a:close/>
                    <a:moveTo>
                      <a:pt x="34" y="14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6" y="11"/>
                      <a:pt x="35" y="10"/>
                      <a:pt x="34" y="10"/>
                    </a:cubicBezTo>
                    <a:cubicBezTo>
                      <a:pt x="21" y="10"/>
                      <a:pt x="10" y="21"/>
                      <a:pt x="10" y="34"/>
                    </a:cubicBezTo>
                    <a:cubicBezTo>
                      <a:pt x="10" y="35"/>
                      <a:pt x="11" y="36"/>
                      <a:pt x="12" y="36"/>
                    </a:cubicBezTo>
                    <a:cubicBezTo>
                      <a:pt x="13" y="36"/>
                      <a:pt x="14" y="35"/>
                      <a:pt x="14" y="34"/>
                    </a:cubicBezTo>
                    <a:cubicBezTo>
                      <a:pt x="14" y="23"/>
                      <a:pt x="23" y="14"/>
                      <a:pt x="34" y="14"/>
                    </a:cubicBezTo>
                    <a:close/>
                    <a:moveTo>
                      <a:pt x="42" y="47"/>
                    </a:moveTo>
                    <a:cubicBezTo>
                      <a:pt x="34" y="33"/>
                      <a:pt x="34" y="33"/>
                      <a:pt x="34" y="3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45" y="40"/>
                      <a:pt x="45" y="40"/>
                      <a:pt x="45" y="40"/>
                    </a:cubicBezTo>
                    <a:lnTo>
                      <a:pt x="42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16"/>
            <p:cNvGrpSpPr/>
            <p:nvPr/>
          </p:nvGrpSpPr>
          <p:grpSpPr>
            <a:xfrm>
              <a:off x="5583381" y="3871473"/>
              <a:ext cx="469900" cy="469900"/>
              <a:chOff x="5638801" y="4314825"/>
              <a:chExt cx="469900" cy="469900"/>
            </a:xfrm>
          </p:grpSpPr>
          <p:sp>
            <p:nvSpPr>
              <p:cNvPr id="681" name="Google Shape;681;p16"/>
              <p:cNvSpPr/>
              <p:nvPr/>
            </p:nvSpPr>
            <p:spPr>
              <a:xfrm>
                <a:off x="5638801" y="4314825"/>
                <a:ext cx="469900" cy="469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5721351" y="4378325"/>
                <a:ext cx="330200" cy="330200"/>
              </a:xfrm>
              <a:custGeom>
                <a:rect b="b" l="l" r="r" t="t"/>
                <a:pathLst>
                  <a:path extrusionOk="0" h="104" w="104">
                    <a:moveTo>
                      <a:pt x="90" y="15"/>
                    </a:moveTo>
                    <a:cubicBezTo>
                      <a:pt x="75" y="0"/>
                      <a:pt x="52" y="0"/>
                      <a:pt x="37" y="15"/>
                    </a:cubicBezTo>
                    <a:cubicBezTo>
                      <a:pt x="25" y="27"/>
                      <a:pt x="23" y="46"/>
                      <a:pt x="32" y="61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5" y="88"/>
                      <a:pt x="0" y="91"/>
                      <a:pt x="7" y="97"/>
                    </a:cubicBezTo>
                    <a:cubicBezTo>
                      <a:pt x="14" y="104"/>
                      <a:pt x="16" y="100"/>
                      <a:pt x="16" y="100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58" y="82"/>
                      <a:pt x="77" y="80"/>
                      <a:pt x="90" y="67"/>
                    </a:cubicBezTo>
                    <a:cubicBezTo>
                      <a:pt x="104" y="53"/>
                      <a:pt x="104" y="29"/>
                      <a:pt x="90" y="15"/>
                    </a:cubicBezTo>
                    <a:close/>
                    <a:moveTo>
                      <a:pt x="85" y="63"/>
                    </a:moveTo>
                    <a:cubicBezTo>
                      <a:pt x="73" y="75"/>
                      <a:pt x="54" y="75"/>
                      <a:pt x="42" y="63"/>
                    </a:cubicBezTo>
                    <a:cubicBezTo>
                      <a:pt x="30" y="51"/>
                      <a:pt x="30" y="31"/>
                      <a:pt x="42" y="19"/>
                    </a:cubicBezTo>
                    <a:cubicBezTo>
                      <a:pt x="54" y="8"/>
                      <a:pt x="73" y="8"/>
                      <a:pt x="85" y="19"/>
                    </a:cubicBezTo>
                    <a:cubicBezTo>
                      <a:pt x="97" y="31"/>
                      <a:pt x="97" y="51"/>
                      <a:pt x="85" y="63"/>
                    </a:cubicBezTo>
                    <a:close/>
                    <a:moveTo>
                      <a:pt x="82" y="23"/>
                    </a:moveTo>
                    <a:cubicBezTo>
                      <a:pt x="81" y="22"/>
                      <a:pt x="80" y="22"/>
                      <a:pt x="79" y="23"/>
                    </a:cubicBezTo>
                    <a:cubicBezTo>
                      <a:pt x="78" y="24"/>
                      <a:pt x="78" y="25"/>
                      <a:pt x="79" y="26"/>
                    </a:cubicBezTo>
                    <a:cubicBezTo>
                      <a:pt x="87" y="34"/>
                      <a:pt x="87" y="48"/>
                      <a:pt x="79" y="56"/>
                    </a:cubicBezTo>
                    <a:cubicBezTo>
                      <a:pt x="78" y="57"/>
                      <a:pt x="78" y="59"/>
                      <a:pt x="79" y="60"/>
                    </a:cubicBezTo>
                    <a:cubicBezTo>
                      <a:pt x="80" y="60"/>
                      <a:pt x="81" y="60"/>
                      <a:pt x="82" y="60"/>
                    </a:cubicBezTo>
                    <a:cubicBezTo>
                      <a:pt x="92" y="49"/>
                      <a:pt x="92" y="33"/>
                      <a:pt x="8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16"/>
            <p:cNvGrpSpPr/>
            <p:nvPr/>
          </p:nvGrpSpPr>
          <p:grpSpPr>
            <a:xfrm>
              <a:off x="6837506" y="3871473"/>
              <a:ext cx="468313" cy="469900"/>
              <a:chOff x="6892926" y="4314825"/>
              <a:chExt cx="468313" cy="469900"/>
            </a:xfrm>
          </p:grpSpPr>
          <p:sp>
            <p:nvSpPr>
              <p:cNvPr id="684" name="Google Shape;684;p16"/>
              <p:cNvSpPr/>
              <p:nvPr/>
            </p:nvSpPr>
            <p:spPr>
              <a:xfrm>
                <a:off x="6892926" y="4314825"/>
                <a:ext cx="468313" cy="469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7005638" y="4410075"/>
                <a:ext cx="241300" cy="304800"/>
              </a:xfrm>
              <a:custGeom>
                <a:rect b="b" l="l" r="r" t="t"/>
                <a:pathLst>
                  <a:path extrusionOk="0" h="96" w="76">
                    <a:moveTo>
                      <a:pt x="41" y="57"/>
                    </a:move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7"/>
                      <a:pt x="37" y="60"/>
                      <a:pt x="32" y="60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44" y="80"/>
                      <a:pt x="44" y="80"/>
                      <a:pt x="44" y="80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1" y="77"/>
                      <a:pt x="41" y="77"/>
                      <a:pt x="41" y="77"/>
                    </a:cubicBezTo>
                    <a:lnTo>
                      <a:pt x="41" y="57"/>
                    </a:lnTo>
                    <a:close/>
                    <a:moveTo>
                      <a:pt x="76" y="15"/>
                    </a:moveTo>
                    <a:cubicBezTo>
                      <a:pt x="71" y="10"/>
                      <a:pt x="71" y="10"/>
                      <a:pt x="71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2" y="45"/>
                      <a:pt x="50" y="44"/>
                      <a:pt x="48" y="43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6" y="44"/>
                      <a:pt x="24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3" y="55"/>
                      <a:pt x="11" y="62"/>
                      <a:pt x="11" y="68"/>
                    </a:cubicBezTo>
                    <a:cubicBezTo>
                      <a:pt x="11" y="84"/>
                      <a:pt x="23" y="96"/>
                      <a:pt x="38" y="96"/>
                    </a:cubicBezTo>
                    <a:cubicBezTo>
                      <a:pt x="53" y="96"/>
                      <a:pt x="66" y="84"/>
                      <a:pt x="66" y="68"/>
                    </a:cubicBezTo>
                    <a:cubicBezTo>
                      <a:pt x="66" y="62"/>
                      <a:pt x="63" y="55"/>
                      <a:pt x="59" y="51"/>
                    </a:cubicBezTo>
                    <a:lnTo>
                      <a:pt x="76" y="15"/>
                    </a:lnTo>
                    <a:close/>
                    <a:moveTo>
                      <a:pt x="18" y="7"/>
                    </a:moveTo>
                    <a:cubicBezTo>
                      <a:pt x="58" y="7"/>
                      <a:pt x="58" y="7"/>
                      <a:pt x="58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8" y="7"/>
                    </a:lnTo>
                    <a:close/>
                    <a:moveTo>
                      <a:pt x="25" y="20"/>
                    </a:moveTo>
                    <a:cubicBezTo>
                      <a:pt x="51" y="20"/>
                      <a:pt x="51" y="20"/>
                      <a:pt x="51" y="20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39" y="41"/>
                      <a:pt x="38" y="41"/>
                    </a:cubicBezTo>
                    <a:cubicBezTo>
                      <a:pt x="37" y="41"/>
                      <a:pt x="36" y="41"/>
                      <a:pt x="35" y="41"/>
                    </a:cubicBezTo>
                    <a:lnTo>
                      <a:pt x="25" y="20"/>
                    </a:lnTo>
                    <a:close/>
                    <a:moveTo>
                      <a:pt x="60" y="68"/>
                    </a:moveTo>
                    <a:cubicBezTo>
                      <a:pt x="60" y="80"/>
                      <a:pt x="50" y="90"/>
                      <a:pt x="38" y="90"/>
                    </a:cubicBezTo>
                    <a:cubicBezTo>
                      <a:pt x="26" y="90"/>
                      <a:pt x="17" y="80"/>
                      <a:pt x="17" y="68"/>
                    </a:cubicBezTo>
                    <a:cubicBezTo>
                      <a:pt x="17" y="57"/>
                      <a:pt x="26" y="47"/>
                      <a:pt x="38" y="47"/>
                    </a:cubicBezTo>
                    <a:cubicBezTo>
                      <a:pt x="50" y="47"/>
                      <a:pt x="60" y="57"/>
                      <a:pt x="60" y="68"/>
                    </a:cubicBezTo>
                    <a:close/>
                    <a:moveTo>
                      <a:pt x="38" y="49"/>
                    </a:moveTo>
                    <a:cubicBezTo>
                      <a:pt x="27" y="49"/>
                      <a:pt x="18" y="58"/>
                      <a:pt x="18" y="68"/>
                    </a:cubicBezTo>
                    <a:cubicBezTo>
                      <a:pt x="18" y="79"/>
                      <a:pt x="27" y="88"/>
                      <a:pt x="38" y="88"/>
                    </a:cubicBezTo>
                    <a:cubicBezTo>
                      <a:pt x="49" y="88"/>
                      <a:pt x="58" y="79"/>
                      <a:pt x="58" y="68"/>
                    </a:cubicBezTo>
                    <a:cubicBezTo>
                      <a:pt x="58" y="58"/>
                      <a:pt x="49" y="49"/>
                      <a:pt x="38" y="49"/>
                    </a:cubicBezTo>
                    <a:close/>
                    <a:moveTo>
                      <a:pt x="38" y="86"/>
                    </a:moveTo>
                    <a:cubicBezTo>
                      <a:pt x="28" y="86"/>
                      <a:pt x="21" y="78"/>
                      <a:pt x="21" y="68"/>
                    </a:cubicBezTo>
                    <a:cubicBezTo>
                      <a:pt x="21" y="59"/>
                      <a:pt x="28" y="51"/>
                      <a:pt x="38" y="51"/>
                    </a:cubicBezTo>
                    <a:cubicBezTo>
                      <a:pt x="48" y="51"/>
                      <a:pt x="56" y="59"/>
                      <a:pt x="56" y="68"/>
                    </a:cubicBezTo>
                    <a:cubicBezTo>
                      <a:pt x="56" y="78"/>
                      <a:pt x="48" y="86"/>
                      <a:pt x="38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6" name="Google Shape;686;p16"/>
            <p:cNvGrpSpPr/>
            <p:nvPr/>
          </p:nvGrpSpPr>
          <p:grpSpPr>
            <a:xfrm>
              <a:off x="3065606" y="3871473"/>
              <a:ext cx="466725" cy="469900"/>
              <a:chOff x="3121026" y="4314825"/>
              <a:chExt cx="466725" cy="469900"/>
            </a:xfrm>
          </p:grpSpPr>
          <p:sp>
            <p:nvSpPr>
              <p:cNvPr id="687" name="Google Shape;687;p16"/>
              <p:cNvSpPr/>
              <p:nvPr/>
            </p:nvSpPr>
            <p:spPr>
              <a:xfrm>
                <a:off x="3121026" y="4314825"/>
                <a:ext cx="466725" cy="46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3241676" y="4413250"/>
                <a:ext cx="219075" cy="276225"/>
              </a:xfrm>
              <a:custGeom>
                <a:rect b="b" l="l" r="r" t="t"/>
                <a:pathLst>
                  <a:path extrusionOk="0" h="174" w="138">
                    <a:moveTo>
                      <a:pt x="100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100" y="38"/>
                    </a:lnTo>
                    <a:lnTo>
                      <a:pt x="100" y="28"/>
                    </a:lnTo>
                    <a:close/>
                    <a:moveTo>
                      <a:pt x="100" y="50"/>
                    </a:moveTo>
                    <a:lnTo>
                      <a:pt x="24" y="50"/>
                    </a:lnTo>
                    <a:lnTo>
                      <a:pt x="24" y="60"/>
                    </a:lnTo>
                    <a:lnTo>
                      <a:pt x="100" y="60"/>
                    </a:lnTo>
                    <a:lnTo>
                      <a:pt x="100" y="50"/>
                    </a:lnTo>
                    <a:close/>
                    <a:moveTo>
                      <a:pt x="124" y="14"/>
                    </a:moveTo>
                    <a:lnTo>
                      <a:pt x="124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6" y="158"/>
                    </a:lnTo>
                    <a:lnTo>
                      <a:pt x="16" y="174"/>
                    </a:lnTo>
                    <a:lnTo>
                      <a:pt x="98" y="174"/>
                    </a:lnTo>
                    <a:lnTo>
                      <a:pt x="138" y="174"/>
                    </a:lnTo>
                    <a:lnTo>
                      <a:pt x="138" y="132"/>
                    </a:lnTo>
                    <a:lnTo>
                      <a:pt x="138" y="14"/>
                    </a:lnTo>
                    <a:lnTo>
                      <a:pt x="124" y="14"/>
                    </a:lnTo>
                    <a:close/>
                    <a:moveTo>
                      <a:pt x="10" y="150"/>
                    </a:moveTo>
                    <a:lnTo>
                      <a:pt x="10" y="8"/>
                    </a:lnTo>
                    <a:lnTo>
                      <a:pt x="114" y="8"/>
                    </a:lnTo>
                    <a:lnTo>
                      <a:pt x="114" y="114"/>
                    </a:lnTo>
                    <a:lnTo>
                      <a:pt x="78" y="114"/>
                    </a:lnTo>
                    <a:lnTo>
                      <a:pt x="78" y="114"/>
                    </a:lnTo>
                    <a:lnTo>
                      <a:pt x="78" y="150"/>
                    </a:lnTo>
                    <a:lnTo>
                      <a:pt x="10" y="150"/>
                    </a:lnTo>
                    <a:close/>
                    <a:moveTo>
                      <a:pt x="130" y="128"/>
                    </a:moveTo>
                    <a:lnTo>
                      <a:pt x="130" y="164"/>
                    </a:lnTo>
                    <a:lnTo>
                      <a:pt x="94" y="164"/>
                    </a:lnTo>
                    <a:lnTo>
                      <a:pt x="24" y="164"/>
                    </a:lnTo>
                    <a:lnTo>
                      <a:pt x="24" y="158"/>
                    </a:lnTo>
                    <a:lnTo>
                      <a:pt x="82" y="158"/>
                    </a:lnTo>
                    <a:lnTo>
                      <a:pt x="124" y="118"/>
                    </a:lnTo>
                    <a:lnTo>
                      <a:pt x="124" y="24"/>
                    </a:lnTo>
                    <a:lnTo>
                      <a:pt x="130" y="24"/>
                    </a:lnTo>
                    <a:lnTo>
                      <a:pt x="130" y="128"/>
                    </a:lnTo>
                    <a:close/>
                    <a:moveTo>
                      <a:pt x="24" y="102"/>
                    </a:moveTo>
                    <a:lnTo>
                      <a:pt x="62" y="102"/>
                    </a:lnTo>
                    <a:lnTo>
                      <a:pt x="62" y="92"/>
                    </a:lnTo>
                    <a:lnTo>
                      <a:pt x="24" y="92"/>
                    </a:lnTo>
                    <a:lnTo>
                      <a:pt x="24" y="102"/>
                    </a:lnTo>
                    <a:close/>
                    <a:moveTo>
                      <a:pt x="100" y="70"/>
                    </a:moveTo>
                    <a:lnTo>
                      <a:pt x="24" y="70"/>
                    </a:lnTo>
                    <a:lnTo>
                      <a:pt x="24" y="82"/>
                    </a:lnTo>
                    <a:lnTo>
                      <a:pt x="100" y="82"/>
                    </a:lnTo>
                    <a:lnTo>
                      <a:pt x="100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9" name="Google Shape;689;p16"/>
            <p:cNvGrpSpPr/>
            <p:nvPr/>
          </p:nvGrpSpPr>
          <p:grpSpPr>
            <a:xfrm>
              <a:off x="4322906" y="3871473"/>
              <a:ext cx="469900" cy="469900"/>
              <a:chOff x="4378326" y="4314825"/>
              <a:chExt cx="469900" cy="469900"/>
            </a:xfrm>
          </p:grpSpPr>
          <p:sp>
            <p:nvSpPr>
              <p:cNvPr id="690" name="Google Shape;690;p16"/>
              <p:cNvSpPr/>
              <p:nvPr/>
            </p:nvSpPr>
            <p:spPr>
              <a:xfrm>
                <a:off x="4378326" y="4314825"/>
                <a:ext cx="469900" cy="469900"/>
              </a:xfrm>
              <a:prstGeom prst="ellipse">
                <a:avLst/>
              </a:prstGeom>
              <a:gradFill>
                <a:gsLst>
                  <a:gs pos="0">
                    <a:srgbClr val="999999"/>
                  </a:gs>
                  <a:gs pos="100000">
                    <a:srgbClr val="999999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4464051" y="4419600"/>
                <a:ext cx="292100" cy="247650"/>
              </a:xfrm>
              <a:custGeom>
                <a:rect b="b" l="l" r="r" t="t"/>
                <a:pathLst>
                  <a:path extrusionOk="0" h="78" w="92">
                    <a:moveTo>
                      <a:pt x="4" y="74"/>
                    </a:moveTo>
                    <a:cubicBezTo>
                      <a:pt x="4" y="76"/>
                      <a:pt x="6" y="78"/>
                      <a:pt x="8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4" y="63"/>
                      <a:pt x="4" y="63"/>
                      <a:pt x="4" y="63"/>
                    </a:cubicBezTo>
                    <a:lnTo>
                      <a:pt x="4" y="74"/>
                    </a:lnTo>
                    <a:close/>
                    <a:moveTo>
                      <a:pt x="33" y="51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45" y="62"/>
                      <a:pt x="45" y="62"/>
                      <a:pt x="45" y="62"/>
                    </a:cubicBezTo>
                    <a:lnTo>
                      <a:pt x="33" y="51"/>
                    </a:lnTo>
                    <a:close/>
                    <a:moveTo>
                      <a:pt x="62" y="45"/>
                    </a:moveTo>
                    <a:cubicBezTo>
                      <a:pt x="62" y="78"/>
                      <a:pt x="62" y="78"/>
                      <a:pt x="62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80" y="78"/>
                      <a:pt x="82" y="76"/>
                      <a:pt x="82" y="74"/>
                    </a:cubicBezTo>
                    <a:cubicBezTo>
                      <a:pt x="82" y="25"/>
                      <a:pt x="82" y="25"/>
                      <a:pt x="82" y="25"/>
                    </a:cubicBezTo>
                    <a:cubicBezTo>
                      <a:pt x="64" y="42"/>
                      <a:pt x="64" y="42"/>
                      <a:pt x="64" y="42"/>
                    </a:cubicBezTo>
                    <a:lnTo>
                      <a:pt x="62" y="45"/>
                    </a:lnTo>
                    <a:close/>
                    <a:moveTo>
                      <a:pt x="74" y="2"/>
                    </a:moveTo>
                    <a:cubicBezTo>
                      <a:pt x="72" y="2"/>
                      <a:pt x="70" y="4"/>
                      <a:pt x="70" y="6"/>
                    </a:cubicBezTo>
                    <a:cubicBezTo>
                      <a:pt x="71" y="8"/>
                      <a:pt x="72" y="9"/>
                      <a:pt x="74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0" y="47"/>
                      <a:pt x="0" y="49"/>
                      <a:pt x="2" y="51"/>
                    </a:cubicBezTo>
                    <a:cubicBezTo>
                      <a:pt x="3" y="52"/>
                      <a:pt x="6" y="52"/>
                      <a:pt x="7" y="51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3" y="20"/>
                      <a:pt x="84" y="21"/>
                      <a:pt x="86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9" y="22"/>
                      <a:pt x="90" y="20"/>
                      <a:pt x="90" y="18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7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2" name="Google Shape;692;p16"/>
            <p:cNvSpPr txBox="1"/>
            <p:nvPr/>
          </p:nvSpPr>
          <p:spPr>
            <a:xfrm>
              <a:off x="1423359" y="3572480"/>
              <a:ext cx="12888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Step. 1</a:t>
              </a:r>
              <a:endParaRPr/>
            </a:p>
          </p:txBody>
        </p:sp>
        <p:grpSp>
          <p:nvGrpSpPr>
            <p:cNvPr id="693" name="Google Shape;693;p16"/>
            <p:cNvGrpSpPr/>
            <p:nvPr/>
          </p:nvGrpSpPr>
          <p:grpSpPr>
            <a:xfrm>
              <a:off x="2035318" y="4385020"/>
              <a:ext cx="5030788" cy="285007"/>
              <a:chOff x="2035318" y="6241536"/>
              <a:chExt cx="5030788" cy="285007"/>
            </a:xfrm>
          </p:grpSpPr>
          <p:cxnSp>
            <p:nvCxnSpPr>
              <p:cNvPr id="694" name="Google Shape;694;p16"/>
              <p:cNvCxnSpPr/>
              <p:nvPr/>
            </p:nvCxnSpPr>
            <p:spPr>
              <a:xfrm>
                <a:off x="2035318" y="6241536"/>
                <a:ext cx="0" cy="285007"/>
              </a:xfrm>
              <a:prstGeom prst="straightConnector1">
                <a:avLst/>
              </a:prstGeom>
              <a:noFill/>
              <a:ln cap="rnd" cmpd="sng" w="25400">
                <a:solidFill>
                  <a:schemeClr val="accent1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5" name="Google Shape;695;p16"/>
              <p:cNvCxnSpPr/>
              <p:nvPr/>
            </p:nvCxnSpPr>
            <p:spPr>
              <a:xfrm>
                <a:off x="3292618" y="6241536"/>
                <a:ext cx="0" cy="285007"/>
              </a:xfrm>
              <a:prstGeom prst="straightConnector1">
                <a:avLst/>
              </a:prstGeom>
              <a:noFill/>
              <a:ln cap="rnd" cmpd="sng" w="25400">
                <a:solidFill>
                  <a:schemeClr val="accent3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6" name="Google Shape;696;p16"/>
              <p:cNvCxnSpPr/>
              <p:nvPr/>
            </p:nvCxnSpPr>
            <p:spPr>
              <a:xfrm>
                <a:off x="4553094" y="6241536"/>
                <a:ext cx="0" cy="285007"/>
              </a:xfrm>
              <a:prstGeom prst="straightConnector1">
                <a:avLst/>
              </a:prstGeom>
              <a:noFill/>
              <a:ln cap="rnd" cmpd="sng" w="25400">
                <a:solidFill>
                  <a:srgbClr val="999999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7" name="Google Shape;697;p16"/>
              <p:cNvCxnSpPr/>
              <p:nvPr/>
            </p:nvCxnSpPr>
            <p:spPr>
              <a:xfrm>
                <a:off x="5813569" y="6241536"/>
                <a:ext cx="0" cy="285007"/>
              </a:xfrm>
              <a:prstGeom prst="straightConnector1">
                <a:avLst/>
              </a:prstGeom>
              <a:noFill/>
              <a:ln cap="rnd" cmpd="sng" w="25400">
                <a:solidFill>
                  <a:schemeClr val="accent5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8" name="Google Shape;698;p16"/>
              <p:cNvCxnSpPr/>
              <p:nvPr/>
            </p:nvCxnSpPr>
            <p:spPr>
              <a:xfrm>
                <a:off x="7066106" y="6241536"/>
                <a:ext cx="0" cy="285007"/>
              </a:xfrm>
              <a:prstGeom prst="straightConnector1">
                <a:avLst/>
              </a:prstGeom>
              <a:noFill/>
              <a:ln cap="rnd" cmpd="sng" w="25400">
                <a:solidFill>
                  <a:schemeClr val="accent2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699" name="Google Shape;699;p16"/>
            <p:cNvSpPr txBox="1"/>
            <p:nvPr/>
          </p:nvSpPr>
          <p:spPr>
            <a:xfrm>
              <a:off x="2681254" y="3572480"/>
              <a:ext cx="12888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Step. 2</a:t>
              </a:r>
              <a:endParaRPr/>
            </a:p>
          </p:txBody>
        </p:sp>
        <p:sp>
          <p:nvSpPr>
            <p:cNvPr id="700" name="Google Shape;700;p16"/>
            <p:cNvSpPr txBox="1"/>
            <p:nvPr/>
          </p:nvSpPr>
          <p:spPr>
            <a:xfrm>
              <a:off x="3939149" y="3572480"/>
              <a:ext cx="12888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Step. 3</a:t>
              </a:r>
              <a:endParaRPr/>
            </a:p>
          </p:txBody>
        </p:sp>
        <p:sp>
          <p:nvSpPr>
            <p:cNvPr id="701" name="Google Shape;701;p16"/>
            <p:cNvSpPr txBox="1"/>
            <p:nvPr/>
          </p:nvSpPr>
          <p:spPr>
            <a:xfrm>
              <a:off x="5197044" y="3572480"/>
              <a:ext cx="12888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Step. 4</a:t>
              </a:r>
              <a:endParaRPr/>
            </a:p>
          </p:txBody>
        </p:sp>
        <p:sp>
          <p:nvSpPr>
            <p:cNvPr id="702" name="Google Shape;702;p16"/>
            <p:cNvSpPr txBox="1"/>
            <p:nvPr/>
          </p:nvSpPr>
          <p:spPr>
            <a:xfrm>
              <a:off x="6454941" y="3572480"/>
              <a:ext cx="12888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Step. 5</a:t>
              </a:r>
              <a:endParaRPr/>
            </a:p>
          </p:txBody>
        </p:sp>
        <p:sp>
          <p:nvSpPr>
            <p:cNvPr id="703" name="Google Shape;703;p16"/>
            <p:cNvSpPr txBox="1"/>
            <p:nvPr/>
          </p:nvSpPr>
          <p:spPr>
            <a:xfrm>
              <a:off x="917285" y="2252621"/>
              <a:ext cx="6982800" cy="8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Follow-up questions: </a:t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What descriptive words from the reviews help determine wine quality? </a:t>
              </a:r>
              <a:endPara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Which words tend to come out most frequently? Etc.</a:t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704" name="Google Shape;704;p16"/>
          <p:cNvGrpSpPr/>
          <p:nvPr/>
        </p:nvGrpSpPr>
        <p:grpSpPr>
          <a:xfrm>
            <a:off x="433177" y="4822369"/>
            <a:ext cx="8444230" cy="1763014"/>
            <a:chOff x="1406668" y="5084468"/>
            <a:chExt cx="6296026" cy="1270000"/>
          </a:xfrm>
        </p:grpSpPr>
        <p:sp>
          <p:nvSpPr>
            <p:cNvPr id="705" name="Google Shape;705;p16"/>
            <p:cNvSpPr/>
            <p:nvPr/>
          </p:nvSpPr>
          <p:spPr>
            <a:xfrm>
              <a:off x="6443806" y="5084468"/>
              <a:ext cx="1258888" cy="1270000"/>
            </a:xfrm>
            <a:custGeom>
              <a:rect b="b" l="l" r="r" t="t"/>
              <a:pathLst>
                <a:path extrusionOk="0" h="800" w="793">
                  <a:moveTo>
                    <a:pt x="423" y="800"/>
                  </a:moveTo>
                  <a:lnTo>
                    <a:pt x="423" y="650"/>
                  </a:lnTo>
                  <a:lnTo>
                    <a:pt x="0" y="650"/>
                  </a:lnTo>
                  <a:lnTo>
                    <a:pt x="0" y="148"/>
                  </a:lnTo>
                  <a:lnTo>
                    <a:pt x="423" y="148"/>
                  </a:lnTo>
                  <a:lnTo>
                    <a:pt x="423" y="0"/>
                  </a:lnTo>
                  <a:lnTo>
                    <a:pt x="793" y="400"/>
                  </a:lnTo>
                  <a:lnTo>
                    <a:pt x="423" y="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1406668" y="5319418"/>
              <a:ext cx="1258888" cy="796925"/>
            </a:xfrm>
            <a:custGeom>
              <a:rect b="b" l="l" r="r" t="t"/>
              <a:pathLst>
                <a:path extrusionOk="0" h="251" w="397">
                  <a:moveTo>
                    <a:pt x="397" y="251"/>
                  </a:moveTo>
                  <a:cubicBezTo>
                    <a:pt x="126" y="251"/>
                    <a:pt x="126" y="251"/>
                    <a:pt x="126" y="251"/>
                  </a:cubicBezTo>
                  <a:cubicBezTo>
                    <a:pt x="56" y="251"/>
                    <a:pt x="0" y="195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397" y="0"/>
                    <a:pt x="397" y="0"/>
                    <a:pt x="397" y="0"/>
                  </a:cubicBezTo>
                  <a:lnTo>
                    <a:pt x="397" y="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2665556" y="5319418"/>
              <a:ext cx="1260475" cy="796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926031" y="5319418"/>
              <a:ext cx="1260475" cy="796925"/>
            </a:xfrm>
            <a:prstGeom prst="rect">
              <a:avLst/>
            </a:prstGeom>
            <a:gradFill>
              <a:gsLst>
                <a:gs pos="0">
                  <a:srgbClr val="999999"/>
                </a:gs>
                <a:gs pos="100000">
                  <a:srgbClr val="999999"/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5186506" y="5319418"/>
              <a:ext cx="1257300" cy="796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 txBox="1"/>
            <p:nvPr/>
          </p:nvSpPr>
          <p:spPr>
            <a:xfrm>
              <a:off x="1503576" y="5302920"/>
              <a:ext cx="1178700" cy="7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2"/>
                  </a:solidFill>
                </a:rPr>
                <a:t>Exploration</a:t>
              </a:r>
              <a:endPara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&amp; </a:t>
              </a:r>
              <a:endPara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2"/>
                  </a:solidFill>
                </a:rPr>
                <a:t>Data Cleaning</a:t>
              </a:r>
              <a:endParaRPr sz="1600">
                <a:solidFill>
                  <a:schemeClr val="dk2"/>
                </a:solidFill>
              </a:endParaRPr>
            </a:p>
          </p:txBody>
        </p:sp>
        <p:sp>
          <p:nvSpPr>
            <p:cNvPr id="711" name="Google Shape;711;p16"/>
            <p:cNvSpPr txBox="1"/>
            <p:nvPr/>
          </p:nvSpPr>
          <p:spPr>
            <a:xfrm>
              <a:off x="2665557" y="5399061"/>
              <a:ext cx="12588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>
                  <a:solidFill>
                    <a:schemeClr val="dk2"/>
                  </a:solidFill>
                </a:rPr>
                <a:t>Exploratory Analysis</a:t>
              </a:r>
              <a:endPara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6"/>
            <p:cNvSpPr txBox="1"/>
            <p:nvPr/>
          </p:nvSpPr>
          <p:spPr>
            <a:xfrm>
              <a:off x="3924449" y="5370418"/>
              <a:ext cx="12588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</a:rPr>
                <a:t>Models: </a:t>
              </a:r>
              <a:endParaRPr>
                <a:solidFill>
                  <a:schemeClr val="dk2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</a:rPr>
                <a:t>Text Mining, Clustering, Recommender System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3" name="Google Shape;713;p16"/>
            <p:cNvSpPr txBox="1"/>
            <p:nvPr/>
          </p:nvSpPr>
          <p:spPr>
            <a:xfrm>
              <a:off x="6422699" y="5370420"/>
              <a:ext cx="1178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Conclusions </a:t>
              </a:r>
              <a:endParaRPr>
                <a:solidFill>
                  <a:schemeClr val="dk2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</a:rPr>
                <a:t>&amp;</a:t>
              </a:r>
              <a:endParaRPr>
                <a:solidFill>
                  <a:schemeClr val="dk2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6"/>
            <p:cNvSpPr txBox="1"/>
            <p:nvPr/>
          </p:nvSpPr>
          <p:spPr>
            <a:xfrm>
              <a:off x="5312944" y="5425311"/>
              <a:ext cx="10491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</a:rPr>
                <a:t>Prediction Model</a:t>
              </a:r>
              <a:endPara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7"/>
          <p:cNvSpPr txBox="1"/>
          <p:nvPr>
            <p:ph type="title"/>
          </p:nvPr>
        </p:nvSpPr>
        <p:spPr>
          <a:xfrm>
            <a:off x="611188" y="178063"/>
            <a:ext cx="79215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Exploration</a:t>
            </a:r>
            <a:r>
              <a:rPr lang="en-US"/>
              <a:t> &amp; Data Cleaning</a:t>
            </a:r>
            <a:endParaRPr/>
          </a:p>
        </p:txBody>
      </p:sp>
      <p:sp>
        <p:nvSpPr>
          <p:cNvPr id="720" name="Google Shape;720;p17"/>
          <p:cNvSpPr txBox="1"/>
          <p:nvPr>
            <p:ph idx="12" type="sldNum"/>
          </p:nvPr>
        </p:nvSpPr>
        <p:spPr>
          <a:xfrm>
            <a:off x="8246533" y="6062133"/>
            <a:ext cx="429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1" name="Google Shape;721;p17"/>
          <p:cNvSpPr txBox="1"/>
          <p:nvPr/>
        </p:nvSpPr>
        <p:spPr>
          <a:xfrm>
            <a:off x="173250" y="1415738"/>
            <a:ext cx="64248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countries ranking for </a:t>
            </a:r>
            <a:r>
              <a:rPr b="1" lang="en-US" sz="1600"/>
              <a:t>highest</a:t>
            </a:r>
            <a:r>
              <a:rPr lang="en-US" sz="1600"/>
              <a:t> average wine </a:t>
            </a:r>
            <a:r>
              <a:rPr b="1" lang="en-US" sz="1600"/>
              <a:t>points</a:t>
            </a:r>
            <a:r>
              <a:rPr lang="en-US" sz="1600"/>
              <a:t> was </a:t>
            </a:r>
            <a:r>
              <a:rPr b="1" lang="en-US" sz="1600"/>
              <a:t>different</a:t>
            </a:r>
            <a:r>
              <a:rPr lang="en-US" sz="1600"/>
              <a:t> than the ranking for </a:t>
            </a:r>
            <a:r>
              <a:rPr b="1" lang="en-US" sz="1600"/>
              <a:t>highest</a:t>
            </a:r>
            <a:r>
              <a:rPr lang="en-US" sz="1600"/>
              <a:t> average wine </a:t>
            </a:r>
            <a:r>
              <a:rPr b="1" lang="en-US" sz="1600"/>
              <a:t>price</a:t>
            </a:r>
            <a:r>
              <a:rPr lang="en-US" sz="1600"/>
              <a:t>.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wines with the </a:t>
            </a:r>
            <a:r>
              <a:rPr b="1" lang="en-US" sz="1600"/>
              <a:t>highest wine prices</a:t>
            </a:r>
            <a:r>
              <a:rPr lang="en-US" sz="1600"/>
              <a:t> and </a:t>
            </a:r>
            <a:r>
              <a:rPr b="1" lang="en-US" sz="1600"/>
              <a:t>highest wine points</a:t>
            </a:r>
            <a:r>
              <a:rPr lang="en-US" sz="1600"/>
              <a:t> were all from </a:t>
            </a:r>
            <a:r>
              <a:rPr b="1" lang="en-US" sz="1600"/>
              <a:t>west Europe.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It is </a:t>
            </a:r>
            <a:r>
              <a:rPr b="1" lang="en-US" sz="1600"/>
              <a:t>rare</a:t>
            </a:r>
            <a:r>
              <a:rPr lang="en-US" sz="1600"/>
              <a:t> for wines to be </a:t>
            </a:r>
            <a:r>
              <a:rPr b="1" lang="en-US" sz="1600"/>
              <a:t>rated high</a:t>
            </a:r>
            <a:r>
              <a:rPr lang="en-US" sz="1600"/>
              <a:t> on the </a:t>
            </a:r>
            <a:r>
              <a:rPr b="1" lang="en-US" sz="1600"/>
              <a:t>scale from 80-100.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existence of a </a:t>
            </a:r>
            <a:r>
              <a:rPr b="1" lang="en-US" sz="1600"/>
              <a:t>twitter</a:t>
            </a:r>
            <a:r>
              <a:rPr lang="en-US" sz="1600"/>
              <a:t> handle had </a:t>
            </a:r>
            <a:r>
              <a:rPr b="1" lang="en-US" sz="1600"/>
              <a:t>no effect on wine pricing.</a:t>
            </a:r>
            <a:endParaRPr b="1" sz="1600"/>
          </a:p>
        </p:txBody>
      </p:sp>
      <p:sp>
        <p:nvSpPr>
          <p:cNvPr id="722" name="Google Shape;722;p17"/>
          <p:cNvSpPr txBox="1"/>
          <p:nvPr/>
        </p:nvSpPr>
        <p:spPr>
          <a:xfrm>
            <a:off x="-4777" y="3399929"/>
            <a:ext cx="29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</a:rPr>
              <a:t>Early Exploration</a:t>
            </a:r>
            <a:endParaRPr sz="2000"/>
          </a:p>
        </p:txBody>
      </p:sp>
      <p:sp>
        <p:nvSpPr>
          <p:cNvPr id="723" name="Google Shape;723;p17"/>
          <p:cNvSpPr txBox="1"/>
          <p:nvPr/>
        </p:nvSpPr>
        <p:spPr>
          <a:xfrm>
            <a:off x="6384306" y="3610430"/>
            <a:ext cx="24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6666"/>
                </a:solidFill>
              </a:rPr>
              <a:t>Cleaning the Data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724" name="Google Shape;724;p17"/>
          <p:cNvSpPr txBox="1"/>
          <p:nvPr/>
        </p:nvSpPr>
        <p:spPr>
          <a:xfrm>
            <a:off x="3031950" y="4333775"/>
            <a:ext cx="6053400" cy="21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R</a:t>
            </a:r>
            <a:r>
              <a:rPr lang="en-US" sz="1600"/>
              <a:t>emove </a:t>
            </a:r>
            <a:r>
              <a:rPr b="1" lang="en-US" sz="1600"/>
              <a:t>duplicate values</a:t>
            </a:r>
            <a:r>
              <a:rPr lang="en-US" sz="1600"/>
              <a:t> and </a:t>
            </a:r>
            <a:r>
              <a:rPr b="1" lang="en-US" sz="1600"/>
              <a:t>missing values</a:t>
            </a:r>
            <a:r>
              <a:rPr lang="en-US" sz="1600"/>
              <a:t>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Remove</a:t>
            </a:r>
            <a:r>
              <a:rPr b="1" lang="en-US" sz="1600"/>
              <a:t> “has_twitter” </a:t>
            </a:r>
            <a:r>
              <a:rPr lang="en-US" sz="1600"/>
              <a:t>and </a:t>
            </a:r>
            <a:r>
              <a:rPr b="1" lang="en-US" sz="1600"/>
              <a:t>“taster_twitter_handle” </a:t>
            </a:r>
            <a:r>
              <a:rPr lang="en-US" sz="1600"/>
              <a:t>from our wine quality analysis.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Extract </a:t>
            </a:r>
            <a:r>
              <a:rPr b="1" lang="en-US" sz="1600"/>
              <a:t>wine age</a:t>
            </a:r>
            <a:r>
              <a:rPr lang="en-US" sz="1600"/>
              <a:t> from </a:t>
            </a:r>
            <a:r>
              <a:rPr b="1" lang="en-US" sz="1600"/>
              <a:t>title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/>
              <a:t>Focus</a:t>
            </a:r>
            <a:r>
              <a:rPr lang="en-US" sz="1600"/>
              <a:t> analysis to wines </a:t>
            </a:r>
            <a:r>
              <a:rPr b="1" lang="en-US" sz="1600"/>
              <a:t>under $200 </a:t>
            </a:r>
            <a:r>
              <a:rPr lang="en-US" sz="1600"/>
              <a:t>(which is 97% of the dataset)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Change the variables “</a:t>
            </a:r>
            <a:r>
              <a:rPr b="1" lang="en-US" sz="1600"/>
              <a:t>description</a:t>
            </a:r>
            <a:r>
              <a:rPr lang="en-US" sz="1600"/>
              <a:t>” and “</a:t>
            </a:r>
            <a:r>
              <a:rPr b="1" lang="en-US" sz="1600"/>
              <a:t>designation</a:t>
            </a:r>
            <a:r>
              <a:rPr lang="en-US" sz="1600"/>
              <a:t>” data types to character values.</a:t>
            </a:r>
            <a:endParaRPr sz="1600"/>
          </a:p>
        </p:txBody>
      </p:sp>
      <p:sp>
        <p:nvSpPr>
          <p:cNvPr id="725" name="Google Shape;725;p17"/>
          <p:cNvSpPr/>
          <p:nvPr/>
        </p:nvSpPr>
        <p:spPr>
          <a:xfrm>
            <a:off x="4495550" y="1608200"/>
            <a:ext cx="2495101" cy="1701800"/>
          </a:xfrm>
          <a:custGeom>
            <a:rect b="b" l="l" r="r" t="t"/>
            <a:pathLst>
              <a:path extrusionOk="0" h="536" w="563">
                <a:moveTo>
                  <a:pt x="511" y="0"/>
                </a:moveTo>
                <a:cubicBezTo>
                  <a:pt x="459" y="57"/>
                  <a:pt x="459" y="57"/>
                  <a:pt x="459" y="57"/>
                </a:cubicBezTo>
                <a:cubicBezTo>
                  <a:pt x="501" y="57"/>
                  <a:pt x="501" y="57"/>
                  <a:pt x="501" y="57"/>
                </a:cubicBezTo>
                <a:cubicBezTo>
                  <a:pt x="501" y="356"/>
                  <a:pt x="501" y="356"/>
                  <a:pt x="501" y="356"/>
                </a:cubicBezTo>
                <a:cubicBezTo>
                  <a:pt x="501" y="444"/>
                  <a:pt x="429" y="516"/>
                  <a:pt x="341" y="516"/>
                </a:cubicBezTo>
                <a:cubicBezTo>
                  <a:pt x="0" y="516"/>
                  <a:pt x="0" y="516"/>
                  <a:pt x="0" y="516"/>
                </a:cubicBezTo>
                <a:cubicBezTo>
                  <a:pt x="0" y="536"/>
                  <a:pt x="0" y="536"/>
                  <a:pt x="0" y="536"/>
                </a:cubicBezTo>
                <a:cubicBezTo>
                  <a:pt x="341" y="536"/>
                  <a:pt x="341" y="536"/>
                  <a:pt x="341" y="536"/>
                </a:cubicBezTo>
                <a:cubicBezTo>
                  <a:pt x="440" y="536"/>
                  <a:pt x="521" y="455"/>
                  <a:pt x="521" y="356"/>
                </a:cubicBezTo>
                <a:cubicBezTo>
                  <a:pt x="521" y="57"/>
                  <a:pt x="521" y="57"/>
                  <a:pt x="521" y="57"/>
                </a:cubicBezTo>
                <a:cubicBezTo>
                  <a:pt x="563" y="57"/>
                  <a:pt x="563" y="57"/>
                  <a:pt x="563" y="57"/>
                </a:cubicBezTo>
                <a:lnTo>
                  <a:pt x="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7"/>
          <p:cNvSpPr/>
          <p:nvPr/>
        </p:nvSpPr>
        <p:spPr>
          <a:xfrm>
            <a:off x="2567175" y="4011038"/>
            <a:ext cx="2271525" cy="2009775"/>
          </a:xfrm>
          <a:custGeom>
            <a:rect b="b" l="l" r="r" t="t"/>
            <a:pathLst>
              <a:path extrusionOk="0" h="633" w="563">
                <a:moveTo>
                  <a:pt x="42" y="180"/>
                </a:moveTo>
                <a:cubicBezTo>
                  <a:pt x="42" y="577"/>
                  <a:pt x="42" y="577"/>
                  <a:pt x="42" y="577"/>
                </a:cubicBezTo>
                <a:cubicBezTo>
                  <a:pt x="0" y="577"/>
                  <a:pt x="0" y="577"/>
                  <a:pt x="0" y="577"/>
                </a:cubicBezTo>
                <a:cubicBezTo>
                  <a:pt x="52" y="633"/>
                  <a:pt x="52" y="633"/>
                  <a:pt x="52" y="633"/>
                </a:cubicBezTo>
                <a:cubicBezTo>
                  <a:pt x="104" y="577"/>
                  <a:pt x="104" y="577"/>
                  <a:pt x="104" y="577"/>
                </a:cubicBezTo>
                <a:cubicBezTo>
                  <a:pt x="62" y="577"/>
                  <a:pt x="62" y="577"/>
                  <a:pt x="62" y="577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2" y="92"/>
                  <a:pt x="134" y="20"/>
                  <a:pt x="222" y="20"/>
                </a:cubicBezTo>
                <a:cubicBezTo>
                  <a:pt x="563" y="20"/>
                  <a:pt x="563" y="20"/>
                  <a:pt x="563" y="20"/>
                </a:cubicBezTo>
                <a:cubicBezTo>
                  <a:pt x="563" y="0"/>
                  <a:pt x="563" y="0"/>
                  <a:pt x="563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123" y="0"/>
                  <a:pt x="42" y="81"/>
                  <a:pt x="42" y="1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7"/>
          <p:cNvSpPr/>
          <p:nvPr/>
        </p:nvSpPr>
        <p:spPr>
          <a:xfrm>
            <a:off x="2633092" y="3354788"/>
            <a:ext cx="346750" cy="461700"/>
          </a:xfrm>
          <a:custGeom>
            <a:rect b="b" l="l" r="r" t="t"/>
            <a:pathLst>
              <a:path extrusionOk="0" h="170" w="117">
                <a:moveTo>
                  <a:pt x="71" y="80"/>
                </a:moveTo>
                <a:cubicBezTo>
                  <a:pt x="58" y="56"/>
                  <a:pt x="58" y="56"/>
                  <a:pt x="58" y="56"/>
                </a:cubicBezTo>
                <a:cubicBezTo>
                  <a:pt x="45" y="80"/>
                  <a:pt x="45" y="80"/>
                  <a:pt x="45" y="80"/>
                </a:cubicBezTo>
                <a:cubicBezTo>
                  <a:pt x="40" y="68"/>
                  <a:pt x="40" y="68"/>
                  <a:pt x="40" y="68"/>
                </a:cubicBezTo>
                <a:cubicBezTo>
                  <a:pt x="31" y="72"/>
                  <a:pt x="31" y="72"/>
                  <a:pt x="31" y="72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58" y="75"/>
                  <a:pt x="58" y="75"/>
                  <a:pt x="58" y="75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85" y="72"/>
                  <a:pt x="85" y="72"/>
                  <a:pt x="85" y="72"/>
                </a:cubicBezTo>
                <a:cubicBezTo>
                  <a:pt x="77" y="68"/>
                  <a:pt x="77" y="68"/>
                  <a:pt x="77" y="68"/>
                </a:cubicBezTo>
                <a:lnTo>
                  <a:pt x="71" y="80"/>
                </a:lnTo>
                <a:close/>
                <a:moveTo>
                  <a:pt x="34" y="147"/>
                </a:moveTo>
                <a:cubicBezTo>
                  <a:pt x="35" y="156"/>
                  <a:pt x="35" y="156"/>
                  <a:pt x="35" y="156"/>
                </a:cubicBezTo>
                <a:cubicBezTo>
                  <a:pt x="35" y="156"/>
                  <a:pt x="37" y="159"/>
                  <a:pt x="43" y="161"/>
                </a:cubicBezTo>
                <a:cubicBezTo>
                  <a:pt x="44" y="166"/>
                  <a:pt x="44" y="166"/>
                  <a:pt x="44" y="166"/>
                </a:cubicBezTo>
                <a:cubicBezTo>
                  <a:pt x="44" y="166"/>
                  <a:pt x="47" y="170"/>
                  <a:pt x="58" y="170"/>
                </a:cubicBezTo>
                <a:cubicBezTo>
                  <a:pt x="70" y="170"/>
                  <a:pt x="73" y="166"/>
                  <a:pt x="73" y="166"/>
                </a:cubicBezTo>
                <a:cubicBezTo>
                  <a:pt x="74" y="161"/>
                  <a:pt x="74" y="161"/>
                  <a:pt x="74" y="161"/>
                </a:cubicBezTo>
                <a:cubicBezTo>
                  <a:pt x="80" y="159"/>
                  <a:pt x="82" y="156"/>
                  <a:pt x="82" y="156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76" y="150"/>
                  <a:pt x="67" y="151"/>
                  <a:pt x="58" y="151"/>
                </a:cubicBezTo>
                <a:cubicBezTo>
                  <a:pt x="50" y="151"/>
                  <a:pt x="41" y="150"/>
                  <a:pt x="34" y="147"/>
                </a:cubicBezTo>
                <a:close/>
                <a:moveTo>
                  <a:pt x="31" y="131"/>
                </a:moveTo>
                <a:cubicBezTo>
                  <a:pt x="33" y="139"/>
                  <a:pt x="33" y="139"/>
                  <a:pt x="33" y="139"/>
                </a:cubicBezTo>
                <a:cubicBezTo>
                  <a:pt x="40" y="142"/>
                  <a:pt x="49" y="144"/>
                  <a:pt x="58" y="144"/>
                </a:cubicBezTo>
                <a:cubicBezTo>
                  <a:pt x="68" y="144"/>
                  <a:pt x="77" y="142"/>
                  <a:pt x="84" y="139"/>
                </a:cubicBezTo>
                <a:cubicBezTo>
                  <a:pt x="86" y="131"/>
                  <a:pt x="86" y="131"/>
                  <a:pt x="86" y="131"/>
                </a:cubicBezTo>
                <a:cubicBezTo>
                  <a:pt x="77" y="134"/>
                  <a:pt x="68" y="135"/>
                  <a:pt x="58" y="135"/>
                </a:cubicBezTo>
                <a:cubicBezTo>
                  <a:pt x="49" y="135"/>
                  <a:pt x="39" y="134"/>
                  <a:pt x="31" y="131"/>
                </a:cubicBezTo>
                <a:close/>
                <a:moveTo>
                  <a:pt x="58" y="18"/>
                </a:moveTo>
                <a:cubicBezTo>
                  <a:pt x="57" y="18"/>
                  <a:pt x="55" y="19"/>
                  <a:pt x="55" y="21"/>
                </a:cubicBezTo>
                <a:cubicBezTo>
                  <a:pt x="55" y="22"/>
                  <a:pt x="57" y="24"/>
                  <a:pt x="58" y="24"/>
                </a:cubicBezTo>
                <a:cubicBezTo>
                  <a:pt x="77" y="24"/>
                  <a:pt x="93" y="39"/>
                  <a:pt x="93" y="58"/>
                </a:cubicBezTo>
                <a:cubicBezTo>
                  <a:pt x="93" y="60"/>
                  <a:pt x="94" y="61"/>
                  <a:pt x="96" y="61"/>
                </a:cubicBezTo>
                <a:cubicBezTo>
                  <a:pt x="98" y="61"/>
                  <a:pt x="99" y="60"/>
                  <a:pt x="99" y="58"/>
                </a:cubicBezTo>
                <a:cubicBezTo>
                  <a:pt x="99" y="36"/>
                  <a:pt x="81" y="18"/>
                  <a:pt x="58" y="18"/>
                </a:cubicBezTo>
                <a:close/>
                <a:moveTo>
                  <a:pt x="58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79"/>
                  <a:pt x="11" y="98"/>
                  <a:pt x="28" y="108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8" y="127"/>
                  <a:pt x="48" y="129"/>
                  <a:pt x="58" y="129"/>
                </a:cubicBezTo>
                <a:cubicBezTo>
                  <a:pt x="69" y="129"/>
                  <a:pt x="78" y="127"/>
                  <a:pt x="87" y="123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106" y="98"/>
                  <a:pt x="117" y="79"/>
                  <a:pt x="117" y="58"/>
                </a:cubicBezTo>
                <a:cubicBezTo>
                  <a:pt x="117" y="26"/>
                  <a:pt x="91" y="0"/>
                  <a:pt x="58" y="0"/>
                </a:cubicBezTo>
                <a:close/>
                <a:moveTo>
                  <a:pt x="80" y="101"/>
                </a:move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3" y="118"/>
                  <a:pt x="58" y="118"/>
                </a:cubicBezTo>
                <a:cubicBezTo>
                  <a:pt x="44" y="118"/>
                  <a:pt x="38" y="115"/>
                  <a:pt x="38" y="115"/>
                </a:cubicBezTo>
                <a:cubicBezTo>
                  <a:pt x="37" y="101"/>
                  <a:pt x="37" y="101"/>
                  <a:pt x="37" y="101"/>
                </a:cubicBezTo>
                <a:cubicBezTo>
                  <a:pt x="21" y="93"/>
                  <a:pt x="10" y="77"/>
                  <a:pt x="10" y="58"/>
                </a:cubicBezTo>
                <a:cubicBezTo>
                  <a:pt x="10" y="32"/>
                  <a:pt x="32" y="10"/>
                  <a:pt x="58" y="10"/>
                </a:cubicBezTo>
                <a:cubicBezTo>
                  <a:pt x="85" y="10"/>
                  <a:pt x="107" y="32"/>
                  <a:pt x="107" y="58"/>
                </a:cubicBezTo>
                <a:cubicBezTo>
                  <a:pt x="107" y="77"/>
                  <a:pt x="96" y="93"/>
                  <a:pt x="80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7"/>
          <p:cNvSpPr/>
          <p:nvPr/>
        </p:nvSpPr>
        <p:spPr>
          <a:xfrm>
            <a:off x="6182195" y="3640284"/>
            <a:ext cx="276800" cy="290325"/>
          </a:xfrm>
          <a:custGeom>
            <a:rect b="b" l="l" r="r" t="t"/>
            <a:pathLst>
              <a:path extrusionOk="0" h="342" w="270">
                <a:moveTo>
                  <a:pt x="224" y="56"/>
                </a:moveTo>
                <a:lnTo>
                  <a:pt x="76" y="56"/>
                </a:lnTo>
                <a:lnTo>
                  <a:pt x="76" y="78"/>
                </a:lnTo>
                <a:lnTo>
                  <a:pt x="224" y="78"/>
                </a:lnTo>
                <a:lnTo>
                  <a:pt x="224" y="56"/>
                </a:lnTo>
                <a:close/>
                <a:moveTo>
                  <a:pt x="150" y="204"/>
                </a:moveTo>
                <a:lnTo>
                  <a:pt x="224" y="204"/>
                </a:lnTo>
                <a:lnTo>
                  <a:pt x="224" y="182"/>
                </a:lnTo>
                <a:lnTo>
                  <a:pt x="150" y="182"/>
                </a:lnTo>
                <a:lnTo>
                  <a:pt x="150" y="204"/>
                </a:lnTo>
                <a:close/>
                <a:moveTo>
                  <a:pt x="30" y="0"/>
                </a:moveTo>
                <a:lnTo>
                  <a:pt x="30" y="30"/>
                </a:lnTo>
                <a:lnTo>
                  <a:pt x="0" y="30"/>
                </a:lnTo>
                <a:lnTo>
                  <a:pt x="0" y="342"/>
                </a:lnTo>
                <a:lnTo>
                  <a:pt x="240" y="342"/>
                </a:lnTo>
                <a:lnTo>
                  <a:pt x="240" y="312"/>
                </a:lnTo>
                <a:lnTo>
                  <a:pt x="270" y="312"/>
                </a:lnTo>
                <a:lnTo>
                  <a:pt x="270" y="0"/>
                </a:lnTo>
                <a:lnTo>
                  <a:pt x="30" y="0"/>
                </a:lnTo>
                <a:close/>
                <a:moveTo>
                  <a:pt x="224" y="326"/>
                </a:moveTo>
                <a:lnTo>
                  <a:pt x="16" y="326"/>
                </a:lnTo>
                <a:lnTo>
                  <a:pt x="16" y="48"/>
                </a:lnTo>
                <a:lnTo>
                  <a:pt x="30" y="48"/>
                </a:lnTo>
                <a:lnTo>
                  <a:pt x="30" y="232"/>
                </a:lnTo>
                <a:lnTo>
                  <a:pt x="110" y="312"/>
                </a:lnTo>
                <a:lnTo>
                  <a:pt x="224" y="312"/>
                </a:lnTo>
                <a:lnTo>
                  <a:pt x="224" y="326"/>
                </a:lnTo>
                <a:close/>
                <a:moveTo>
                  <a:pt x="254" y="296"/>
                </a:moveTo>
                <a:lnTo>
                  <a:pt x="118" y="296"/>
                </a:lnTo>
                <a:lnTo>
                  <a:pt x="118" y="224"/>
                </a:lnTo>
                <a:lnTo>
                  <a:pt x="46" y="224"/>
                </a:lnTo>
                <a:lnTo>
                  <a:pt x="46" y="18"/>
                </a:lnTo>
                <a:lnTo>
                  <a:pt x="254" y="18"/>
                </a:lnTo>
                <a:lnTo>
                  <a:pt x="254" y="296"/>
                </a:lnTo>
                <a:close/>
                <a:moveTo>
                  <a:pt x="224" y="98"/>
                </a:moveTo>
                <a:lnTo>
                  <a:pt x="76" y="98"/>
                </a:lnTo>
                <a:lnTo>
                  <a:pt x="76" y="120"/>
                </a:lnTo>
                <a:lnTo>
                  <a:pt x="224" y="120"/>
                </a:lnTo>
                <a:lnTo>
                  <a:pt x="224" y="98"/>
                </a:lnTo>
                <a:close/>
                <a:moveTo>
                  <a:pt x="224" y="140"/>
                </a:moveTo>
                <a:lnTo>
                  <a:pt x="76" y="140"/>
                </a:lnTo>
                <a:lnTo>
                  <a:pt x="76" y="162"/>
                </a:lnTo>
                <a:lnTo>
                  <a:pt x="224" y="162"/>
                </a:lnTo>
                <a:lnTo>
                  <a:pt x="224" y="1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7"/>
          <p:cNvSpPr/>
          <p:nvPr/>
        </p:nvSpPr>
        <p:spPr>
          <a:xfrm>
            <a:off x="173252" y="3245878"/>
            <a:ext cx="1666800" cy="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7"/>
          <p:cNvSpPr/>
          <p:nvPr/>
        </p:nvSpPr>
        <p:spPr>
          <a:xfrm>
            <a:off x="2214538" y="3253463"/>
            <a:ext cx="1906500" cy="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7"/>
          <p:cNvSpPr/>
          <p:nvPr/>
        </p:nvSpPr>
        <p:spPr>
          <a:xfrm>
            <a:off x="7380288" y="4006713"/>
            <a:ext cx="1457400" cy="6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7"/>
          <p:cNvSpPr/>
          <p:nvPr/>
        </p:nvSpPr>
        <p:spPr>
          <a:xfrm>
            <a:off x="5172232" y="4011038"/>
            <a:ext cx="1906500" cy="6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7"/>
          <p:cNvSpPr txBox="1"/>
          <p:nvPr/>
        </p:nvSpPr>
        <p:spPr>
          <a:xfrm>
            <a:off x="544100" y="561674"/>
            <a:ext cx="79215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Based on </a:t>
            </a:r>
            <a:r>
              <a:rPr b="1" lang="en-US" sz="1600">
                <a:solidFill>
                  <a:srgbClr val="FFFFFF"/>
                </a:solidFill>
              </a:rPr>
              <a:t>utility</a:t>
            </a:r>
            <a:r>
              <a:rPr lang="en-US" sz="1600">
                <a:solidFill>
                  <a:srgbClr val="FFFFFF"/>
                </a:solidFill>
              </a:rPr>
              <a:t> - a purchaser will always know the price of the wine they are buying, but quality generally can’t be determined until the bottle has been opened.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8"/>
          <p:cNvSpPr txBox="1"/>
          <p:nvPr>
            <p:ph type="title"/>
          </p:nvPr>
        </p:nvSpPr>
        <p:spPr>
          <a:xfrm>
            <a:off x="515013" y="254263"/>
            <a:ext cx="79215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Exploratory Analysis - Text Mining</a:t>
            </a:r>
            <a:endParaRPr/>
          </a:p>
        </p:txBody>
      </p:sp>
      <p:sp>
        <p:nvSpPr>
          <p:cNvPr id="739" name="Google Shape;739;p18"/>
          <p:cNvSpPr txBox="1"/>
          <p:nvPr>
            <p:ph idx="12" type="sldNum"/>
          </p:nvPr>
        </p:nvSpPr>
        <p:spPr>
          <a:xfrm>
            <a:off x="8246533" y="6366933"/>
            <a:ext cx="429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0" name="Google Shape;740;p18"/>
          <p:cNvSpPr txBox="1"/>
          <p:nvPr/>
        </p:nvSpPr>
        <p:spPr>
          <a:xfrm>
            <a:off x="4716475" y="1543376"/>
            <a:ext cx="17652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</a:rPr>
              <a:t>The </a:t>
            </a:r>
            <a:r>
              <a:rPr b="1" lang="en-US" sz="1200">
                <a:solidFill>
                  <a:srgbClr val="434343"/>
                </a:solidFill>
              </a:rPr>
              <a:t>top ten descriptive words</a:t>
            </a:r>
            <a:r>
              <a:rPr lang="en-US" sz="1200">
                <a:solidFill>
                  <a:srgbClr val="434343"/>
                </a:solidFill>
              </a:rPr>
              <a:t>: flavors, fruit, aromas, palate, finish, acidity, tannins, drink, cherry, and black</a:t>
            </a:r>
            <a:endParaRPr sz="10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741" name="Google Shape;741;p18"/>
          <p:cNvSpPr txBox="1"/>
          <p:nvPr/>
        </p:nvSpPr>
        <p:spPr>
          <a:xfrm>
            <a:off x="6589675" y="1395750"/>
            <a:ext cx="24768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sz="1200">
                <a:solidFill>
                  <a:srgbClr val="434343"/>
                </a:solidFill>
              </a:rPr>
              <a:t>- </a:t>
            </a:r>
            <a:r>
              <a:rPr b="1" lang="en-US" sz="1200">
                <a:solidFill>
                  <a:srgbClr val="434343"/>
                </a:solidFill>
              </a:rPr>
              <a:t>Afinn and Bing lexicons not quite up to the task 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sz="1200">
                <a:solidFill>
                  <a:srgbClr val="434343"/>
                </a:solidFill>
              </a:rPr>
              <a:t>Mischaracterized many words in the context of wine ratings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742" name="Google Shape;742;p18"/>
          <p:cNvSpPr txBox="1"/>
          <p:nvPr/>
        </p:nvSpPr>
        <p:spPr>
          <a:xfrm>
            <a:off x="2747125" y="1301800"/>
            <a:ext cx="19692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</a:rPr>
              <a:t>Negative</a:t>
            </a:r>
            <a:r>
              <a:rPr lang="en-US" sz="1200">
                <a:solidFill>
                  <a:srgbClr val="434343"/>
                </a:solidFill>
              </a:rPr>
              <a:t> correlation between positivity &amp; price: </a:t>
            </a:r>
            <a:endParaRPr sz="1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</a:rPr>
              <a:t>High Price = 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</a:rPr>
              <a:t>High Expectations?</a:t>
            </a:r>
            <a:endParaRPr/>
          </a:p>
        </p:txBody>
      </p:sp>
      <p:sp>
        <p:nvSpPr>
          <p:cNvPr id="743" name="Google Shape;743;p18"/>
          <p:cNvSpPr/>
          <p:nvPr/>
        </p:nvSpPr>
        <p:spPr>
          <a:xfrm>
            <a:off x="2824163" y="3181350"/>
            <a:ext cx="1444625" cy="3676650"/>
          </a:xfrm>
          <a:custGeom>
            <a:rect b="b" l="l" r="r" t="t"/>
            <a:pathLst>
              <a:path extrusionOk="0" h="1158" w="455">
                <a:moveTo>
                  <a:pt x="447" y="146"/>
                </a:moveTo>
                <a:cubicBezTo>
                  <a:pt x="439" y="170"/>
                  <a:pt x="413" y="244"/>
                  <a:pt x="406" y="261"/>
                </a:cubicBezTo>
                <a:cubicBezTo>
                  <a:pt x="399" y="278"/>
                  <a:pt x="396" y="291"/>
                  <a:pt x="396" y="297"/>
                </a:cubicBezTo>
                <a:cubicBezTo>
                  <a:pt x="396" y="302"/>
                  <a:pt x="398" y="391"/>
                  <a:pt x="377" y="438"/>
                </a:cubicBezTo>
                <a:cubicBezTo>
                  <a:pt x="356" y="484"/>
                  <a:pt x="357" y="473"/>
                  <a:pt x="356" y="510"/>
                </a:cubicBezTo>
                <a:cubicBezTo>
                  <a:pt x="356" y="1158"/>
                  <a:pt x="356" y="1158"/>
                  <a:pt x="356" y="1158"/>
                </a:cubicBezTo>
                <a:cubicBezTo>
                  <a:pt x="212" y="1158"/>
                  <a:pt x="212" y="1158"/>
                  <a:pt x="212" y="1158"/>
                </a:cubicBezTo>
                <a:cubicBezTo>
                  <a:pt x="212" y="604"/>
                  <a:pt x="212" y="604"/>
                  <a:pt x="212" y="604"/>
                </a:cubicBezTo>
                <a:cubicBezTo>
                  <a:pt x="212" y="546"/>
                  <a:pt x="215" y="514"/>
                  <a:pt x="198" y="491"/>
                </a:cubicBezTo>
                <a:cubicBezTo>
                  <a:pt x="180" y="468"/>
                  <a:pt x="157" y="449"/>
                  <a:pt x="130" y="423"/>
                </a:cubicBezTo>
                <a:cubicBezTo>
                  <a:pt x="102" y="397"/>
                  <a:pt x="94" y="359"/>
                  <a:pt x="73" y="332"/>
                </a:cubicBezTo>
                <a:cubicBezTo>
                  <a:pt x="52" y="305"/>
                  <a:pt x="33" y="290"/>
                  <a:pt x="17" y="279"/>
                </a:cubicBezTo>
                <a:cubicBezTo>
                  <a:pt x="0" y="269"/>
                  <a:pt x="1" y="255"/>
                  <a:pt x="18" y="249"/>
                </a:cubicBezTo>
                <a:cubicBezTo>
                  <a:pt x="36" y="243"/>
                  <a:pt x="70" y="253"/>
                  <a:pt x="91" y="268"/>
                </a:cubicBezTo>
                <a:cubicBezTo>
                  <a:pt x="112" y="284"/>
                  <a:pt x="128" y="317"/>
                  <a:pt x="138" y="327"/>
                </a:cubicBezTo>
                <a:cubicBezTo>
                  <a:pt x="148" y="336"/>
                  <a:pt x="167" y="333"/>
                  <a:pt x="175" y="305"/>
                </a:cubicBezTo>
                <a:cubicBezTo>
                  <a:pt x="184" y="277"/>
                  <a:pt x="181" y="254"/>
                  <a:pt x="179" y="240"/>
                </a:cubicBezTo>
                <a:cubicBezTo>
                  <a:pt x="177" y="225"/>
                  <a:pt x="146" y="97"/>
                  <a:pt x="142" y="81"/>
                </a:cubicBezTo>
                <a:cubicBezTo>
                  <a:pt x="139" y="65"/>
                  <a:pt x="139" y="45"/>
                  <a:pt x="155" y="44"/>
                </a:cubicBezTo>
                <a:cubicBezTo>
                  <a:pt x="172" y="43"/>
                  <a:pt x="180" y="61"/>
                  <a:pt x="185" y="78"/>
                </a:cubicBezTo>
                <a:cubicBezTo>
                  <a:pt x="190" y="95"/>
                  <a:pt x="209" y="168"/>
                  <a:pt x="215" y="190"/>
                </a:cubicBezTo>
                <a:cubicBezTo>
                  <a:pt x="222" y="212"/>
                  <a:pt x="225" y="227"/>
                  <a:pt x="233" y="227"/>
                </a:cubicBezTo>
                <a:cubicBezTo>
                  <a:pt x="241" y="227"/>
                  <a:pt x="243" y="217"/>
                  <a:pt x="243" y="205"/>
                </a:cubicBezTo>
                <a:cubicBezTo>
                  <a:pt x="243" y="194"/>
                  <a:pt x="245" y="59"/>
                  <a:pt x="245" y="46"/>
                </a:cubicBezTo>
                <a:cubicBezTo>
                  <a:pt x="245" y="32"/>
                  <a:pt x="247" y="0"/>
                  <a:pt x="267" y="1"/>
                </a:cubicBezTo>
                <a:cubicBezTo>
                  <a:pt x="287" y="2"/>
                  <a:pt x="287" y="30"/>
                  <a:pt x="287" y="50"/>
                </a:cubicBezTo>
                <a:cubicBezTo>
                  <a:pt x="287" y="70"/>
                  <a:pt x="286" y="163"/>
                  <a:pt x="285" y="176"/>
                </a:cubicBezTo>
                <a:cubicBezTo>
                  <a:pt x="285" y="188"/>
                  <a:pt x="287" y="216"/>
                  <a:pt x="294" y="219"/>
                </a:cubicBezTo>
                <a:cubicBezTo>
                  <a:pt x="301" y="223"/>
                  <a:pt x="309" y="213"/>
                  <a:pt x="314" y="183"/>
                </a:cubicBezTo>
                <a:cubicBezTo>
                  <a:pt x="318" y="153"/>
                  <a:pt x="330" y="75"/>
                  <a:pt x="334" y="57"/>
                </a:cubicBezTo>
                <a:cubicBezTo>
                  <a:pt x="337" y="39"/>
                  <a:pt x="348" y="32"/>
                  <a:pt x="360" y="35"/>
                </a:cubicBezTo>
                <a:cubicBezTo>
                  <a:pt x="372" y="38"/>
                  <a:pt x="372" y="58"/>
                  <a:pt x="371" y="76"/>
                </a:cubicBezTo>
                <a:cubicBezTo>
                  <a:pt x="369" y="94"/>
                  <a:pt x="359" y="184"/>
                  <a:pt x="357" y="198"/>
                </a:cubicBezTo>
                <a:cubicBezTo>
                  <a:pt x="355" y="213"/>
                  <a:pt x="349" y="239"/>
                  <a:pt x="358" y="243"/>
                </a:cubicBezTo>
                <a:cubicBezTo>
                  <a:pt x="367" y="246"/>
                  <a:pt x="377" y="231"/>
                  <a:pt x="381" y="219"/>
                </a:cubicBezTo>
                <a:cubicBezTo>
                  <a:pt x="385" y="208"/>
                  <a:pt x="409" y="147"/>
                  <a:pt x="418" y="128"/>
                </a:cubicBezTo>
                <a:cubicBezTo>
                  <a:pt x="428" y="109"/>
                  <a:pt x="434" y="105"/>
                  <a:pt x="444" y="109"/>
                </a:cubicBezTo>
                <a:cubicBezTo>
                  <a:pt x="454" y="113"/>
                  <a:pt x="455" y="121"/>
                  <a:pt x="447" y="14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000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4" name="Google Shape;744;p18"/>
          <p:cNvGrpSpPr/>
          <p:nvPr/>
        </p:nvGrpSpPr>
        <p:grpSpPr>
          <a:xfrm>
            <a:off x="772319" y="3181350"/>
            <a:ext cx="1443038" cy="3676650"/>
            <a:chOff x="884238" y="3181350"/>
            <a:chExt cx="1443038" cy="3676650"/>
          </a:xfrm>
        </p:grpSpPr>
        <p:sp>
          <p:nvSpPr>
            <p:cNvPr id="745" name="Google Shape;745;p18"/>
            <p:cNvSpPr/>
            <p:nvPr/>
          </p:nvSpPr>
          <p:spPr>
            <a:xfrm>
              <a:off x="884238" y="3181350"/>
              <a:ext cx="1443038" cy="3676650"/>
            </a:xfrm>
            <a:custGeom>
              <a:rect b="b" l="l" r="r" t="t"/>
              <a:pathLst>
                <a:path extrusionOk="0" h="1158" w="455">
                  <a:moveTo>
                    <a:pt x="447" y="146"/>
                  </a:moveTo>
                  <a:cubicBezTo>
                    <a:pt x="440" y="170"/>
                    <a:pt x="413" y="244"/>
                    <a:pt x="406" y="261"/>
                  </a:cubicBezTo>
                  <a:cubicBezTo>
                    <a:pt x="400" y="278"/>
                    <a:pt x="396" y="291"/>
                    <a:pt x="396" y="297"/>
                  </a:cubicBezTo>
                  <a:cubicBezTo>
                    <a:pt x="396" y="302"/>
                    <a:pt x="398" y="391"/>
                    <a:pt x="378" y="438"/>
                  </a:cubicBezTo>
                  <a:cubicBezTo>
                    <a:pt x="357" y="484"/>
                    <a:pt x="358" y="473"/>
                    <a:pt x="357" y="510"/>
                  </a:cubicBezTo>
                  <a:cubicBezTo>
                    <a:pt x="357" y="1158"/>
                    <a:pt x="357" y="1158"/>
                    <a:pt x="357" y="1158"/>
                  </a:cubicBezTo>
                  <a:cubicBezTo>
                    <a:pt x="212" y="1158"/>
                    <a:pt x="212" y="1158"/>
                    <a:pt x="212" y="1158"/>
                  </a:cubicBezTo>
                  <a:cubicBezTo>
                    <a:pt x="212" y="604"/>
                    <a:pt x="212" y="604"/>
                    <a:pt x="212" y="604"/>
                  </a:cubicBezTo>
                  <a:cubicBezTo>
                    <a:pt x="212" y="546"/>
                    <a:pt x="216" y="514"/>
                    <a:pt x="198" y="491"/>
                  </a:cubicBezTo>
                  <a:cubicBezTo>
                    <a:pt x="180" y="468"/>
                    <a:pt x="157" y="449"/>
                    <a:pt x="130" y="423"/>
                  </a:cubicBezTo>
                  <a:cubicBezTo>
                    <a:pt x="102" y="397"/>
                    <a:pt x="94" y="359"/>
                    <a:pt x="73" y="332"/>
                  </a:cubicBezTo>
                  <a:cubicBezTo>
                    <a:pt x="52" y="305"/>
                    <a:pt x="33" y="290"/>
                    <a:pt x="17" y="279"/>
                  </a:cubicBezTo>
                  <a:cubicBezTo>
                    <a:pt x="0" y="269"/>
                    <a:pt x="1" y="255"/>
                    <a:pt x="19" y="249"/>
                  </a:cubicBezTo>
                  <a:cubicBezTo>
                    <a:pt x="36" y="243"/>
                    <a:pt x="70" y="253"/>
                    <a:pt x="91" y="268"/>
                  </a:cubicBezTo>
                  <a:cubicBezTo>
                    <a:pt x="112" y="284"/>
                    <a:pt x="128" y="317"/>
                    <a:pt x="138" y="327"/>
                  </a:cubicBezTo>
                  <a:cubicBezTo>
                    <a:pt x="148" y="336"/>
                    <a:pt x="167" y="333"/>
                    <a:pt x="176" y="305"/>
                  </a:cubicBezTo>
                  <a:cubicBezTo>
                    <a:pt x="184" y="277"/>
                    <a:pt x="181" y="254"/>
                    <a:pt x="179" y="240"/>
                  </a:cubicBezTo>
                  <a:cubicBezTo>
                    <a:pt x="178" y="225"/>
                    <a:pt x="146" y="97"/>
                    <a:pt x="143" y="81"/>
                  </a:cubicBezTo>
                  <a:cubicBezTo>
                    <a:pt x="139" y="65"/>
                    <a:pt x="139" y="45"/>
                    <a:pt x="155" y="44"/>
                  </a:cubicBezTo>
                  <a:cubicBezTo>
                    <a:pt x="172" y="43"/>
                    <a:pt x="180" y="61"/>
                    <a:pt x="185" y="78"/>
                  </a:cubicBezTo>
                  <a:cubicBezTo>
                    <a:pt x="190" y="95"/>
                    <a:pt x="209" y="168"/>
                    <a:pt x="216" y="190"/>
                  </a:cubicBezTo>
                  <a:cubicBezTo>
                    <a:pt x="222" y="212"/>
                    <a:pt x="225" y="227"/>
                    <a:pt x="233" y="227"/>
                  </a:cubicBezTo>
                  <a:cubicBezTo>
                    <a:pt x="241" y="227"/>
                    <a:pt x="243" y="217"/>
                    <a:pt x="243" y="205"/>
                  </a:cubicBezTo>
                  <a:cubicBezTo>
                    <a:pt x="243" y="194"/>
                    <a:pt x="246" y="59"/>
                    <a:pt x="246" y="46"/>
                  </a:cubicBezTo>
                  <a:cubicBezTo>
                    <a:pt x="246" y="32"/>
                    <a:pt x="247" y="0"/>
                    <a:pt x="267" y="1"/>
                  </a:cubicBezTo>
                  <a:cubicBezTo>
                    <a:pt x="287" y="2"/>
                    <a:pt x="287" y="30"/>
                    <a:pt x="287" y="50"/>
                  </a:cubicBezTo>
                  <a:cubicBezTo>
                    <a:pt x="287" y="70"/>
                    <a:pt x="286" y="163"/>
                    <a:pt x="286" y="176"/>
                  </a:cubicBezTo>
                  <a:cubicBezTo>
                    <a:pt x="285" y="188"/>
                    <a:pt x="287" y="216"/>
                    <a:pt x="294" y="219"/>
                  </a:cubicBezTo>
                  <a:cubicBezTo>
                    <a:pt x="301" y="223"/>
                    <a:pt x="309" y="213"/>
                    <a:pt x="314" y="183"/>
                  </a:cubicBezTo>
                  <a:cubicBezTo>
                    <a:pt x="319" y="153"/>
                    <a:pt x="330" y="75"/>
                    <a:pt x="334" y="57"/>
                  </a:cubicBezTo>
                  <a:cubicBezTo>
                    <a:pt x="338" y="39"/>
                    <a:pt x="348" y="32"/>
                    <a:pt x="360" y="35"/>
                  </a:cubicBezTo>
                  <a:cubicBezTo>
                    <a:pt x="373" y="38"/>
                    <a:pt x="372" y="58"/>
                    <a:pt x="371" y="76"/>
                  </a:cubicBezTo>
                  <a:cubicBezTo>
                    <a:pt x="370" y="94"/>
                    <a:pt x="359" y="184"/>
                    <a:pt x="357" y="198"/>
                  </a:cubicBezTo>
                  <a:cubicBezTo>
                    <a:pt x="355" y="213"/>
                    <a:pt x="349" y="239"/>
                    <a:pt x="358" y="243"/>
                  </a:cubicBezTo>
                  <a:cubicBezTo>
                    <a:pt x="367" y="246"/>
                    <a:pt x="377" y="231"/>
                    <a:pt x="381" y="219"/>
                  </a:cubicBezTo>
                  <a:cubicBezTo>
                    <a:pt x="385" y="208"/>
                    <a:pt x="409" y="147"/>
                    <a:pt x="419" y="128"/>
                  </a:cubicBezTo>
                  <a:cubicBezTo>
                    <a:pt x="428" y="109"/>
                    <a:pt x="435" y="105"/>
                    <a:pt x="444" y="109"/>
                  </a:cubicBezTo>
                  <a:cubicBezTo>
                    <a:pt x="454" y="113"/>
                    <a:pt x="455" y="121"/>
                    <a:pt x="447" y="1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1592263" y="4102100"/>
              <a:ext cx="333375" cy="485775"/>
            </a:xfrm>
            <a:custGeom>
              <a:rect b="b" l="l" r="r" t="t"/>
              <a:pathLst>
                <a:path extrusionOk="0" h="153" w="105">
                  <a:moveTo>
                    <a:pt x="29" y="118"/>
                  </a:moveTo>
                  <a:cubicBezTo>
                    <a:pt x="30" y="125"/>
                    <a:pt x="30" y="125"/>
                    <a:pt x="30" y="125"/>
                  </a:cubicBezTo>
                  <a:cubicBezTo>
                    <a:pt x="37" y="128"/>
                    <a:pt x="44" y="130"/>
                    <a:pt x="53" y="130"/>
                  </a:cubicBezTo>
                  <a:cubicBezTo>
                    <a:pt x="61" y="130"/>
                    <a:pt x="69" y="128"/>
                    <a:pt x="76" y="125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0" y="120"/>
                    <a:pt x="62" y="122"/>
                    <a:pt x="53" y="122"/>
                  </a:cubicBezTo>
                  <a:cubicBezTo>
                    <a:pt x="44" y="122"/>
                    <a:pt x="36" y="120"/>
                    <a:pt x="29" y="118"/>
                  </a:cubicBezTo>
                  <a:close/>
                  <a:moveTo>
                    <a:pt x="53" y="22"/>
                  </a:moveTo>
                  <a:cubicBezTo>
                    <a:pt x="54" y="22"/>
                    <a:pt x="56" y="21"/>
                    <a:pt x="56" y="19"/>
                  </a:cubicBezTo>
                  <a:cubicBezTo>
                    <a:pt x="56" y="18"/>
                    <a:pt x="54" y="16"/>
                    <a:pt x="53" y="16"/>
                  </a:cubicBezTo>
                  <a:cubicBezTo>
                    <a:pt x="33" y="16"/>
                    <a:pt x="16" y="33"/>
                    <a:pt x="16" y="53"/>
                  </a:cubicBezTo>
                  <a:cubicBezTo>
                    <a:pt x="16" y="54"/>
                    <a:pt x="18" y="55"/>
                    <a:pt x="19" y="55"/>
                  </a:cubicBezTo>
                  <a:cubicBezTo>
                    <a:pt x="21" y="55"/>
                    <a:pt x="22" y="54"/>
                    <a:pt x="22" y="53"/>
                  </a:cubicBezTo>
                  <a:cubicBezTo>
                    <a:pt x="22" y="36"/>
                    <a:pt x="36" y="22"/>
                    <a:pt x="53" y="22"/>
                  </a:cubicBezTo>
                  <a:close/>
                  <a:moveTo>
                    <a:pt x="31" y="132"/>
                  </a:moveTo>
                  <a:cubicBezTo>
                    <a:pt x="32" y="140"/>
                    <a:pt x="32" y="140"/>
                    <a:pt x="32" y="140"/>
                  </a:cubicBezTo>
                  <a:cubicBezTo>
                    <a:pt x="32" y="140"/>
                    <a:pt x="34" y="143"/>
                    <a:pt x="39" y="144"/>
                  </a:cubicBezTo>
                  <a:cubicBezTo>
                    <a:pt x="40" y="149"/>
                    <a:pt x="40" y="149"/>
                    <a:pt x="40" y="149"/>
                  </a:cubicBezTo>
                  <a:cubicBezTo>
                    <a:pt x="40" y="149"/>
                    <a:pt x="43" y="153"/>
                    <a:pt x="53" y="153"/>
                  </a:cubicBezTo>
                  <a:cubicBezTo>
                    <a:pt x="63" y="153"/>
                    <a:pt x="66" y="149"/>
                    <a:pt x="66" y="149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72" y="143"/>
                    <a:pt x="74" y="140"/>
                    <a:pt x="74" y="140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68" y="135"/>
                    <a:pt x="61" y="136"/>
                    <a:pt x="53" y="136"/>
                  </a:cubicBezTo>
                  <a:cubicBezTo>
                    <a:pt x="45" y="136"/>
                    <a:pt x="37" y="135"/>
                    <a:pt x="31" y="132"/>
                  </a:cubicBezTo>
                  <a:close/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72"/>
                    <a:pt x="11" y="88"/>
                    <a:pt x="26" y="98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35" y="114"/>
                    <a:pt x="44" y="116"/>
                    <a:pt x="53" y="116"/>
                  </a:cubicBezTo>
                  <a:cubicBezTo>
                    <a:pt x="62" y="116"/>
                    <a:pt x="71" y="114"/>
                    <a:pt x="78" y="111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95" y="88"/>
                    <a:pt x="105" y="7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72" y="91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66" y="106"/>
                    <a:pt x="53" y="106"/>
                  </a:cubicBezTo>
                  <a:cubicBezTo>
                    <a:pt x="40" y="106"/>
                    <a:pt x="35" y="104"/>
                    <a:pt x="35" y="104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19" y="84"/>
                    <a:pt x="10" y="70"/>
                    <a:pt x="10" y="53"/>
                  </a:cubicBezTo>
                  <a:cubicBezTo>
                    <a:pt x="10" y="29"/>
                    <a:pt x="29" y="10"/>
                    <a:pt x="53" y="10"/>
                  </a:cubicBezTo>
                  <a:cubicBezTo>
                    <a:pt x="77" y="10"/>
                    <a:pt x="96" y="29"/>
                    <a:pt x="96" y="53"/>
                  </a:cubicBezTo>
                  <a:cubicBezTo>
                    <a:pt x="96" y="70"/>
                    <a:pt x="86" y="84"/>
                    <a:pt x="72" y="91"/>
                  </a:cubicBezTo>
                  <a:close/>
                  <a:moveTo>
                    <a:pt x="65" y="72"/>
                  </a:moveTo>
                  <a:cubicBezTo>
                    <a:pt x="53" y="51"/>
                    <a:pt x="53" y="51"/>
                    <a:pt x="53" y="51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lnTo>
                    <a:pt x="65" y="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7" name="Google Shape;747;p18"/>
          <p:cNvGrpSpPr/>
          <p:nvPr/>
        </p:nvGrpSpPr>
        <p:grpSpPr>
          <a:xfrm>
            <a:off x="3532175" y="3181350"/>
            <a:ext cx="2789250" cy="3676650"/>
            <a:chOff x="3430576" y="3181350"/>
            <a:chExt cx="2789250" cy="3676650"/>
          </a:xfrm>
        </p:grpSpPr>
        <p:sp>
          <p:nvSpPr>
            <p:cNvPr id="748" name="Google Shape;748;p18"/>
            <p:cNvSpPr/>
            <p:nvPr/>
          </p:nvSpPr>
          <p:spPr>
            <a:xfrm>
              <a:off x="4775201" y="3181350"/>
              <a:ext cx="1444625" cy="3676650"/>
            </a:xfrm>
            <a:custGeom>
              <a:rect b="b" l="l" r="r" t="t"/>
              <a:pathLst>
                <a:path extrusionOk="0" h="1158" w="455">
                  <a:moveTo>
                    <a:pt x="447" y="146"/>
                  </a:moveTo>
                  <a:cubicBezTo>
                    <a:pt x="439" y="170"/>
                    <a:pt x="413" y="244"/>
                    <a:pt x="406" y="261"/>
                  </a:cubicBezTo>
                  <a:cubicBezTo>
                    <a:pt x="399" y="278"/>
                    <a:pt x="396" y="291"/>
                    <a:pt x="396" y="297"/>
                  </a:cubicBezTo>
                  <a:cubicBezTo>
                    <a:pt x="396" y="302"/>
                    <a:pt x="398" y="391"/>
                    <a:pt x="377" y="438"/>
                  </a:cubicBezTo>
                  <a:cubicBezTo>
                    <a:pt x="356" y="484"/>
                    <a:pt x="357" y="473"/>
                    <a:pt x="356" y="510"/>
                  </a:cubicBezTo>
                  <a:cubicBezTo>
                    <a:pt x="356" y="1158"/>
                    <a:pt x="356" y="1158"/>
                    <a:pt x="356" y="1158"/>
                  </a:cubicBezTo>
                  <a:cubicBezTo>
                    <a:pt x="211" y="1158"/>
                    <a:pt x="211" y="1158"/>
                    <a:pt x="211" y="1158"/>
                  </a:cubicBezTo>
                  <a:cubicBezTo>
                    <a:pt x="211" y="604"/>
                    <a:pt x="211" y="604"/>
                    <a:pt x="211" y="604"/>
                  </a:cubicBezTo>
                  <a:cubicBezTo>
                    <a:pt x="211" y="546"/>
                    <a:pt x="215" y="514"/>
                    <a:pt x="197" y="491"/>
                  </a:cubicBezTo>
                  <a:cubicBezTo>
                    <a:pt x="180" y="468"/>
                    <a:pt x="157" y="449"/>
                    <a:pt x="129" y="423"/>
                  </a:cubicBezTo>
                  <a:cubicBezTo>
                    <a:pt x="102" y="397"/>
                    <a:pt x="94" y="359"/>
                    <a:pt x="73" y="332"/>
                  </a:cubicBezTo>
                  <a:cubicBezTo>
                    <a:pt x="52" y="305"/>
                    <a:pt x="33" y="290"/>
                    <a:pt x="16" y="279"/>
                  </a:cubicBezTo>
                  <a:cubicBezTo>
                    <a:pt x="0" y="269"/>
                    <a:pt x="1" y="255"/>
                    <a:pt x="18" y="249"/>
                  </a:cubicBezTo>
                  <a:cubicBezTo>
                    <a:pt x="35" y="243"/>
                    <a:pt x="70" y="253"/>
                    <a:pt x="91" y="268"/>
                  </a:cubicBezTo>
                  <a:cubicBezTo>
                    <a:pt x="111" y="284"/>
                    <a:pt x="128" y="317"/>
                    <a:pt x="138" y="327"/>
                  </a:cubicBezTo>
                  <a:cubicBezTo>
                    <a:pt x="148" y="336"/>
                    <a:pt x="167" y="333"/>
                    <a:pt x="175" y="305"/>
                  </a:cubicBezTo>
                  <a:cubicBezTo>
                    <a:pt x="184" y="277"/>
                    <a:pt x="181" y="254"/>
                    <a:pt x="179" y="240"/>
                  </a:cubicBezTo>
                  <a:cubicBezTo>
                    <a:pt x="177" y="225"/>
                    <a:pt x="146" y="97"/>
                    <a:pt x="142" y="81"/>
                  </a:cubicBezTo>
                  <a:cubicBezTo>
                    <a:pt x="139" y="65"/>
                    <a:pt x="139" y="45"/>
                    <a:pt x="155" y="44"/>
                  </a:cubicBezTo>
                  <a:cubicBezTo>
                    <a:pt x="172" y="43"/>
                    <a:pt x="180" y="61"/>
                    <a:pt x="185" y="78"/>
                  </a:cubicBezTo>
                  <a:cubicBezTo>
                    <a:pt x="189" y="95"/>
                    <a:pt x="209" y="168"/>
                    <a:pt x="215" y="190"/>
                  </a:cubicBezTo>
                  <a:cubicBezTo>
                    <a:pt x="221" y="212"/>
                    <a:pt x="224" y="227"/>
                    <a:pt x="232" y="227"/>
                  </a:cubicBezTo>
                  <a:cubicBezTo>
                    <a:pt x="240" y="227"/>
                    <a:pt x="243" y="217"/>
                    <a:pt x="243" y="205"/>
                  </a:cubicBezTo>
                  <a:cubicBezTo>
                    <a:pt x="243" y="194"/>
                    <a:pt x="245" y="59"/>
                    <a:pt x="245" y="46"/>
                  </a:cubicBezTo>
                  <a:cubicBezTo>
                    <a:pt x="245" y="32"/>
                    <a:pt x="246" y="0"/>
                    <a:pt x="267" y="1"/>
                  </a:cubicBezTo>
                  <a:cubicBezTo>
                    <a:pt x="287" y="2"/>
                    <a:pt x="287" y="30"/>
                    <a:pt x="287" y="50"/>
                  </a:cubicBezTo>
                  <a:cubicBezTo>
                    <a:pt x="287" y="70"/>
                    <a:pt x="286" y="163"/>
                    <a:pt x="285" y="176"/>
                  </a:cubicBezTo>
                  <a:cubicBezTo>
                    <a:pt x="285" y="188"/>
                    <a:pt x="286" y="216"/>
                    <a:pt x="294" y="219"/>
                  </a:cubicBezTo>
                  <a:cubicBezTo>
                    <a:pt x="301" y="223"/>
                    <a:pt x="308" y="213"/>
                    <a:pt x="313" y="183"/>
                  </a:cubicBezTo>
                  <a:cubicBezTo>
                    <a:pt x="318" y="153"/>
                    <a:pt x="330" y="75"/>
                    <a:pt x="334" y="57"/>
                  </a:cubicBezTo>
                  <a:cubicBezTo>
                    <a:pt x="337" y="39"/>
                    <a:pt x="348" y="32"/>
                    <a:pt x="360" y="35"/>
                  </a:cubicBezTo>
                  <a:cubicBezTo>
                    <a:pt x="372" y="38"/>
                    <a:pt x="372" y="58"/>
                    <a:pt x="370" y="76"/>
                  </a:cubicBezTo>
                  <a:cubicBezTo>
                    <a:pt x="369" y="94"/>
                    <a:pt x="359" y="184"/>
                    <a:pt x="357" y="198"/>
                  </a:cubicBezTo>
                  <a:cubicBezTo>
                    <a:pt x="355" y="213"/>
                    <a:pt x="348" y="239"/>
                    <a:pt x="357" y="243"/>
                  </a:cubicBezTo>
                  <a:cubicBezTo>
                    <a:pt x="367" y="246"/>
                    <a:pt x="377" y="231"/>
                    <a:pt x="381" y="219"/>
                  </a:cubicBezTo>
                  <a:cubicBezTo>
                    <a:pt x="385" y="208"/>
                    <a:pt x="409" y="147"/>
                    <a:pt x="418" y="128"/>
                  </a:cubicBezTo>
                  <a:cubicBezTo>
                    <a:pt x="427" y="109"/>
                    <a:pt x="434" y="105"/>
                    <a:pt x="444" y="109"/>
                  </a:cubicBezTo>
                  <a:cubicBezTo>
                    <a:pt x="454" y="113"/>
                    <a:pt x="455" y="121"/>
                    <a:pt x="447" y="14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40000">
                  <a:schemeClr val="accent3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3430576" y="4110900"/>
              <a:ext cx="352425" cy="444500"/>
            </a:xfrm>
            <a:custGeom>
              <a:rect b="b" l="l" r="r" t="t"/>
              <a:pathLst>
                <a:path extrusionOk="0" h="280" w="222">
                  <a:moveTo>
                    <a:pt x="160" y="46"/>
                  </a:moveTo>
                  <a:lnTo>
                    <a:pt x="38" y="46"/>
                  </a:lnTo>
                  <a:lnTo>
                    <a:pt x="38" y="62"/>
                  </a:lnTo>
                  <a:lnTo>
                    <a:pt x="160" y="62"/>
                  </a:lnTo>
                  <a:lnTo>
                    <a:pt x="160" y="46"/>
                  </a:lnTo>
                  <a:close/>
                  <a:moveTo>
                    <a:pt x="160" y="80"/>
                  </a:moveTo>
                  <a:lnTo>
                    <a:pt x="38" y="80"/>
                  </a:lnTo>
                  <a:lnTo>
                    <a:pt x="38" y="96"/>
                  </a:lnTo>
                  <a:lnTo>
                    <a:pt x="160" y="96"/>
                  </a:lnTo>
                  <a:lnTo>
                    <a:pt x="160" y="80"/>
                  </a:lnTo>
                  <a:close/>
                  <a:moveTo>
                    <a:pt x="160" y="114"/>
                  </a:moveTo>
                  <a:lnTo>
                    <a:pt x="38" y="114"/>
                  </a:lnTo>
                  <a:lnTo>
                    <a:pt x="38" y="132"/>
                  </a:lnTo>
                  <a:lnTo>
                    <a:pt x="160" y="132"/>
                  </a:lnTo>
                  <a:lnTo>
                    <a:pt x="160" y="114"/>
                  </a:lnTo>
                  <a:close/>
                  <a:moveTo>
                    <a:pt x="38" y="166"/>
                  </a:moveTo>
                  <a:lnTo>
                    <a:pt x="100" y="166"/>
                  </a:lnTo>
                  <a:lnTo>
                    <a:pt x="100" y="148"/>
                  </a:lnTo>
                  <a:lnTo>
                    <a:pt x="38" y="148"/>
                  </a:lnTo>
                  <a:lnTo>
                    <a:pt x="38" y="166"/>
                  </a:lnTo>
                  <a:close/>
                  <a:moveTo>
                    <a:pt x="198" y="24"/>
                  </a:moveTo>
                  <a:lnTo>
                    <a:pt x="198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26" y="254"/>
                  </a:lnTo>
                  <a:lnTo>
                    <a:pt x="26" y="280"/>
                  </a:lnTo>
                  <a:lnTo>
                    <a:pt x="222" y="280"/>
                  </a:lnTo>
                  <a:lnTo>
                    <a:pt x="222" y="24"/>
                  </a:lnTo>
                  <a:lnTo>
                    <a:pt x="198" y="24"/>
                  </a:lnTo>
                  <a:close/>
                  <a:moveTo>
                    <a:pt x="14" y="240"/>
                  </a:moveTo>
                  <a:lnTo>
                    <a:pt x="14" y="12"/>
                  </a:lnTo>
                  <a:lnTo>
                    <a:pt x="184" y="12"/>
                  </a:lnTo>
                  <a:lnTo>
                    <a:pt x="184" y="182"/>
                  </a:lnTo>
                  <a:lnTo>
                    <a:pt x="126" y="182"/>
                  </a:lnTo>
                  <a:lnTo>
                    <a:pt x="126" y="240"/>
                  </a:lnTo>
                  <a:lnTo>
                    <a:pt x="14" y="240"/>
                  </a:lnTo>
                  <a:close/>
                  <a:moveTo>
                    <a:pt x="210" y="266"/>
                  </a:moveTo>
                  <a:lnTo>
                    <a:pt x="38" y="266"/>
                  </a:lnTo>
                  <a:lnTo>
                    <a:pt x="38" y="254"/>
                  </a:lnTo>
                  <a:lnTo>
                    <a:pt x="134" y="254"/>
                  </a:lnTo>
                  <a:lnTo>
                    <a:pt x="198" y="190"/>
                  </a:lnTo>
                  <a:lnTo>
                    <a:pt x="198" y="38"/>
                  </a:lnTo>
                  <a:lnTo>
                    <a:pt x="210" y="38"/>
                  </a:lnTo>
                  <a:lnTo>
                    <a:pt x="210" y="2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18"/>
          <p:cNvGrpSpPr/>
          <p:nvPr/>
        </p:nvGrpSpPr>
        <p:grpSpPr>
          <a:xfrm>
            <a:off x="6928645" y="3181350"/>
            <a:ext cx="1443038" cy="3676650"/>
            <a:chOff x="6721476" y="3181350"/>
            <a:chExt cx="1443038" cy="3676650"/>
          </a:xfrm>
        </p:grpSpPr>
        <p:sp>
          <p:nvSpPr>
            <p:cNvPr id="751" name="Google Shape;751;p18"/>
            <p:cNvSpPr/>
            <p:nvPr/>
          </p:nvSpPr>
          <p:spPr>
            <a:xfrm>
              <a:off x="6721476" y="3181350"/>
              <a:ext cx="1443038" cy="3676650"/>
            </a:xfrm>
            <a:custGeom>
              <a:rect b="b" l="l" r="r" t="t"/>
              <a:pathLst>
                <a:path extrusionOk="0" h="1158" w="455">
                  <a:moveTo>
                    <a:pt x="447" y="146"/>
                  </a:moveTo>
                  <a:cubicBezTo>
                    <a:pt x="439" y="170"/>
                    <a:pt x="413" y="244"/>
                    <a:pt x="406" y="261"/>
                  </a:cubicBezTo>
                  <a:cubicBezTo>
                    <a:pt x="399" y="278"/>
                    <a:pt x="395" y="291"/>
                    <a:pt x="395" y="297"/>
                  </a:cubicBezTo>
                  <a:cubicBezTo>
                    <a:pt x="395" y="302"/>
                    <a:pt x="398" y="391"/>
                    <a:pt x="377" y="438"/>
                  </a:cubicBezTo>
                  <a:cubicBezTo>
                    <a:pt x="356" y="484"/>
                    <a:pt x="357" y="473"/>
                    <a:pt x="356" y="510"/>
                  </a:cubicBezTo>
                  <a:cubicBezTo>
                    <a:pt x="356" y="1158"/>
                    <a:pt x="356" y="1158"/>
                    <a:pt x="356" y="1158"/>
                  </a:cubicBezTo>
                  <a:cubicBezTo>
                    <a:pt x="211" y="1158"/>
                    <a:pt x="211" y="1158"/>
                    <a:pt x="211" y="1158"/>
                  </a:cubicBezTo>
                  <a:cubicBezTo>
                    <a:pt x="211" y="604"/>
                    <a:pt x="211" y="604"/>
                    <a:pt x="211" y="604"/>
                  </a:cubicBezTo>
                  <a:cubicBezTo>
                    <a:pt x="211" y="546"/>
                    <a:pt x="215" y="514"/>
                    <a:pt x="197" y="491"/>
                  </a:cubicBezTo>
                  <a:cubicBezTo>
                    <a:pt x="179" y="468"/>
                    <a:pt x="157" y="449"/>
                    <a:pt x="129" y="423"/>
                  </a:cubicBezTo>
                  <a:cubicBezTo>
                    <a:pt x="102" y="397"/>
                    <a:pt x="94" y="359"/>
                    <a:pt x="73" y="332"/>
                  </a:cubicBezTo>
                  <a:cubicBezTo>
                    <a:pt x="52" y="305"/>
                    <a:pt x="33" y="290"/>
                    <a:pt x="16" y="279"/>
                  </a:cubicBezTo>
                  <a:cubicBezTo>
                    <a:pt x="0" y="269"/>
                    <a:pt x="1" y="255"/>
                    <a:pt x="18" y="249"/>
                  </a:cubicBezTo>
                  <a:cubicBezTo>
                    <a:pt x="35" y="243"/>
                    <a:pt x="70" y="253"/>
                    <a:pt x="90" y="268"/>
                  </a:cubicBezTo>
                  <a:cubicBezTo>
                    <a:pt x="111" y="284"/>
                    <a:pt x="128" y="317"/>
                    <a:pt x="138" y="327"/>
                  </a:cubicBezTo>
                  <a:cubicBezTo>
                    <a:pt x="148" y="336"/>
                    <a:pt x="167" y="333"/>
                    <a:pt x="175" y="305"/>
                  </a:cubicBezTo>
                  <a:cubicBezTo>
                    <a:pt x="184" y="277"/>
                    <a:pt x="181" y="254"/>
                    <a:pt x="179" y="240"/>
                  </a:cubicBezTo>
                  <a:cubicBezTo>
                    <a:pt x="177" y="225"/>
                    <a:pt x="146" y="97"/>
                    <a:pt x="142" y="81"/>
                  </a:cubicBezTo>
                  <a:cubicBezTo>
                    <a:pt x="138" y="65"/>
                    <a:pt x="138" y="45"/>
                    <a:pt x="155" y="44"/>
                  </a:cubicBezTo>
                  <a:cubicBezTo>
                    <a:pt x="171" y="43"/>
                    <a:pt x="179" y="61"/>
                    <a:pt x="184" y="78"/>
                  </a:cubicBezTo>
                  <a:cubicBezTo>
                    <a:pt x="189" y="95"/>
                    <a:pt x="209" y="168"/>
                    <a:pt x="215" y="190"/>
                  </a:cubicBezTo>
                  <a:cubicBezTo>
                    <a:pt x="221" y="212"/>
                    <a:pt x="224" y="227"/>
                    <a:pt x="232" y="227"/>
                  </a:cubicBezTo>
                  <a:cubicBezTo>
                    <a:pt x="240" y="227"/>
                    <a:pt x="243" y="217"/>
                    <a:pt x="243" y="205"/>
                  </a:cubicBezTo>
                  <a:cubicBezTo>
                    <a:pt x="243" y="194"/>
                    <a:pt x="245" y="59"/>
                    <a:pt x="245" y="46"/>
                  </a:cubicBezTo>
                  <a:cubicBezTo>
                    <a:pt x="245" y="32"/>
                    <a:pt x="246" y="0"/>
                    <a:pt x="267" y="1"/>
                  </a:cubicBezTo>
                  <a:cubicBezTo>
                    <a:pt x="287" y="2"/>
                    <a:pt x="287" y="30"/>
                    <a:pt x="287" y="50"/>
                  </a:cubicBezTo>
                  <a:cubicBezTo>
                    <a:pt x="287" y="70"/>
                    <a:pt x="286" y="163"/>
                    <a:pt x="285" y="176"/>
                  </a:cubicBezTo>
                  <a:cubicBezTo>
                    <a:pt x="284" y="188"/>
                    <a:pt x="286" y="216"/>
                    <a:pt x="294" y="219"/>
                  </a:cubicBezTo>
                  <a:cubicBezTo>
                    <a:pt x="301" y="223"/>
                    <a:pt x="308" y="213"/>
                    <a:pt x="313" y="183"/>
                  </a:cubicBezTo>
                  <a:cubicBezTo>
                    <a:pt x="318" y="153"/>
                    <a:pt x="330" y="75"/>
                    <a:pt x="333" y="57"/>
                  </a:cubicBezTo>
                  <a:cubicBezTo>
                    <a:pt x="337" y="39"/>
                    <a:pt x="348" y="32"/>
                    <a:pt x="360" y="35"/>
                  </a:cubicBezTo>
                  <a:cubicBezTo>
                    <a:pt x="372" y="38"/>
                    <a:pt x="371" y="58"/>
                    <a:pt x="370" y="76"/>
                  </a:cubicBezTo>
                  <a:cubicBezTo>
                    <a:pt x="369" y="94"/>
                    <a:pt x="359" y="184"/>
                    <a:pt x="357" y="198"/>
                  </a:cubicBezTo>
                  <a:cubicBezTo>
                    <a:pt x="355" y="213"/>
                    <a:pt x="348" y="239"/>
                    <a:pt x="357" y="243"/>
                  </a:cubicBezTo>
                  <a:cubicBezTo>
                    <a:pt x="367" y="246"/>
                    <a:pt x="376" y="231"/>
                    <a:pt x="381" y="219"/>
                  </a:cubicBezTo>
                  <a:cubicBezTo>
                    <a:pt x="385" y="208"/>
                    <a:pt x="409" y="147"/>
                    <a:pt x="418" y="128"/>
                  </a:cubicBezTo>
                  <a:cubicBezTo>
                    <a:pt x="427" y="109"/>
                    <a:pt x="434" y="105"/>
                    <a:pt x="444" y="109"/>
                  </a:cubicBezTo>
                  <a:cubicBezTo>
                    <a:pt x="454" y="113"/>
                    <a:pt x="455" y="121"/>
                    <a:pt x="447" y="14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0000">
                  <a:schemeClr val="accent4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7389813" y="4149725"/>
              <a:ext cx="393700" cy="390525"/>
            </a:xfrm>
            <a:custGeom>
              <a:rect b="b" l="l" r="r" t="t"/>
              <a:pathLst>
                <a:path extrusionOk="0" h="123" w="124">
                  <a:moveTo>
                    <a:pt x="44" y="73"/>
                  </a:moveTo>
                  <a:cubicBezTo>
                    <a:pt x="81" y="73"/>
                    <a:pt x="81" y="73"/>
                    <a:pt x="81" y="73"/>
                  </a:cubicBezTo>
                  <a:cubicBezTo>
                    <a:pt x="89" y="68"/>
                    <a:pt x="89" y="68"/>
                    <a:pt x="89" y="68"/>
                  </a:cubicBezTo>
                  <a:cubicBezTo>
                    <a:pt x="35" y="68"/>
                    <a:pt x="35" y="68"/>
                    <a:pt x="35" y="68"/>
                  </a:cubicBezTo>
                  <a:lnTo>
                    <a:pt x="44" y="73"/>
                  </a:lnTo>
                  <a:close/>
                  <a:moveTo>
                    <a:pt x="61" y="85"/>
                  </a:moveTo>
                  <a:cubicBezTo>
                    <a:pt x="63" y="85"/>
                    <a:pt x="63" y="85"/>
                    <a:pt x="63" y="85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61" y="85"/>
                  </a:lnTo>
                  <a:close/>
                  <a:moveTo>
                    <a:pt x="25" y="61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25" y="56"/>
                    <a:pt x="25" y="56"/>
                    <a:pt x="25" y="56"/>
                  </a:cubicBezTo>
                  <a:lnTo>
                    <a:pt x="25" y="61"/>
                  </a:lnTo>
                  <a:close/>
                  <a:moveTo>
                    <a:pt x="121" y="38"/>
                  </a:moveTo>
                  <a:cubicBezTo>
                    <a:pt x="66" y="2"/>
                    <a:pt x="66" y="2"/>
                    <a:pt x="66" y="2"/>
                  </a:cubicBezTo>
                  <a:cubicBezTo>
                    <a:pt x="64" y="0"/>
                    <a:pt x="60" y="0"/>
                    <a:pt x="58" y="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" y="40"/>
                    <a:pt x="0" y="42"/>
                    <a:pt x="0" y="4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9"/>
                    <a:pt x="3" y="123"/>
                    <a:pt x="8" y="123"/>
                  </a:cubicBezTo>
                  <a:cubicBezTo>
                    <a:pt x="116" y="123"/>
                    <a:pt x="116" y="123"/>
                    <a:pt x="116" y="123"/>
                  </a:cubicBezTo>
                  <a:cubicBezTo>
                    <a:pt x="121" y="123"/>
                    <a:pt x="124" y="119"/>
                    <a:pt x="124" y="11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2"/>
                    <a:pt x="123" y="40"/>
                    <a:pt x="121" y="38"/>
                  </a:cubicBezTo>
                  <a:close/>
                  <a:moveTo>
                    <a:pt x="116" y="56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6"/>
                    <a:pt x="10" y="45"/>
                    <a:pt x="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5" y="45"/>
                    <a:pt x="116" y="46"/>
                    <a:pt x="116" y="48"/>
                  </a:cubicBezTo>
                  <a:lnTo>
                    <a:pt x="116" y="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18"/>
          <p:cNvSpPr txBox="1"/>
          <p:nvPr/>
        </p:nvSpPr>
        <p:spPr>
          <a:xfrm>
            <a:off x="174475" y="1395750"/>
            <a:ext cx="24768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rgbClr val="434343"/>
                </a:solidFill>
              </a:rPr>
              <a:t>- </a:t>
            </a:r>
            <a:r>
              <a:rPr b="1" lang="en-US" sz="1200">
                <a:solidFill>
                  <a:srgbClr val="434343"/>
                </a:solidFill>
              </a:rPr>
              <a:t>Strong correlation</a:t>
            </a:r>
            <a:r>
              <a:rPr lang="en-US" sz="1200">
                <a:solidFill>
                  <a:srgbClr val="434343"/>
                </a:solidFill>
              </a:rPr>
              <a:t> between description character count and rating</a:t>
            </a:r>
            <a:r>
              <a:rPr lang="en-US" sz="1200">
                <a:solidFill>
                  <a:srgbClr val="434343"/>
                </a:solidFill>
              </a:rPr>
              <a:t>.</a:t>
            </a:r>
            <a:endParaRPr sz="1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rgbClr val="434343"/>
                </a:solidFill>
              </a:rPr>
              <a:t>- The </a:t>
            </a:r>
            <a:r>
              <a:rPr b="1" lang="en-US" sz="1200">
                <a:solidFill>
                  <a:srgbClr val="434343"/>
                </a:solidFill>
              </a:rPr>
              <a:t>majority</a:t>
            </a:r>
            <a:r>
              <a:rPr lang="en-US" sz="1200">
                <a:solidFill>
                  <a:srgbClr val="434343"/>
                </a:solidFill>
              </a:rPr>
              <a:t> of reviews were </a:t>
            </a:r>
            <a:r>
              <a:rPr b="1" lang="en-US" sz="1200">
                <a:solidFill>
                  <a:srgbClr val="434343"/>
                </a:solidFill>
              </a:rPr>
              <a:t>largely positive</a:t>
            </a:r>
            <a:r>
              <a:rPr lang="en-US" sz="1200">
                <a:solidFill>
                  <a:srgbClr val="434343"/>
                </a:solidFill>
              </a:rPr>
              <a:t> 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18"/>
          <p:cNvSpPr/>
          <p:nvPr/>
        </p:nvSpPr>
        <p:spPr>
          <a:xfrm>
            <a:off x="5520263" y="4137925"/>
            <a:ext cx="454025" cy="384175"/>
          </a:xfrm>
          <a:custGeom>
            <a:rect b="b" l="l" r="r" t="t"/>
            <a:pathLst>
              <a:path extrusionOk="0" h="121" w="143">
                <a:moveTo>
                  <a:pt x="51" y="79"/>
                </a:moveTo>
                <a:cubicBezTo>
                  <a:pt x="51" y="121"/>
                  <a:pt x="51" y="121"/>
                  <a:pt x="51" y="121"/>
                </a:cubicBezTo>
                <a:cubicBezTo>
                  <a:pt x="83" y="121"/>
                  <a:pt x="83" y="121"/>
                  <a:pt x="83" y="121"/>
                </a:cubicBezTo>
                <a:cubicBezTo>
                  <a:pt x="83" y="83"/>
                  <a:pt x="83" y="83"/>
                  <a:pt x="83" y="83"/>
                </a:cubicBezTo>
                <a:cubicBezTo>
                  <a:pt x="69" y="97"/>
                  <a:pt x="69" y="97"/>
                  <a:pt x="69" y="97"/>
                </a:cubicBezTo>
                <a:lnTo>
                  <a:pt x="51" y="79"/>
                </a:lnTo>
                <a:close/>
                <a:moveTo>
                  <a:pt x="7" y="116"/>
                </a:moveTo>
                <a:cubicBezTo>
                  <a:pt x="7" y="119"/>
                  <a:pt x="9" y="121"/>
                  <a:pt x="12" y="121"/>
                </a:cubicBezTo>
                <a:cubicBezTo>
                  <a:pt x="38" y="121"/>
                  <a:pt x="38" y="121"/>
                  <a:pt x="38" y="121"/>
                </a:cubicBezTo>
                <a:cubicBezTo>
                  <a:pt x="38" y="66"/>
                  <a:pt x="38" y="66"/>
                  <a:pt x="38" y="66"/>
                </a:cubicBezTo>
                <a:cubicBezTo>
                  <a:pt x="7" y="98"/>
                  <a:pt x="7" y="98"/>
                  <a:pt x="7" y="98"/>
                </a:cubicBezTo>
                <a:lnTo>
                  <a:pt x="7" y="116"/>
                </a:lnTo>
                <a:close/>
                <a:moveTo>
                  <a:pt x="95" y="70"/>
                </a:moveTo>
                <a:cubicBezTo>
                  <a:pt x="95" y="121"/>
                  <a:pt x="95" y="121"/>
                  <a:pt x="95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5" y="121"/>
                  <a:pt x="127" y="119"/>
                  <a:pt x="127" y="116"/>
                </a:cubicBezTo>
                <a:cubicBezTo>
                  <a:pt x="127" y="66"/>
                  <a:pt x="127" y="66"/>
                  <a:pt x="127" y="66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00" y="66"/>
                  <a:pt x="100" y="66"/>
                  <a:pt x="100" y="66"/>
                </a:cubicBezTo>
                <a:lnTo>
                  <a:pt x="95" y="70"/>
                </a:lnTo>
                <a:close/>
                <a:moveTo>
                  <a:pt x="114" y="3"/>
                </a:moveTo>
                <a:cubicBezTo>
                  <a:pt x="111" y="3"/>
                  <a:pt x="109" y="6"/>
                  <a:pt x="109" y="9"/>
                </a:cubicBezTo>
                <a:cubicBezTo>
                  <a:pt x="109" y="12"/>
                  <a:pt x="112" y="14"/>
                  <a:pt x="115" y="14"/>
                </a:cubicBezTo>
                <a:cubicBezTo>
                  <a:pt x="121" y="13"/>
                  <a:pt x="121" y="13"/>
                  <a:pt x="121" y="13"/>
                </a:cubicBezTo>
                <a:cubicBezTo>
                  <a:pt x="69" y="66"/>
                  <a:pt x="69" y="66"/>
                  <a:pt x="69" y="66"/>
                </a:cubicBezTo>
                <a:cubicBezTo>
                  <a:pt x="38" y="35"/>
                  <a:pt x="38" y="35"/>
                  <a:pt x="38" y="35"/>
                </a:cubicBezTo>
                <a:cubicBezTo>
                  <a:pt x="3" y="71"/>
                  <a:pt x="3" y="71"/>
                  <a:pt x="3" y="71"/>
                </a:cubicBezTo>
                <a:cubicBezTo>
                  <a:pt x="0" y="73"/>
                  <a:pt x="0" y="77"/>
                  <a:pt x="3" y="79"/>
                </a:cubicBezTo>
                <a:cubicBezTo>
                  <a:pt x="5" y="81"/>
                  <a:pt x="8" y="81"/>
                  <a:pt x="11" y="79"/>
                </a:cubicBezTo>
                <a:cubicBezTo>
                  <a:pt x="38" y="51"/>
                  <a:pt x="38" y="51"/>
                  <a:pt x="38" y="51"/>
                </a:cubicBezTo>
                <a:cubicBezTo>
                  <a:pt x="69" y="82"/>
                  <a:pt x="69" y="82"/>
                  <a:pt x="69" y="82"/>
                </a:cubicBezTo>
                <a:cubicBezTo>
                  <a:pt x="129" y="21"/>
                  <a:pt x="129" y="21"/>
                  <a:pt x="129" y="21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9" y="31"/>
                  <a:pt x="131" y="33"/>
                  <a:pt x="134" y="34"/>
                </a:cubicBezTo>
                <a:cubicBezTo>
                  <a:pt x="134" y="34"/>
                  <a:pt x="134" y="34"/>
                  <a:pt x="135" y="34"/>
                </a:cubicBezTo>
                <a:cubicBezTo>
                  <a:pt x="137" y="34"/>
                  <a:pt x="140" y="32"/>
                  <a:pt x="140" y="29"/>
                </a:cubicBezTo>
                <a:cubicBezTo>
                  <a:pt x="143" y="0"/>
                  <a:pt x="143" y="0"/>
                  <a:pt x="143" y="0"/>
                </a:cubicBezTo>
                <a:lnTo>
                  <a:pt x="114" y="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75" y="1648075"/>
            <a:ext cx="7094250" cy="44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475" y="390763"/>
            <a:ext cx="6439508" cy="62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19"/>
          <p:cNvGrpSpPr/>
          <p:nvPr/>
        </p:nvGrpSpPr>
        <p:grpSpPr>
          <a:xfrm>
            <a:off x="4127501" y="2565400"/>
            <a:ext cx="1508125" cy="3041650"/>
            <a:chOff x="4051301" y="2870200"/>
            <a:chExt cx="1508125" cy="3041650"/>
          </a:xfrm>
        </p:grpSpPr>
        <p:grpSp>
          <p:nvGrpSpPr>
            <p:cNvPr id="763" name="Google Shape;763;p19"/>
            <p:cNvGrpSpPr/>
            <p:nvPr/>
          </p:nvGrpSpPr>
          <p:grpSpPr>
            <a:xfrm>
              <a:off x="4391026" y="2870200"/>
              <a:ext cx="1168400" cy="1546225"/>
              <a:chOff x="4391026" y="2870200"/>
              <a:chExt cx="1168400" cy="1546225"/>
            </a:xfrm>
          </p:grpSpPr>
          <p:sp>
            <p:nvSpPr>
              <p:cNvPr id="764" name="Google Shape;764;p19"/>
              <p:cNvSpPr/>
              <p:nvPr/>
            </p:nvSpPr>
            <p:spPr>
              <a:xfrm>
                <a:off x="4537076" y="2870200"/>
                <a:ext cx="1022350" cy="1511300"/>
              </a:xfrm>
              <a:custGeom>
                <a:rect b="b" l="l" r="r" t="t"/>
                <a:pathLst>
                  <a:path extrusionOk="0" h="476" w="322">
                    <a:moveTo>
                      <a:pt x="124" y="0"/>
                    </a:moveTo>
                    <a:cubicBezTo>
                      <a:pt x="112" y="0"/>
                      <a:pt x="100" y="6"/>
                      <a:pt x="94" y="17"/>
                    </a:cubicBezTo>
                    <a:cubicBezTo>
                      <a:pt x="84" y="33"/>
                      <a:pt x="89" y="55"/>
                      <a:pt x="106" y="65"/>
                    </a:cubicBezTo>
                    <a:cubicBezTo>
                      <a:pt x="107" y="65"/>
                      <a:pt x="216" y="133"/>
                      <a:pt x="216" y="326"/>
                    </a:cubicBezTo>
                    <a:cubicBezTo>
                      <a:pt x="216" y="327"/>
                      <a:pt x="216" y="328"/>
                      <a:pt x="215" y="328"/>
                    </a:cubicBezTo>
                    <a:cubicBezTo>
                      <a:pt x="214" y="329"/>
                      <a:pt x="213" y="330"/>
                      <a:pt x="212" y="330"/>
                    </a:cubicBezTo>
                    <a:cubicBezTo>
                      <a:pt x="212" y="330"/>
                      <a:pt x="212" y="330"/>
                      <a:pt x="212" y="330"/>
                    </a:cubicBezTo>
                    <a:cubicBezTo>
                      <a:pt x="210" y="330"/>
                      <a:pt x="209" y="328"/>
                      <a:pt x="209" y="327"/>
                    </a:cubicBezTo>
                    <a:cubicBezTo>
                      <a:pt x="188" y="152"/>
                      <a:pt x="65" y="69"/>
                      <a:pt x="59" y="64"/>
                    </a:cubicBezTo>
                    <a:cubicBezTo>
                      <a:pt x="53" y="61"/>
                      <a:pt x="46" y="59"/>
                      <a:pt x="39" y="59"/>
                    </a:cubicBezTo>
                    <a:cubicBezTo>
                      <a:pt x="28" y="59"/>
                      <a:pt x="17" y="64"/>
                      <a:pt x="10" y="74"/>
                    </a:cubicBezTo>
                    <a:cubicBezTo>
                      <a:pt x="0" y="91"/>
                      <a:pt x="4" y="112"/>
                      <a:pt x="20" y="123"/>
                    </a:cubicBezTo>
                    <a:cubicBezTo>
                      <a:pt x="22" y="124"/>
                      <a:pt x="168" y="223"/>
                      <a:pt x="137" y="436"/>
                    </a:cubicBezTo>
                    <a:cubicBezTo>
                      <a:pt x="134" y="455"/>
                      <a:pt x="147" y="473"/>
                      <a:pt x="166" y="476"/>
                    </a:cubicBezTo>
                    <a:cubicBezTo>
                      <a:pt x="168" y="476"/>
                      <a:pt x="170" y="476"/>
                      <a:pt x="172" y="476"/>
                    </a:cubicBezTo>
                    <a:cubicBezTo>
                      <a:pt x="187" y="476"/>
                      <a:pt x="201" y="466"/>
                      <a:pt x="205" y="451"/>
                    </a:cubicBezTo>
                    <a:cubicBezTo>
                      <a:pt x="223" y="439"/>
                      <a:pt x="223" y="439"/>
                      <a:pt x="223" y="439"/>
                    </a:cubicBezTo>
                    <a:cubicBezTo>
                      <a:pt x="228" y="443"/>
                      <a:pt x="234" y="446"/>
                      <a:pt x="240" y="447"/>
                    </a:cubicBezTo>
                    <a:cubicBezTo>
                      <a:pt x="242" y="447"/>
                      <a:pt x="244" y="447"/>
                      <a:pt x="245" y="447"/>
                    </a:cubicBezTo>
                    <a:cubicBezTo>
                      <a:pt x="262" y="447"/>
                      <a:pt x="277" y="434"/>
                      <a:pt x="280" y="417"/>
                    </a:cubicBezTo>
                    <a:cubicBezTo>
                      <a:pt x="322" y="116"/>
                      <a:pt x="149" y="9"/>
                      <a:pt x="142" y="5"/>
                    </a:cubicBezTo>
                    <a:cubicBezTo>
                      <a:pt x="136" y="1"/>
                      <a:pt x="130" y="0"/>
                      <a:pt x="124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4391026" y="3352800"/>
                <a:ext cx="520700" cy="1063625"/>
              </a:xfrm>
              <a:custGeom>
                <a:rect b="b" l="l" r="r" t="t"/>
                <a:pathLst>
                  <a:path extrusionOk="0" h="335" w="164">
                    <a:moveTo>
                      <a:pt x="40" y="0"/>
                    </a:moveTo>
                    <a:cubicBezTo>
                      <a:pt x="29" y="0"/>
                      <a:pt x="19" y="5"/>
                      <a:pt x="12" y="14"/>
                    </a:cubicBezTo>
                    <a:cubicBezTo>
                      <a:pt x="0" y="29"/>
                      <a:pt x="3" y="51"/>
                      <a:pt x="18" y="63"/>
                    </a:cubicBezTo>
                    <a:cubicBezTo>
                      <a:pt x="23" y="67"/>
                      <a:pt x="131" y="153"/>
                      <a:pt x="39" y="280"/>
                    </a:cubicBezTo>
                    <a:cubicBezTo>
                      <a:pt x="28" y="295"/>
                      <a:pt x="31" y="317"/>
                      <a:pt x="47" y="328"/>
                    </a:cubicBezTo>
                    <a:cubicBezTo>
                      <a:pt x="53" y="333"/>
                      <a:pt x="60" y="335"/>
                      <a:pt x="68" y="335"/>
                    </a:cubicBezTo>
                    <a:cubicBezTo>
                      <a:pt x="78" y="335"/>
                      <a:pt x="89" y="330"/>
                      <a:pt x="96" y="321"/>
                    </a:cubicBezTo>
                    <a:cubicBezTo>
                      <a:pt x="164" y="227"/>
                      <a:pt x="151" y="146"/>
                      <a:pt x="128" y="95"/>
                    </a:cubicBezTo>
                    <a:cubicBezTo>
                      <a:pt x="103" y="41"/>
                      <a:pt x="63" y="9"/>
                      <a:pt x="61" y="8"/>
                    </a:cubicBezTo>
                    <a:cubicBezTo>
                      <a:pt x="55" y="3"/>
                      <a:pt x="47" y="0"/>
                      <a:pt x="40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6" name="Google Shape;766;p19"/>
            <p:cNvGrpSpPr/>
            <p:nvPr/>
          </p:nvGrpSpPr>
          <p:grpSpPr>
            <a:xfrm>
              <a:off x="4051301" y="5267325"/>
              <a:ext cx="1041400" cy="644525"/>
              <a:chOff x="4051301" y="5267325"/>
              <a:chExt cx="1041400" cy="644525"/>
            </a:xfrm>
          </p:grpSpPr>
          <p:sp>
            <p:nvSpPr>
              <p:cNvPr id="767" name="Google Shape;767;p19"/>
              <p:cNvSpPr/>
              <p:nvPr/>
            </p:nvSpPr>
            <p:spPr>
              <a:xfrm>
                <a:off x="4051301" y="5267325"/>
                <a:ext cx="1041400" cy="149225"/>
              </a:xfrm>
              <a:custGeom>
                <a:rect b="b" l="l" r="r" t="t"/>
                <a:pathLst>
                  <a:path extrusionOk="0" h="47" w="328">
                    <a:moveTo>
                      <a:pt x="305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05" y="47"/>
                      <a:pt x="305" y="47"/>
                      <a:pt x="305" y="47"/>
                    </a:cubicBezTo>
                    <a:cubicBezTo>
                      <a:pt x="318" y="47"/>
                      <a:pt x="328" y="36"/>
                      <a:pt x="328" y="23"/>
                    </a:cubicBezTo>
                    <a:cubicBezTo>
                      <a:pt x="328" y="11"/>
                      <a:pt x="318" y="0"/>
                      <a:pt x="305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4051301" y="5514975"/>
                <a:ext cx="1041400" cy="149225"/>
              </a:xfrm>
              <a:custGeom>
                <a:rect b="b" l="l" r="r" t="t"/>
                <a:pathLst>
                  <a:path extrusionOk="0" h="47" w="328">
                    <a:moveTo>
                      <a:pt x="305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05" y="47"/>
                      <a:pt x="305" y="47"/>
                      <a:pt x="305" y="47"/>
                    </a:cubicBezTo>
                    <a:cubicBezTo>
                      <a:pt x="318" y="47"/>
                      <a:pt x="328" y="37"/>
                      <a:pt x="328" y="24"/>
                    </a:cubicBezTo>
                    <a:cubicBezTo>
                      <a:pt x="328" y="11"/>
                      <a:pt x="318" y="0"/>
                      <a:pt x="305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4289426" y="5765800"/>
                <a:ext cx="565150" cy="146050"/>
              </a:xfrm>
              <a:custGeom>
                <a:rect b="b" l="l" r="r" t="t"/>
                <a:pathLst>
                  <a:path extrusionOk="0" h="46" w="178">
                    <a:moveTo>
                      <a:pt x="155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68" y="46"/>
                      <a:pt x="178" y="36"/>
                      <a:pt x="178" y="23"/>
                    </a:cubicBezTo>
                    <a:cubicBezTo>
                      <a:pt x="178" y="10"/>
                      <a:pt x="168" y="0"/>
                      <a:pt x="155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70" name="Google Shape;770;p19"/>
          <p:cNvCxnSpPr/>
          <p:nvPr/>
        </p:nvCxnSpPr>
        <p:spPr>
          <a:xfrm>
            <a:off x="649288" y="2085975"/>
            <a:ext cx="266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71" name="Google Shape;771;p19"/>
          <p:cNvCxnSpPr/>
          <p:nvPr/>
        </p:nvCxnSpPr>
        <p:spPr>
          <a:xfrm rot="10800000">
            <a:off x="6057814" y="2238375"/>
            <a:ext cx="2665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72" name="Google Shape;772;p19"/>
          <p:cNvSpPr txBox="1"/>
          <p:nvPr>
            <p:ph type="title"/>
          </p:nvPr>
        </p:nvSpPr>
        <p:spPr>
          <a:xfrm>
            <a:off x="611188" y="178063"/>
            <a:ext cx="79215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Modeling </a:t>
            </a:r>
            <a:endParaRPr/>
          </a:p>
        </p:txBody>
      </p:sp>
      <p:sp>
        <p:nvSpPr>
          <p:cNvPr id="773" name="Google Shape;773;p19"/>
          <p:cNvSpPr txBox="1"/>
          <p:nvPr>
            <p:ph idx="12" type="sldNum"/>
          </p:nvPr>
        </p:nvSpPr>
        <p:spPr>
          <a:xfrm>
            <a:off x="8246533" y="6366933"/>
            <a:ext cx="429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4" name="Google Shape;774;p19"/>
          <p:cNvSpPr txBox="1"/>
          <p:nvPr/>
        </p:nvSpPr>
        <p:spPr>
          <a:xfrm>
            <a:off x="611560" y="1721819"/>
            <a:ext cx="20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</a:rPr>
              <a:t>1</a:t>
            </a:r>
            <a:endParaRPr/>
          </a:p>
        </p:txBody>
      </p:sp>
      <p:cxnSp>
        <p:nvCxnSpPr>
          <p:cNvPr id="775" name="Google Shape;775;p19"/>
          <p:cNvCxnSpPr/>
          <p:nvPr/>
        </p:nvCxnSpPr>
        <p:spPr>
          <a:xfrm rot="10800000">
            <a:off x="621971" y="2085975"/>
            <a:ext cx="180900" cy="0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6" name="Google Shape;776;p19"/>
          <p:cNvSpPr txBox="1"/>
          <p:nvPr/>
        </p:nvSpPr>
        <p:spPr>
          <a:xfrm flipH="1">
            <a:off x="936875" y="1752563"/>
            <a:ext cx="203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Model </a:t>
            </a:r>
            <a:r>
              <a:rPr b="1" lang="en-US" sz="1600">
                <a:solidFill>
                  <a:schemeClr val="lt1"/>
                </a:solidFill>
              </a:rPr>
              <a:t>1</a:t>
            </a:r>
            <a:r>
              <a:rPr b="1" lang="en-US" sz="1600">
                <a:solidFill>
                  <a:schemeClr val="lt1"/>
                </a:solidFill>
              </a:rPr>
              <a:t>: </a:t>
            </a:r>
            <a:r>
              <a:rPr b="1" lang="en-US" sz="1600">
                <a:solidFill>
                  <a:schemeClr val="lt1"/>
                </a:solidFill>
              </a:rPr>
              <a:t>Text Mining</a:t>
            </a:r>
            <a:endParaRPr/>
          </a:p>
        </p:txBody>
      </p:sp>
      <p:sp>
        <p:nvSpPr>
          <p:cNvPr id="777" name="Google Shape;777;p19"/>
          <p:cNvSpPr txBox="1"/>
          <p:nvPr/>
        </p:nvSpPr>
        <p:spPr>
          <a:xfrm flipH="1">
            <a:off x="8635641" y="1874219"/>
            <a:ext cx="20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</a:rPr>
              <a:t>2</a:t>
            </a:r>
            <a:endParaRPr/>
          </a:p>
        </p:txBody>
      </p:sp>
      <p:cxnSp>
        <p:nvCxnSpPr>
          <p:cNvPr id="778" name="Google Shape;778;p19"/>
          <p:cNvCxnSpPr/>
          <p:nvPr/>
        </p:nvCxnSpPr>
        <p:spPr>
          <a:xfrm>
            <a:off x="8645930" y="2238375"/>
            <a:ext cx="180900" cy="0"/>
          </a:xfrm>
          <a:prstGeom prst="straightConnector1">
            <a:avLst/>
          </a:prstGeom>
          <a:noFill/>
          <a:ln cap="rnd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9" name="Google Shape;779;p19"/>
          <p:cNvSpPr txBox="1"/>
          <p:nvPr/>
        </p:nvSpPr>
        <p:spPr>
          <a:xfrm>
            <a:off x="367125" y="2173075"/>
            <a:ext cx="29538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After running sentiment analysis, now we are ready for prediction! </a:t>
            </a:r>
            <a:endParaRPr b="1"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Corpus for most frequent terms</a:t>
            </a:r>
            <a:r>
              <a:rPr lang="en-US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Sparsity threshold of 98.5% to reduce number of words from over 30,000 to 300</a:t>
            </a:r>
            <a:endParaRPr b="1"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Findings:</a:t>
            </a:r>
            <a:endParaRPr b="1"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Linear Regression = best model with test RMSE of 2.11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780" name="Google Shape;780;p19"/>
          <p:cNvSpPr/>
          <p:nvPr/>
        </p:nvSpPr>
        <p:spPr>
          <a:xfrm>
            <a:off x="3476626" y="2063750"/>
            <a:ext cx="1866900" cy="2241550"/>
          </a:xfrm>
          <a:custGeom>
            <a:rect b="b" l="l" r="r" t="t"/>
            <a:pathLst>
              <a:path extrusionOk="0" h="706" w="588">
                <a:moveTo>
                  <a:pt x="183" y="706"/>
                </a:moveTo>
                <a:cubicBezTo>
                  <a:pt x="177" y="706"/>
                  <a:pt x="171" y="704"/>
                  <a:pt x="166" y="701"/>
                </a:cubicBezTo>
                <a:cubicBezTo>
                  <a:pt x="88" y="647"/>
                  <a:pt x="35" y="565"/>
                  <a:pt x="18" y="472"/>
                </a:cubicBezTo>
                <a:cubicBezTo>
                  <a:pt x="0" y="378"/>
                  <a:pt x="20" y="283"/>
                  <a:pt x="74" y="204"/>
                </a:cubicBezTo>
                <a:cubicBezTo>
                  <a:pt x="186" y="42"/>
                  <a:pt x="409" y="0"/>
                  <a:pt x="571" y="112"/>
                </a:cubicBezTo>
                <a:cubicBezTo>
                  <a:pt x="584" y="121"/>
                  <a:pt x="588" y="139"/>
                  <a:pt x="579" y="152"/>
                </a:cubicBezTo>
                <a:cubicBezTo>
                  <a:pt x="570" y="165"/>
                  <a:pt x="552" y="168"/>
                  <a:pt x="539" y="159"/>
                </a:cubicBezTo>
                <a:cubicBezTo>
                  <a:pt x="403" y="65"/>
                  <a:pt x="215" y="100"/>
                  <a:pt x="121" y="236"/>
                </a:cubicBezTo>
                <a:cubicBezTo>
                  <a:pt x="76" y="302"/>
                  <a:pt x="59" y="382"/>
                  <a:pt x="74" y="461"/>
                </a:cubicBezTo>
                <a:cubicBezTo>
                  <a:pt x="88" y="540"/>
                  <a:pt x="133" y="609"/>
                  <a:pt x="199" y="654"/>
                </a:cubicBezTo>
                <a:cubicBezTo>
                  <a:pt x="212" y="663"/>
                  <a:pt x="215" y="681"/>
                  <a:pt x="206" y="694"/>
                </a:cubicBezTo>
                <a:cubicBezTo>
                  <a:pt x="201" y="702"/>
                  <a:pt x="192" y="706"/>
                  <a:pt x="183" y="70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9"/>
          <p:cNvSpPr/>
          <p:nvPr/>
        </p:nvSpPr>
        <p:spPr>
          <a:xfrm>
            <a:off x="4175126" y="2565400"/>
            <a:ext cx="1606550" cy="2295525"/>
          </a:xfrm>
          <a:custGeom>
            <a:rect b="b" l="l" r="r" t="t"/>
            <a:pathLst>
              <a:path extrusionOk="0" h="723" w="506">
                <a:moveTo>
                  <a:pt x="298" y="723"/>
                </a:moveTo>
                <a:cubicBezTo>
                  <a:pt x="298" y="673"/>
                  <a:pt x="298" y="673"/>
                  <a:pt x="298" y="673"/>
                </a:cubicBezTo>
                <a:cubicBezTo>
                  <a:pt x="298" y="597"/>
                  <a:pt x="356" y="547"/>
                  <a:pt x="391" y="512"/>
                </a:cubicBezTo>
                <a:cubicBezTo>
                  <a:pt x="426" y="476"/>
                  <a:pt x="455" y="434"/>
                  <a:pt x="455" y="434"/>
                </a:cubicBezTo>
                <a:cubicBezTo>
                  <a:pt x="487" y="380"/>
                  <a:pt x="506" y="316"/>
                  <a:pt x="506" y="248"/>
                </a:cubicBezTo>
                <a:cubicBezTo>
                  <a:pt x="506" y="167"/>
                  <a:pt x="479" y="92"/>
                  <a:pt x="434" y="32"/>
                </a:cubicBezTo>
                <a:cubicBezTo>
                  <a:pt x="434" y="32"/>
                  <a:pt x="405" y="0"/>
                  <a:pt x="379" y="23"/>
                </a:cubicBezTo>
                <a:cubicBezTo>
                  <a:pt x="352" y="49"/>
                  <a:pt x="376" y="75"/>
                  <a:pt x="376" y="75"/>
                </a:cubicBezTo>
                <a:cubicBezTo>
                  <a:pt x="425" y="139"/>
                  <a:pt x="461" y="277"/>
                  <a:pt x="385" y="362"/>
                </a:cubicBezTo>
                <a:cubicBezTo>
                  <a:pt x="309" y="446"/>
                  <a:pt x="275" y="413"/>
                  <a:pt x="292" y="307"/>
                </a:cubicBezTo>
                <a:cubicBezTo>
                  <a:pt x="300" y="262"/>
                  <a:pt x="314" y="223"/>
                  <a:pt x="327" y="194"/>
                </a:cubicBezTo>
                <a:cubicBezTo>
                  <a:pt x="336" y="177"/>
                  <a:pt x="330" y="155"/>
                  <a:pt x="313" y="144"/>
                </a:cubicBezTo>
                <a:cubicBezTo>
                  <a:pt x="297" y="134"/>
                  <a:pt x="275" y="136"/>
                  <a:pt x="262" y="151"/>
                </a:cubicBezTo>
                <a:cubicBezTo>
                  <a:pt x="232" y="185"/>
                  <a:pt x="218" y="247"/>
                  <a:pt x="203" y="307"/>
                </a:cubicBezTo>
                <a:cubicBezTo>
                  <a:pt x="176" y="411"/>
                  <a:pt x="123" y="428"/>
                  <a:pt x="62" y="476"/>
                </a:cubicBezTo>
                <a:cubicBezTo>
                  <a:pt x="1" y="524"/>
                  <a:pt x="0" y="636"/>
                  <a:pt x="0" y="673"/>
                </a:cubicBezTo>
                <a:cubicBezTo>
                  <a:pt x="0" y="711"/>
                  <a:pt x="0" y="723"/>
                  <a:pt x="0" y="723"/>
                </a:cubicBezTo>
                <a:lnTo>
                  <a:pt x="298" y="72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Google Shape;782;p19"/>
          <p:cNvGrpSpPr/>
          <p:nvPr/>
        </p:nvGrpSpPr>
        <p:grpSpPr>
          <a:xfrm>
            <a:off x="3168651" y="1771650"/>
            <a:ext cx="1346200" cy="1108075"/>
            <a:chOff x="3092451" y="2076450"/>
            <a:chExt cx="1346200" cy="1108075"/>
          </a:xfrm>
        </p:grpSpPr>
        <p:sp>
          <p:nvSpPr>
            <p:cNvPr id="783" name="Google Shape;783;p19"/>
            <p:cNvSpPr/>
            <p:nvPr/>
          </p:nvSpPr>
          <p:spPr>
            <a:xfrm>
              <a:off x="4330701" y="2076450"/>
              <a:ext cx="107950" cy="295275"/>
            </a:xfrm>
            <a:custGeom>
              <a:rect b="b" l="l" r="r" t="t"/>
              <a:pathLst>
                <a:path extrusionOk="0" h="93" w="34">
                  <a:moveTo>
                    <a:pt x="21" y="93"/>
                  </a:moveTo>
                  <a:cubicBezTo>
                    <a:pt x="15" y="93"/>
                    <a:pt x="10" y="89"/>
                    <a:pt x="10" y="8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2"/>
                    <a:pt x="10" y="1"/>
                  </a:cubicBezTo>
                  <a:cubicBezTo>
                    <a:pt x="17" y="0"/>
                    <a:pt x="23" y="4"/>
                    <a:pt x="24" y="11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4" y="86"/>
                    <a:pt x="29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3933826" y="2178050"/>
              <a:ext cx="168275" cy="285750"/>
            </a:xfrm>
            <a:custGeom>
              <a:rect b="b" l="l" r="r" t="t"/>
              <a:pathLst>
                <a:path extrusionOk="0" h="90" w="53">
                  <a:moveTo>
                    <a:pt x="40" y="90"/>
                  </a:moveTo>
                  <a:cubicBezTo>
                    <a:pt x="35" y="90"/>
                    <a:pt x="31" y="87"/>
                    <a:pt x="29" y="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2"/>
                    <a:pt x="3" y="5"/>
                    <a:pt x="9" y="3"/>
                  </a:cubicBezTo>
                  <a:cubicBezTo>
                    <a:pt x="15" y="0"/>
                    <a:pt x="22" y="3"/>
                    <a:pt x="24" y="9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3" y="79"/>
                    <a:pt x="50" y="86"/>
                    <a:pt x="45" y="89"/>
                  </a:cubicBezTo>
                  <a:cubicBezTo>
                    <a:pt x="43" y="89"/>
                    <a:pt x="42" y="90"/>
                    <a:pt x="40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3581401" y="2381250"/>
              <a:ext cx="219075" cy="254000"/>
            </a:xfrm>
            <a:custGeom>
              <a:rect b="b" l="l" r="r" t="t"/>
              <a:pathLst>
                <a:path extrusionOk="0" h="80" w="69">
                  <a:moveTo>
                    <a:pt x="56" y="80"/>
                  </a:moveTo>
                  <a:cubicBezTo>
                    <a:pt x="52" y="80"/>
                    <a:pt x="49" y="79"/>
                    <a:pt x="47" y="76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15"/>
                    <a:pt x="1" y="8"/>
                    <a:pt x="6" y="4"/>
                  </a:cubicBezTo>
                  <a:cubicBezTo>
                    <a:pt x="11" y="0"/>
                    <a:pt x="19" y="1"/>
                    <a:pt x="23" y="6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9" y="67"/>
                    <a:pt x="68" y="74"/>
                    <a:pt x="63" y="78"/>
                  </a:cubicBezTo>
                  <a:cubicBezTo>
                    <a:pt x="61" y="80"/>
                    <a:pt x="58" y="80"/>
                    <a:pt x="56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3295651" y="2670175"/>
              <a:ext cx="257175" cy="212725"/>
            </a:xfrm>
            <a:custGeom>
              <a:rect b="b" l="l" r="r" t="t"/>
              <a:pathLst>
                <a:path extrusionOk="0" h="67" w="81">
                  <a:moveTo>
                    <a:pt x="68" y="67"/>
                  </a:moveTo>
                  <a:cubicBezTo>
                    <a:pt x="66" y="67"/>
                    <a:pt x="63" y="66"/>
                    <a:pt x="61" y="65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" y="18"/>
                    <a:pt x="0" y="11"/>
                    <a:pt x="4" y="6"/>
                  </a:cubicBezTo>
                  <a:cubicBezTo>
                    <a:pt x="8" y="1"/>
                    <a:pt x="15" y="0"/>
                    <a:pt x="20" y="4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81" y="50"/>
                    <a:pt x="81" y="57"/>
                    <a:pt x="78" y="63"/>
                  </a:cubicBezTo>
                  <a:cubicBezTo>
                    <a:pt x="75" y="66"/>
                    <a:pt x="72" y="67"/>
                    <a:pt x="68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3092451" y="3022600"/>
              <a:ext cx="288925" cy="161925"/>
            </a:xfrm>
            <a:custGeom>
              <a:rect b="b" l="l" r="r" t="t"/>
              <a:pathLst>
                <a:path extrusionOk="0" h="51" w="91">
                  <a:moveTo>
                    <a:pt x="77" y="51"/>
                  </a:moveTo>
                  <a:cubicBezTo>
                    <a:pt x="76" y="51"/>
                    <a:pt x="74" y="51"/>
                    <a:pt x="73" y="5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1"/>
                    <a:pt x="0" y="14"/>
                    <a:pt x="2" y="8"/>
                  </a:cubicBezTo>
                  <a:cubicBezTo>
                    <a:pt x="5" y="2"/>
                    <a:pt x="11" y="0"/>
                    <a:pt x="17" y="2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8" y="31"/>
                    <a:pt x="91" y="38"/>
                    <a:pt x="88" y="44"/>
                  </a:cubicBezTo>
                  <a:cubicBezTo>
                    <a:pt x="86" y="48"/>
                    <a:pt x="82" y="51"/>
                    <a:pt x="77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19"/>
          <p:cNvGrpSpPr/>
          <p:nvPr/>
        </p:nvGrpSpPr>
        <p:grpSpPr>
          <a:xfrm>
            <a:off x="3063876" y="3111500"/>
            <a:ext cx="812800" cy="1514475"/>
            <a:chOff x="2987676" y="3416300"/>
            <a:chExt cx="812800" cy="1514475"/>
          </a:xfrm>
        </p:grpSpPr>
        <p:sp>
          <p:nvSpPr>
            <p:cNvPr id="789" name="Google Shape;789;p19"/>
            <p:cNvSpPr/>
            <p:nvPr/>
          </p:nvSpPr>
          <p:spPr>
            <a:xfrm>
              <a:off x="2987676" y="3416300"/>
              <a:ext cx="298450" cy="104775"/>
            </a:xfrm>
            <a:custGeom>
              <a:rect b="b" l="l" r="r" t="t"/>
              <a:pathLst>
                <a:path extrusionOk="0" h="33" w="94">
                  <a:moveTo>
                    <a:pt x="82" y="33"/>
                  </a:moveTo>
                  <a:cubicBezTo>
                    <a:pt x="81" y="33"/>
                    <a:pt x="81" y="33"/>
                    <a:pt x="80" y="3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5" y="23"/>
                    <a:pt x="0" y="17"/>
                    <a:pt x="1" y="11"/>
                  </a:cubicBezTo>
                  <a:cubicBezTo>
                    <a:pt x="2" y="5"/>
                    <a:pt x="8" y="0"/>
                    <a:pt x="14" y="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0" y="11"/>
                    <a:pt x="94" y="17"/>
                    <a:pt x="94" y="23"/>
                  </a:cubicBezTo>
                  <a:cubicBezTo>
                    <a:pt x="93" y="29"/>
                    <a:pt x="88" y="33"/>
                    <a:pt x="82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2987676" y="3794125"/>
              <a:ext cx="298450" cy="104775"/>
            </a:xfrm>
            <a:custGeom>
              <a:rect b="b" l="l" r="r" t="t"/>
              <a:pathLst>
                <a:path extrusionOk="0" h="33" w="94">
                  <a:moveTo>
                    <a:pt x="13" y="33"/>
                  </a:moveTo>
                  <a:cubicBezTo>
                    <a:pt x="7" y="33"/>
                    <a:pt x="2" y="29"/>
                    <a:pt x="1" y="23"/>
                  </a:cubicBezTo>
                  <a:cubicBezTo>
                    <a:pt x="0" y="17"/>
                    <a:pt x="5" y="11"/>
                    <a:pt x="11" y="1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7" y="0"/>
                    <a:pt x="93" y="4"/>
                    <a:pt x="94" y="11"/>
                  </a:cubicBezTo>
                  <a:cubicBezTo>
                    <a:pt x="94" y="17"/>
                    <a:pt x="90" y="23"/>
                    <a:pt x="84" y="2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3092451" y="4127500"/>
              <a:ext cx="288925" cy="165100"/>
            </a:xfrm>
            <a:custGeom>
              <a:rect b="b" l="l" r="r" t="t"/>
              <a:pathLst>
                <a:path extrusionOk="0" h="52" w="91">
                  <a:moveTo>
                    <a:pt x="13" y="52"/>
                  </a:moveTo>
                  <a:cubicBezTo>
                    <a:pt x="8" y="52"/>
                    <a:pt x="4" y="49"/>
                    <a:pt x="2" y="45"/>
                  </a:cubicBezTo>
                  <a:cubicBezTo>
                    <a:pt x="0" y="39"/>
                    <a:pt x="3" y="32"/>
                    <a:pt x="8" y="29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9" y="0"/>
                    <a:pt x="86" y="3"/>
                    <a:pt x="88" y="9"/>
                  </a:cubicBezTo>
                  <a:cubicBezTo>
                    <a:pt x="91" y="15"/>
                    <a:pt x="88" y="22"/>
                    <a:pt x="82" y="2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2"/>
                    <a:pt x="14" y="52"/>
                    <a:pt x="13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3295651" y="4429125"/>
              <a:ext cx="257175" cy="215900"/>
            </a:xfrm>
            <a:custGeom>
              <a:rect b="b" l="l" r="r" t="t"/>
              <a:pathLst>
                <a:path extrusionOk="0" h="68" w="81">
                  <a:moveTo>
                    <a:pt x="13" y="68"/>
                  </a:moveTo>
                  <a:cubicBezTo>
                    <a:pt x="9" y="68"/>
                    <a:pt x="6" y="66"/>
                    <a:pt x="4" y="63"/>
                  </a:cubicBezTo>
                  <a:cubicBezTo>
                    <a:pt x="0" y="58"/>
                    <a:pt x="1" y="51"/>
                    <a:pt x="6" y="4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6" y="0"/>
                    <a:pt x="74" y="1"/>
                    <a:pt x="78" y="6"/>
                  </a:cubicBezTo>
                  <a:cubicBezTo>
                    <a:pt x="81" y="12"/>
                    <a:pt x="81" y="19"/>
                    <a:pt x="75" y="23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8" y="67"/>
                    <a:pt x="15" y="68"/>
                    <a:pt x="13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3581401" y="4676775"/>
              <a:ext cx="219075" cy="254000"/>
            </a:xfrm>
            <a:custGeom>
              <a:rect b="b" l="l" r="r" t="t"/>
              <a:pathLst>
                <a:path extrusionOk="0" h="80" w="69">
                  <a:moveTo>
                    <a:pt x="13" y="80"/>
                  </a:moveTo>
                  <a:cubicBezTo>
                    <a:pt x="11" y="80"/>
                    <a:pt x="8" y="79"/>
                    <a:pt x="6" y="78"/>
                  </a:cubicBezTo>
                  <a:cubicBezTo>
                    <a:pt x="1" y="74"/>
                    <a:pt x="0" y="67"/>
                    <a:pt x="4" y="61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1" y="1"/>
                    <a:pt x="58" y="0"/>
                    <a:pt x="63" y="4"/>
                  </a:cubicBezTo>
                  <a:cubicBezTo>
                    <a:pt x="68" y="8"/>
                    <a:pt x="69" y="15"/>
                    <a:pt x="65" y="20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0" y="79"/>
                    <a:pt x="17" y="80"/>
                    <a:pt x="1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19"/>
          <p:cNvGrpSpPr/>
          <p:nvPr/>
        </p:nvGrpSpPr>
        <p:grpSpPr>
          <a:xfrm>
            <a:off x="4781551" y="1771650"/>
            <a:ext cx="1346200" cy="1108075"/>
            <a:chOff x="4705351" y="2076450"/>
            <a:chExt cx="1346200" cy="1108075"/>
          </a:xfrm>
        </p:grpSpPr>
        <p:sp>
          <p:nvSpPr>
            <p:cNvPr id="795" name="Google Shape;795;p19"/>
            <p:cNvSpPr/>
            <p:nvPr/>
          </p:nvSpPr>
          <p:spPr>
            <a:xfrm>
              <a:off x="4705351" y="2076450"/>
              <a:ext cx="107950" cy="295275"/>
            </a:xfrm>
            <a:custGeom>
              <a:rect b="b" l="l" r="r" t="t"/>
              <a:pathLst>
                <a:path extrusionOk="0" h="93" w="34">
                  <a:moveTo>
                    <a:pt x="13" y="93"/>
                  </a:moveTo>
                  <a:cubicBezTo>
                    <a:pt x="12" y="93"/>
                    <a:pt x="12" y="93"/>
                    <a:pt x="11" y="93"/>
                  </a:cubicBezTo>
                  <a:cubicBezTo>
                    <a:pt x="5" y="92"/>
                    <a:pt x="0" y="86"/>
                    <a:pt x="1" y="8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4"/>
                    <a:pt x="17" y="0"/>
                    <a:pt x="24" y="1"/>
                  </a:cubicBezTo>
                  <a:cubicBezTo>
                    <a:pt x="30" y="2"/>
                    <a:pt x="34" y="7"/>
                    <a:pt x="34" y="14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9"/>
                    <a:pt x="19" y="93"/>
                    <a:pt x="13" y="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5041901" y="2178050"/>
              <a:ext cx="168275" cy="285750"/>
            </a:xfrm>
            <a:custGeom>
              <a:rect b="b" l="l" r="r" t="t"/>
              <a:pathLst>
                <a:path extrusionOk="0" h="90" w="53">
                  <a:moveTo>
                    <a:pt x="13" y="90"/>
                  </a:moveTo>
                  <a:cubicBezTo>
                    <a:pt x="11" y="90"/>
                    <a:pt x="10" y="89"/>
                    <a:pt x="9" y="89"/>
                  </a:cubicBezTo>
                  <a:cubicBezTo>
                    <a:pt x="3" y="86"/>
                    <a:pt x="0" y="79"/>
                    <a:pt x="2" y="7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1" y="3"/>
                    <a:pt x="38" y="0"/>
                    <a:pt x="44" y="3"/>
                  </a:cubicBezTo>
                  <a:cubicBezTo>
                    <a:pt x="50" y="5"/>
                    <a:pt x="53" y="12"/>
                    <a:pt x="50" y="18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2" y="87"/>
                    <a:pt x="18" y="90"/>
                    <a:pt x="13" y="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5343526" y="2381250"/>
              <a:ext cx="219075" cy="254000"/>
            </a:xfrm>
            <a:custGeom>
              <a:rect b="b" l="l" r="r" t="t"/>
              <a:pathLst>
                <a:path extrusionOk="0" h="80" w="69">
                  <a:moveTo>
                    <a:pt x="13" y="80"/>
                  </a:moveTo>
                  <a:cubicBezTo>
                    <a:pt x="11" y="80"/>
                    <a:pt x="8" y="80"/>
                    <a:pt x="6" y="78"/>
                  </a:cubicBezTo>
                  <a:cubicBezTo>
                    <a:pt x="1" y="74"/>
                    <a:pt x="0" y="67"/>
                    <a:pt x="4" y="6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50" y="1"/>
                    <a:pt x="58" y="0"/>
                    <a:pt x="63" y="4"/>
                  </a:cubicBezTo>
                  <a:cubicBezTo>
                    <a:pt x="68" y="8"/>
                    <a:pt x="69" y="15"/>
                    <a:pt x="65" y="21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0" y="79"/>
                    <a:pt x="17" y="80"/>
                    <a:pt x="13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5591176" y="2670175"/>
              <a:ext cx="257175" cy="212725"/>
            </a:xfrm>
            <a:custGeom>
              <a:rect b="b" l="l" r="r" t="t"/>
              <a:pathLst>
                <a:path extrusionOk="0" h="67" w="81">
                  <a:moveTo>
                    <a:pt x="13" y="67"/>
                  </a:moveTo>
                  <a:cubicBezTo>
                    <a:pt x="9" y="67"/>
                    <a:pt x="6" y="66"/>
                    <a:pt x="3" y="63"/>
                  </a:cubicBezTo>
                  <a:cubicBezTo>
                    <a:pt x="0" y="57"/>
                    <a:pt x="0" y="50"/>
                    <a:pt x="6" y="46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6" y="0"/>
                    <a:pt x="73" y="1"/>
                    <a:pt x="77" y="6"/>
                  </a:cubicBezTo>
                  <a:cubicBezTo>
                    <a:pt x="81" y="11"/>
                    <a:pt x="80" y="18"/>
                    <a:pt x="75" y="22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8" y="66"/>
                    <a:pt x="15" y="67"/>
                    <a:pt x="13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5762626" y="3022600"/>
              <a:ext cx="288925" cy="161925"/>
            </a:xfrm>
            <a:custGeom>
              <a:rect b="b" l="l" r="r" t="t"/>
              <a:pathLst>
                <a:path extrusionOk="0" h="51" w="91">
                  <a:moveTo>
                    <a:pt x="14" y="51"/>
                  </a:moveTo>
                  <a:cubicBezTo>
                    <a:pt x="9" y="51"/>
                    <a:pt x="5" y="48"/>
                    <a:pt x="3" y="44"/>
                  </a:cubicBezTo>
                  <a:cubicBezTo>
                    <a:pt x="0" y="38"/>
                    <a:pt x="3" y="31"/>
                    <a:pt x="9" y="29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80" y="0"/>
                    <a:pt x="86" y="2"/>
                    <a:pt x="89" y="8"/>
                  </a:cubicBezTo>
                  <a:cubicBezTo>
                    <a:pt x="91" y="14"/>
                    <a:pt x="88" y="21"/>
                    <a:pt x="83" y="24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7" y="51"/>
                    <a:pt x="15" y="51"/>
                    <a:pt x="14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19"/>
          <p:cNvGrpSpPr/>
          <p:nvPr/>
        </p:nvGrpSpPr>
        <p:grpSpPr>
          <a:xfrm>
            <a:off x="5419726" y="3111500"/>
            <a:ext cx="812800" cy="1514475"/>
            <a:chOff x="5343526" y="3416300"/>
            <a:chExt cx="812800" cy="1514475"/>
          </a:xfrm>
        </p:grpSpPr>
        <p:sp>
          <p:nvSpPr>
            <p:cNvPr id="801" name="Google Shape;801;p19"/>
            <p:cNvSpPr/>
            <p:nvPr/>
          </p:nvSpPr>
          <p:spPr>
            <a:xfrm>
              <a:off x="5857876" y="3416300"/>
              <a:ext cx="298450" cy="104775"/>
            </a:xfrm>
            <a:custGeom>
              <a:rect b="b" l="l" r="r" t="t"/>
              <a:pathLst>
                <a:path extrusionOk="0" h="33" w="94">
                  <a:moveTo>
                    <a:pt x="12" y="33"/>
                  </a:moveTo>
                  <a:cubicBezTo>
                    <a:pt x="6" y="33"/>
                    <a:pt x="1" y="29"/>
                    <a:pt x="0" y="23"/>
                  </a:cubicBezTo>
                  <a:cubicBezTo>
                    <a:pt x="0" y="17"/>
                    <a:pt x="4" y="11"/>
                    <a:pt x="10" y="1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6" y="0"/>
                    <a:pt x="92" y="5"/>
                    <a:pt x="93" y="11"/>
                  </a:cubicBezTo>
                  <a:cubicBezTo>
                    <a:pt x="94" y="17"/>
                    <a:pt x="89" y="23"/>
                    <a:pt x="83" y="2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3" y="33"/>
                    <a:pt x="12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5857876" y="3794125"/>
              <a:ext cx="298450" cy="104775"/>
            </a:xfrm>
            <a:custGeom>
              <a:rect b="b" l="l" r="r" t="t"/>
              <a:pathLst>
                <a:path extrusionOk="0" h="33" w="94">
                  <a:moveTo>
                    <a:pt x="81" y="33"/>
                  </a:moveTo>
                  <a:cubicBezTo>
                    <a:pt x="81" y="33"/>
                    <a:pt x="80" y="33"/>
                    <a:pt x="80" y="3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4" y="23"/>
                    <a:pt x="0" y="17"/>
                    <a:pt x="0" y="11"/>
                  </a:cubicBezTo>
                  <a:cubicBezTo>
                    <a:pt x="1" y="4"/>
                    <a:pt x="7" y="0"/>
                    <a:pt x="14" y="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9" y="11"/>
                    <a:pt x="94" y="17"/>
                    <a:pt x="93" y="23"/>
                  </a:cubicBezTo>
                  <a:cubicBezTo>
                    <a:pt x="92" y="29"/>
                    <a:pt x="87" y="33"/>
                    <a:pt x="81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5762626" y="4127500"/>
              <a:ext cx="288925" cy="165100"/>
            </a:xfrm>
            <a:custGeom>
              <a:rect b="b" l="l" r="r" t="t"/>
              <a:pathLst>
                <a:path extrusionOk="0" h="52" w="91">
                  <a:moveTo>
                    <a:pt x="78" y="52"/>
                  </a:moveTo>
                  <a:cubicBezTo>
                    <a:pt x="77" y="52"/>
                    <a:pt x="75" y="52"/>
                    <a:pt x="74" y="5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3" y="9"/>
                  </a:cubicBezTo>
                  <a:cubicBezTo>
                    <a:pt x="5" y="3"/>
                    <a:pt x="12" y="0"/>
                    <a:pt x="18" y="3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8" y="32"/>
                    <a:pt x="91" y="39"/>
                    <a:pt x="89" y="45"/>
                  </a:cubicBezTo>
                  <a:cubicBezTo>
                    <a:pt x="87" y="49"/>
                    <a:pt x="83" y="52"/>
                    <a:pt x="78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5591176" y="4429125"/>
              <a:ext cx="257175" cy="215900"/>
            </a:xfrm>
            <a:custGeom>
              <a:rect b="b" l="l" r="r" t="t"/>
              <a:pathLst>
                <a:path extrusionOk="0" h="68" w="81">
                  <a:moveTo>
                    <a:pt x="68" y="68"/>
                  </a:moveTo>
                  <a:cubicBezTo>
                    <a:pt x="66" y="68"/>
                    <a:pt x="63" y="67"/>
                    <a:pt x="61" y="6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19"/>
                    <a:pt x="0" y="12"/>
                    <a:pt x="3" y="6"/>
                  </a:cubicBezTo>
                  <a:cubicBezTo>
                    <a:pt x="7" y="1"/>
                    <a:pt x="15" y="0"/>
                    <a:pt x="20" y="4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0" y="51"/>
                    <a:pt x="81" y="58"/>
                    <a:pt x="77" y="63"/>
                  </a:cubicBezTo>
                  <a:cubicBezTo>
                    <a:pt x="75" y="66"/>
                    <a:pt x="72" y="68"/>
                    <a:pt x="68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5343526" y="4676775"/>
              <a:ext cx="219075" cy="254000"/>
            </a:xfrm>
            <a:custGeom>
              <a:rect b="b" l="l" r="r" t="t"/>
              <a:pathLst>
                <a:path extrusionOk="0" h="80" w="69">
                  <a:moveTo>
                    <a:pt x="56" y="80"/>
                  </a:moveTo>
                  <a:cubicBezTo>
                    <a:pt x="52" y="80"/>
                    <a:pt x="49" y="79"/>
                    <a:pt x="46" y="7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15"/>
                    <a:pt x="1" y="8"/>
                    <a:pt x="6" y="4"/>
                  </a:cubicBezTo>
                  <a:cubicBezTo>
                    <a:pt x="11" y="0"/>
                    <a:pt x="18" y="1"/>
                    <a:pt x="22" y="6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9" y="67"/>
                    <a:pt x="68" y="74"/>
                    <a:pt x="63" y="78"/>
                  </a:cubicBezTo>
                  <a:cubicBezTo>
                    <a:pt x="61" y="79"/>
                    <a:pt x="58" y="80"/>
                    <a:pt x="56" y="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19"/>
          <p:cNvGrpSpPr/>
          <p:nvPr/>
        </p:nvGrpSpPr>
        <p:grpSpPr>
          <a:xfrm>
            <a:off x="3378201" y="1787525"/>
            <a:ext cx="600075" cy="603250"/>
            <a:chOff x="3302001" y="2092325"/>
            <a:chExt cx="600075" cy="603250"/>
          </a:xfrm>
        </p:grpSpPr>
        <p:sp>
          <p:nvSpPr>
            <p:cNvPr id="807" name="Google Shape;807;p19"/>
            <p:cNvSpPr/>
            <p:nvPr/>
          </p:nvSpPr>
          <p:spPr>
            <a:xfrm>
              <a:off x="3314701" y="2105025"/>
              <a:ext cx="574675" cy="57785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8" name="Google Shape;808;p19"/>
            <p:cNvGrpSpPr/>
            <p:nvPr/>
          </p:nvGrpSpPr>
          <p:grpSpPr>
            <a:xfrm>
              <a:off x="3302001" y="2092325"/>
              <a:ext cx="600075" cy="603250"/>
              <a:chOff x="3302001" y="2092325"/>
              <a:chExt cx="600075" cy="603250"/>
            </a:xfrm>
          </p:grpSpPr>
          <p:sp>
            <p:nvSpPr>
              <p:cNvPr id="809" name="Google Shape;809;p19"/>
              <p:cNvSpPr/>
              <p:nvPr/>
            </p:nvSpPr>
            <p:spPr>
              <a:xfrm>
                <a:off x="3302001" y="2092325"/>
                <a:ext cx="600075" cy="603250"/>
              </a:xfrm>
              <a:custGeom>
                <a:rect b="b" l="l" r="r" t="t"/>
                <a:pathLst>
                  <a:path extrusionOk="0" h="190" w="189">
                    <a:moveTo>
                      <a:pt x="94" y="186"/>
                    </a:moveTo>
                    <a:cubicBezTo>
                      <a:pt x="94" y="190"/>
                      <a:pt x="94" y="190"/>
                      <a:pt x="94" y="190"/>
                    </a:cubicBezTo>
                    <a:cubicBezTo>
                      <a:pt x="147" y="190"/>
                      <a:pt x="189" y="147"/>
                      <a:pt x="189" y="95"/>
                    </a:cubicBezTo>
                    <a:cubicBezTo>
                      <a:pt x="189" y="43"/>
                      <a:pt x="147" y="0"/>
                      <a:pt x="94" y="0"/>
                    </a:cubicBezTo>
                    <a:cubicBezTo>
                      <a:pt x="42" y="0"/>
                      <a:pt x="0" y="43"/>
                      <a:pt x="0" y="95"/>
                    </a:cubicBezTo>
                    <a:cubicBezTo>
                      <a:pt x="0" y="147"/>
                      <a:pt x="42" y="190"/>
                      <a:pt x="94" y="190"/>
                    </a:cubicBezTo>
                    <a:cubicBezTo>
                      <a:pt x="94" y="186"/>
                      <a:pt x="94" y="186"/>
                      <a:pt x="94" y="186"/>
                    </a:cubicBezTo>
                    <a:cubicBezTo>
                      <a:pt x="94" y="182"/>
                      <a:pt x="94" y="182"/>
                      <a:pt x="94" y="182"/>
                    </a:cubicBezTo>
                    <a:cubicBezTo>
                      <a:pt x="70" y="182"/>
                      <a:pt x="49" y="172"/>
                      <a:pt x="33" y="156"/>
                    </a:cubicBezTo>
                    <a:cubicBezTo>
                      <a:pt x="17" y="141"/>
                      <a:pt x="8" y="119"/>
                      <a:pt x="8" y="95"/>
                    </a:cubicBezTo>
                    <a:cubicBezTo>
                      <a:pt x="8" y="71"/>
                      <a:pt x="17" y="50"/>
                      <a:pt x="33" y="34"/>
                    </a:cubicBezTo>
                    <a:cubicBezTo>
                      <a:pt x="49" y="18"/>
                      <a:pt x="70" y="8"/>
                      <a:pt x="94" y="8"/>
                    </a:cubicBezTo>
                    <a:cubicBezTo>
                      <a:pt x="118" y="8"/>
                      <a:pt x="140" y="18"/>
                      <a:pt x="156" y="34"/>
                    </a:cubicBezTo>
                    <a:cubicBezTo>
                      <a:pt x="171" y="50"/>
                      <a:pt x="181" y="71"/>
                      <a:pt x="181" y="95"/>
                    </a:cubicBezTo>
                    <a:cubicBezTo>
                      <a:pt x="181" y="119"/>
                      <a:pt x="171" y="141"/>
                      <a:pt x="156" y="156"/>
                    </a:cubicBezTo>
                    <a:cubicBezTo>
                      <a:pt x="140" y="172"/>
                      <a:pt x="118" y="182"/>
                      <a:pt x="94" y="182"/>
                    </a:cubicBezTo>
                    <a:lnTo>
                      <a:pt x="94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473451" y="2219325"/>
                <a:ext cx="254000" cy="368300"/>
              </a:xfrm>
              <a:custGeom>
                <a:rect b="b" l="l" r="r" t="t"/>
                <a:pathLst>
                  <a:path extrusionOk="0" h="116" w="80">
                    <a:moveTo>
                      <a:pt x="23" y="101"/>
                    </a:move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6" y="109"/>
                      <a:pt x="30" y="110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2" y="116"/>
                      <a:pt x="40" y="116"/>
                    </a:cubicBezTo>
                    <a:cubicBezTo>
                      <a:pt x="48" y="116"/>
                      <a:pt x="51" y="114"/>
                      <a:pt x="51" y="114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5" y="109"/>
                      <a:pt x="56" y="107"/>
                      <a:pt x="56" y="107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52" y="102"/>
                      <a:pt x="46" y="103"/>
                      <a:pt x="40" y="103"/>
                    </a:cubicBezTo>
                    <a:cubicBezTo>
                      <a:pt x="34" y="103"/>
                      <a:pt x="29" y="102"/>
                      <a:pt x="23" y="101"/>
                    </a:cubicBezTo>
                    <a:close/>
                    <a:moveTo>
                      <a:pt x="22" y="90"/>
                    </a:moveTo>
                    <a:cubicBezTo>
                      <a:pt x="23" y="95"/>
                      <a:pt x="23" y="95"/>
                      <a:pt x="23" y="95"/>
                    </a:cubicBezTo>
                    <a:cubicBezTo>
                      <a:pt x="28" y="98"/>
                      <a:pt x="34" y="99"/>
                      <a:pt x="40" y="99"/>
                    </a:cubicBezTo>
                    <a:cubicBezTo>
                      <a:pt x="47" y="99"/>
                      <a:pt x="53" y="98"/>
                      <a:pt x="58" y="95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53" y="92"/>
                      <a:pt x="47" y="93"/>
                      <a:pt x="40" y="93"/>
                    </a:cubicBezTo>
                    <a:cubicBezTo>
                      <a:pt x="34" y="93"/>
                      <a:pt x="27" y="92"/>
                      <a:pt x="22" y="90"/>
                    </a:cubicBez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54"/>
                      <a:pt x="8" y="67"/>
                      <a:pt x="20" y="7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7" y="87"/>
                      <a:pt x="33" y="88"/>
                      <a:pt x="40" y="88"/>
                    </a:cubicBezTo>
                    <a:cubicBezTo>
                      <a:pt x="47" y="88"/>
                      <a:pt x="54" y="87"/>
                      <a:pt x="60" y="8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73" y="67"/>
                      <a:pt x="80" y="54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55" y="69"/>
                    </a:move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1" y="81"/>
                      <a:pt x="40" y="81"/>
                    </a:cubicBezTo>
                    <a:cubicBezTo>
                      <a:pt x="30" y="81"/>
                      <a:pt x="27" y="79"/>
                      <a:pt x="27" y="79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15" y="64"/>
                      <a:pt x="7" y="53"/>
                      <a:pt x="7" y="40"/>
                    </a:cubicBezTo>
                    <a:cubicBezTo>
                      <a:pt x="7" y="22"/>
                      <a:pt x="22" y="7"/>
                      <a:pt x="40" y="7"/>
                    </a:cubicBezTo>
                    <a:cubicBezTo>
                      <a:pt x="59" y="7"/>
                      <a:pt x="73" y="22"/>
                      <a:pt x="73" y="40"/>
                    </a:cubicBezTo>
                    <a:cubicBezTo>
                      <a:pt x="73" y="53"/>
                      <a:pt x="66" y="64"/>
                      <a:pt x="55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514726" y="2257425"/>
                <a:ext cx="146050" cy="180975"/>
              </a:xfrm>
              <a:custGeom>
                <a:rect b="b" l="l" r="r" t="t"/>
                <a:pathLst>
                  <a:path extrusionOk="0" h="57" w="46">
                    <a:moveTo>
                      <a:pt x="27" y="4"/>
                    </a:moveTo>
                    <a:cubicBezTo>
                      <a:pt x="29" y="4"/>
                      <a:pt x="29" y="4"/>
                      <a:pt x="29" y="2"/>
                    </a:cubicBezTo>
                    <a:cubicBezTo>
                      <a:pt x="29" y="1"/>
                      <a:pt x="29" y="0"/>
                      <a:pt x="27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3" y="30"/>
                      <a:pt x="4" y="29"/>
                      <a:pt x="4" y="28"/>
                    </a:cubicBezTo>
                    <a:cubicBezTo>
                      <a:pt x="4" y="15"/>
                      <a:pt x="14" y="4"/>
                      <a:pt x="27" y="4"/>
                    </a:cubicBezTo>
                    <a:close/>
                    <a:moveTo>
                      <a:pt x="40" y="35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46" y="38"/>
                      <a:pt x="46" y="38"/>
                      <a:pt x="46" y="38"/>
                    </a:cubicBezTo>
                    <a:lnTo>
                      <a:pt x="40" y="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2" name="Google Shape;812;p19"/>
          <p:cNvGrpSpPr/>
          <p:nvPr/>
        </p:nvGrpSpPr>
        <p:grpSpPr>
          <a:xfrm>
            <a:off x="5318126" y="1787525"/>
            <a:ext cx="600075" cy="603250"/>
            <a:chOff x="5241926" y="2092325"/>
            <a:chExt cx="600075" cy="603250"/>
          </a:xfrm>
        </p:grpSpPr>
        <p:sp>
          <p:nvSpPr>
            <p:cNvPr id="813" name="Google Shape;813;p19"/>
            <p:cNvSpPr/>
            <p:nvPr/>
          </p:nvSpPr>
          <p:spPr>
            <a:xfrm>
              <a:off x="5254626" y="2105025"/>
              <a:ext cx="574675" cy="57785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4" name="Google Shape;814;p19"/>
            <p:cNvGrpSpPr/>
            <p:nvPr/>
          </p:nvGrpSpPr>
          <p:grpSpPr>
            <a:xfrm>
              <a:off x="5241926" y="2092325"/>
              <a:ext cx="600075" cy="603250"/>
              <a:chOff x="5241926" y="2092325"/>
              <a:chExt cx="600075" cy="603250"/>
            </a:xfrm>
          </p:grpSpPr>
          <p:sp>
            <p:nvSpPr>
              <p:cNvPr id="815" name="Google Shape;815;p19"/>
              <p:cNvSpPr/>
              <p:nvPr/>
            </p:nvSpPr>
            <p:spPr>
              <a:xfrm>
                <a:off x="5241926" y="2092325"/>
                <a:ext cx="600075" cy="603250"/>
              </a:xfrm>
              <a:custGeom>
                <a:rect b="b" l="l" r="r" t="t"/>
                <a:pathLst>
                  <a:path extrusionOk="0" h="190" w="189">
                    <a:moveTo>
                      <a:pt x="95" y="186"/>
                    </a:moveTo>
                    <a:cubicBezTo>
                      <a:pt x="95" y="182"/>
                      <a:pt x="95" y="182"/>
                      <a:pt x="95" y="182"/>
                    </a:cubicBezTo>
                    <a:cubicBezTo>
                      <a:pt x="71" y="182"/>
                      <a:pt x="49" y="172"/>
                      <a:pt x="33" y="156"/>
                    </a:cubicBezTo>
                    <a:cubicBezTo>
                      <a:pt x="18" y="141"/>
                      <a:pt x="8" y="119"/>
                      <a:pt x="8" y="95"/>
                    </a:cubicBezTo>
                    <a:cubicBezTo>
                      <a:pt x="8" y="71"/>
                      <a:pt x="18" y="50"/>
                      <a:pt x="33" y="34"/>
                    </a:cubicBezTo>
                    <a:cubicBezTo>
                      <a:pt x="49" y="18"/>
                      <a:pt x="71" y="8"/>
                      <a:pt x="95" y="8"/>
                    </a:cubicBezTo>
                    <a:cubicBezTo>
                      <a:pt x="119" y="8"/>
                      <a:pt x="140" y="18"/>
                      <a:pt x="156" y="34"/>
                    </a:cubicBezTo>
                    <a:cubicBezTo>
                      <a:pt x="172" y="50"/>
                      <a:pt x="181" y="71"/>
                      <a:pt x="181" y="95"/>
                    </a:cubicBezTo>
                    <a:cubicBezTo>
                      <a:pt x="181" y="119"/>
                      <a:pt x="172" y="141"/>
                      <a:pt x="156" y="156"/>
                    </a:cubicBezTo>
                    <a:cubicBezTo>
                      <a:pt x="140" y="172"/>
                      <a:pt x="119" y="182"/>
                      <a:pt x="95" y="182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90"/>
                      <a:pt x="95" y="190"/>
                      <a:pt x="95" y="190"/>
                    </a:cubicBezTo>
                    <a:cubicBezTo>
                      <a:pt x="147" y="190"/>
                      <a:pt x="189" y="147"/>
                      <a:pt x="189" y="95"/>
                    </a:cubicBezTo>
                    <a:cubicBezTo>
                      <a:pt x="189" y="43"/>
                      <a:pt x="147" y="0"/>
                      <a:pt x="95" y="0"/>
                    </a:cubicBezTo>
                    <a:cubicBezTo>
                      <a:pt x="42" y="0"/>
                      <a:pt x="0" y="43"/>
                      <a:pt x="0" y="95"/>
                    </a:cubicBezTo>
                    <a:cubicBezTo>
                      <a:pt x="0" y="147"/>
                      <a:pt x="42" y="190"/>
                      <a:pt x="95" y="190"/>
                    </a:cubicBezTo>
                    <a:lnTo>
                      <a:pt x="95" y="1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5362576" y="2238375"/>
                <a:ext cx="346075" cy="295275"/>
              </a:xfrm>
              <a:custGeom>
                <a:rect b="b" l="l" r="r" t="t"/>
                <a:pathLst>
                  <a:path extrusionOk="0" h="93" w="109">
                    <a:moveTo>
                      <a:pt x="39" y="60"/>
                    </a:moveTo>
                    <a:cubicBezTo>
                      <a:pt x="39" y="93"/>
                      <a:pt x="39" y="93"/>
                      <a:pt x="39" y="93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3" y="74"/>
                      <a:pt x="53" y="74"/>
                      <a:pt x="53" y="74"/>
                    </a:cubicBezTo>
                    <a:lnTo>
                      <a:pt x="39" y="60"/>
                    </a:lnTo>
                    <a:close/>
                    <a:moveTo>
                      <a:pt x="5" y="88"/>
                    </a:moveTo>
                    <a:cubicBezTo>
                      <a:pt x="5" y="91"/>
                      <a:pt x="7" y="93"/>
                      <a:pt x="9" y="93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5" y="75"/>
                      <a:pt x="5" y="75"/>
                      <a:pt x="5" y="75"/>
                    </a:cubicBezTo>
                    <a:lnTo>
                      <a:pt x="5" y="88"/>
                    </a:lnTo>
                    <a:close/>
                    <a:moveTo>
                      <a:pt x="73" y="54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5" y="93"/>
                      <a:pt x="97" y="91"/>
                      <a:pt x="97" y="8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76" y="50"/>
                      <a:pt x="76" y="50"/>
                      <a:pt x="76" y="50"/>
                    </a:cubicBezTo>
                    <a:lnTo>
                      <a:pt x="73" y="54"/>
                    </a:lnTo>
                    <a:close/>
                    <a:moveTo>
                      <a:pt x="88" y="2"/>
                    </a:moveTo>
                    <a:cubicBezTo>
                      <a:pt x="85" y="2"/>
                      <a:pt x="83" y="4"/>
                      <a:pt x="84" y="7"/>
                    </a:cubicBezTo>
                    <a:cubicBezTo>
                      <a:pt x="84" y="9"/>
                      <a:pt x="86" y="11"/>
                      <a:pt x="88" y="11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2" y="60"/>
                    </a:cubicBezTo>
                    <a:cubicBezTo>
                      <a:pt x="4" y="62"/>
                      <a:pt x="6" y="62"/>
                      <a:pt x="8" y="60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9" y="23"/>
                      <a:pt x="100" y="26"/>
                      <a:pt x="103" y="26"/>
                    </a:cubicBezTo>
                    <a:cubicBezTo>
                      <a:pt x="103" y="26"/>
                      <a:pt x="103" y="26"/>
                      <a:pt x="103" y="26"/>
                    </a:cubicBezTo>
                    <a:cubicBezTo>
                      <a:pt x="105" y="26"/>
                      <a:pt x="107" y="24"/>
                      <a:pt x="107" y="22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88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7" name="Google Shape;817;p19"/>
          <p:cNvSpPr txBox="1"/>
          <p:nvPr/>
        </p:nvSpPr>
        <p:spPr>
          <a:xfrm>
            <a:off x="6370288" y="1716188"/>
            <a:ext cx="2194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Model 2: Winery Preferences</a:t>
            </a:r>
            <a:endParaRPr/>
          </a:p>
        </p:txBody>
      </p:sp>
      <p:sp>
        <p:nvSpPr>
          <p:cNvPr id="818" name="Google Shape;818;p19"/>
          <p:cNvSpPr txBox="1"/>
          <p:nvPr/>
        </p:nvSpPr>
        <p:spPr>
          <a:xfrm>
            <a:off x="478225" y="771550"/>
            <a:ext cx="86340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Goal: Additional features to predict wine ratings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819" name="Google Shape;819;p19"/>
          <p:cNvSpPr txBox="1"/>
          <p:nvPr/>
        </p:nvSpPr>
        <p:spPr>
          <a:xfrm>
            <a:off x="6308725" y="2319500"/>
            <a:ext cx="28035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Recommender System:</a:t>
            </a:r>
            <a:endParaRPr b="1"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Subset data into tasters, winery, and ratings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UBCF + non-personalized recommendation </a:t>
            </a:r>
            <a:r>
              <a:rPr lang="en-US" sz="1600">
                <a:solidFill>
                  <a:srgbClr val="434343"/>
                </a:solidFill>
              </a:rPr>
              <a:t>methods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Factor Transformation: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- Created “wineryScore”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	-Mean rating of all wines from a given winery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434343"/>
                </a:solidFill>
              </a:rPr>
              <a:t>-</a:t>
            </a:r>
            <a:r>
              <a:rPr b="1" lang="en-US" sz="1600">
                <a:solidFill>
                  <a:srgbClr val="434343"/>
                </a:solidFill>
              </a:rPr>
              <a:t>Reasonably strong correlation (0.58) with test set</a:t>
            </a:r>
            <a:r>
              <a:rPr lang="en-US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20"/>
          <p:cNvGrpSpPr/>
          <p:nvPr/>
        </p:nvGrpSpPr>
        <p:grpSpPr>
          <a:xfrm>
            <a:off x="4275327" y="2775842"/>
            <a:ext cx="1456849" cy="2983554"/>
            <a:chOff x="4051301" y="2870200"/>
            <a:chExt cx="1508125" cy="3041650"/>
          </a:xfrm>
        </p:grpSpPr>
        <p:grpSp>
          <p:nvGrpSpPr>
            <p:cNvPr id="826" name="Google Shape;826;p20"/>
            <p:cNvGrpSpPr/>
            <p:nvPr/>
          </p:nvGrpSpPr>
          <p:grpSpPr>
            <a:xfrm>
              <a:off x="4391026" y="2870200"/>
              <a:ext cx="1168400" cy="1546225"/>
              <a:chOff x="4391026" y="2870200"/>
              <a:chExt cx="1168400" cy="1546225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4537076" y="2870200"/>
                <a:ext cx="1022350" cy="1511300"/>
              </a:xfrm>
              <a:custGeom>
                <a:rect b="b" l="l" r="r" t="t"/>
                <a:pathLst>
                  <a:path extrusionOk="0" h="476" w="322">
                    <a:moveTo>
                      <a:pt x="124" y="0"/>
                    </a:moveTo>
                    <a:cubicBezTo>
                      <a:pt x="112" y="0"/>
                      <a:pt x="100" y="6"/>
                      <a:pt x="94" y="17"/>
                    </a:cubicBezTo>
                    <a:cubicBezTo>
                      <a:pt x="84" y="33"/>
                      <a:pt x="89" y="55"/>
                      <a:pt x="106" y="65"/>
                    </a:cubicBezTo>
                    <a:cubicBezTo>
                      <a:pt x="107" y="65"/>
                      <a:pt x="216" y="133"/>
                      <a:pt x="216" y="326"/>
                    </a:cubicBezTo>
                    <a:cubicBezTo>
                      <a:pt x="216" y="327"/>
                      <a:pt x="216" y="328"/>
                      <a:pt x="215" y="328"/>
                    </a:cubicBezTo>
                    <a:cubicBezTo>
                      <a:pt x="214" y="329"/>
                      <a:pt x="213" y="330"/>
                      <a:pt x="212" y="330"/>
                    </a:cubicBezTo>
                    <a:cubicBezTo>
                      <a:pt x="212" y="330"/>
                      <a:pt x="212" y="330"/>
                      <a:pt x="212" y="330"/>
                    </a:cubicBezTo>
                    <a:cubicBezTo>
                      <a:pt x="210" y="330"/>
                      <a:pt x="209" y="328"/>
                      <a:pt x="209" y="327"/>
                    </a:cubicBezTo>
                    <a:cubicBezTo>
                      <a:pt x="188" y="152"/>
                      <a:pt x="65" y="69"/>
                      <a:pt x="59" y="64"/>
                    </a:cubicBezTo>
                    <a:cubicBezTo>
                      <a:pt x="53" y="61"/>
                      <a:pt x="46" y="59"/>
                      <a:pt x="39" y="59"/>
                    </a:cubicBezTo>
                    <a:cubicBezTo>
                      <a:pt x="28" y="59"/>
                      <a:pt x="17" y="64"/>
                      <a:pt x="10" y="74"/>
                    </a:cubicBezTo>
                    <a:cubicBezTo>
                      <a:pt x="0" y="91"/>
                      <a:pt x="4" y="112"/>
                      <a:pt x="20" y="123"/>
                    </a:cubicBezTo>
                    <a:cubicBezTo>
                      <a:pt x="22" y="124"/>
                      <a:pt x="168" y="223"/>
                      <a:pt x="137" y="436"/>
                    </a:cubicBezTo>
                    <a:cubicBezTo>
                      <a:pt x="134" y="455"/>
                      <a:pt x="147" y="473"/>
                      <a:pt x="166" y="476"/>
                    </a:cubicBezTo>
                    <a:cubicBezTo>
                      <a:pt x="168" y="476"/>
                      <a:pt x="170" y="476"/>
                      <a:pt x="172" y="476"/>
                    </a:cubicBezTo>
                    <a:cubicBezTo>
                      <a:pt x="187" y="476"/>
                      <a:pt x="201" y="466"/>
                      <a:pt x="205" y="451"/>
                    </a:cubicBezTo>
                    <a:cubicBezTo>
                      <a:pt x="223" y="439"/>
                      <a:pt x="223" y="439"/>
                      <a:pt x="223" y="439"/>
                    </a:cubicBezTo>
                    <a:cubicBezTo>
                      <a:pt x="228" y="443"/>
                      <a:pt x="234" y="446"/>
                      <a:pt x="240" y="447"/>
                    </a:cubicBezTo>
                    <a:cubicBezTo>
                      <a:pt x="242" y="447"/>
                      <a:pt x="244" y="447"/>
                      <a:pt x="245" y="447"/>
                    </a:cubicBezTo>
                    <a:cubicBezTo>
                      <a:pt x="262" y="447"/>
                      <a:pt x="277" y="434"/>
                      <a:pt x="280" y="417"/>
                    </a:cubicBezTo>
                    <a:cubicBezTo>
                      <a:pt x="322" y="116"/>
                      <a:pt x="149" y="9"/>
                      <a:pt x="142" y="5"/>
                    </a:cubicBezTo>
                    <a:cubicBezTo>
                      <a:pt x="136" y="1"/>
                      <a:pt x="130" y="0"/>
                      <a:pt x="124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4391026" y="3352800"/>
                <a:ext cx="520700" cy="1063625"/>
              </a:xfrm>
              <a:custGeom>
                <a:rect b="b" l="l" r="r" t="t"/>
                <a:pathLst>
                  <a:path extrusionOk="0" h="335" w="164">
                    <a:moveTo>
                      <a:pt x="40" y="0"/>
                    </a:moveTo>
                    <a:cubicBezTo>
                      <a:pt x="29" y="0"/>
                      <a:pt x="19" y="5"/>
                      <a:pt x="12" y="14"/>
                    </a:cubicBezTo>
                    <a:cubicBezTo>
                      <a:pt x="0" y="29"/>
                      <a:pt x="3" y="51"/>
                      <a:pt x="18" y="63"/>
                    </a:cubicBezTo>
                    <a:cubicBezTo>
                      <a:pt x="23" y="67"/>
                      <a:pt x="131" y="153"/>
                      <a:pt x="39" y="280"/>
                    </a:cubicBezTo>
                    <a:cubicBezTo>
                      <a:pt x="28" y="295"/>
                      <a:pt x="31" y="317"/>
                      <a:pt x="47" y="328"/>
                    </a:cubicBezTo>
                    <a:cubicBezTo>
                      <a:pt x="53" y="333"/>
                      <a:pt x="60" y="335"/>
                      <a:pt x="68" y="335"/>
                    </a:cubicBezTo>
                    <a:cubicBezTo>
                      <a:pt x="78" y="335"/>
                      <a:pt x="89" y="330"/>
                      <a:pt x="96" y="321"/>
                    </a:cubicBezTo>
                    <a:cubicBezTo>
                      <a:pt x="164" y="227"/>
                      <a:pt x="151" y="146"/>
                      <a:pt x="128" y="95"/>
                    </a:cubicBezTo>
                    <a:cubicBezTo>
                      <a:pt x="103" y="41"/>
                      <a:pt x="63" y="9"/>
                      <a:pt x="61" y="8"/>
                    </a:cubicBezTo>
                    <a:cubicBezTo>
                      <a:pt x="55" y="3"/>
                      <a:pt x="47" y="0"/>
                      <a:pt x="40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9" name="Google Shape;829;p20"/>
            <p:cNvGrpSpPr/>
            <p:nvPr/>
          </p:nvGrpSpPr>
          <p:grpSpPr>
            <a:xfrm>
              <a:off x="4051301" y="5267325"/>
              <a:ext cx="1041400" cy="644525"/>
              <a:chOff x="4051301" y="5267325"/>
              <a:chExt cx="1041400" cy="644525"/>
            </a:xfrm>
          </p:grpSpPr>
          <p:sp>
            <p:nvSpPr>
              <p:cNvPr id="830" name="Google Shape;830;p20"/>
              <p:cNvSpPr/>
              <p:nvPr/>
            </p:nvSpPr>
            <p:spPr>
              <a:xfrm>
                <a:off x="4051301" y="5267325"/>
                <a:ext cx="1041400" cy="149225"/>
              </a:xfrm>
              <a:custGeom>
                <a:rect b="b" l="l" r="r" t="t"/>
                <a:pathLst>
                  <a:path extrusionOk="0" h="47" w="328">
                    <a:moveTo>
                      <a:pt x="305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05" y="47"/>
                      <a:pt x="305" y="47"/>
                      <a:pt x="305" y="47"/>
                    </a:cubicBezTo>
                    <a:cubicBezTo>
                      <a:pt x="318" y="47"/>
                      <a:pt x="328" y="36"/>
                      <a:pt x="328" y="23"/>
                    </a:cubicBezTo>
                    <a:cubicBezTo>
                      <a:pt x="328" y="11"/>
                      <a:pt x="318" y="0"/>
                      <a:pt x="305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4051301" y="5514975"/>
                <a:ext cx="1041400" cy="149225"/>
              </a:xfrm>
              <a:custGeom>
                <a:rect b="b" l="l" r="r" t="t"/>
                <a:pathLst>
                  <a:path extrusionOk="0" h="47" w="328">
                    <a:moveTo>
                      <a:pt x="305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05" y="47"/>
                      <a:pt x="305" y="47"/>
                      <a:pt x="305" y="47"/>
                    </a:cubicBezTo>
                    <a:cubicBezTo>
                      <a:pt x="318" y="47"/>
                      <a:pt x="328" y="37"/>
                      <a:pt x="328" y="24"/>
                    </a:cubicBezTo>
                    <a:cubicBezTo>
                      <a:pt x="328" y="11"/>
                      <a:pt x="318" y="0"/>
                      <a:pt x="305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4289426" y="5765800"/>
                <a:ext cx="565150" cy="146050"/>
              </a:xfrm>
              <a:custGeom>
                <a:rect b="b" l="l" r="r" t="t"/>
                <a:pathLst>
                  <a:path extrusionOk="0" h="46" w="178">
                    <a:moveTo>
                      <a:pt x="155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68" y="46"/>
                      <a:pt x="178" y="36"/>
                      <a:pt x="178" y="23"/>
                    </a:cubicBezTo>
                    <a:cubicBezTo>
                      <a:pt x="178" y="10"/>
                      <a:pt x="168" y="0"/>
                      <a:pt x="155" y="0"/>
                    </a:cubicBezTo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33" name="Google Shape;833;p20"/>
          <p:cNvCxnSpPr/>
          <p:nvPr/>
        </p:nvCxnSpPr>
        <p:spPr>
          <a:xfrm>
            <a:off x="649288" y="2162175"/>
            <a:ext cx="266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34" name="Google Shape;834;p20"/>
          <p:cNvCxnSpPr/>
          <p:nvPr/>
        </p:nvCxnSpPr>
        <p:spPr>
          <a:xfrm rot="10800000">
            <a:off x="5981614" y="2238375"/>
            <a:ext cx="2665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35" name="Google Shape;835;p20"/>
          <p:cNvSpPr txBox="1"/>
          <p:nvPr>
            <p:ph type="title"/>
          </p:nvPr>
        </p:nvSpPr>
        <p:spPr>
          <a:xfrm>
            <a:off x="611188" y="330463"/>
            <a:ext cx="79215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836" name="Google Shape;836;p20"/>
          <p:cNvSpPr txBox="1"/>
          <p:nvPr>
            <p:ph idx="12" type="sldNum"/>
          </p:nvPr>
        </p:nvSpPr>
        <p:spPr>
          <a:xfrm>
            <a:off x="8246533" y="6138333"/>
            <a:ext cx="429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7" name="Google Shape;837;p20"/>
          <p:cNvSpPr txBox="1"/>
          <p:nvPr/>
        </p:nvSpPr>
        <p:spPr>
          <a:xfrm>
            <a:off x="611560" y="1798019"/>
            <a:ext cx="20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</a:rPr>
              <a:t>3</a:t>
            </a:r>
            <a:endParaRPr/>
          </a:p>
        </p:txBody>
      </p:sp>
      <p:cxnSp>
        <p:nvCxnSpPr>
          <p:cNvPr id="838" name="Google Shape;838;p20"/>
          <p:cNvCxnSpPr/>
          <p:nvPr/>
        </p:nvCxnSpPr>
        <p:spPr>
          <a:xfrm rot="10800000">
            <a:off x="621971" y="2162175"/>
            <a:ext cx="180900" cy="0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9" name="Google Shape;839;p20"/>
          <p:cNvSpPr txBox="1"/>
          <p:nvPr/>
        </p:nvSpPr>
        <p:spPr>
          <a:xfrm flipH="1">
            <a:off x="1046900" y="1615925"/>
            <a:ext cx="2255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Model 3: </a:t>
            </a:r>
            <a:endParaRPr b="1"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K-means clustering</a:t>
            </a:r>
            <a:endParaRPr/>
          </a:p>
        </p:txBody>
      </p:sp>
      <p:sp>
        <p:nvSpPr>
          <p:cNvPr id="840" name="Google Shape;840;p20"/>
          <p:cNvSpPr txBox="1"/>
          <p:nvPr/>
        </p:nvSpPr>
        <p:spPr>
          <a:xfrm flipH="1">
            <a:off x="8483241" y="1874219"/>
            <a:ext cx="20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</a:rPr>
              <a:t>4</a:t>
            </a:r>
            <a:endParaRPr/>
          </a:p>
        </p:txBody>
      </p:sp>
      <p:cxnSp>
        <p:nvCxnSpPr>
          <p:cNvPr id="841" name="Google Shape;841;p20"/>
          <p:cNvCxnSpPr/>
          <p:nvPr/>
        </p:nvCxnSpPr>
        <p:spPr>
          <a:xfrm>
            <a:off x="8493530" y="2238375"/>
            <a:ext cx="180900" cy="0"/>
          </a:xfrm>
          <a:prstGeom prst="straightConnector1">
            <a:avLst/>
          </a:prstGeom>
          <a:noFill/>
          <a:ln cap="rnd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2" name="Google Shape;842;p20"/>
          <p:cNvSpPr/>
          <p:nvPr/>
        </p:nvSpPr>
        <p:spPr>
          <a:xfrm>
            <a:off x="3646547" y="2283791"/>
            <a:ext cx="1803408" cy="2198752"/>
          </a:xfrm>
          <a:custGeom>
            <a:rect b="b" l="l" r="r" t="t"/>
            <a:pathLst>
              <a:path extrusionOk="0" h="706" w="588">
                <a:moveTo>
                  <a:pt x="183" y="706"/>
                </a:moveTo>
                <a:cubicBezTo>
                  <a:pt x="177" y="706"/>
                  <a:pt x="171" y="704"/>
                  <a:pt x="166" y="701"/>
                </a:cubicBezTo>
                <a:cubicBezTo>
                  <a:pt x="88" y="647"/>
                  <a:pt x="35" y="565"/>
                  <a:pt x="18" y="472"/>
                </a:cubicBezTo>
                <a:cubicBezTo>
                  <a:pt x="0" y="378"/>
                  <a:pt x="20" y="283"/>
                  <a:pt x="74" y="204"/>
                </a:cubicBezTo>
                <a:cubicBezTo>
                  <a:pt x="186" y="42"/>
                  <a:pt x="409" y="0"/>
                  <a:pt x="571" y="112"/>
                </a:cubicBezTo>
                <a:cubicBezTo>
                  <a:pt x="584" y="121"/>
                  <a:pt x="588" y="139"/>
                  <a:pt x="579" y="152"/>
                </a:cubicBezTo>
                <a:cubicBezTo>
                  <a:pt x="570" y="165"/>
                  <a:pt x="552" y="168"/>
                  <a:pt x="539" y="159"/>
                </a:cubicBezTo>
                <a:cubicBezTo>
                  <a:pt x="403" y="65"/>
                  <a:pt x="215" y="100"/>
                  <a:pt x="121" y="236"/>
                </a:cubicBezTo>
                <a:cubicBezTo>
                  <a:pt x="76" y="302"/>
                  <a:pt x="59" y="382"/>
                  <a:pt x="74" y="461"/>
                </a:cubicBezTo>
                <a:cubicBezTo>
                  <a:pt x="88" y="540"/>
                  <a:pt x="133" y="609"/>
                  <a:pt x="199" y="654"/>
                </a:cubicBezTo>
                <a:cubicBezTo>
                  <a:pt x="212" y="663"/>
                  <a:pt x="215" y="681"/>
                  <a:pt x="206" y="694"/>
                </a:cubicBezTo>
                <a:cubicBezTo>
                  <a:pt x="201" y="702"/>
                  <a:pt x="192" y="706"/>
                  <a:pt x="183" y="70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0"/>
          <p:cNvSpPr/>
          <p:nvPr/>
        </p:nvSpPr>
        <p:spPr>
          <a:xfrm>
            <a:off x="4321291" y="2775863"/>
            <a:ext cx="1551912" cy="2251697"/>
          </a:xfrm>
          <a:custGeom>
            <a:rect b="b" l="l" r="r" t="t"/>
            <a:pathLst>
              <a:path extrusionOk="0" h="723" w="506">
                <a:moveTo>
                  <a:pt x="298" y="723"/>
                </a:moveTo>
                <a:cubicBezTo>
                  <a:pt x="298" y="673"/>
                  <a:pt x="298" y="673"/>
                  <a:pt x="298" y="673"/>
                </a:cubicBezTo>
                <a:cubicBezTo>
                  <a:pt x="298" y="597"/>
                  <a:pt x="356" y="547"/>
                  <a:pt x="391" y="512"/>
                </a:cubicBezTo>
                <a:cubicBezTo>
                  <a:pt x="426" y="476"/>
                  <a:pt x="455" y="434"/>
                  <a:pt x="455" y="434"/>
                </a:cubicBezTo>
                <a:cubicBezTo>
                  <a:pt x="487" y="380"/>
                  <a:pt x="506" y="316"/>
                  <a:pt x="506" y="248"/>
                </a:cubicBezTo>
                <a:cubicBezTo>
                  <a:pt x="506" y="167"/>
                  <a:pt x="479" y="92"/>
                  <a:pt x="434" y="32"/>
                </a:cubicBezTo>
                <a:cubicBezTo>
                  <a:pt x="434" y="32"/>
                  <a:pt x="405" y="0"/>
                  <a:pt x="379" y="23"/>
                </a:cubicBezTo>
                <a:cubicBezTo>
                  <a:pt x="352" y="49"/>
                  <a:pt x="376" y="75"/>
                  <a:pt x="376" y="75"/>
                </a:cubicBezTo>
                <a:cubicBezTo>
                  <a:pt x="425" y="139"/>
                  <a:pt x="461" y="277"/>
                  <a:pt x="385" y="362"/>
                </a:cubicBezTo>
                <a:cubicBezTo>
                  <a:pt x="309" y="446"/>
                  <a:pt x="275" y="413"/>
                  <a:pt x="292" y="307"/>
                </a:cubicBezTo>
                <a:cubicBezTo>
                  <a:pt x="300" y="262"/>
                  <a:pt x="314" y="223"/>
                  <a:pt x="327" y="194"/>
                </a:cubicBezTo>
                <a:cubicBezTo>
                  <a:pt x="336" y="177"/>
                  <a:pt x="330" y="155"/>
                  <a:pt x="313" y="144"/>
                </a:cubicBezTo>
                <a:cubicBezTo>
                  <a:pt x="297" y="134"/>
                  <a:pt x="275" y="136"/>
                  <a:pt x="262" y="151"/>
                </a:cubicBezTo>
                <a:cubicBezTo>
                  <a:pt x="232" y="185"/>
                  <a:pt x="218" y="247"/>
                  <a:pt x="203" y="307"/>
                </a:cubicBezTo>
                <a:cubicBezTo>
                  <a:pt x="176" y="411"/>
                  <a:pt x="123" y="428"/>
                  <a:pt x="62" y="476"/>
                </a:cubicBezTo>
                <a:cubicBezTo>
                  <a:pt x="1" y="524"/>
                  <a:pt x="0" y="636"/>
                  <a:pt x="0" y="673"/>
                </a:cubicBezTo>
                <a:cubicBezTo>
                  <a:pt x="0" y="711"/>
                  <a:pt x="0" y="723"/>
                  <a:pt x="0" y="723"/>
                </a:cubicBezTo>
                <a:lnTo>
                  <a:pt x="298" y="72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" name="Google Shape;844;p20"/>
          <p:cNvGrpSpPr/>
          <p:nvPr/>
        </p:nvGrpSpPr>
        <p:grpSpPr>
          <a:xfrm>
            <a:off x="3349078" y="1997253"/>
            <a:ext cx="1300429" cy="1086911"/>
            <a:chOff x="3092451" y="2076450"/>
            <a:chExt cx="1346200" cy="1108075"/>
          </a:xfrm>
        </p:grpSpPr>
        <p:sp>
          <p:nvSpPr>
            <p:cNvPr id="845" name="Google Shape;845;p20"/>
            <p:cNvSpPr/>
            <p:nvPr/>
          </p:nvSpPr>
          <p:spPr>
            <a:xfrm>
              <a:off x="4330701" y="2076450"/>
              <a:ext cx="107950" cy="295275"/>
            </a:xfrm>
            <a:custGeom>
              <a:rect b="b" l="l" r="r" t="t"/>
              <a:pathLst>
                <a:path extrusionOk="0" h="93" w="34">
                  <a:moveTo>
                    <a:pt x="21" y="93"/>
                  </a:moveTo>
                  <a:cubicBezTo>
                    <a:pt x="15" y="93"/>
                    <a:pt x="10" y="89"/>
                    <a:pt x="10" y="8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2"/>
                    <a:pt x="10" y="1"/>
                  </a:cubicBezTo>
                  <a:cubicBezTo>
                    <a:pt x="17" y="0"/>
                    <a:pt x="23" y="4"/>
                    <a:pt x="24" y="11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4" y="86"/>
                    <a:pt x="29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3933826" y="2178050"/>
              <a:ext cx="168275" cy="285750"/>
            </a:xfrm>
            <a:custGeom>
              <a:rect b="b" l="l" r="r" t="t"/>
              <a:pathLst>
                <a:path extrusionOk="0" h="90" w="53">
                  <a:moveTo>
                    <a:pt x="40" y="90"/>
                  </a:moveTo>
                  <a:cubicBezTo>
                    <a:pt x="35" y="90"/>
                    <a:pt x="31" y="87"/>
                    <a:pt x="29" y="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2"/>
                    <a:pt x="3" y="5"/>
                    <a:pt x="9" y="3"/>
                  </a:cubicBezTo>
                  <a:cubicBezTo>
                    <a:pt x="15" y="0"/>
                    <a:pt x="22" y="3"/>
                    <a:pt x="24" y="9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3" y="79"/>
                    <a:pt x="50" y="86"/>
                    <a:pt x="45" y="89"/>
                  </a:cubicBezTo>
                  <a:cubicBezTo>
                    <a:pt x="43" y="89"/>
                    <a:pt x="42" y="90"/>
                    <a:pt x="40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3581401" y="2381250"/>
              <a:ext cx="219075" cy="254000"/>
            </a:xfrm>
            <a:custGeom>
              <a:rect b="b" l="l" r="r" t="t"/>
              <a:pathLst>
                <a:path extrusionOk="0" h="80" w="69">
                  <a:moveTo>
                    <a:pt x="56" y="80"/>
                  </a:moveTo>
                  <a:cubicBezTo>
                    <a:pt x="52" y="80"/>
                    <a:pt x="49" y="79"/>
                    <a:pt x="47" y="76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15"/>
                    <a:pt x="1" y="8"/>
                    <a:pt x="6" y="4"/>
                  </a:cubicBezTo>
                  <a:cubicBezTo>
                    <a:pt x="11" y="0"/>
                    <a:pt x="19" y="1"/>
                    <a:pt x="23" y="6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9" y="67"/>
                    <a:pt x="68" y="74"/>
                    <a:pt x="63" y="78"/>
                  </a:cubicBezTo>
                  <a:cubicBezTo>
                    <a:pt x="61" y="80"/>
                    <a:pt x="58" y="80"/>
                    <a:pt x="56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3295651" y="2670175"/>
              <a:ext cx="257175" cy="212725"/>
            </a:xfrm>
            <a:custGeom>
              <a:rect b="b" l="l" r="r" t="t"/>
              <a:pathLst>
                <a:path extrusionOk="0" h="67" w="81">
                  <a:moveTo>
                    <a:pt x="68" y="67"/>
                  </a:moveTo>
                  <a:cubicBezTo>
                    <a:pt x="66" y="67"/>
                    <a:pt x="63" y="66"/>
                    <a:pt x="61" y="65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" y="18"/>
                    <a:pt x="0" y="11"/>
                    <a:pt x="4" y="6"/>
                  </a:cubicBezTo>
                  <a:cubicBezTo>
                    <a:pt x="8" y="1"/>
                    <a:pt x="15" y="0"/>
                    <a:pt x="20" y="4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81" y="50"/>
                    <a:pt x="81" y="57"/>
                    <a:pt x="78" y="63"/>
                  </a:cubicBezTo>
                  <a:cubicBezTo>
                    <a:pt x="75" y="66"/>
                    <a:pt x="72" y="67"/>
                    <a:pt x="68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3092451" y="3022600"/>
              <a:ext cx="288925" cy="161925"/>
            </a:xfrm>
            <a:custGeom>
              <a:rect b="b" l="l" r="r" t="t"/>
              <a:pathLst>
                <a:path extrusionOk="0" h="51" w="91">
                  <a:moveTo>
                    <a:pt x="77" y="51"/>
                  </a:moveTo>
                  <a:cubicBezTo>
                    <a:pt x="76" y="51"/>
                    <a:pt x="74" y="51"/>
                    <a:pt x="73" y="5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1"/>
                    <a:pt x="0" y="14"/>
                    <a:pt x="2" y="8"/>
                  </a:cubicBezTo>
                  <a:cubicBezTo>
                    <a:pt x="5" y="2"/>
                    <a:pt x="11" y="0"/>
                    <a:pt x="17" y="2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8" y="31"/>
                    <a:pt x="91" y="38"/>
                    <a:pt x="88" y="44"/>
                  </a:cubicBezTo>
                  <a:cubicBezTo>
                    <a:pt x="86" y="48"/>
                    <a:pt x="82" y="51"/>
                    <a:pt x="77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20"/>
          <p:cNvGrpSpPr/>
          <p:nvPr/>
        </p:nvGrpSpPr>
        <p:grpSpPr>
          <a:xfrm>
            <a:off x="3247865" y="3311512"/>
            <a:ext cx="785165" cy="1485549"/>
            <a:chOff x="2987676" y="3416300"/>
            <a:chExt cx="812800" cy="1514475"/>
          </a:xfrm>
        </p:grpSpPr>
        <p:sp>
          <p:nvSpPr>
            <p:cNvPr id="851" name="Google Shape;851;p20"/>
            <p:cNvSpPr/>
            <p:nvPr/>
          </p:nvSpPr>
          <p:spPr>
            <a:xfrm>
              <a:off x="2987676" y="3416300"/>
              <a:ext cx="298450" cy="104775"/>
            </a:xfrm>
            <a:custGeom>
              <a:rect b="b" l="l" r="r" t="t"/>
              <a:pathLst>
                <a:path extrusionOk="0" h="33" w="94">
                  <a:moveTo>
                    <a:pt x="82" y="33"/>
                  </a:moveTo>
                  <a:cubicBezTo>
                    <a:pt x="81" y="33"/>
                    <a:pt x="81" y="33"/>
                    <a:pt x="80" y="3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5" y="23"/>
                    <a:pt x="0" y="17"/>
                    <a:pt x="1" y="11"/>
                  </a:cubicBezTo>
                  <a:cubicBezTo>
                    <a:pt x="2" y="5"/>
                    <a:pt x="8" y="0"/>
                    <a:pt x="14" y="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0" y="11"/>
                    <a:pt x="94" y="17"/>
                    <a:pt x="94" y="23"/>
                  </a:cubicBezTo>
                  <a:cubicBezTo>
                    <a:pt x="93" y="29"/>
                    <a:pt x="88" y="33"/>
                    <a:pt x="82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2987676" y="3794125"/>
              <a:ext cx="298450" cy="104775"/>
            </a:xfrm>
            <a:custGeom>
              <a:rect b="b" l="l" r="r" t="t"/>
              <a:pathLst>
                <a:path extrusionOk="0" h="33" w="94">
                  <a:moveTo>
                    <a:pt x="13" y="33"/>
                  </a:moveTo>
                  <a:cubicBezTo>
                    <a:pt x="7" y="33"/>
                    <a:pt x="2" y="29"/>
                    <a:pt x="1" y="23"/>
                  </a:cubicBezTo>
                  <a:cubicBezTo>
                    <a:pt x="0" y="17"/>
                    <a:pt x="5" y="11"/>
                    <a:pt x="11" y="1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7" y="0"/>
                    <a:pt x="93" y="4"/>
                    <a:pt x="94" y="11"/>
                  </a:cubicBezTo>
                  <a:cubicBezTo>
                    <a:pt x="94" y="17"/>
                    <a:pt x="90" y="23"/>
                    <a:pt x="84" y="2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3092451" y="4127500"/>
              <a:ext cx="288925" cy="165100"/>
            </a:xfrm>
            <a:custGeom>
              <a:rect b="b" l="l" r="r" t="t"/>
              <a:pathLst>
                <a:path extrusionOk="0" h="52" w="91">
                  <a:moveTo>
                    <a:pt x="13" y="52"/>
                  </a:moveTo>
                  <a:cubicBezTo>
                    <a:pt x="8" y="52"/>
                    <a:pt x="4" y="49"/>
                    <a:pt x="2" y="45"/>
                  </a:cubicBezTo>
                  <a:cubicBezTo>
                    <a:pt x="0" y="39"/>
                    <a:pt x="3" y="32"/>
                    <a:pt x="8" y="29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9" y="0"/>
                    <a:pt x="86" y="3"/>
                    <a:pt x="88" y="9"/>
                  </a:cubicBezTo>
                  <a:cubicBezTo>
                    <a:pt x="91" y="15"/>
                    <a:pt x="88" y="22"/>
                    <a:pt x="82" y="2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2"/>
                    <a:pt x="14" y="52"/>
                    <a:pt x="13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3295651" y="4429125"/>
              <a:ext cx="257175" cy="215900"/>
            </a:xfrm>
            <a:custGeom>
              <a:rect b="b" l="l" r="r" t="t"/>
              <a:pathLst>
                <a:path extrusionOk="0" h="68" w="81">
                  <a:moveTo>
                    <a:pt x="13" y="68"/>
                  </a:moveTo>
                  <a:cubicBezTo>
                    <a:pt x="9" y="68"/>
                    <a:pt x="6" y="66"/>
                    <a:pt x="4" y="63"/>
                  </a:cubicBezTo>
                  <a:cubicBezTo>
                    <a:pt x="0" y="58"/>
                    <a:pt x="1" y="51"/>
                    <a:pt x="6" y="4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6" y="0"/>
                    <a:pt x="74" y="1"/>
                    <a:pt x="78" y="6"/>
                  </a:cubicBezTo>
                  <a:cubicBezTo>
                    <a:pt x="81" y="12"/>
                    <a:pt x="81" y="19"/>
                    <a:pt x="75" y="23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8" y="67"/>
                    <a:pt x="15" y="68"/>
                    <a:pt x="13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3581401" y="4676775"/>
              <a:ext cx="219075" cy="254000"/>
            </a:xfrm>
            <a:custGeom>
              <a:rect b="b" l="l" r="r" t="t"/>
              <a:pathLst>
                <a:path extrusionOk="0" h="80" w="69">
                  <a:moveTo>
                    <a:pt x="13" y="80"/>
                  </a:moveTo>
                  <a:cubicBezTo>
                    <a:pt x="11" y="80"/>
                    <a:pt x="8" y="79"/>
                    <a:pt x="6" y="78"/>
                  </a:cubicBezTo>
                  <a:cubicBezTo>
                    <a:pt x="1" y="74"/>
                    <a:pt x="0" y="67"/>
                    <a:pt x="4" y="61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1" y="1"/>
                    <a:pt x="58" y="0"/>
                    <a:pt x="63" y="4"/>
                  </a:cubicBezTo>
                  <a:cubicBezTo>
                    <a:pt x="68" y="8"/>
                    <a:pt x="69" y="15"/>
                    <a:pt x="65" y="20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0" y="79"/>
                    <a:pt x="17" y="80"/>
                    <a:pt x="1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20"/>
          <p:cNvGrpSpPr/>
          <p:nvPr/>
        </p:nvGrpSpPr>
        <p:grpSpPr>
          <a:xfrm>
            <a:off x="4907139" y="1997253"/>
            <a:ext cx="1300429" cy="1086911"/>
            <a:chOff x="4705351" y="2076450"/>
            <a:chExt cx="1346200" cy="1108075"/>
          </a:xfrm>
        </p:grpSpPr>
        <p:sp>
          <p:nvSpPr>
            <p:cNvPr id="857" name="Google Shape;857;p20"/>
            <p:cNvSpPr/>
            <p:nvPr/>
          </p:nvSpPr>
          <p:spPr>
            <a:xfrm>
              <a:off x="4705351" y="2076450"/>
              <a:ext cx="107950" cy="295275"/>
            </a:xfrm>
            <a:custGeom>
              <a:rect b="b" l="l" r="r" t="t"/>
              <a:pathLst>
                <a:path extrusionOk="0" h="93" w="34">
                  <a:moveTo>
                    <a:pt x="13" y="93"/>
                  </a:moveTo>
                  <a:cubicBezTo>
                    <a:pt x="12" y="93"/>
                    <a:pt x="12" y="93"/>
                    <a:pt x="11" y="93"/>
                  </a:cubicBezTo>
                  <a:cubicBezTo>
                    <a:pt x="5" y="92"/>
                    <a:pt x="0" y="86"/>
                    <a:pt x="1" y="8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4"/>
                    <a:pt x="17" y="0"/>
                    <a:pt x="24" y="1"/>
                  </a:cubicBezTo>
                  <a:cubicBezTo>
                    <a:pt x="30" y="2"/>
                    <a:pt x="34" y="7"/>
                    <a:pt x="34" y="14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9"/>
                    <a:pt x="19" y="93"/>
                    <a:pt x="13" y="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5041901" y="2178050"/>
              <a:ext cx="168275" cy="285750"/>
            </a:xfrm>
            <a:custGeom>
              <a:rect b="b" l="l" r="r" t="t"/>
              <a:pathLst>
                <a:path extrusionOk="0" h="90" w="53">
                  <a:moveTo>
                    <a:pt x="13" y="90"/>
                  </a:moveTo>
                  <a:cubicBezTo>
                    <a:pt x="11" y="90"/>
                    <a:pt x="10" y="89"/>
                    <a:pt x="9" y="89"/>
                  </a:cubicBezTo>
                  <a:cubicBezTo>
                    <a:pt x="3" y="86"/>
                    <a:pt x="0" y="79"/>
                    <a:pt x="2" y="7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1" y="3"/>
                    <a:pt x="38" y="0"/>
                    <a:pt x="44" y="3"/>
                  </a:cubicBezTo>
                  <a:cubicBezTo>
                    <a:pt x="50" y="5"/>
                    <a:pt x="53" y="12"/>
                    <a:pt x="50" y="18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2" y="87"/>
                    <a:pt x="18" y="90"/>
                    <a:pt x="13" y="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5343526" y="2381250"/>
              <a:ext cx="219075" cy="254000"/>
            </a:xfrm>
            <a:custGeom>
              <a:rect b="b" l="l" r="r" t="t"/>
              <a:pathLst>
                <a:path extrusionOk="0" h="80" w="69">
                  <a:moveTo>
                    <a:pt x="13" y="80"/>
                  </a:moveTo>
                  <a:cubicBezTo>
                    <a:pt x="11" y="80"/>
                    <a:pt x="8" y="80"/>
                    <a:pt x="6" y="78"/>
                  </a:cubicBezTo>
                  <a:cubicBezTo>
                    <a:pt x="1" y="74"/>
                    <a:pt x="0" y="67"/>
                    <a:pt x="4" y="6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50" y="1"/>
                    <a:pt x="58" y="0"/>
                    <a:pt x="63" y="4"/>
                  </a:cubicBezTo>
                  <a:cubicBezTo>
                    <a:pt x="68" y="8"/>
                    <a:pt x="69" y="15"/>
                    <a:pt x="65" y="21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0" y="79"/>
                    <a:pt x="17" y="80"/>
                    <a:pt x="13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5591176" y="2670175"/>
              <a:ext cx="257175" cy="212725"/>
            </a:xfrm>
            <a:custGeom>
              <a:rect b="b" l="l" r="r" t="t"/>
              <a:pathLst>
                <a:path extrusionOk="0" h="67" w="81">
                  <a:moveTo>
                    <a:pt x="13" y="67"/>
                  </a:moveTo>
                  <a:cubicBezTo>
                    <a:pt x="9" y="67"/>
                    <a:pt x="6" y="66"/>
                    <a:pt x="3" y="63"/>
                  </a:cubicBezTo>
                  <a:cubicBezTo>
                    <a:pt x="0" y="57"/>
                    <a:pt x="0" y="50"/>
                    <a:pt x="6" y="46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6" y="0"/>
                    <a:pt x="73" y="1"/>
                    <a:pt x="77" y="6"/>
                  </a:cubicBezTo>
                  <a:cubicBezTo>
                    <a:pt x="81" y="11"/>
                    <a:pt x="80" y="18"/>
                    <a:pt x="75" y="22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8" y="66"/>
                    <a:pt x="15" y="67"/>
                    <a:pt x="13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5762626" y="3022600"/>
              <a:ext cx="288925" cy="161925"/>
            </a:xfrm>
            <a:custGeom>
              <a:rect b="b" l="l" r="r" t="t"/>
              <a:pathLst>
                <a:path extrusionOk="0" h="51" w="91">
                  <a:moveTo>
                    <a:pt x="14" y="51"/>
                  </a:moveTo>
                  <a:cubicBezTo>
                    <a:pt x="9" y="51"/>
                    <a:pt x="5" y="48"/>
                    <a:pt x="3" y="44"/>
                  </a:cubicBezTo>
                  <a:cubicBezTo>
                    <a:pt x="0" y="38"/>
                    <a:pt x="3" y="31"/>
                    <a:pt x="9" y="29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80" y="0"/>
                    <a:pt x="86" y="2"/>
                    <a:pt x="89" y="8"/>
                  </a:cubicBezTo>
                  <a:cubicBezTo>
                    <a:pt x="91" y="14"/>
                    <a:pt x="88" y="21"/>
                    <a:pt x="83" y="24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7" y="51"/>
                    <a:pt x="15" y="51"/>
                    <a:pt x="14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20"/>
          <p:cNvGrpSpPr/>
          <p:nvPr/>
        </p:nvGrpSpPr>
        <p:grpSpPr>
          <a:xfrm>
            <a:off x="5523616" y="3311512"/>
            <a:ext cx="785165" cy="1485549"/>
            <a:chOff x="5343526" y="3416300"/>
            <a:chExt cx="812800" cy="1514475"/>
          </a:xfrm>
        </p:grpSpPr>
        <p:sp>
          <p:nvSpPr>
            <p:cNvPr id="863" name="Google Shape;863;p20"/>
            <p:cNvSpPr/>
            <p:nvPr/>
          </p:nvSpPr>
          <p:spPr>
            <a:xfrm>
              <a:off x="5857876" y="3416300"/>
              <a:ext cx="298450" cy="104775"/>
            </a:xfrm>
            <a:custGeom>
              <a:rect b="b" l="l" r="r" t="t"/>
              <a:pathLst>
                <a:path extrusionOk="0" h="33" w="94">
                  <a:moveTo>
                    <a:pt x="12" y="33"/>
                  </a:moveTo>
                  <a:cubicBezTo>
                    <a:pt x="6" y="33"/>
                    <a:pt x="1" y="29"/>
                    <a:pt x="0" y="23"/>
                  </a:cubicBezTo>
                  <a:cubicBezTo>
                    <a:pt x="0" y="17"/>
                    <a:pt x="4" y="11"/>
                    <a:pt x="10" y="1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6" y="0"/>
                    <a:pt x="92" y="5"/>
                    <a:pt x="93" y="11"/>
                  </a:cubicBezTo>
                  <a:cubicBezTo>
                    <a:pt x="94" y="17"/>
                    <a:pt x="89" y="23"/>
                    <a:pt x="83" y="2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3" y="33"/>
                    <a:pt x="12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5857876" y="3794125"/>
              <a:ext cx="298450" cy="104775"/>
            </a:xfrm>
            <a:custGeom>
              <a:rect b="b" l="l" r="r" t="t"/>
              <a:pathLst>
                <a:path extrusionOk="0" h="33" w="94">
                  <a:moveTo>
                    <a:pt x="81" y="33"/>
                  </a:moveTo>
                  <a:cubicBezTo>
                    <a:pt x="81" y="33"/>
                    <a:pt x="80" y="33"/>
                    <a:pt x="80" y="3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4" y="23"/>
                    <a:pt x="0" y="17"/>
                    <a:pt x="0" y="11"/>
                  </a:cubicBezTo>
                  <a:cubicBezTo>
                    <a:pt x="1" y="4"/>
                    <a:pt x="7" y="0"/>
                    <a:pt x="14" y="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9" y="11"/>
                    <a:pt x="94" y="17"/>
                    <a:pt x="93" y="23"/>
                  </a:cubicBezTo>
                  <a:cubicBezTo>
                    <a:pt x="92" y="29"/>
                    <a:pt x="87" y="33"/>
                    <a:pt x="81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5762626" y="4127500"/>
              <a:ext cx="288925" cy="165100"/>
            </a:xfrm>
            <a:custGeom>
              <a:rect b="b" l="l" r="r" t="t"/>
              <a:pathLst>
                <a:path extrusionOk="0" h="52" w="91">
                  <a:moveTo>
                    <a:pt x="78" y="52"/>
                  </a:moveTo>
                  <a:cubicBezTo>
                    <a:pt x="77" y="52"/>
                    <a:pt x="75" y="52"/>
                    <a:pt x="74" y="5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3" y="9"/>
                  </a:cubicBezTo>
                  <a:cubicBezTo>
                    <a:pt x="5" y="3"/>
                    <a:pt x="12" y="0"/>
                    <a:pt x="18" y="3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8" y="32"/>
                    <a:pt x="91" y="39"/>
                    <a:pt x="89" y="45"/>
                  </a:cubicBezTo>
                  <a:cubicBezTo>
                    <a:pt x="87" y="49"/>
                    <a:pt x="83" y="52"/>
                    <a:pt x="78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5591176" y="4429125"/>
              <a:ext cx="257175" cy="215900"/>
            </a:xfrm>
            <a:custGeom>
              <a:rect b="b" l="l" r="r" t="t"/>
              <a:pathLst>
                <a:path extrusionOk="0" h="68" w="81">
                  <a:moveTo>
                    <a:pt x="68" y="68"/>
                  </a:moveTo>
                  <a:cubicBezTo>
                    <a:pt x="66" y="68"/>
                    <a:pt x="63" y="67"/>
                    <a:pt x="61" y="6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19"/>
                    <a:pt x="0" y="12"/>
                    <a:pt x="3" y="6"/>
                  </a:cubicBezTo>
                  <a:cubicBezTo>
                    <a:pt x="7" y="1"/>
                    <a:pt x="15" y="0"/>
                    <a:pt x="20" y="4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0" y="51"/>
                    <a:pt x="81" y="58"/>
                    <a:pt x="77" y="63"/>
                  </a:cubicBezTo>
                  <a:cubicBezTo>
                    <a:pt x="75" y="66"/>
                    <a:pt x="72" y="68"/>
                    <a:pt x="68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5343526" y="4676775"/>
              <a:ext cx="219075" cy="254000"/>
            </a:xfrm>
            <a:custGeom>
              <a:rect b="b" l="l" r="r" t="t"/>
              <a:pathLst>
                <a:path extrusionOk="0" h="80" w="69">
                  <a:moveTo>
                    <a:pt x="56" y="80"/>
                  </a:moveTo>
                  <a:cubicBezTo>
                    <a:pt x="52" y="80"/>
                    <a:pt x="49" y="79"/>
                    <a:pt x="46" y="7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15"/>
                    <a:pt x="1" y="8"/>
                    <a:pt x="6" y="4"/>
                  </a:cubicBezTo>
                  <a:cubicBezTo>
                    <a:pt x="11" y="0"/>
                    <a:pt x="18" y="1"/>
                    <a:pt x="22" y="6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9" y="67"/>
                    <a:pt x="68" y="74"/>
                    <a:pt x="63" y="78"/>
                  </a:cubicBezTo>
                  <a:cubicBezTo>
                    <a:pt x="61" y="79"/>
                    <a:pt x="58" y="80"/>
                    <a:pt x="56" y="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20"/>
          <p:cNvGrpSpPr/>
          <p:nvPr/>
        </p:nvGrpSpPr>
        <p:grpSpPr>
          <a:xfrm>
            <a:off x="3551503" y="2012825"/>
            <a:ext cx="579672" cy="591728"/>
            <a:chOff x="3302001" y="2092325"/>
            <a:chExt cx="600075" cy="603250"/>
          </a:xfrm>
        </p:grpSpPr>
        <p:sp>
          <p:nvSpPr>
            <p:cNvPr id="869" name="Google Shape;869;p20"/>
            <p:cNvSpPr/>
            <p:nvPr/>
          </p:nvSpPr>
          <p:spPr>
            <a:xfrm>
              <a:off x="3314701" y="2105025"/>
              <a:ext cx="574675" cy="57785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0" name="Google Shape;870;p20"/>
            <p:cNvGrpSpPr/>
            <p:nvPr/>
          </p:nvGrpSpPr>
          <p:grpSpPr>
            <a:xfrm>
              <a:off x="3302001" y="2092325"/>
              <a:ext cx="600075" cy="603250"/>
              <a:chOff x="3302001" y="2092325"/>
              <a:chExt cx="600075" cy="603250"/>
            </a:xfrm>
          </p:grpSpPr>
          <p:sp>
            <p:nvSpPr>
              <p:cNvPr id="871" name="Google Shape;871;p20"/>
              <p:cNvSpPr/>
              <p:nvPr/>
            </p:nvSpPr>
            <p:spPr>
              <a:xfrm>
                <a:off x="3302001" y="2092325"/>
                <a:ext cx="600075" cy="603250"/>
              </a:xfrm>
              <a:custGeom>
                <a:rect b="b" l="l" r="r" t="t"/>
                <a:pathLst>
                  <a:path extrusionOk="0" h="190" w="189">
                    <a:moveTo>
                      <a:pt x="94" y="186"/>
                    </a:moveTo>
                    <a:cubicBezTo>
                      <a:pt x="94" y="190"/>
                      <a:pt x="94" y="190"/>
                      <a:pt x="94" y="190"/>
                    </a:cubicBezTo>
                    <a:cubicBezTo>
                      <a:pt x="147" y="190"/>
                      <a:pt x="189" y="147"/>
                      <a:pt x="189" y="95"/>
                    </a:cubicBezTo>
                    <a:cubicBezTo>
                      <a:pt x="189" y="43"/>
                      <a:pt x="147" y="0"/>
                      <a:pt x="94" y="0"/>
                    </a:cubicBezTo>
                    <a:cubicBezTo>
                      <a:pt x="42" y="0"/>
                      <a:pt x="0" y="43"/>
                      <a:pt x="0" y="95"/>
                    </a:cubicBezTo>
                    <a:cubicBezTo>
                      <a:pt x="0" y="147"/>
                      <a:pt x="42" y="190"/>
                      <a:pt x="94" y="190"/>
                    </a:cubicBezTo>
                    <a:cubicBezTo>
                      <a:pt x="94" y="186"/>
                      <a:pt x="94" y="186"/>
                      <a:pt x="94" y="186"/>
                    </a:cubicBezTo>
                    <a:cubicBezTo>
                      <a:pt x="94" y="182"/>
                      <a:pt x="94" y="182"/>
                      <a:pt x="94" y="182"/>
                    </a:cubicBezTo>
                    <a:cubicBezTo>
                      <a:pt x="70" y="182"/>
                      <a:pt x="49" y="172"/>
                      <a:pt x="33" y="156"/>
                    </a:cubicBezTo>
                    <a:cubicBezTo>
                      <a:pt x="17" y="141"/>
                      <a:pt x="8" y="119"/>
                      <a:pt x="8" y="95"/>
                    </a:cubicBezTo>
                    <a:cubicBezTo>
                      <a:pt x="8" y="71"/>
                      <a:pt x="17" y="50"/>
                      <a:pt x="33" y="34"/>
                    </a:cubicBezTo>
                    <a:cubicBezTo>
                      <a:pt x="49" y="18"/>
                      <a:pt x="70" y="8"/>
                      <a:pt x="94" y="8"/>
                    </a:cubicBezTo>
                    <a:cubicBezTo>
                      <a:pt x="118" y="8"/>
                      <a:pt x="140" y="18"/>
                      <a:pt x="156" y="34"/>
                    </a:cubicBezTo>
                    <a:cubicBezTo>
                      <a:pt x="171" y="50"/>
                      <a:pt x="181" y="71"/>
                      <a:pt x="181" y="95"/>
                    </a:cubicBezTo>
                    <a:cubicBezTo>
                      <a:pt x="181" y="119"/>
                      <a:pt x="171" y="141"/>
                      <a:pt x="156" y="156"/>
                    </a:cubicBezTo>
                    <a:cubicBezTo>
                      <a:pt x="140" y="172"/>
                      <a:pt x="118" y="182"/>
                      <a:pt x="94" y="182"/>
                    </a:cubicBezTo>
                    <a:lnTo>
                      <a:pt x="94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0"/>
              <p:cNvSpPr/>
              <p:nvPr/>
            </p:nvSpPr>
            <p:spPr>
              <a:xfrm>
                <a:off x="3473451" y="2219325"/>
                <a:ext cx="254000" cy="368300"/>
              </a:xfrm>
              <a:custGeom>
                <a:rect b="b" l="l" r="r" t="t"/>
                <a:pathLst>
                  <a:path extrusionOk="0" h="116" w="80">
                    <a:moveTo>
                      <a:pt x="23" y="101"/>
                    </a:move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6" y="109"/>
                      <a:pt x="30" y="110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2" y="116"/>
                      <a:pt x="40" y="116"/>
                    </a:cubicBezTo>
                    <a:cubicBezTo>
                      <a:pt x="48" y="116"/>
                      <a:pt x="51" y="114"/>
                      <a:pt x="51" y="114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5" y="109"/>
                      <a:pt x="56" y="107"/>
                      <a:pt x="56" y="107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52" y="102"/>
                      <a:pt x="46" y="103"/>
                      <a:pt x="40" y="103"/>
                    </a:cubicBezTo>
                    <a:cubicBezTo>
                      <a:pt x="34" y="103"/>
                      <a:pt x="29" y="102"/>
                      <a:pt x="23" y="101"/>
                    </a:cubicBezTo>
                    <a:close/>
                    <a:moveTo>
                      <a:pt x="22" y="90"/>
                    </a:moveTo>
                    <a:cubicBezTo>
                      <a:pt x="23" y="95"/>
                      <a:pt x="23" y="95"/>
                      <a:pt x="23" y="95"/>
                    </a:cubicBezTo>
                    <a:cubicBezTo>
                      <a:pt x="28" y="98"/>
                      <a:pt x="34" y="99"/>
                      <a:pt x="40" y="99"/>
                    </a:cubicBezTo>
                    <a:cubicBezTo>
                      <a:pt x="47" y="99"/>
                      <a:pt x="53" y="98"/>
                      <a:pt x="58" y="95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53" y="92"/>
                      <a:pt x="47" y="93"/>
                      <a:pt x="40" y="93"/>
                    </a:cubicBezTo>
                    <a:cubicBezTo>
                      <a:pt x="34" y="93"/>
                      <a:pt x="27" y="92"/>
                      <a:pt x="22" y="90"/>
                    </a:cubicBez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54"/>
                      <a:pt x="8" y="67"/>
                      <a:pt x="20" y="7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7" y="87"/>
                      <a:pt x="33" y="88"/>
                      <a:pt x="40" y="88"/>
                    </a:cubicBezTo>
                    <a:cubicBezTo>
                      <a:pt x="47" y="88"/>
                      <a:pt x="54" y="87"/>
                      <a:pt x="60" y="8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73" y="67"/>
                      <a:pt x="80" y="54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55" y="69"/>
                    </a:move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1" y="81"/>
                      <a:pt x="40" y="81"/>
                    </a:cubicBezTo>
                    <a:cubicBezTo>
                      <a:pt x="30" y="81"/>
                      <a:pt x="27" y="79"/>
                      <a:pt x="27" y="79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15" y="64"/>
                      <a:pt x="7" y="53"/>
                      <a:pt x="7" y="40"/>
                    </a:cubicBezTo>
                    <a:cubicBezTo>
                      <a:pt x="7" y="22"/>
                      <a:pt x="22" y="7"/>
                      <a:pt x="40" y="7"/>
                    </a:cubicBezTo>
                    <a:cubicBezTo>
                      <a:pt x="59" y="7"/>
                      <a:pt x="73" y="22"/>
                      <a:pt x="73" y="40"/>
                    </a:cubicBezTo>
                    <a:cubicBezTo>
                      <a:pt x="73" y="53"/>
                      <a:pt x="66" y="64"/>
                      <a:pt x="55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0"/>
              <p:cNvSpPr/>
              <p:nvPr/>
            </p:nvSpPr>
            <p:spPr>
              <a:xfrm>
                <a:off x="3514726" y="2257425"/>
                <a:ext cx="146050" cy="180975"/>
              </a:xfrm>
              <a:custGeom>
                <a:rect b="b" l="l" r="r" t="t"/>
                <a:pathLst>
                  <a:path extrusionOk="0" h="57" w="46">
                    <a:moveTo>
                      <a:pt x="27" y="4"/>
                    </a:moveTo>
                    <a:cubicBezTo>
                      <a:pt x="29" y="4"/>
                      <a:pt x="29" y="4"/>
                      <a:pt x="29" y="2"/>
                    </a:cubicBezTo>
                    <a:cubicBezTo>
                      <a:pt x="29" y="1"/>
                      <a:pt x="29" y="0"/>
                      <a:pt x="27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3" y="30"/>
                      <a:pt x="4" y="29"/>
                      <a:pt x="4" y="28"/>
                    </a:cubicBezTo>
                    <a:cubicBezTo>
                      <a:pt x="4" y="15"/>
                      <a:pt x="14" y="4"/>
                      <a:pt x="27" y="4"/>
                    </a:cubicBezTo>
                    <a:close/>
                    <a:moveTo>
                      <a:pt x="40" y="35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46" y="38"/>
                      <a:pt x="46" y="38"/>
                      <a:pt x="46" y="38"/>
                    </a:cubicBezTo>
                    <a:lnTo>
                      <a:pt x="40" y="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4" name="Google Shape;874;p20"/>
          <p:cNvGrpSpPr/>
          <p:nvPr/>
        </p:nvGrpSpPr>
        <p:grpSpPr>
          <a:xfrm>
            <a:off x="5425471" y="2012825"/>
            <a:ext cx="579672" cy="591728"/>
            <a:chOff x="5241926" y="2092325"/>
            <a:chExt cx="600075" cy="603250"/>
          </a:xfrm>
        </p:grpSpPr>
        <p:sp>
          <p:nvSpPr>
            <p:cNvPr id="875" name="Google Shape;875;p20"/>
            <p:cNvSpPr/>
            <p:nvPr/>
          </p:nvSpPr>
          <p:spPr>
            <a:xfrm>
              <a:off x="5254626" y="2105025"/>
              <a:ext cx="574675" cy="57785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6" name="Google Shape;876;p20"/>
            <p:cNvGrpSpPr/>
            <p:nvPr/>
          </p:nvGrpSpPr>
          <p:grpSpPr>
            <a:xfrm>
              <a:off x="5241926" y="2092325"/>
              <a:ext cx="600075" cy="603250"/>
              <a:chOff x="5241926" y="2092325"/>
              <a:chExt cx="600075" cy="603250"/>
            </a:xfrm>
          </p:grpSpPr>
          <p:sp>
            <p:nvSpPr>
              <p:cNvPr id="877" name="Google Shape;877;p20"/>
              <p:cNvSpPr/>
              <p:nvPr/>
            </p:nvSpPr>
            <p:spPr>
              <a:xfrm>
                <a:off x="5241926" y="2092325"/>
                <a:ext cx="600075" cy="603250"/>
              </a:xfrm>
              <a:custGeom>
                <a:rect b="b" l="l" r="r" t="t"/>
                <a:pathLst>
                  <a:path extrusionOk="0" h="190" w="189">
                    <a:moveTo>
                      <a:pt x="95" y="186"/>
                    </a:moveTo>
                    <a:cubicBezTo>
                      <a:pt x="95" y="182"/>
                      <a:pt x="95" y="182"/>
                      <a:pt x="95" y="182"/>
                    </a:cubicBezTo>
                    <a:cubicBezTo>
                      <a:pt x="71" y="182"/>
                      <a:pt x="49" y="172"/>
                      <a:pt x="33" y="156"/>
                    </a:cubicBezTo>
                    <a:cubicBezTo>
                      <a:pt x="18" y="141"/>
                      <a:pt x="8" y="119"/>
                      <a:pt x="8" y="95"/>
                    </a:cubicBezTo>
                    <a:cubicBezTo>
                      <a:pt x="8" y="71"/>
                      <a:pt x="18" y="50"/>
                      <a:pt x="33" y="34"/>
                    </a:cubicBezTo>
                    <a:cubicBezTo>
                      <a:pt x="49" y="18"/>
                      <a:pt x="71" y="8"/>
                      <a:pt x="95" y="8"/>
                    </a:cubicBezTo>
                    <a:cubicBezTo>
                      <a:pt x="119" y="8"/>
                      <a:pt x="140" y="18"/>
                      <a:pt x="156" y="34"/>
                    </a:cubicBezTo>
                    <a:cubicBezTo>
                      <a:pt x="172" y="50"/>
                      <a:pt x="181" y="71"/>
                      <a:pt x="181" y="95"/>
                    </a:cubicBezTo>
                    <a:cubicBezTo>
                      <a:pt x="181" y="119"/>
                      <a:pt x="172" y="141"/>
                      <a:pt x="156" y="156"/>
                    </a:cubicBezTo>
                    <a:cubicBezTo>
                      <a:pt x="140" y="172"/>
                      <a:pt x="119" y="182"/>
                      <a:pt x="95" y="182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90"/>
                      <a:pt x="95" y="190"/>
                      <a:pt x="95" y="190"/>
                    </a:cubicBezTo>
                    <a:cubicBezTo>
                      <a:pt x="147" y="190"/>
                      <a:pt x="189" y="147"/>
                      <a:pt x="189" y="95"/>
                    </a:cubicBezTo>
                    <a:cubicBezTo>
                      <a:pt x="189" y="43"/>
                      <a:pt x="147" y="0"/>
                      <a:pt x="95" y="0"/>
                    </a:cubicBezTo>
                    <a:cubicBezTo>
                      <a:pt x="42" y="0"/>
                      <a:pt x="0" y="43"/>
                      <a:pt x="0" y="95"/>
                    </a:cubicBezTo>
                    <a:cubicBezTo>
                      <a:pt x="0" y="147"/>
                      <a:pt x="42" y="190"/>
                      <a:pt x="95" y="190"/>
                    </a:cubicBezTo>
                    <a:lnTo>
                      <a:pt x="95" y="1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0"/>
              <p:cNvSpPr/>
              <p:nvPr/>
            </p:nvSpPr>
            <p:spPr>
              <a:xfrm>
                <a:off x="5362576" y="2238375"/>
                <a:ext cx="346075" cy="295275"/>
              </a:xfrm>
              <a:custGeom>
                <a:rect b="b" l="l" r="r" t="t"/>
                <a:pathLst>
                  <a:path extrusionOk="0" h="93" w="109">
                    <a:moveTo>
                      <a:pt x="39" y="60"/>
                    </a:moveTo>
                    <a:cubicBezTo>
                      <a:pt x="39" y="93"/>
                      <a:pt x="39" y="93"/>
                      <a:pt x="39" y="93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3" y="74"/>
                      <a:pt x="53" y="74"/>
                      <a:pt x="53" y="74"/>
                    </a:cubicBezTo>
                    <a:lnTo>
                      <a:pt x="39" y="60"/>
                    </a:lnTo>
                    <a:close/>
                    <a:moveTo>
                      <a:pt x="5" y="88"/>
                    </a:moveTo>
                    <a:cubicBezTo>
                      <a:pt x="5" y="91"/>
                      <a:pt x="7" y="93"/>
                      <a:pt x="9" y="93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5" y="75"/>
                      <a:pt x="5" y="75"/>
                      <a:pt x="5" y="75"/>
                    </a:cubicBezTo>
                    <a:lnTo>
                      <a:pt x="5" y="88"/>
                    </a:lnTo>
                    <a:close/>
                    <a:moveTo>
                      <a:pt x="73" y="54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5" y="93"/>
                      <a:pt x="97" y="91"/>
                      <a:pt x="97" y="8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76" y="50"/>
                      <a:pt x="76" y="50"/>
                      <a:pt x="76" y="50"/>
                    </a:cubicBezTo>
                    <a:lnTo>
                      <a:pt x="73" y="54"/>
                    </a:lnTo>
                    <a:close/>
                    <a:moveTo>
                      <a:pt x="88" y="2"/>
                    </a:moveTo>
                    <a:cubicBezTo>
                      <a:pt x="85" y="2"/>
                      <a:pt x="83" y="4"/>
                      <a:pt x="84" y="7"/>
                    </a:cubicBezTo>
                    <a:cubicBezTo>
                      <a:pt x="84" y="9"/>
                      <a:pt x="86" y="11"/>
                      <a:pt x="88" y="11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2" y="60"/>
                    </a:cubicBezTo>
                    <a:cubicBezTo>
                      <a:pt x="4" y="62"/>
                      <a:pt x="6" y="62"/>
                      <a:pt x="8" y="60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9" y="23"/>
                      <a:pt x="100" y="26"/>
                      <a:pt x="103" y="26"/>
                    </a:cubicBezTo>
                    <a:cubicBezTo>
                      <a:pt x="103" y="26"/>
                      <a:pt x="103" y="26"/>
                      <a:pt x="103" y="26"/>
                    </a:cubicBezTo>
                    <a:cubicBezTo>
                      <a:pt x="105" y="26"/>
                      <a:pt x="107" y="24"/>
                      <a:pt x="107" y="22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88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9" name="Google Shape;879;p20"/>
          <p:cNvSpPr txBox="1"/>
          <p:nvPr/>
        </p:nvSpPr>
        <p:spPr>
          <a:xfrm flipH="1">
            <a:off x="6416050" y="1910450"/>
            <a:ext cx="186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Spatial Data</a:t>
            </a:r>
            <a:endParaRPr/>
          </a:p>
        </p:txBody>
      </p:sp>
      <p:sp>
        <p:nvSpPr>
          <p:cNvPr id="880" name="Google Shape;880;p20"/>
          <p:cNvSpPr txBox="1"/>
          <p:nvPr/>
        </p:nvSpPr>
        <p:spPr>
          <a:xfrm>
            <a:off x="192200" y="2345725"/>
            <a:ext cx="31224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- </a:t>
            </a:r>
            <a:r>
              <a:rPr lang="en-US" sz="1600">
                <a:solidFill>
                  <a:srgbClr val="434343"/>
                </a:solidFill>
              </a:rPr>
              <a:t>Subset the data to </a:t>
            </a:r>
            <a:r>
              <a:rPr b="1" lang="en-US" sz="1600">
                <a:solidFill>
                  <a:srgbClr val="434343"/>
                </a:solidFill>
              </a:rPr>
              <a:t>numeric </a:t>
            </a:r>
            <a:r>
              <a:rPr lang="en-US" sz="1600">
                <a:solidFill>
                  <a:srgbClr val="434343"/>
                </a:solidFill>
              </a:rPr>
              <a:t>variables.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- 2 cluster + </a:t>
            </a:r>
            <a:r>
              <a:rPr b="1" lang="en-US" sz="1600">
                <a:solidFill>
                  <a:srgbClr val="434343"/>
                </a:solidFill>
              </a:rPr>
              <a:t>3 cluster</a:t>
            </a:r>
            <a:r>
              <a:rPr lang="en-US" sz="1600">
                <a:solidFill>
                  <a:srgbClr val="434343"/>
                </a:solidFill>
              </a:rPr>
              <a:t> solution: 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the elbow in the graph indicated a clustering with the lowest sse.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- This cluster analysis was created to later add as </a:t>
            </a:r>
            <a:r>
              <a:rPr b="1" lang="en-US" sz="1600">
                <a:solidFill>
                  <a:srgbClr val="434343"/>
                </a:solidFill>
              </a:rPr>
              <a:t>a feature to our final model.</a:t>
            </a:r>
            <a:endParaRPr b="1"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- Created “wineryScore” to make use of Winery variable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 </a:t>
            </a:r>
            <a:r>
              <a:rPr b="1" lang="en-US" sz="1600">
                <a:solidFill>
                  <a:srgbClr val="434343"/>
                </a:solidFill>
              </a:rPr>
              <a:t>Reasonably strong correlation (0.58) with test set</a:t>
            </a:r>
            <a:r>
              <a:rPr lang="en-US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81" name="Google Shape;881;p20"/>
          <p:cNvSpPr txBox="1"/>
          <p:nvPr/>
        </p:nvSpPr>
        <p:spPr>
          <a:xfrm>
            <a:off x="6308725" y="2415275"/>
            <a:ext cx="27771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- Imported</a:t>
            </a:r>
            <a:r>
              <a:rPr lang="en-US" sz="1600">
                <a:solidFill>
                  <a:srgbClr val="434343"/>
                </a:solidFill>
              </a:rPr>
              <a:t> country coordinates 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- </a:t>
            </a:r>
            <a:r>
              <a:rPr b="1" lang="en-US" sz="1600">
                <a:solidFill>
                  <a:srgbClr val="434343"/>
                </a:solidFill>
              </a:rPr>
              <a:t>Quasi-spatial analysis </a:t>
            </a:r>
            <a:r>
              <a:rPr lang="en-US" sz="1600">
                <a:solidFill>
                  <a:srgbClr val="434343"/>
                </a:solidFill>
              </a:rPr>
              <a:t>to visualize the wine quality of provinces identified as locations that had the best quality wine (Western Europe).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-  Removed </a:t>
            </a:r>
            <a:r>
              <a:rPr b="1" lang="en-US" sz="1600">
                <a:solidFill>
                  <a:srgbClr val="434343"/>
                </a:solidFill>
              </a:rPr>
              <a:t>province* </a:t>
            </a:r>
            <a:r>
              <a:rPr lang="en-US" sz="1600">
                <a:solidFill>
                  <a:srgbClr val="434343"/>
                </a:solidFill>
              </a:rPr>
              <a:t>factor from our final model.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882" name="Google Shape;8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0" y="690400"/>
            <a:ext cx="8600600" cy="56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88" y="1146025"/>
            <a:ext cx="8781025" cy="4770461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20"/>
          <p:cNvSpPr txBox="1"/>
          <p:nvPr/>
        </p:nvSpPr>
        <p:spPr>
          <a:xfrm>
            <a:off x="478225" y="771550"/>
            <a:ext cx="86340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Goal: Additional features to predict wine ratings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1"/>
          <p:cNvSpPr txBox="1"/>
          <p:nvPr>
            <p:ph type="title"/>
          </p:nvPr>
        </p:nvSpPr>
        <p:spPr>
          <a:xfrm>
            <a:off x="611188" y="330463"/>
            <a:ext cx="79215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600"/>
              <a:t>Conclusion </a:t>
            </a:r>
            <a:endParaRPr sz="3600"/>
          </a:p>
        </p:txBody>
      </p:sp>
      <p:sp>
        <p:nvSpPr>
          <p:cNvPr id="890" name="Google Shape;890;p21"/>
          <p:cNvSpPr txBox="1"/>
          <p:nvPr>
            <p:ph idx="12" type="sldNum"/>
          </p:nvPr>
        </p:nvSpPr>
        <p:spPr>
          <a:xfrm>
            <a:off x="8246533" y="6366933"/>
            <a:ext cx="429683" cy="491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1" name="Google Shape;891;p21"/>
          <p:cNvSpPr txBox="1"/>
          <p:nvPr/>
        </p:nvSpPr>
        <p:spPr>
          <a:xfrm>
            <a:off x="2864067" y="1930241"/>
            <a:ext cx="90696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Model</a:t>
            </a:r>
            <a:endParaRPr sz="2000"/>
          </a:p>
        </p:txBody>
      </p:sp>
      <p:sp>
        <p:nvSpPr>
          <p:cNvPr id="892" name="Google Shape;892;p21"/>
          <p:cNvSpPr txBox="1"/>
          <p:nvPr/>
        </p:nvSpPr>
        <p:spPr>
          <a:xfrm>
            <a:off x="3979375" y="1830925"/>
            <a:ext cx="38844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Linear Mode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RMSE = 1.738 on the test set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3" name="Google Shape;893;p21"/>
          <p:cNvCxnSpPr/>
          <p:nvPr/>
        </p:nvCxnSpPr>
        <p:spPr>
          <a:xfrm>
            <a:off x="3788394" y="1921820"/>
            <a:ext cx="0" cy="509286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4" name="Google Shape;894;p21"/>
          <p:cNvSpPr txBox="1"/>
          <p:nvPr/>
        </p:nvSpPr>
        <p:spPr>
          <a:xfrm>
            <a:off x="2932302" y="5437075"/>
            <a:ext cx="1083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P-value</a:t>
            </a:r>
            <a:endParaRPr sz="2000"/>
          </a:p>
        </p:txBody>
      </p:sp>
      <p:cxnSp>
        <p:nvCxnSpPr>
          <p:cNvPr id="895" name="Google Shape;895;p21"/>
          <p:cNvCxnSpPr/>
          <p:nvPr/>
        </p:nvCxnSpPr>
        <p:spPr>
          <a:xfrm>
            <a:off x="4427766" y="3812558"/>
            <a:ext cx="0" cy="509400"/>
          </a:xfrm>
          <a:prstGeom prst="straightConnector1">
            <a:avLst/>
          </a:prstGeom>
          <a:noFill/>
          <a:ln cap="rnd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6" name="Google Shape;896;p21"/>
          <p:cNvSpPr txBox="1"/>
          <p:nvPr/>
        </p:nvSpPr>
        <p:spPr>
          <a:xfrm>
            <a:off x="3277476" y="3912700"/>
            <a:ext cx="1083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Variable</a:t>
            </a:r>
            <a:endParaRPr sz="2000"/>
          </a:p>
        </p:txBody>
      </p:sp>
      <p:cxnSp>
        <p:nvCxnSpPr>
          <p:cNvPr id="897" name="Google Shape;897;p21"/>
          <p:cNvCxnSpPr/>
          <p:nvPr/>
        </p:nvCxnSpPr>
        <p:spPr>
          <a:xfrm>
            <a:off x="4351571" y="5428533"/>
            <a:ext cx="0" cy="509400"/>
          </a:xfrm>
          <a:prstGeom prst="straightConnector1">
            <a:avLst/>
          </a:prstGeom>
          <a:noFill/>
          <a:ln cap="rnd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8" name="Google Shape;898;p21"/>
          <p:cNvSpPr txBox="1"/>
          <p:nvPr/>
        </p:nvSpPr>
        <p:spPr>
          <a:xfrm>
            <a:off x="93925" y="3264525"/>
            <a:ext cx="1570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lang="en-US" sz="2000">
                <a:solidFill>
                  <a:schemeClr val="lt1"/>
                </a:solidFill>
              </a:rPr>
              <a:t>kind is better?</a:t>
            </a:r>
            <a:endParaRPr/>
          </a:p>
        </p:txBody>
      </p:sp>
      <p:sp>
        <p:nvSpPr>
          <p:cNvPr id="899" name="Google Shape;899;p21"/>
          <p:cNvSpPr/>
          <p:nvPr/>
        </p:nvSpPr>
        <p:spPr>
          <a:xfrm>
            <a:off x="1588" y="1873250"/>
            <a:ext cx="2095500" cy="4191000"/>
          </a:xfrm>
          <a:custGeom>
            <a:rect b="b" l="l" r="r" t="t"/>
            <a:pathLst>
              <a:path extrusionOk="0" h="1320" w="660">
                <a:moveTo>
                  <a:pt x="0" y="1320"/>
                </a:moveTo>
                <a:cubicBezTo>
                  <a:pt x="0" y="1304"/>
                  <a:pt x="0" y="1304"/>
                  <a:pt x="0" y="1304"/>
                </a:cubicBezTo>
                <a:cubicBezTo>
                  <a:pt x="355" y="1304"/>
                  <a:pt x="644" y="1015"/>
                  <a:pt x="644" y="660"/>
                </a:cubicBezTo>
                <a:cubicBezTo>
                  <a:pt x="644" y="305"/>
                  <a:pt x="355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364" y="0"/>
                  <a:pt x="660" y="296"/>
                  <a:pt x="660" y="660"/>
                </a:cubicBezTo>
                <a:cubicBezTo>
                  <a:pt x="660" y="1024"/>
                  <a:pt x="364" y="1320"/>
                  <a:pt x="0" y="1320"/>
                </a:cubicBezTo>
                <a:close/>
              </a:path>
            </a:pathLst>
          </a:cu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1"/>
          <p:cNvSpPr/>
          <p:nvPr/>
        </p:nvSpPr>
        <p:spPr>
          <a:xfrm>
            <a:off x="1588" y="1962150"/>
            <a:ext cx="2006600" cy="4013200"/>
          </a:xfrm>
          <a:custGeom>
            <a:rect b="b" l="l" r="r" t="t"/>
            <a:pathLst>
              <a:path extrusionOk="0" h="1264" w="632">
                <a:moveTo>
                  <a:pt x="0" y="1264"/>
                </a:moveTo>
                <a:cubicBezTo>
                  <a:pt x="0" y="1248"/>
                  <a:pt x="0" y="1248"/>
                  <a:pt x="0" y="1248"/>
                </a:cubicBezTo>
                <a:cubicBezTo>
                  <a:pt x="339" y="1248"/>
                  <a:pt x="616" y="972"/>
                  <a:pt x="616" y="632"/>
                </a:cubicBezTo>
                <a:cubicBezTo>
                  <a:pt x="616" y="293"/>
                  <a:pt x="339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348" y="0"/>
                  <a:pt x="632" y="284"/>
                  <a:pt x="632" y="632"/>
                </a:cubicBezTo>
                <a:cubicBezTo>
                  <a:pt x="632" y="980"/>
                  <a:pt x="348" y="1264"/>
                  <a:pt x="0" y="1264"/>
                </a:cubicBezTo>
                <a:close/>
              </a:path>
            </a:pathLst>
          </a:cu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1"/>
          <p:cNvSpPr/>
          <p:nvPr/>
        </p:nvSpPr>
        <p:spPr>
          <a:xfrm>
            <a:off x="1588" y="965200"/>
            <a:ext cx="3001963" cy="5892800"/>
          </a:xfrm>
          <a:custGeom>
            <a:rect b="b" l="l" r="r" t="t"/>
            <a:pathLst>
              <a:path extrusionOk="0" h="1856" w="946">
                <a:moveTo>
                  <a:pt x="191" y="1856"/>
                </a:moveTo>
                <a:cubicBezTo>
                  <a:pt x="612" y="1768"/>
                  <a:pt x="930" y="1393"/>
                  <a:pt x="930" y="946"/>
                </a:cubicBezTo>
                <a:cubicBezTo>
                  <a:pt x="930" y="433"/>
                  <a:pt x="513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253" y="0"/>
                  <a:pt x="490" y="99"/>
                  <a:pt x="669" y="277"/>
                </a:cubicBezTo>
                <a:cubicBezTo>
                  <a:pt x="847" y="456"/>
                  <a:pt x="946" y="693"/>
                  <a:pt x="946" y="946"/>
                </a:cubicBezTo>
                <a:cubicBezTo>
                  <a:pt x="946" y="1199"/>
                  <a:pt x="847" y="1436"/>
                  <a:pt x="669" y="1615"/>
                </a:cubicBezTo>
                <a:cubicBezTo>
                  <a:pt x="553" y="1731"/>
                  <a:pt x="412" y="1813"/>
                  <a:pt x="259" y="1856"/>
                </a:cubicBezTo>
                <a:lnTo>
                  <a:pt x="191" y="1856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1"/>
          <p:cNvSpPr/>
          <p:nvPr/>
        </p:nvSpPr>
        <p:spPr>
          <a:xfrm>
            <a:off x="1023938" y="2162175"/>
            <a:ext cx="1344613" cy="25400"/>
          </a:xfrm>
          <a:custGeom>
            <a:rect b="b" l="l" r="r" t="t"/>
            <a:pathLst>
              <a:path extrusionOk="0" h="8" w="424">
                <a:moveTo>
                  <a:pt x="148" y="0"/>
                </a:moveTo>
                <a:cubicBezTo>
                  <a:pt x="146" y="0"/>
                  <a:pt x="144" y="2"/>
                  <a:pt x="144" y="4"/>
                </a:cubicBezTo>
                <a:cubicBezTo>
                  <a:pt x="144" y="7"/>
                  <a:pt x="146" y="8"/>
                  <a:pt x="148" y="8"/>
                </a:cubicBezTo>
                <a:cubicBezTo>
                  <a:pt x="150" y="8"/>
                  <a:pt x="152" y="7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132" y="0"/>
                </a:moveTo>
                <a:cubicBezTo>
                  <a:pt x="130" y="0"/>
                  <a:pt x="128" y="2"/>
                  <a:pt x="128" y="4"/>
                </a:cubicBezTo>
                <a:cubicBezTo>
                  <a:pt x="128" y="7"/>
                  <a:pt x="130" y="8"/>
                  <a:pt x="132" y="8"/>
                </a:cubicBezTo>
                <a:cubicBezTo>
                  <a:pt x="134" y="8"/>
                  <a:pt x="136" y="7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180" y="0"/>
                </a:moveTo>
                <a:cubicBezTo>
                  <a:pt x="178" y="0"/>
                  <a:pt x="176" y="2"/>
                  <a:pt x="176" y="4"/>
                </a:cubicBezTo>
                <a:cubicBezTo>
                  <a:pt x="176" y="7"/>
                  <a:pt x="178" y="8"/>
                  <a:pt x="180" y="8"/>
                </a:cubicBezTo>
                <a:cubicBezTo>
                  <a:pt x="182" y="8"/>
                  <a:pt x="184" y="7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212" y="0"/>
                </a:moveTo>
                <a:cubicBezTo>
                  <a:pt x="210" y="0"/>
                  <a:pt x="208" y="2"/>
                  <a:pt x="208" y="4"/>
                </a:cubicBezTo>
                <a:cubicBezTo>
                  <a:pt x="208" y="7"/>
                  <a:pt x="210" y="8"/>
                  <a:pt x="212" y="8"/>
                </a:cubicBezTo>
                <a:cubicBezTo>
                  <a:pt x="214" y="8"/>
                  <a:pt x="216" y="7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196" y="0"/>
                </a:moveTo>
                <a:cubicBezTo>
                  <a:pt x="194" y="0"/>
                  <a:pt x="192" y="2"/>
                  <a:pt x="192" y="4"/>
                </a:cubicBezTo>
                <a:cubicBezTo>
                  <a:pt x="192" y="7"/>
                  <a:pt x="194" y="8"/>
                  <a:pt x="196" y="8"/>
                </a:cubicBezTo>
                <a:cubicBezTo>
                  <a:pt x="198" y="8"/>
                  <a:pt x="200" y="7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116" y="0"/>
                </a:moveTo>
                <a:cubicBezTo>
                  <a:pt x="114" y="0"/>
                  <a:pt x="112" y="2"/>
                  <a:pt x="112" y="4"/>
                </a:cubicBezTo>
                <a:cubicBezTo>
                  <a:pt x="112" y="7"/>
                  <a:pt x="114" y="8"/>
                  <a:pt x="116" y="8"/>
                </a:cubicBezTo>
                <a:cubicBezTo>
                  <a:pt x="118" y="8"/>
                  <a:pt x="120" y="7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64" y="0"/>
                </a:moveTo>
                <a:cubicBezTo>
                  <a:pt x="162" y="0"/>
                  <a:pt x="160" y="2"/>
                  <a:pt x="160" y="4"/>
                </a:cubicBezTo>
                <a:cubicBezTo>
                  <a:pt x="160" y="7"/>
                  <a:pt x="162" y="8"/>
                  <a:pt x="164" y="8"/>
                </a:cubicBezTo>
                <a:cubicBezTo>
                  <a:pt x="166" y="8"/>
                  <a:pt x="168" y="7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0" y="0"/>
                </a:moveTo>
                <a:cubicBezTo>
                  <a:pt x="18" y="0"/>
                  <a:pt x="16" y="2"/>
                  <a:pt x="16" y="4"/>
                </a:cubicBezTo>
                <a:cubicBezTo>
                  <a:pt x="16" y="7"/>
                  <a:pt x="18" y="8"/>
                  <a:pt x="20" y="8"/>
                </a:cubicBezTo>
                <a:cubicBezTo>
                  <a:pt x="22" y="8"/>
                  <a:pt x="24" y="7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100" y="0"/>
                </a:moveTo>
                <a:cubicBezTo>
                  <a:pt x="98" y="0"/>
                  <a:pt x="96" y="2"/>
                  <a:pt x="96" y="4"/>
                </a:cubicBezTo>
                <a:cubicBezTo>
                  <a:pt x="96" y="7"/>
                  <a:pt x="98" y="8"/>
                  <a:pt x="100" y="8"/>
                </a:cubicBezTo>
                <a:cubicBezTo>
                  <a:pt x="102" y="8"/>
                  <a:pt x="104" y="7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ubicBezTo>
                  <a:pt x="6" y="8"/>
                  <a:pt x="8" y="7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36" y="0"/>
                </a:moveTo>
                <a:cubicBezTo>
                  <a:pt x="34" y="0"/>
                  <a:pt x="32" y="2"/>
                  <a:pt x="32" y="4"/>
                </a:cubicBezTo>
                <a:cubicBezTo>
                  <a:pt x="32" y="7"/>
                  <a:pt x="34" y="8"/>
                  <a:pt x="36" y="8"/>
                </a:cubicBezTo>
                <a:cubicBezTo>
                  <a:pt x="38" y="8"/>
                  <a:pt x="40" y="7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84" y="0"/>
                </a:moveTo>
                <a:cubicBezTo>
                  <a:pt x="82" y="0"/>
                  <a:pt x="80" y="2"/>
                  <a:pt x="80" y="4"/>
                </a:cubicBezTo>
                <a:cubicBezTo>
                  <a:pt x="80" y="7"/>
                  <a:pt x="82" y="8"/>
                  <a:pt x="84" y="8"/>
                </a:cubicBezTo>
                <a:cubicBezTo>
                  <a:pt x="86" y="8"/>
                  <a:pt x="88" y="7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68" y="0"/>
                </a:moveTo>
                <a:cubicBezTo>
                  <a:pt x="66" y="0"/>
                  <a:pt x="64" y="2"/>
                  <a:pt x="64" y="4"/>
                </a:cubicBezTo>
                <a:cubicBezTo>
                  <a:pt x="64" y="7"/>
                  <a:pt x="66" y="8"/>
                  <a:pt x="68" y="8"/>
                </a:cubicBezTo>
                <a:cubicBezTo>
                  <a:pt x="70" y="8"/>
                  <a:pt x="72" y="7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52" y="0"/>
                </a:moveTo>
                <a:cubicBezTo>
                  <a:pt x="50" y="0"/>
                  <a:pt x="48" y="2"/>
                  <a:pt x="48" y="4"/>
                </a:cubicBezTo>
                <a:cubicBezTo>
                  <a:pt x="48" y="7"/>
                  <a:pt x="50" y="8"/>
                  <a:pt x="52" y="8"/>
                </a:cubicBezTo>
                <a:cubicBezTo>
                  <a:pt x="54" y="8"/>
                  <a:pt x="56" y="7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340" y="0"/>
                </a:moveTo>
                <a:cubicBezTo>
                  <a:pt x="338" y="0"/>
                  <a:pt x="336" y="2"/>
                  <a:pt x="336" y="4"/>
                </a:cubicBezTo>
                <a:cubicBezTo>
                  <a:pt x="336" y="7"/>
                  <a:pt x="338" y="8"/>
                  <a:pt x="340" y="8"/>
                </a:cubicBezTo>
                <a:cubicBezTo>
                  <a:pt x="342" y="8"/>
                  <a:pt x="344" y="7"/>
                  <a:pt x="344" y="4"/>
                </a:cubicBezTo>
                <a:cubicBezTo>
                  <a:pt x="344" y="2"/>
                  <a:pt x="342" y="0"/>
                  <a:pt x="340" y="0"/>
                </a:cubicBezTo>
                <a:close/>
                <a:moveTo>
                  <a:pt x="372" y="0"/>
                </a:moveTo>
                <a:cubicBezTo>
                  <a:pt x="370" y="0"/>
                  <a:pt x="368" y="2"/>
                  <a:pt x="368" y="4"/>
                </a:cubicBezTo>
                <a:cubicBezTo>
                  <a:pt x="368" y="7"/>
                  <a:pt x="370" y="8"/>
                  <a:pt x="372" y="8"/>
                </a:cubicBezTo>
                <a:cubicBezTo>
                  <a:pt x="374" y="8"/>
                  <a:pt x="376" y="7"/>
                  <a:pt x="376" y="4"/>
                </a:cubicBezTo>
                <a:cubicBezTo>
                  <a:pt x="376" y="2"/>
                  <a:pt x="374" y="0"/>
                  <a:pt x="372" y="0"/>
                </a:cubicBezTo>
                <a:close/>
                <a:moveTo>
                  <a:pt x="356" y="0"/>
                </a:moveTo>
                <a:cubicBezTo>
                  <a:pt x="354" y="0"/>
                  <a:pt x="352" y="2"/>
                  <a:pt x="352" y="4"/>
                </a:cubicBezTo>
                <a:cubicBezTo>
                  <a:pt x="352" y="7"/>
                  <a:pt x="354" y="8"/>
                  <a:pt x="356" y="8"/>
                </a:cubicBezTo>
                <a:cubicBezTo>
                  <a:pt x="358" y="8"/>
                  <a:pt x="360" y="7"/>
                  <a:pt x="360" y="4"/>
                </a:cubicBezTo>
                <a:cubicBezTo>
                  <a:pt x="360" y="2"/>
                  <a:pt x="358" y="0"/>
                  <a:pt x="356" y="0"/>
                </a:cubicBezTo>
                <a:close/>
                <a:moveTo>
                  <a:pt x="388" y="0"/>
                </a:moveTo>
                <a:cubicBezTo>
                  <a:pt x="386" y="0"/>
                  <a:pt x="384" y="2"/>
                  <a:pt x="384" y="4"/>
                </a:cubicBezTo>
                <a:cubicBezTo>
                  <a:pt x="384" y="7"/>
                  <a:pt x="386" y="8"/>
                  <a:pt x="388" y="8"/>
                </a:cubicBezTo>
                <a:cubicBezTo>
                  <a:pt x="390" y="8"/>
                  <a:pt x="392" y="7"/>
                  <a:pt x="392" y="4"/>
                </a:cubicBezTo>
                <a:cubicBezTo>
                  <a:pt x="392" y="2"/>
                  <a:pt x="390" y="0"/>
                  <a:pt x="388" y="0"/>
                </a:cubicBezTo>
                <a:close/>
                <a:moveTo>
                  <a:pt x="420" y="0"/>
                </a:moveTo>
                <a:cubicBezTo>
                  <a:pt x="418" y="0"/>
                  <a:pt x="416" y="2"/>
                  <a:pt x="416" y="4"/>
                </a:cubicBezTo>
                <a:cubicBezTo>
                  <a:pt x="416" y="7"/>
                  <a:pt x="418" y="8"/>
                  <a:pt x="420" y="8"/>
                </a:cubicBezTo>
                <a:cubicBezTo>
                  <a:pt x="422" y="8"/>
                  <a:pt x="424" y="7"/>
                  <a:pt x="424" y="4"/>
                </a:cubicBezTo>
                <a:cubicBezTo>
                  <a:pt x="424" y="2"/>
                  <a:pt x="422" y="0"/>
                  <a:pt x="420" y="0"/>
                </a:cubicBezTo>
                <a:close/>
                <a:moveTo>
                  <a:pt x="404" y="0"/>
                </a:moveTo>
                <a:cubicBezTo>
                  <a:pt x="402" y="0"/>
                  <a:pt x="400" y="2"/>
                  <a:pt x="400" y="4"/>
                </a:cubicBezTo>
                <a:cubicBezTo>
                  <a:pt x="400" y="7"/>
                  <a:pt x="402" y="8"/>
                  <a:pt x="404" y="8"/>
                </a:cubicBezTo>
                <a:cubicBezTo>
                  <a:pt x="406" y="8"/>
                  <a:pt x="408" y="7"/>
                  <a:pt x="408" y="4"/>
                </a:cubicBezTo>
                <a:cubicBezTo>
                  <a:pt x="408" y="2"/>
                  <a:pt x="406" y="0"/>
                  <a:pt x="404" y="0"/>
                </a:cubicBezTo>
                <a:close/>
                <a:moveTo>
                  <a:pt x="228" y="0"/>
                </a:moveTo>
                <a:cubicBezTo>
                  <a:pt x="226" y="0"/>
                  <a:pt x="224" y="2"/>
                  <a:pt x="224" y="4"/>
                </a:cubicBezTo>
                <a:cubicBezTo>
                  <a:pt x="224" y="7"/>
                  <a:pt x="226" y="8"/>
                  <a:pt x="228" y="8"/>
                </a:cubicBezTo>
                <a:cubicBezTo>
                  <a:pt x="230" y="8"/>
                  <a:pt x="232" y="7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  <a:moveTo>
                  <a:pt x="260" y="0"/>
                </a:moveTo>
                <a:cubicBezTo>
                  <a:pt x="258" y="0"/>
                  <a:pt x="256" y="2"/>
                  <a:pt x="256" y="4"/>
                </a:cubicBezTo>
                <a:cubicBezTo>
                  <a:pt x="256" y="7"/>
                  <a:pt x="258" y="8"/>
                  <a:pt x="260" y="8"/>
                </a:cubicBezTo>
                <a:cubicBezTo>
                  <a:pt x="262" y="8"/>
                  <a:pt x="264" y="7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244" y="0"/>
                </a:moveTo>
                <a:cubicBezTo>
                  <a:pt x="242" y="0"/>
                  <a:pt x="240" y="2"/>
                  <a:pt x="240" y="4"/>
                </a:cubicBezTo>
                <a:cubicBezTo>
                  <a:pt x="240" y="7"/>
                  <a:pt x="242" y="8"/>
                  <a:pt x="244" y="8"/>
                </a:cubicBezTo>
                <a:cubicBezTo>
                  <a:pt x="246" y="8"/>
                  <a:pt x="248" y="7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76" y="0"/>
                </a:moveTo>
                <a:cubicBezTo>
                  <a:pt x="274" y="0"/>
                  <a:pt x="272" y="2"/>
                  <a:pt x="272" y="4"/>
                </a:cubicBezTo>
                <a:cubicBezTo>
                  <a:pt x="272" y="7"/>
                  <a:pt x="274" y="8"/>
                  <a:pt x="276" y="8"/>
                </a:cubicBezTo>
                <a:cubicBezTo>
                  <a:pt x="278" y="8"/>
                  <a:pt x="280" y="7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308" y="0"/>
                </a:moveTo>
                <a:cubicBezTo>
                  <a:pt x="306" y="0"/>
                  <a:pt x="304" y="2"/>
                  <a:pt x="304" y="4"/>
                </a:cubicBezTo>
                <a:cubicBezTo>
                  <a:pt x="304" y="7"/>
                  <a:pt x="306" y="8"/>
                  <a:pt x="308" y="8"/>
                </a:cubicBezTo>
                <a:cubicBezTo>
                  <a:pt x="310" y="8"/>
                  <a:pt x="312" y="7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324" y="0"/>
                </a:moveTo>
                <a:cubicBezTo>
                  <a:pt x="322" y="0"/>
                  <a:pt x="320" y="2"/>
                  <a:pt x="320" y="4"/>
                </a:cubicBezTo>
                <a:cubicBezTo>
                  <a:pt x="320" y="7"/>
                  <a:pt x="322" y="8"/>
                  <a:pt x="324" y="8"/>
                </a:cubicBezTo>
                <a:cubicBezTo>
                  <a:pt x="326" y="8"/>
                  <a:pt x="328" y="7"/>
                  <a:pt x="328" y="4"/>
                </a:cubicBezTo>
                <a:cubicBezTo>
                  <a:pt x="328" y="2"/>
                  <a:pt x="326" y="0"/>
                  <a:pt x="324" y="0"/>
                </a:cubicBezTo>
                <a:close/>
                <a:moveTo>
                  <a:pt x="292" y="0"/>
                </a:moveTo>
                <a:cubicBezTo>
                  <a:pt x="290" y="0"/>
                  <a:pt x="288" y="2"/>
                  <a:pt x="288" y="4"/>
                </a:cubicBezTo>
                <a:cubicBezTo>
                  <a:pt x="288" y="7"/>
                  <a:pt x="290" y="8"/>
                  <a:pt x="292" y="8"/>
                </a:cubicBezTo>
                <a:cubicBezTo>
                  <a:pt x="294" y="8"/>
                  <a:pt x="296" y="7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1"/>
          <p:cNvSpPr/>
          <p:nvPr/>
        </p:nvSpPr>
        <p:spPr>
          <a:xfrm>
            <a:off x="1977313" y="4054488"/>
            <a:ext cx="989013" cy="25400"/>
          </a:xfrm>
          <a:custGeom>
            <a:rect b="b" l="l" r="r" t="t"/>
            <a:pathLst>
              <a:path extrusionOk="0" h="8" w="312">
                <a:moveTo>
                  <a:pt x="100" y="0"/>
                </a:moveTo>
                <a:cubicBezTo>
                  <a:pt x="97" y="0"/>
                  <a:pt x="96" y="2"/>
                  <a:pt x="96" y="4"/>
                </a:cubicBezTo>
                <a:cubicBezTo>
                  <a:pt x="96" y="6"/>
                  <a:pt x="97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116" y="0"/>
                </a:moveTo>
                <a:cubicBezTo>
                  <a:pt x="113" y="0"/>
                  <a:pt x="112" y="2"/>
                  <a:pt x="112" y="4"/>
                </a:cubicBezTo>
                <a:cubicBezTo>
                  <a:pt x="112" y="6"/>
                  <a:pt x="113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32" y="0"/>
                </a:moveTo>
                <a:cubicBezTo>
                  <a:pt x="129" y="0"/>
                  <a:pt x="128" y="2"/>
                  <a:pt x="128" y="4"/>
                </a:cubicBezTo>
                <a:cubicBezTo>
                  <a:pt x="128" y="6"/>
                  <a:pt x="129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84" y="0"/>
                </a:moveTo>
                <a:cubicBezTo>
                  <a:pt x="81" y="0"/>
                  <a:pt x="80" y="2"/>
                  <a:pt x="80" y="4"/>
                </a:cubicBezTo>
                <a:cubicBezTo>
                  <a:pt x="80" y="6"/>
                  <a:pt x="81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48" y="0"/>
                </a:moveTo>
                <a:cubicBezTo>
                  <a:pt x="145" y="0"/>
                  <a:pt x="144" y="2"/>
                  <a:pt x="144" y="4"/>
                </a:cubicBezTo>
                <a:cubicBezTo>
                  <a:pt x="144" y="6"/>
                  <a:pt x="145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68" y="0"/>
                </a:moveTo>
                <a:cubicBezTo>
                  <a:pt x="65" y="0"/>
                  <a:pt x="64" y="2"/>
                  <a:pt x="64" y="4"/>
                </a:cubicBezTo>
                <a:cubicBezTo>
                  <a:pt x="64" y="6"/>
                  <a:pt x="65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20" y="0"/>
                </a:moveTo>
                <a:cubicBezTo>
                  <a:pt x="17" y="0"/>
                  <a:pt x="16" y="2"/>
                  <a:pt x="16" y="4"/>
                </a:cubicBezTo>
                <a:cubicBezTo>
                  <a:pt x="16" y="6"/>
                  <a:pt x="17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52" y="0"/>
                </a:moveTo>
                <a:cubicBezTo>
                  <a:pt x="49" y="0"/>
                  <a:pt x="48" y="2"/>
                  <a:pt x="48" y="4"/>
                </a:cubicBezTo>
                <a:cubicBezTo>
                  <a:pt x="48" y="6"/>
                  <a:pt x="49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36" y="0"/>
                </a:moveTo>
                <a:cubicBezTo>
                  <a:pt x="33" y="0"/>
                  <a:pt x="32" y="2"/>
                  <a:pt x="32" y="4"/>
                </a:cubicBezTo>
                <a:cubicBezTo>
                  <a:pt x="32" y="6"/>
                  <a:pt x="33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164" y="0"/>
                </a:moveTo>
                <a:cubicBezTo>
                  <a:pt x="161" y="0"/>
                  <a:pt x="160" y="2"/>
                  <a:pt x="160" y="4"/>
                </a:cubicBezTo>
                <a:cubicBezTo>
                  <a:pt x="160" y="6"/>
                  <a:pt x="161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76" y="0"/>
                </a:moveTo>
                <a:cubicBezTo>
                  <a:pt x="273" y="0"/>
                  <a:pt x="272" y="2"/>
                  <a:pt x="272" y="4"/>
                </a:cubicBezTo>
                <a:cubicBezTo>
                  <a:pt x="272" y="6"/>
                  <a:pt x="273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292" y="0"/>
                </a:moveTo>
                <a:cubicBezTo>
                  <a:pt x="289" y="0"/>
                  <a:pt x="288" y="2"/>
                  <a:pt x="288" y="4"/>
                </a:cubicBezTo>
                <a:cubicBezTo>
                  <a:pt x="288" y="6"/>
                  <a:pt x="289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  <a:moveTo>
                  <a:pt x="180" y="0"/>
                </a:moveTo>
                <a:cubicBezTo>
                  <a:pt x="177" y="0"/>
                  <a:pt x="176" y="2"/>
                  <a:pt x="176" y="4"/>
                </a:cubicBezTo>
                <a:cubicBezTo>
                  <a:pt x="176" y="6"/>
                  <a:pt x="177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308" y="0"/>
                </a:moveTo>
                <a:cubicBezTo>
                  <a:pt x="305" y="0"/>
                  <a:pt x="304" y="2"/>
                  <a:pt x="304" y="4"/>
                </a:cubicBezTo>
                <a:cubicBezTo>
                  <a:pt x="304" y="6"/>
                  <a:pt x="305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260" y="0"/>
                </a:moveTo>
                <a:cubicBezTo>
                  <a:pt x="257" y="0"/>
                  <a:pt x="256" y="2"/>
                  <a:pt x="256" y="4"/>
                </a:cubicBezTo>
                <a:cubicBezTo>
                  <a:pt x="256" y="6"/>
                  <a:pt x="257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196" y="0"/>
                </a:moveTo>
                <a:cubicBezTo>
                  <a:pt x="193" y="0"/>
                  <a:pt x="192" y="2"/>
                  <a:pt x="192" y="4"/>
                </a:cubicBezTo>
                <a:cubicBezTo>
                  <a:pt x="192" y="6"/>
                  <a:pt x="193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44" y="0"/>
                </a:moveTo>
                <a:cubicBezTo>
                  <a:pt x="241" y="0"/>
                  <a:pt x="240" y="2"/>
                  <a:pt x="240" y="4"/>
                </a:cubicBezTo>
                <a:cubicBezTo>
                  <a:pt x="240" y="6"/>
                  <a:pt x="241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12" y="0"/>
                </a:moveTo>
                <a:cubicBezTo>
                  <a:pt x="209" y="0"/>
                  <a:pt x="208" y="2"/>
                  <a:pt x="208" y="4"/>
                </a:cubicBezTo>
                <a:cubicBezTo>
                  <a:pt x="208" y="6"/>
                  <a:pt x="209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228" y="0"/>
                </a:moveTo>
                <a:cubicBezTo>
                  <a:pt x="225" y="0"/>
                  <a:pt x="224" y="2"/>
                  <a:pt x="224" y="4"/>
                </a:cubicBezTo>
                <a:cubicBezTo>
                  <a:pt x="224" y="6"/>
                  <a:pt x="225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1"/>
          <p:cNvSpPr/>
          <p:nvPr/>
        </p:nvSpPr>
        <p:spPr>
          <a:xfrm>
            <a:off x="1350176" y="5670563"/>
            <a:ext cx="887413" cy="25400"/>
          </a:xfrm>
          <a:custGeom>
            <a:rect b="b" l="l" r="r" t="t"/>
            <a:pathLst>
              <a:path extrusionOk="0" h="8" w="280">
                <a:moveTo>
                  <a:pt x="68" y="0"/>
                </a:moveTo>
                <a:cubicBezTo>
                  <a:pt x="66" y="0"/>
                  <a:pt x="64" y="2"/>
                  <a:pt x="64" y="4"/>
                </a:cubicBezTo>
                <a:cubicBezTo>
                  <a:pt x="64" y="6"/>
                  <a:pt x="66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84" y="0"/>
                </a:moveTo>
                <a:cubicBezTo>
                  <a:pt x="82" y="0"/>
                  <a:pt x="80" y="2"/>
                  <a:pt x="80" y="4"/>
                </a:cubicBezTo>
                <a:cubicBezTo>
                  <a:pt x="80" y="6"/>
                  <a:pt x="82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16" y="0"/>
                </a:moveTo>
                <a:cubicBezTo>
                  <a:pt x="114" y="0"/>
                  <a:pt x="112" y="2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00" y="0"/>
                </a:moveTo>
                <a:cubicBezTo>
                  <a:pt x="98" y="0"/>
                  <a:pt x="96" y="2"/>
                  <a:pt x="96" y="4"/>
                </a:cubicBezTo>
                <a:cubicBezTo>
                  <a:pt x="96" y="6"/>
                  <a:pt x="98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36" y="0"/>
                </a:moveTo>
                <a:cubicBezTo>
                  <a:pt x="34" y="0"/>
                  <a:pt x="32" y="2"/>
                  <a:pt x="32" y="4"/>
                </a:cubicBezTo>
                <a:cubicBezTo>
                  <a:pt x="32" y="6"/>
                  <a:pt x="34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20" y="0"/>
                </a:moveTo>
                <a:cubicBezTo>
                  <a:pt x="18" y="0"/>
                  <a:pt x="16" y="2"/>
                  <a:pt x="16" y="4"/>
                </a:cubicBezTo>
                <a:cubicBezTo>
                  <a:pt x="16" y="6"/>
                  <a:pt x="18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52" y="0"/>
                </a:moveTo>
                <a:cubicBezTo>
                  <a:pt x="50" y="0"/>
                  <a:pt x="48" y="2"/>
                  <a:pt x="48" y="4"/>
                </a:cubicBezTo>
                <a:cubicBezTo>
                  <a:pt x="48" y="6"/>
                  <a:pt x="50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132" y="0"/>
                </a:moveTo>
                <a:cubicBezTo>
                  <a:pt x="130" y="0"/>
                  <a:pt x="128" y="2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260" y="0"/>
                </a:moveTo>
                <a:cubicBezTo>
                  <a:pt x="258" y="0"/>
                  <a:pt x="256" y="2"/>
                  <a:pt x="256" y="4"/>
                </a:cubicBezTo>
                <a:cubicBezTo>
                  <a:pt x="256" y="6"/>
                  <a:pt x="258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148" y="0"/>
                </a:moveTo>
                <a:cubicBezTo>
                  <a:pt x="146" y="0"/>
                  <a:pt x="144" y="2"/>
                  <a:pt x="144" y="4"/>
                </a:cubicBezTo>
                <a:cubicBezTo>
                  <a:pt x="144" y="6"/>
                  <a:pt x="146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244" y="0"/>
                </a:moveTo>
                <a:cubicBezTo>
                  <a:pt x="242" y="0"/>
                  <a:pt x="240" y="2"/>
                  <a:pt x="240" y="4"/>
                </a:cubicBezTo>
                <a:cubicBezTo>
                  <a:pt x="240" y="6"/>
                  <a:pt x="242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76" y="0"/>
                </a:moveTo>
                <a:cubicBezTo>
                  <a:pt x="274" y="0"/>
                  <a:pt x="272" y="2"/>
                  <a:pt x="272" y="4"/>
                </a:cubicBezTo>
                <a:cubicBezTo>
                  <a:pt x="272" y="6"/>
                  <a:pt x="274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228" y="0"/>
                </a:moveTo>
                <a:cubicBezTo>
                  <a:pt x="226" y="0"/>
                  <a:pt x="224" y="2"/>
                  <a:pt x="224" y="4"/>
                </a:cubicBezTo>
                <a:cubicBezTo>
                  <a:pt x="224" y="6"/>
                  <a:pt x="226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  <a:moveTo>
                  <a:pt x="180" y="0"/>
                </a:moveTo>
                <a:cubicBezTo>
                  <a:pt x="178" y="0"/>
                  <a:pt x="176" y="2"/>
                  <a:pt x="176" y="4"/>
                </a:cubicBezTo>
                <a:cubicBezTo>
                  <a:pt x="176" y="6"/>
                  <a:pt x="178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164" y="0"/>
                </a:moveTo>
                <a:cubicBezTo>
                  <a:pt x="162" y="0"/>
                  <a:pt x="160" y="2"/>
                  <a:pt x="160" y="4"/>
                </a:cubicBezTo>
                <a:cubicBezTo>
                  <a:pt x="160" y="6"/>
                  <a:pt x="162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196" y="0"/>
                </a:moveTo>
                <a:cubicBezTo>
                  <a:pt x="194" y="0"/>
                  <a:pt x="192" y="2"/>
                  <a:pt x="192" y="4"/>
                </a:cubicBezTo>
                <a:cubicBezTo>
                  <a:pt x="192" y="6"/>
                  <a:pt x="194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12" y="0"/>
                </a:moveTo>
                <a:cubicBezTo>
                  <a:pt x="210" y="0"/>
                  <a:pt x="208" y="2"/>
                  <a:pt x="208" y="4"/>
                </a:cubicBezTo>
                <a:cubicBezTo>
                  <a:pt x="208" y="6"/>
                  <a:pt x="210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1"/>
          <p:cNvSpPr/>
          <p:nvPr/>
        </p:nvSpPr>
        <p:spPr>
          <a:xfrm>
            <a:off x="868288" y="5579988"/>
            <a:ext cx="362100" cy="36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1"/>
          <p:cNvSpPr/>
          <p:nvPr/>
        </p:nvSpPr>
        <p:spPr>
          <a:xfrm>
            <a:off x="855663" y="5489575"/>
            <a:ext cx="387350" cy="387350"/>
          </a:xfrm>
          <a:custGeom>
            <a:rect b="b" l="l" r="r" t="t"/>
            <a:pathLst>
              <a:path extrusionOk="0" h="122" w="122">
                <a:moveTo>
                  <a:pt x="61" y="122"/>
                </a:moveTo>
                <a:cubicBezTo>
                  <a:pt x="61" y="122"/>
                  <a:pt x="61" y="122"/>
                  <a:pt x="61" y="122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27" y="122"/>
                  <a:pt x="0" y="95"/>
                  <a:pt x="0" y="61"/>
                </a:cubicBezTo>
                <a:cubicBezTo>
                  <a:pt x="0" y="45"/>
                  <a:pt x="7" y="30"/>
                  <a:pt x="18" y="18"/>
                </a:cubicBezTo>
                <a:cubicBezTo>
                  <a:pt x="30" y="7"/>
                  <a:pt x="45" y="0"/>
                  <a:pt x="61" y="0"/>
                </a:cubicBezTo>
                <a:cubicBezTo>
                  <a:pt x="94" y="0"/>
                  <a:pt x="122" y="28"/>
                  <a:pt x="122" y="61"/>
                </a:cubicBezTo>
                <a:cubicBezTo>
                  <a:pt x="122" y="95"/>
                  <a:pt x="94" y="122"/>
                  <a:pt x="61" y="122"/>
                </a:cubicBezTo>
                <a:close/>
                <a:moveTo>
                  <a:pt x="61" y="8"/>
                </a:moveTo>
                <a:cubicBezTo>
                  <a:pt x="47" y="8"/>
                  <a:pt x="34" y="14"/>
                  <a:pt x="24" y="24"/>
                </a:cubicBezTo>
                <a:cubicBezTo>
                  <a:pt x="14" y="34"/>
                  <a:pt x="8" y="47"/>
                  <a:pt x="8" y="61"/>
                </a:cubicBezTo>
                <a:cubicBezTo>
                  <a:pt x="8" y="90"/>
                  <a:pt x="32" y="114"/>
                  <a:pt x="61" y="114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90" y="114"/>
                  <a:pt x="114" y="90"/>
                  <a:pt x="114" y="61"/>
                </a:cubicBezTo>
                <a:cubicBezTo>
                  <a:pt x="114" y="32"/>
                  <a:pt x="90" y="8"/>
                  <a:pt x="61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1"/>
          <p:cNvSpPr/>
          <p:nvPr/>
        </p:nvSpPr>
        <p:spPr>
          <a:xfrm>
            <a:off x="842963" y="5478463"/>
            <a:ext cx="412750" cy="409575"/>
          </a:xfrm>
          <a:custGeom>
            <a:rect b="b" l="l" r="r" t="t"/>
            <a:pathLst>
              <a:path extrusionOk="0" h="129" w="130">
                <a:moveTo>
                  <a:pt x="16" y="93"/>
                </a:moveTo>
                <a:cubicBezTo>
                  <a:pt x="32" y="120"/>
                  <a:pt x="66" y="129"/>
                  <a:pt x="93" y="114"/>
                </a:cubicBezTo>
                <a:cubicBezTo>
                  <a:pt x="120" y="98"/>
                  <a:pt x="130" y="63"/>
                  <a:pt x="114" y="36"/>
                </a:cubicBezTo>
                <a:cubicBezTo>
                  <a:pt x="98" y="9"/>
                  <a:pt x="64" y="0"/>
                  <a:pt x="37" y="16"/>
                </a:cubicBezTo>
                <a:cubicBezTo>
                  <a:pt x="10" y="31"/>
                  <a:pt x="0" y="66"/>
                  <a:pt x="16" y="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1"/>
          <p:cNvSpPr/>
          <p:nvPr/>
        </p:nvSpPr>
        <p:spPr>
          <a:xfrm>
            <a:off x="830263" y="1971675"/>
            <a:ext cx="412750" cy="409575"/>
          </a:xfrm>
          <a:custGeom>
            <a:rect b="b" l="l" r="r" t="t"/>
            <a:pathLst>
              <a:path extrusionOk="0" h="129" w="130">
                <a:moveTo>
                  <a:pt x="114" y="93"/>
                </a:moveTo>
                <a:cubicBezTo>
                  <a:pt x="130" y="66"/>
                  <a:pt x="120" y="31"/>
                  <a:pt x="93" y="15"/>
                </a:cubicBezTo>
                <a:cubicBezTo>
                  <a:pt x="66" y="0"/>
                  <a:pt x="32" y="9"/>
                  <a:pt x="16" y="36"/>
                </a:cubicBezTo>
                <a:cubicBezTo>
                  <a:pt x="0" y="63"/>
                  <a:pt x="10" y="98"/>
                  <a:pt x="37" y="114"/>
                </a:cubicBezTo>
                <a:cubicBezTo>
                  <a:pt x="64" y="129"/>
                  <a:pt x="98" y="120"/>
                  <a:pt x="114" y="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1"/>
          <p:cNvSpPr/>
          <p:nvPr/>
        </p:nvSpPr>
        <p:spPr>
          <a:xfrm>
            <a:off x="804863" y="1982788"/>
            <a:ext cx="400050" cy="384175"/>
          </a:xfrm>
          <a:custGeom>
            <a:rect b="b" l="l" r="r" t="t"/>
            <a:pathLst>
              <a:path extrusionOk="0" h="121" w="126">
                <a:moveTo>
                  <a:pt x="63" y="121"/>
                </a:moveTo>
                <a:cubicBezTo>
                  <a:pt x="63" y="121"/>
                  <a:pt x="63" y="121"/>
                  <a:pt x="63" y="121"/>
                </a:cubicBezTo>
                <a:cubicBezTo>
                  <a:pt x="52" y="121"/>
                  <a:pt x="42" y="118"/>
                  <a:pt x="33" y="113"/>
                </a:cubicBezTo>
                <a:cubicBezTo>
                  <a:pt x="19" y="105"/>
                  <a:pt x="9" y="92"/>
                  <a:pt x="4" y="76"/>
                </a:cubicBezTo>
                <a:cubicBezTo>
                  <a:pt x="0" y="61"/>
                  <a:pt x="2" y="44"/>
                  <a:pt x="10" y="30"/>
                </a:cubicBezTo>
                <a:cubicBezTo>
                  <a:pt x="21" y="11"/>
                  <a:pt x="41" y="0"/>
                  <a:pt x="63" y="0"/>
                </a:cubicBezTo>
                <a:cubicBezTo>
                  <a:pt x="74" y="0"/>
                  <a:pt x="84" y="3"/>
                  <a:pt x="93" y="8"/>
                </a:cubicBezTo>
                <a:cubicBezTo>
                  <a:pt x="107" y="16"/>
                  <a:pt x="117" y="29"/>
                  <a:pt x="122" y="45"/>
                </a:cubicBezTo>
                <a:cubicBezTo>
                  <a:pt x="126" y="60"/>
                  <a:pt x="124" y="77"/>
                  <a:pt x="116" y="91"/>
                </a:cubicBezTo>
                <a:cubicBezTo>
                  <a:pt x="105" y="110"/>
                  <a:pt x="85" y="121"/>
                  <a:pt x="63" y="121"/>
                </a:cubicBezTo>
                <a:close/>
                <a:moveTo>
                  <a:pt x="63" y="8"/>
                </a:moveTo>
                <a:cubicBezTo>
                  <a:pt x="44" y="8"/>
                  <a:pt x="27" y="18"/>
                  <a:pt x="17" y="34"/>
                </a:cubicBezTo>
                <a:cubicBezTo>
                  <a:pt x="10" y="46"/>
                  <a:pt x="8" y="61"/>
                  <a:pt x="12" y="74"/>
                </a:cubicBezTo>
                <a:cubicBezTo>
                  <a:pt x="16" y="88"/>
                  <a:pt x="24" y="99"/>
                  <a:pt x="37" y="106"/>
                </a:cubicBezTo>
                <a:cubicBezTo>
                  <a:pt x="45" y="111"/>
                  <a:pt x="54" y="113"/>
                  <a:pt x="63" y="113"/>
                </a:cubicBezTo>
                <a:cubicBezTo>
                  <a:pt x="82" y="113"/>
                  <a:pt x="99" y="103"/>
                  <a:pt x="109" y="87"/>
                </a:cubicBezTo>
                <a:cubicBezTo>
                  <a:pt x="116" y="75"/>
                  <a:pt x="118" y="60"/>
                  <a:pt x="114" y="47"/>
                </a:cubicBezTo>
                <a:cubicBezTo>
                  <a:pt x="110" y="33"/>
                  <a:pt x="102" y="22"/>
                  <a:pt x="89" y="15"/>
                </a:cubicBezTo>
                <a:cubicBezTo>
                  <a:pt x="81" y="10"/>
                  <a:pt x="72" y="8"/>
                  <a:pt x="63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1"/>
          <p:cNvSpPr/>
          <p:nvPr/>
        </p:nvSpPr>
        <p:spPr>
          <a:xfrm>
            <a:off x="815850" y="3960863"/>
            <a:ext cx="409575" cy="412750"/>
          </a:xfrm>
          <a:custGeom>
            <a:rect b="b" l="l" r="r" t="t"/>
            <a:pathLst>
              <a:path extrusionOk="0" h="130" w="129">
                <a:moveTo>
                  <a:pt x="93" y="114"/>
                </a:moveTo>
                <a:cubicBezTo>
                  <a:pt x="120" y="99"/>
                  <a:pt x="129" y="64"/>
                  <a:pt x="114" y="37"/>
                </a:cubicBezTo>
                <a:cubicBezTo>
                  <a:pt x="98" y="10"/>
                  <a:pt x="63" y="0"/>
                  <a:pt x="36" y="16"/>
                </a:cubicBezTo>
                <a:cubicBezTo>
                  <a:pt x="9" y="32"/>
                  <a:pt x="0" y="66"/>
                  <a:pt x="16" y="93"/>
                </a:cubicBezTo>
                <a:cubicBezTo>
                  <a:pt x="31" y="121"/>
                  <a:pt x="66" y="130"/>
                  <a:pt x="93" y="11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1"/>
          <p:cNvSpPr/>
          <p:nvPr/>
        </p:nvSpPr>
        <p:spPr>
          <a:xfrm>
            <a:off x="1782775" y="3873513"/>
            <a:ext cx="419100" cy="387350"/>
          </a:xfrm>
          <a:custGeom>
            <a:rect b="b" l="l" r="r" t="t"/>
            <a:pathLst>
              <a:path extrusionOk="0" h="122" w="132">
                <a:moveTo>
                  <a:pt x="63" y="122"/>
                </a:moveTo>
                <a:cubicBezTo>
                  <a:pt x="63" y="122"/>
                  <a:pt x="63" y="122"/>
                  <a:pt x="63" y="122"/>
                </a:cubicBezTo>
                <a:cubicBezTo>
                  <a:pt x="41" y="122"/>
                  <a:pt x="21" y="110"/>
                  <a:pt x="10" y="91"/>
                </a:cubicBezTo>
                <a:cubicBezTo>
                  <a:pt x="2" y="77"/>
                  <a:pt x="0" y="61"/>
                  <a:pt x="4" y="45"/>
                </a:cubicBezTo>
                <a:cubicBezTo>
                  <a:pt x="8" y="30"/>
                  <a:pt x="18" y="17"/>
                  <a:pt x="32" y="9"/>
                </a:cubicBezTo>
                <a:cubicBezTo>
                  <a:pt x="42" y="3"/>
                  <a:pt x="52" y="0"/>
                  <a:pt x="63" y="0"/>
                </a:cubicBezTo>
                <a:cubicBezTo>
                  <a:pt x="84" y="0"/>
                  <a:pt x="104" y="12"/>
                  <a:pt x="115" y="31"/>
                </a:cubicBezTo>
                <a:cubicBezTo>
                  <a:pt x="132" y="60"/>
                  <a:pt x="122" y="97"/>
                  <a:pt x="93" y="114"/>
                </a:cubicBezTo>
                <a:cubicBezTo>
                  <a:pt x="84" y="119"/>
                  <a:pt x="73" y="122"/>
                  <a:pt x="63" y="122"/>
                </a:cubicBezTo>
                <a:close/>
                <a:moveTo>
                  <a:pt x="63" y="8"/>
                </a:moveTo>
                <a:cubicBezTo>
                  <a:pt x="53" y="8"/>
                  <a:pt x="44" y="11"/>
                  <a:pt x="36" y="15"/>
                </a:cubicBezTo>
                <a:cubicBezTo>
                  <a:pt x="24" y="23"/>
                  <a:pt x="15" y="34"/>
                  <a:pt x="12" y="47"/>
                </a:cubicBezTo>
                <a:cubicBezTo>
                  <a:pt x="8" y="61"/>
                  <a:pt x="10" y="75"/>
                  <a:pt x="17" y="87"/>
                </a:cubicBezTo>
                <a:cubicBezTo>
                  <a:pt x="26" y="104"/>
                  <a:pt x="44" y="114"/>
                  <a:pt x="63" y="114"/>
                </a:cubicBezTo>
                <a:cubicBezTo>
                  <a:pt x="63" y="114"/>
                  <a:pt x="63" y="114"/>
                  <a:pt x="63" y="114"/>
                </a:cubicBezTo>
                <a:cubicBezTo>
                  <a:pt x="72" y="114"/>
                  <a:pt x="81" y="111"/>
                  <a:pt x="89" y="107"/>
                </a:cubicBezTo>
                <a:cubicBezTo>
                  <a:pt x="114" y="92"/>
                  <a:pt x="123" y="60"/>
                  <a:pt x="108" y="35"/>
                </a:cubicBezTo>
                <a:cubicBezTo>
                  <a:pt x="99" y="19"/>
                  <a:pt x="81" y="8"/>
                  <a:pt x="63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1"/>
          <p:cNvSpPr/>
          <p:nvPr/>
        </p:nvSpPr>
        <p:spPr>
          <a:xfrm>
            <a:off x="2090738" y="1889125"/>
            <a:ext cx="573088" cy="574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1"/>
          <p:cNvSpPr/>
          <p:nvPr/>
        </p:nvSpPr>
        <p:spPr>
          <a:xfrm>
            <a:off x="2255838" y="2003425"/>
            <a:ext cx="246063" cy="358775"/>
          </a:xfrm>
          <a:custGeom>
            <a:rect b="b" l="l" r="r" t="t"/>
            <a:pathLst>
              <a:path extrusionOk="0" h="113" w="78">
                <a:moveTo>
                  <a:pt x="22" y="98"/>
                </a:move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4" y="105"/>
                  <a:pt x="28" y="107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29" y="110"/>
                  <a:pt x="31" y="113"/>
                  <a:pt x="39" y="113"/>
                </a:cubicBezTo>
                <a:cubicBezTo>
                  <a:pt x="46" y="113"/>
                  <a:pt x="48" y="110"/>
                  <a:pt x="48" y="110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53" y="105"/>
                  <a:pt x="54" y="104"/>
                  <a:pt x="54" y="104"/>
                </a:cubicBezTo>
                <a:cubicBezTo>
                  <a:pt x="55" y="98"/>
                  <a:pt x="55" y="98"/>
                  <a:pt x="55" y="98"/>
                </a:cubicBezTo>
                <a:cubicBezTo>
                  <a:pt x="50" y="99"/>
                  <a:pt x="44" y="100"/>
                  <a:pt x="39" y="100"/>
                </a:cubicBezTo>
                <a:cubicBezTo>
                  <a:pt x="33" y="100"/>
                  <a:pt x="27" y="99"/>
                  <a:pt x="22" y="98"/>
                </a:cubicBezTo>
                <a:close/>
                <a:moveTo>
                  <a:pt x="21" y="87"/>
                </a:moveTo>
                <a:cubicBezTo>
                  <a:pt x="21" y="92"/>
                  <a:pt x="21" y="92"/>
                  <a:pt x="21" y="92"/>
                </a:cubicBezTo>
                <a:cubicBezTo>
                  <a:pt x="27" y="95"/>
                  <a:pt x="32" y="96"/>
                  <a:pt x="39" y="96"/>
                </a:cubicBezTo>
                <a:cubicBezTo>
                  <a:pt x="45" y="96"/>
                  <a:pt x="51" y="95"/>
                  <a:pt x="56" y="93"/>
                </a:cubicBezTo>
                <a:cubicBezTo>
                  <a:pt x="57" y="87"/>
                  <a:pt x="57" y="87"/>
                  <a:pt x="57" y="87"/>
                </a:cubicBezTo>
                <a:cubicBezTo>
                  <a:pt x="51" y="89"/>
                  <a:pt x="45" y="90"/>
                  <a:pt x="39" y="90"/>
                </a:cubicBezTo>
                <a:cubicBezTo>
                  <a:pt x="32" y="90"/>
                  <a:pt x="26" y="89"/>
                  <a:pt x="21" y="87"/>
                </a:cubicBezTo>
                <a:close/>
                <a:moveTo>
                  <a:pt x="47" y="53"/>
                </a:moveTo>
                <a:cubicBezTo>
                  <a:pt x="39" y="37"/>
                  <a:pt x="39" y="37"/>
                  <a:pt x="39" y="37"/>
                </a:cubicBezTo>
                <a:cubicBezTo>
                  <a:pt x="30" y="53"/>
                  <a:pt x="30" y="53"/>
                  <a:pt x="30" y="53"/>
                </a:cubicBezTo>
                <a:cubicBezTo>
                  <a:pt x="26" y="45"/>
                  <a:pt x="26" y="45"/>
                  <a:pt x="26" y="45"/>
                </a:cubicBezTo>
                <a:cubicBezTo>
                  <a:pt x="21" y="48"/>
                  <a:pt x="21" y="48"/>
                  <a:pt x="21" y="48"/>
                </a:cubicBezTo>
                <a:cubicBezTo>
                  <a:pt x="30" y="66"/>
                  <a:pt x="30" y="66"/>
                  <a:pt x="30" y="66"/>
                </a:cubicBezTo>
                <a:cubicBezTo>
                  <a:pt x="39" y="50"/>
                  <a:pt x="39" y="50"/>
                  <a:pt x="39" y="50"/>
                </a:cubicBezTo>
                <a:cubicBezTo>
                  <a:pt x="48" y="66"/>
                  <a:pt x="48" y="66"/>
                  <a:pt x="48" y="66"/>
                </a:cubicBezTo>
                <a:cubicBezTo>
                  <a:pt x="56" y="48"/>
                  <a:pt x="56" y="48"/>
                  <a:pt x="56" y="48"/>
                </a:cubicBezTo>
                <a:cubicBezTo>
                  <a:pt x="51" y="45"/>
                  <a:pt x="51" y="45"/>
                  <a:pt x="51" y="45"/>
                </a:cubicBezTo>
                <a:lnTo>
                  <a:pt x="47" y="53"/>
                </a:lnTo>
                <a:close/>
                <a:moveTo>
                  <a:pt x="39" y="0"/>
                </a:moveTo>
                <a:cubicBezTo>
                  <a:pt x="17" y="0"/>
                  <a:pt x="0" y="17"/>
                  <a:pt x="0" y="39"/>
                </a:cubicBezTo>
                <a:cubicBezTo>
                  <a:pt x="0" y="53"/>
                  <a:pt x="7" y="65"/>
                  <a:pt x="18" y="72"/>
                </a:cubicBezTo>
                <a:cubicBezTo>
                  <a:pt x="20" y="82"/>
                  <a:pt x="20" y="82"/>
                  <a:pt x="20" y="82"/>
                </a:cubicBezTo>
                <a:cubicBezTo>
                  <a:pt x="25" y="84"/>
                  <a:pt x="32" y="85"/>
                  <a:pt x="39" y="85"/>
                </a:cubicBezTo>
                <a:cubicBezTo>
                  <a:pt x="45" y="85"/>
                  <a:pt x="52" y="84"/>
                  <a:pt x="57" y="82"/>
                </a:cubicBezTo>
                <a:cubicBezTo>
                  <a:pt x="59" y="72"/>
                  <a:pt x="59" y="72"/>
                  <a:pt x="59" y="72"/>
                </a:cubicBezTo>
                <a:cubicBezTo>
                  <a:pt x="70" y="65"/>
                  <a:pt x="78" y="53"/>
                  <a:pt x="78" y="39"/>
                </a:cubicBezTo>
                <a:cubicBezTo>
                  <a:pt x="78" y="17"/>
                  <a:pt x="60" y="0"/>
                  <a:pt x="39" y="0"/>
                </a:cubicBezTo>
                <a:close/>
                <a:moveTo>
                  <a:pt x="53" y="67"/>
                </a:moveTo>
                <a:cubicBezTo>
                  <a:pt x="52" y="76"/>
                  <a:pt x="52" y="76"/>
                  <a:pt x="52" y="76"/>
                </a:cubicBezTo>
                <a:cubicBezTo>
                  <a:pt x="52" y="76"/>
                  <a:pt x="48" y="78"/>
                  <a:pt x="39" y="78"/>
                </a:cubicBezTo>
                <a:cubicBezTo>
                  <a:pt x="29" y="78"/>
                  <a:pt x="25" y="76"/>
                  <a:pt x="25" y="76"/>
                </a:cubicBezTo>
                <a:cubicBezTo>
                  <a:pt x="24" y="67"/>
                  <a:pt x="24" y="67"/>
                  <a:pt x="24" y="67"/>
                </a:cubicBezTo>
                <a:cubicBezTo>
                  <a:pt x="14" y="62"/>
                  <a:pt x="7" y="51"/>
                  <a:pt x="7" y="39"/>
                </a:cubicBezTo>
                <a:cubicBezTo>
                  <a:pt x="7" y="21"/>
                  <a:pt x="21" y="6"/>
                  <a:pt x="39" y="6"/>
                </a:cubicBezTo>
                <a:cubicBezTo>
                  <a:pt x="56" y="6"/>
                  <a:pt x="71" y="21"/>
                  <a:pt x="71" y="39"/>
                </a:cubicBezTo>
                <a:cubicBezTo>
                  <a:pt x="71" y="51"/>
                  <a:pt x="63" y="62"/>
                  <a:pt x="53" y="67"/>
                </a:cubicBezTo>
                <a:close/>
                <a:moveTo>
                  <a:pt x="39" y="16"/>
                </a:moveTo>
                <a:cubicBezTo>
                  <a:pt x="40" y="16"/>
                  <a:pt x="41" y="15"/>
                  <a:pt x="41" y="14"/>
                </a:cubicBezTo>
                <a:cubicBezTo>
                  <a:pt x="41" y="12"/>
                  <a:pt x="40" y="11"/>
                  <a:pt x="39" y="11"/>
                </a:cubicBezTo>
                <a:cubicBezTo>
                  <a:pt x="24" y="11"/>
                  <a:pt x="12" y="24"/>
                  <a:pt x="12" y="39"/>
                </a:cubicBezTo>
                <a:cubicBezTo>
                  <a:pt x="12" y="40"/>
                  <a:pt x="12" y="41"/>
                  <a:pt x="14" y="41"/>
                </a:cubicBezTo>
                <a:cubicBezTo>
                  <a:pt x="15" y="41"/>
                  <a:pt x="16" y="40"/>
                  <a:pt x="16" y="39"/>
                </a:cubicBezTo>
                <a:cubicBezTo>
                  <a:pt x="16" y="26"/>
                  <a:pt x="26" y="16"/>
                  <a:pt x="39" y="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1"/>
          <p:cNvSpPr/>
          <p:nvPr/>
        </p:nvSpPr>
        <p:spPr>
          <a:xfrm>
            <a:off x="2635401" y="3770288"/>
            <a:ext cx="574800" cy="5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1"/>
          <p:cNvSpPr/>
          <p:nvPr/>
        </p:nvSpPr>
        <p:spPr>
          <a:xfrm>
            <a:off x="2759226" y="3921100"/>
            <a:ext cx="327025" cy="276225"/>
          </a:xfrm>
          <a:custGeom>
            <a:rect b="b" l="l" r="r" t="t"/>
            <a:pathLst>
              <a:path extrusionOk="0" h="87" w="103">
                <a:moveTo>
                  <a:pt x="4" y="83"/>
                </a:moveTo>
                <a:cubicBezTo>
                  <a:pt x="4" y="85"/>
                  <a:pt x="6" y="87"/>
                  <a:pt x="8" y="87"/>
                </a:cubicBezTo>
                <a:cubicBezTo>
                  <a:pt x="27" y="87"/>
                  <a:pt x="27" y="87"/>
                  <a:pt x="27" y="87"/>
                </a:cubicBezTo>
                <a:cubicBezTo>
                  <a:pt x="27" y="47"/>
                  <a:pt x="27" y="47"/>
                  <a:pt x="27" y="47"/>
                </a:cubicBezTo>
                <a:cubicBezTo>
                  <a:pt x="4" y="70"/>
                  <a:pt x="4" y="70"/>
                  <a:pt x="4" y="70"/>
                </a:cubicBezTo>
                <a:lnTo>
                  <a:pt x="4" y="83"/>
                </a:lnTo>
                <a:close/>
                <a:moveTo>
                  <a:pt x="36" y="56"/>
                </a:moveTo>
                <a:cubicBezTo>
                  <a:pt x="36" y="87"/>
                  <a:pt x="36" y="87"/>
                  <a:pt x="36" y="87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60"/>
                  <a:pt x="59" y="60"/>
                  <a:pt x="59" y="60"/>
                </a:cubicBezTo>
                <a:cubicBezTo>
                  <a:pt x="49" y="70"/>
                  <a:pt x="49" y="70"/>
                  <a:pt x="49" y="70"/>
                </a:cubicBezTo>
                <a:lnTo>
                  <a:pt x="36" y="56"/>
                </a:lnTo>
                <a:close/>
                <a:moveTo>
                  <a:pt x="68" y="50"/>
                </a:moveTo>
                <a:cubicBezTo>
                  <a:pt x="68" y="87"/>
                  <a:pt x="68" y="87"/>
                  <a:pt x="68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90" y="87"/>
                  <a:pt x="91" y="85"/>
                  <a:pt x="91" y="83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27"/>
                  <a:pt x="91" y="27"/>
                  <a:pt x="91" y="27"/>
                </a:cubicBezTo>
                <a:cubicBezTo>
                  <a:pt x="72" y="47"/>
                  <a:pt x="72" y="47"/>
                  <a:pt x="72" y="47"/>
                </a:cubicBezTo>
                <a:lnTo>
                  <a:pt x="68" y="50"/>
                </a:lnTo>
                <a:close/>
                <a:moveTo>
                  <a:pt x="82" y="1"/>
                </a:moveTo>
                <a:cubicBezTo>
                  <a:pt x="80" y="2"/>
                  <a:pt x="78" y="4"/>
                  <a:pt x="78" y="6"/>
                </a:cubicBezTo>
                <a:cubicBezTo>
                  <a:pt x="79" y="8"/>
                  <a:pt x="81" y="10"/>
                  <a:pt x="83" y="10"/>
                </a:cubicBezTo>
                <a:cubicBezTo>
                  <a:pt x="87" y="9"/>
                  <a:pt x="87" y="9"/>
                  <a:pt x="87" y="9"/>
                </a:cubicBezTo>
                <a:cubicBezTo>
                  <a:pt x="49" y="47"/>
                  <a:pt x="49" y="47"/>
                  <a:pt x="49" y="47"/>
                </a:cubicBezTo>
                <a:cubicBezTo>
                  <a:pt x="27" y="25"/>
                  <a:pt x="27" y="25"/>
                  <a:pt x="27" y="25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2"/>
                  <a:pt x="0" y="55"/>
                  <a:pt x="1" y="57"/>
                </a:cubicBezTo>
                <a:cubicBezTo>
                  <a:pt x="3" y="58"/>
                  <a:pt x="5" y="58"/>
                  <a:pt x="7" y="57"/>
                </a:cubicBezTo>
                <a:cubicBezTo>
                  <a:pt x="27" y="37"/>
                  <a:pt x="27" y="37"/>
                  <a:pt x="27" y="37"/>
                </a:cubicBezTo>
                <a:cubicBezTo>
                  <a:pt x="49" y="59"/>
                  <a:pt x="49" y="59"/>
                  <a:pt x="49" y="59"/>
                </a:cubicBezTo>
                <a:cubicBezTo>
                  <a:pt x="93" y="15"/>
                  <a:pt x="93" y="15"/>
                  <a:pt x="93" y="15"/>
                </a:cubicBezTo>
                <a:cubicBezTo>
                  <a:pt x="93" y="19"/>
                  <a:pt x="93" y="19"/>
                  <a:pt x="93" y="19"/>
                </a:cubicBezTo>
                <a:cubicBezTo>
                  <a:pt x="93" y="22"/>
                  <a:pt x="94" y="24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9" y="24"/>
                  <a:pt x="101" y="22"/>
                  <a:pt x="101" y="20"/>
                </a:cubicBezTo>
                <a:cubicBezTo>
                  <a:pt x="103" y="0"/>
                  <a:pt x="103" y="0"/>
                  <a:pt x="103" y="0"/>
                </a:cubicBezTo>
                <a:lnTo>
                  <a:pt x="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1"/>
          <p:cNvSpPr/>
          <p:nvPr/>
        </p:nvSpPr>
        <p:spPr>
          <a:xfrm>
            <a:off x="2184413" y="5394325"/>
            <a:ext cx="574800" cy="5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1"/>
          <p:cNvSpPr/>
          <p:nvPr/>
        </p:nvSpPr>
        <p:spPr>
          <a:xfrm>
            <a:off x="2332051" y="5507063"/>
            <a:ext cx="279400" cy="352425"/>
          </a:xfrm>
          <a:custGeom>
            <a:rect b="b" l="l" r="r" t="t"/>
            <a:pathLst>
              <a:path extrusionOk="0" h="222" w="176">
                <a:moveTo>
                  <a:pt x="126" y="36"/>
                </a:moveTo>
                <a:lnTo>
                  <a:pt x="30" y="36"/>
                </a:lnTo>
                <a:lnTo>
                  <a:pt x="30" y="50"/>
                </a:lnTo>
                <a:lnTo>
                  <a:pt x="126" y="50"/>
                </a:lnTo>
                <a:lnTo>
                  <a:pt x="126" y="36"/>
                </a:lnTo>
                <a:close/>
                <a:moveTo>
                  <a:pt x="126" y="64"/>
                </a:moveTo>
                <a:lnTo>
                  <a:pt x="30" y="64"/>
                </a:lnTo>
                <a:lnTo>
                  <a:pt x="30" y="76"/>
                </a:lnTo>
                <a:lnTo>
                  <a:pt x="126" y="76"/>
                </a:lnTo>
                <a:lnTo>
                  <a:pt x="126" y="64"/>
                </a:lnTo>
                <a:close/>
                <a:moveTo>
                  <a:pt x="156" y="18"/>
                </a:moveTo>
                <a:lnTo>
                  <a:pt x="156" y="0"/>
                </a:lnTo>
                <a:lnTo>
                  <a:pt x="0" y="0"/>
                </a:lnTo>
                <a:lnTo>
                  <a:pt x="0" y="202"/>
                </a:lnTo>
                <a:lnTo>
                  <a:pt x="18" y="202"/>
                </a:lnTo>
                <a:lnTo>
                  <a:pt x="18" y="222"/>
                </a:lnTo>
                <a:lnTo>
                  <a:pt x="176" y="222"/>
                </a:lnTo>
                <a:lnTo>
                  <a:pt x="176" y="18"/>
                </a:lnTo>
                <a:lnTo>
                  <a:pt x="156" y="18"/>
                </a:lnTo>
                <a:close/>
                <a:moveTo>
                  <a:pt x="10" y="190"/>
                </a:moveTo>
                <a:lnTo>
                  <a:pt x="10" y="10"/>
                </a:lnTo>
                <a:lnTo>
                  <a:pt x="144" y="10"/>
                </a:lnTo>
                <a:lnTo>
                  <a:pt x="144" y="144"/>
                </a:lnTo>
                <a:lnTo>
                  <a:pt x="98" y="144"/>
                </a:lnTo>
                <a:lnTo>
                  <a:pt x="98" y="190"/>
                </a:lnTo>
                <a:lnTo>
                  <a:pt x="10" y="190"/>
                </a:lnTo>
                <a:close/>
                <a:moveTo>
                  <a:pt x="164" y="210"/>
                </a:moveTo>
                <a:lnTo>
                  <a:pt x="30" y="210"/>
                </a:lnTo>
                <a:lnTo>
                  <a:pt x="30" y="202"/>
                </a:lnTo>
                <a:lnTo>
                  <a:pt x="104" y="202"/>
                </a:lnTo>
                <a:lnTo>
                  <a:pt x="156" y="150"/>
                </a:lnTo>
                <a:lnTo>
                  <a:pt x="156" y="30"/>
                </a:lnTo>
                <a:lnTo>
                  <a:pt x="164" y="30"/>
                </a:lnTo>
                <a:lnTo>
                  <a:pt x="164" y="210"/>
                </a:lnTo>
                <a:close/>
                <a:moveTo>
                  <a:pt x="30" y="130"/>
                </a:moveTo>
                <a:lnTo>
                  <a:pt x="78" y="130"/>
                </a:lnTo>
                <a:lnTo>
                  <a:pt x="78" y="118"/>
                </a:lnTo>
                <a:lnTo>
                  <a:pt x="30" y="118"/>
                </a:lnTo>
                <a:lnTo>
                  <a:pt x="30" y="130"/>
                </a:lnTo>
                <a:close/>
                <a:moveTo>
                  <a:pt x="126" y="90"/>
                </a:moveTo>
                <a:lnTo>
                  <a:pt x="30" y="90"/>
                </a:lnTo>
                <a:lnTo>
                  <a:pt x="30" y="104"/>
                </a:lnTo>
                <a:lnTo>
                  <a:pt x="126" y="104"/>
                </a:lnTo>
                <a:lnTo>
                  <a:pt x="126" y="9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1"/>
          <p:cNvSpPr txBox="1"/>
          <p:nvPr/>
        </p:nvSpPr>
        <p:spPr>
          <a:xfrm>
            <a:off x="4687850" y="5386446"/>
            <a:ext cx="388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All variables except latitude are statistically significant</a:t>
            </a:r>
            <a:endParaRPr sz="1800"/>
          </a:p>
        </p:txBody>
      </p:sp>
      <p:sp>
        <p:nvSpPr>
          <p:cNvPr id="919" name="Google Shape;919;p21"/>
          <p:cNvSpPr txBox="1"/>
          <p:nvPr/>
        </p:nvSpPr>
        <p:spPr>
          <a:xfrm>
            <a:off x="4551700" y="3427000"/>
            <a:ext cx="43683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review sentiment, positivity, price, tasters, age, length of tasters’ reviews, longitude, average score, and how many wines the tasters have reviewed per winery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2"/>
          <p:cNvSpPr/>
          <p:nvPr/>
        </p:nvSpPr>
        <p:spPr>
          <a:xfrm>
            <a:off x="4476750" y="1479450"/>
            <a:ext cx="4199475" cy="4794351"/>
          </a:xfrm>
          <a:custGeom>
            <a:rect b="b" l="l" r="r" t="t"/>
            <a:pathLst>
              <a:path extrusionOk="0" h="1952" w="1993">
                <a:moveTo>
                  <a:pt x="996" y="1952"/>
                </a:moveTo>
                <a:lnTo>
                  <a:pt x="0" y="1134"/>
                </a:lnTo>
                <a:lnTo>
                  <a:pt x="446" y="1134"/>
                </a:lnTo>
                <a:lnTo>
                  <a:pt x="446" y="0"/>
                </a:lnTo>
                <a:lnTo>
                  <a:pt x="1548" y="0"/>
                </a:lnTo>
                <a:lnTo>
                  <a:pt x="1548" y="1134"/>
                </a:lnTo>
                <a:lnTo>
                  <a:pt x="1993" y="1134"/>
                </a:lnTo>
                <a:lnTo>
                  <a:pt x="996" y="1952"/>
                </a:lnTo>
                <a:close/>
                <a:moveTo>
                  <a:pt x="224" y="1214"/>
                </a:moveTo>
                <a:lnTo>
                  <a:pt x="996" y="1848"/>
                </a:lnTo>
                <a:lnTo>
                  <a:pt x="1770" y="1214"/>
                </a:lnTo>
                <a:lnTo>
                  <a:pt x="1468" y="1214"/>
                </a:lnTo>
                <a:lnTo>
                  <a:pt x="1468" y="80"/>
                </a:lnTo>
                <a:lnTo>
                  <a:pt x="526" y="80"/>
                </a:lnTo>
                <a:lnTo>
                  <a:pt x="526" y="1214"/>
                </a:lnTo>
                <a:lnTo>
                  <a:pt x="224" y="12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22"/>
          <p:cNvCxnSpPr/>
          <p:nvPr/>
        </p:nvCxnSpPr>
        <p:spPr>
          <a:xfrm>
            <a:off x="2136801" y="2631400"/>
            <a:ext cx="149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26" name="Google Shape;926;p22"/>
          <p:cNvCxnSpPr/>
          <p:nvPr/>
        </p:nvCxnSpPr>
        <p:spPr>
          <a:xfrm>
            <a:off x="5816989" y="4797925"/>
            <a:ext cx="1495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7" name="Google Shape;927;p22"/>
          <p:cNvSpPr/>
          <p:nvPr/>
        </p:nvSpPr>
        <p:spPr>
          <a:xfrm>
            <a:off x="389825" y="1177400"/>
            <a:ext cx="4887025" cy="5459373"/>
          </a:xfrm>
          <a:custGeom>
            <a:rect b="b" l="l" r="r" t="t"/>
            <a:pathLst>
              <a:path extrusionOk="0" h="1952" w="1993">
                <a:moveTo>
                  <a:pt x="1547" y="1952"/>
                </a:moveTo>
                <a:lnTo>
                  <a:pt x="445" y="1952"/>
                </a:lnTo>
                <a:lnTo>
                  <a:pt x="445" y="818"/>
                </a:lnTo>
                <a:lnTo>
                  <a:pt x="0" y="818"/>
                </a:lnTo>
                <a:lnTo>
                  <a:pt x="997" y="0"/>
                </a:lnTo>
                <a:lnTo>
                  <a:pt x="1993" y="818"/>
                </a:lnTo>
                <a:lnTo>
                  <a:pt x="1547" y="818"/>
                </a:lnTo>
                <a:lnTo>
                  <a:pt x="1547" y="1952"/>
                </a:lnTo>
                <a:close/>
                <a:moveTo>
                  <a:pt x="525" y="1872"/>
                </a:moveTo>
                <a:lnTo>
                  <a:pt x="1467" y="1872"/>
                </a:lnTo>
                <a:lnTo>
                  <a:pt x="1467" y="738"/>
                </a:lnTo>
                <a:lnTo>
                  <a:pt x="1769" y="738"/>
                </a:lnTo>
                <a:lnTo>
                  <a:pt x="997" y="104"/>
                </a:lnTo>
                <a:lnTo>
                  <a:pt x="223" y="738"/>
                </a:lnTo>
                <a:lnTo>
                  <a:pt x="525" y="738"/>
                </a:lnTo>
                <a:lnTo>
                  <a:pt x="525" y="18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2"/>
          <p:cNvSpPr/>
          <p:nvPr/>
        </p:nvSpPr>
        <p:spPr>
          <a:xfrm>
            <a:off x="2597151" y="3562350"/>
            <a:ext cx="574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2"/>
          <p:cNvSpPr txBox="1"/>
          <p:nvPr>
            <p:ph type="title"/>
          </p:nvPr>
        </p:nvSpPr>
        <p:spPr>
          <a:xfrm>
            <a:off x="611188" y="330463"/>
            <a:ext cx="79215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Recommendation</a:t>
            </a:r>
            <a:r>
              <a:rPr lang="en-US"/>
              <a:t> &amp; </a:t>
            </a:r>
            <a:r>
              <a:rPr lang="en-US"/>
              <a:t>Limitation</a:t>
            </a:r>
            <a:endParaRPr/>
          </a:p>
        </p:txBody>
      </p:sp>
      <p:sp>
        <p:nvSpPr>
          <p:cNvPr id="930" name="Google Shape;930;p22"/>
          <p:cNvSpPr txBox="1"/>
          <p:nvPr>
            <p:ph idx="12" type="sldNum"/>
          </p:nvPr>
        </p:nvSpPr>
        <p:spPr>
          <a:xfrm>
            <a:off x="8246533" y="6366933"/>
            <a:ext cx="429683" cy="491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1" name="Google Shape;931;p22"/>
          <p:cNvSpPr txBox="1"/>
          <p:nvPr/>
        </p:nvSpPr>
        <p:spPr>
          <a:xfrm>
            <a:off x="2200793" y="2020998"/>
            <a:ext cx="1265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</a:rPr>
              <a:t>UP</a:t>
            </a:r>
            <a:endParaRPr/>
          </a:p>
        </p:txBody>
      </p:sp>
      <p:sp>
        <p:nvSpPr>
          <p:cNvPr id="932" name="Google Shape;932;p22"/>
          <p:cNvSpPr txBox="1"/>
          <p:nvPr/>
        </p:nvSpPr>
        <p:spPr>
          <a:xfrm>
            <a:off x="5860203" y="4891390"/>
            <a:ext cx="1409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/>
          </a:p>
        </p:txBody>
      </p:sp>
      <p:sp>
        <p:nvSpPr>
          <p:cNvPr id="933" name="Google Shape;933;p22"/>
          <p:cNvSpPr txBox="1"/>
          <p:nvPr/>
        </p:nvSpPr>
        <p:spPr>
          <a:xfrm>
            <a:off x="5717400" y="1790300"/>
            <a:ext cx="18624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</a:rPr>
              <a:t>- </a:t>
            </a:r>
            <a:r>
              <a:rPr b="1" lang="en-US" sz="1600">
                <a:solidFill>
                  <a:srgbClr val="333333"/>
                </a:solidFill>
              </a:rPr>
              <a:t>Location</a:t>
            </a:r>
            <a:r>
              <a:rPr lang="en-US" sz="1600">
                <a:solidFill>
                  <a:srgbClr val="333333"/>
                </a:solidFill>
              </a:rPr>
              <a:t> data is accurate on the country/province level only.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</a:rPr>
              <a:t>- A </a:t>
            </a:r>
            <a:r>
              <a:rPr b="1" lang="en-US" sz="1600">
                <a:solidFill>
                  <a:srgbClr val="333333"/>
                </a:solidFill>
              </a:rPr>
              <a:t>wine-specific lexicon </a:t>
            </a:r>
            <a:r>
              <a:rPr lang="en-US" sz="1600">
                <a:solidFill>
                  <a:srgbClr val="333333"/>
                </a:solidFill>
              </a:rPr>
              <a:t>for sentiment analysis</a:t>
            </a:r>
            <a:endParaRPr sz="1600">
              <a:solidFill>
                <a:srgbClr val="333333"/>
              </a:solidFill>
            </a:endParaRPr>
          </a:p>
        </p:txBody>
      </p:sp>
      <p:sp>
        <p:nvSpPr>
          <p:cNvPr id="934" name="Google Shape;934;p22"/>
          <p:cNvSpPr txBox="1"/>
          <p:nvPr/>
        </p:nvSpPr>
        <p:spPr>
          <a:xfrm>
            <a:off x="1660350" y="2662875"/>
            <a:ext cx="24399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</a:rPr>
              <a:t>- Consider the </a:t>
            </a:r>
            <a:r>
              <a:rPr b="1" lang="en-US" sz="1600">
                <a:solidFill>
                  <a:srgbClr val="333333"/>
                </a:solidFill>
              </a:rPr>
              <a:t>age</a:t>
            </a:r>
            <a:r>
              <a:rPr lang="en-US" sz="1600">
                <a:solidFill>
                  <a:srgbClr val="333333"/>
                </a:solidFill>
              </a:rPr>
              <a:t>, </a:t>
            </a:r>
            <a:r>
              <a:rPr b="1" lang="en-US" sz="1600">
                <a:solidFill>
                  <a:srgbClr val="333333"/>
                </a:solidFill>
              </a:rPr>
              <a:t>origin</a:t>
            </a:r>
            <a:r>
              <a:rPr lang="en-US" sz="1600">
                <a:solidFill>
                  <a:srgbClr val="333333"/>
                </a:solidFill>
              </a:rPr>
              <a:t> and </a:t>
            </a:r>
            <a:r>
              <a:rPr b="1" lang="en-US" sz="1600">
                <a:solidFill>
                  <a:srgbClr val="333333"/>
                </a:solidFill>
              </a:rPr>
              <a:t>popularity</a:t>
            </a:r>
            <a:r>
              <a:rPr lang="en-US" sz="1600">
                <a:solidFill>
                  <a:srgbClr val="333333"/>
                </a:solidFill>
              </a:rPr>
              <a:t> among </a:t>
            </a: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</a:rPr>
              <a:t>oenophilia </a:t>
            </a:r>
            <a:r>
              <a:rPr lang="en-US" sz="1600">
                <a:solidFill>
                  <a:srgbClr val="333333"/>
                </a:solidFill>
              </a:rPr>
              <a:t>when purchasing wine.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</a:rPr>
              <a:t>- Have a </a:t>
            </a:r>
            <a:r>
              <a:rPr b="1" lang="en-US" sz="1600">
                <a:solidFill>
                  <a:srgbClr val="333333"/>
                </a:solidFill>
              </a:rPr>
              <a:t>wine dictionary</a:t>
            </a:r>
            <a:r>
              <a:rPr lang="en-US" sz="1600">
                <a:solidFill>
                  <a:srgbClr val="333333"/>
                </a:solidFill>
              </a:rPr>
              <a:t>: fruity aroma, chewy palate with nutty finish, idiosyncratic variant with distinct cellar character.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33333"/>
                </a:solidFill>
              </a:rPr>
              <a:t>- </a:t>
            </a:r>
            <a:r>
              <a:rPr b="1" lang="en-US" sz="1600">
                <a:solidFill>
                  <a:srgbClr val="333333"/>
                </a:solidFill>
              </a:rPr>
              <a:t>NO</a:t>
            </a:r>
            <a:r>
              <a:rPr lang="en-US" sz="1600">
                <a:solidFill>
                  <a:srgbClr val="333333"/>
                </a:solidFill>
              </a:rPr>
              <a:t>: it’s good.</a:t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3"/>
          <p:cNvSpPr txBox="1"/>
          <p:nvPr>
            <p:ph type="ctrTitle"/>
          </p:nvPr>
        </p:nvSpPr>
        <p:spPr>
          <a:xfrm>
            <a:off x="1175658" y="1584664"/>
            <a:ext cx="6792684" cy="17720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THANK YOU</a:t>
            </a:r>
            <a:br>
              <a:rPr lang="en-US"/>
            </a:br>
            <a:endParaRPr b="0"/>
          </a:p>
        </p:txBody>
      </p:sp>
      <p:sp>
        <p:nvSpPr>
          <p:cNvPr id="941" name="Google Shape;941;p23"/>
          <p:cNvSpPr txBox="1"/>
          <p:nvPr>
            <p:ph idx="1" type="subTitle"/>
          </p:nvPr>
        </p:nvSpPr>
        <p:spPr>
          <a:xfrm>
            <a:off x="1175658" y="3813249"/>
            <a:ext cx="679268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 sz="2400"/>
              <a:t>Understanding the Components of Wine Ratings</a:t>
            </a:r>
            <a:r>
              <a:rPr b="1" lang="en-US" sz="2400"/>
              <a:t> </a:t>
            </a:r>
            <a:endParaRPr sz="2400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ctr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Alcohol Analytics Team</a:t>
            </a:r>
            <a:endParaRPr/>
          </a:p>
          <a:p>
            <a:pPr indent="0" lvl="0" marL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942" name="Google Shape;942;p23"/>
          <p:cNvSpPr/>
          <p:nvPr/>
        </p:nvSpPr>
        <p:spPr>
          <a:xfrm>
            <a:off x="7295103" y="6008914"/>
            <a:ext cx="1617785" cy="6832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0007_3">
      <a:dk1>
        <a:srgbClr val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0007_3">
      <a:dk1>
        <a:srgbClr val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