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81" r:id="rId2"/>
    <p:sldId id="282" r:id="rId3"/>
    <p:sldId id="296" r:id="rId4"/>
    <p:sldId id="262" r:id="rId5"/>
    <p:sldId id="276" r:id="rId6"/>
    <p:sldId id="283" r:id="rId7"/>
    <p:sldId id="287" r:id="rId8"/>
    <p:sldId id="288" r:id="rId9"/>
    <p:sldId id="292" r:id="rId10"/>
    <p:sldId id="294" r:id="rId11"/>
    <p:sldId id="291" r:id="rId12"/>
    <p:sldId id="284" r:id="rId13"/>
    <p:sldId id="289" r:id="rId14"/>
    <p:sldId id="290" r:id="rId15"/>
    <p:sldId id="293" r:id="rId16"/>
    <p:sldId id="286" r:id="rId17"/>
    <p:sldId id="29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32B3"/>
    <a:srgbClr val="E622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18" autoAdjust="0"/>
    <p:restoredTop sz="94660"/>
  </p:normalViewPr>
  <p:slideViewPr>
    <p:cSldViewPr snapToGrid="0">
      <p:cViewPr varScale="1">
        <p:scale>
          <a:sx n="82" d="100"/>
          <a:sy n="82" d="100"/>
        </p:scale>
        <p:origin x="77"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BEMY\Downloads\Superstore%20data%20(1).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862" b="0" i="0" u="none" strike="noStrike" kern="1200" spc="0" baseline="0">
                <a:solidFill>
                  <a:schemeClr val="tx1">
                    <a:lumMod val="65000"/>
                    <a:lumOff val="35000"/>
                  </a:schemeClr>
                </a:solidFill>
                <a:latin typeface="+mn-lt"/>
                <a:ea typeface="+mn-ea"/>
                <a:cs typeface="+mn-cs"/>
              </a:defRPr>
            </a:pPr>
            <a:r>
              <a:rPr lang="en-GB" sz="1600" b="1" dirty="0">
                <a:latin typeface="Times New Roman" panose="02020603050405020304" pitchFamily="18" charset="0"/>
                <a:cs typeface="Times New Roman" panose="02020603050405020304" pitchFamily="18" charset="0"/>
              </a:rPr>
              <a:t>TIME SERIES ANALYSIS</a:t>
            </a:r>
            <a:r>
              <a:rPr lang="en-GB" sz="1600" b="1" baseline="0" dirty="0">
                <a:latin typeface="Times New Roman" panose="02020603050405020304" pitchFamily="18" charset="0"/>
                <a:cs typeface="Times New Roman" panose="02020603050405020304" pitchFamily="18" charset="0"/>
              </a:rPr>
              <a:t> AND PROFIT FORECASTING</a:t>
            </a:r>
            <a:r>
              <a:rPr lang="en-GB" sz="1600" b="1" dirty="0">
                <a:latin typeface="Times New Roman" panose="02020603050405020304" pitchFamily="18" charset="0"/>
                <a:cs typeface="Times New Roman" panose="02020603050405020304" pitchFamily="18" charset="0"/>
              </a:rPr>
              <a:t> </a:t>
            </a:r>
          </a:p>
        </c:rich>
      </c:tx>
      <c:layout>
        <c:manualLayout>
          <c:xMode val="edge"/>
          <c:yMode val="edge"/>
          <c:x val="0.13826327581885314"/>
          <c:y val="2.8820613980143302E-2"/>
        </c:manualLayout>
      </c:layout>
      <c:overlay val="0"/>
      <c:spPr>
        <a:noFill/>
        <a:ln>
          <a:noFill/>
        </a:ln>
        <a:effectLst/>
      </c:spPr>
      <c:txPr>
        <a:bodyPr rot="0" spcFirstLastPara="1" vertOverflow="ellipsis" vert="horz" wrap="square" anchor="ctr" anchorCtr="1"/>
        <a:lstStyle/>
        <a:p>
          <a:pPr algn="ct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'Superstore data (1)'!$D$26</c:f>
              <c:strCache>
                <c:ptCount val="1"/>
                <c:pt idx="0">
                  <c:v>profit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multiLvlStrRef>
              <c:f>'Superstore data (1)'!$B$27:$C$46</c:f>
              <c:multiLvlStrCache>
                <c:ptCount val="20"/>
                <c:lvl>
                  <c:pt idx="0">
                    <c:v>1</c:v>
                  </c:pt>
                  <c:pt idx="1">
                    <c:v>2</c:v>
                  </c:pt>
                  <c:pt idx="2">
                    <c:v>3</c:v>
                  </c:pt>
                  <c:pt idx="3">
                    <c:v>4</c:v>
                  </c:pt>
                  <c:pt idx="4">
                    <c:v>1</c:v>
                  </c:pt>
                  <c:pt idx="5">
                    <c:v>2</c:v>
                  </c:pt>
                  <c:pt idx="6">
                    <c:v>3</c:v>
                  </c:pt>
                  <c:pt idx="7">
                    <c:v>4</c:v>
                  </c:pt>
                  <c:pt idx="8">
                    <c:v>1</c:v>
                  </c:pt>
                  <c:pt idx="9">
                    <c:v>2</c:v>
                  </c:pt>
                  <c:pt idx="10">
                    <c:v>3</c:v>
                  </c:pt>
                  <c:pt idx="11">
                    <c:v>4</c:v>
                  </c:pt>
                  <c:pt idx="12">
                    <c:v>1</c:v>
                  </c:pt>
                  <c:pt idx="13">
                    <c:v>2</c:v>
                  </c:pt>
                  <c:pt idx="14">
                    <c:v>3</c:v>
                  </c:pt>
                  <c:pt idx="15">
                    <c:v>4</c:v>
                  </c:pt>
                  <c:pt idx="16">
                    <c:v>1</c:v>
                  </c:pt>
                  <c:pt idx="17">
                    <c:v>2</c:v>
                  </c:pt>
                  <c:pt idx="18">
                    <c:v>3</c:v>
                  </c:pt>
                  <c:pt idx="19">
                    <c:v>4</c:v>
                  </c:pt>
                </c:lvl>
                <c:lvl>
                  <c:pt idx="0">
                    <c:v>2014</c:v>
                  </c:pt>
                  <c:pt idx="4">
                    <c:v>2015</c:v>
                  </c:pt>
                  <c:pt idx="8">
                    <c:v>2016</c:v>
                  </c:pt>
                  <c:pt idx="12">
                    <c:v>2017</c:v>
                  </c:pt>
                  <c:pt idx="16">
                    <c:v>2018</c:v>
                  </c:pt>
                </c:lvl>
              </c:multiLvlStrCache>
            </c:multiLvlStrRef>
          </c:cat>
          <c:val>
            <c:numRef>
              <c:f>'Superstore data (1)'!$D$27:$D$42</c:f>
              <c:numCache>
                <c:formatCode>General</c:formatCode>
                <c:ptCount val="16"/>
                <c:pt idx="0">
                  <c:v>3811.2289999999998</c:v>
                </c:pt>
                <c:pt idx="1">
                  <c:v>11204.0692</c:v>
                </c:pt>
                <c:pt idx="2">
                  <c:v>12804.722</c:v>
                </c:pt>
                <c:pt idx="3">
                  <c:v>21723.954099999999</c:v>
                </c:pt>
                <c:pt idx="4">
                  <c:v>9264.9416000000001</c:v>
                </c:pt>
                <c:pt idx="5">
                  <c:v>12190.922399999999</c:v>
                </c:pt>
                <c:pt idx="6">
                  <c:v>16853.6194</c:v>
                </c:pt>
                <c:pt idx="7">
                  <c:v>23309.120299999999</c:v>
                </c:pt>
                <c:pt idx="8">
                  <c:v>11441.370800000001</c:v>
                </c:pt>
                <c:pt idx="9">
                  <c:v>16390.339400000001</c:v>
                </c:pt>
                <c:pt idx="10">
                  <c:v>15823.604799999999</c:v>
                </c:pt>
                <c:pt idx="11">
                  <c:v>38139.859299999996</c:v>
                </c:pt>
                <c:pt idx="12">
                  <c:v>23506.202600000001</c:v>
                </c:pt>
                <c:pt idx="13">
                  <c:v>15499.208500000001</c:v>
                </c:pt>
                <c:pt idx="14">
                  <c:v>26985.1325</c:v>
                </c:pt>
                <c:pt idx="15">
                  <c:v>27448.725999999999</c:v>
                </c:pt>
              </c:numCache>
            </c:numRef>
          </c:val>
          <c:smooth val="0"/>
          <c:extLst>
            <c:ext xmlns:c16="http://schemas.microsoft.com/office/drawing/2014/chart" uri="{C3380CC4-5D6E-409C-BE32-E72D297353CC}">
              <c16:uniqueId val="{00000000-75F6-4473-9F68-03BE5FF012B6}"/>
            </c:ext>
          </c:extLst>
        </c:ser>
        <c:ser>
          <c:idx val="1"/>
          <c:order val="1"/>
          <c:tx>
            <c:strRef>
              <c:f>'Superstore data (1)'!$E$26:$F$26</c:f>
              <c:strCache>
                <c:ptCount val="1"/>
                <c:pt idx="0">
                  <c:v>MOVING AVERAGE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multiLvlStrRef>
              <c:f>'Superstore data (1)'!$B$27:$C$46</c:f>
              <c:multiLvlStrCache>
                <c:ptCount val="20"/>
                <c:lvl>
                  <c:pt idx="0">
                    <c:v>1</c:v>
                  </c:pt>
                  <c:pt idx="1">
                    <c:v>2</c:v>
                  </c:pt>
                  <c:pt idx="2">
                    <c:v>3</c:v>
                  </c:pt>
                  <c:pt idx="3">
                    <c:v>4</c:v>
                  </c:pt>
                  <c:pt idx="4">
                    <c:v>1</c:v>
                  </c:pt>
                  <c:pt idx="5">
                    <c:v>2</c:v>
                  </c:pt>
                  <c:pt idx="6">
                    <c:v>3</c:v>
                  </c:pt>
                  <c:pt idx="7">
                    <c:v>4</c:v>
                  </c:pt>
                  <c:pt idx="8">
                    <c:v>1</c:v>
                  </c:pt>
                  <c:pt idx="9">
                    <c:v>2</c:v>
                  </c:pt>
                  <c:pt idx="10">
                    <c:v>3</c:v>
                  </c:pt>
                  <c:pt idx="11">
                    <c:v>4</c:v>
                  </c:pt>
                  <c:pt idx="12">
                    <c:v>1</c:v>
                  </c:pt>
                  <c:pt idx="13">
                    <c:v>2</c:v>
                  </c:pt>
                  <c:pt idx="14">
                    <c:v>3</c:v>
                  </c:pt>
                  <c:pt idx="15">
                    <c:v>4</c:v>
                  </c:pt>
                  <c:pt idx="16">
                    <c:v>1</c:v>
                  </c:pt>
                  <c:pt idx="17">
                    <c:v>2</c:v>
                  </c:pt>
                  <c:pt idx="18">
                    <c:v>3</c:v>
                  </c:pt>
                  <c:pt idx="19">
                    <c:v>4</c:v>
                  </c:pt>
                </c:lvl>
                <c:lvl>
                  <c:pt idx="0">
                    <c:v>2014</c:v>
                  </c:pt>
                  <c:pt idx="4">
                    <c:v>2015</c:v>
                  </c:pt>
                  <c:pt idx="8">
                    <c:v>2016</c:v>
                  </c:pt>
                  <c:pt idx="12">
                    <c:v>2017</c:v>
                  </c:pt>
                  <c:pt idx="16">
                    <c:v>2018</c:v>
                  </c:pt>
                </c:lvl>
              </c:multiLvlStrCache>
            </c:multiLvlStrRef>
          </c:cat>
          <c:val>
            <c:numRef>
              <c:f>'Superstore data (1)'!$F$29:$F$40</c:f>
              <c:numCache>
                <c:formatCode>General</c:formatCode>
                <c:ptCount val="12"/>
                <c:pt idx="0">
                  <c:v>13067.7076</c:v>
                </c:pt>
                <c:pt idx="1">
                  <c:v>13872.778329999999</c:v>
                </c:pt>
                <c:pt idx="2">
                  <c:v>14502.24718</c:v>
                </c:pt>
                <c:pt idx="3">
                  <c:v>15206.505150000001</c:v>
                </c:pt>
                <c:pt idx="4">
                  <c:v>15676.70458</c:v>
                </c:pt>
                <c:pt idx="5">
                  <c:v>16473.68535</c:v>
                </c:pt>
                <c:pt idx="6">
                  <c:v>16869.860649999999</c:v>
                </c:pt>
                <c:pt idx="7">
                  <c:v>18594.9512</c:v>
                </c:pt>
                <c:pt idx="8">
                  <c:v>21956.897550000002</c:v>
                </c:pt>
                <c:pt idx="9">
                  <c:v>23353.61016</c:v>
                </c:pt>
                <c:pt idx="10">
                  <c:v>24637.409759999999</c:v>
                </c:pt>
                <c:pt idx="11">
                  <c:v>24696.209060000001</c:v>
                </c:pt>
              </c:numCache>
            </c:numRef>
          </c:val>
          <c:smooth val="0"/>
          <c:extLst>
            <c:ext xmlns:c16="http://schemas.microsoft.com/office/drawing/2014/chart" uri="{C3380CC4-5D6E-409C-BE32-E72D297353CC}">
              <c16:uniqueId val="{00000001-75F6-4473-9F68-03BE5FF012B6}"/>
            </c:ext>
          </c:extLst>
        </c:ser>
        <c:ser>
          <c:idx val="2"/>
          <c:order val="2"/>
          <c:tx>
            <c:strRef>
              <c:f>'Superstore data (1)'!$K$26</c:f>
              <c:strCache>
                <c:ptCount val="1"/>
                <c:pt idx="0">
                  <c:v>forecast</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multiLvlStrRef>
              <c:f>'Superstore data (1)'!$B$27:$C$46</c:f>
              <c:multiLvlStrCache>
                <c:ptCount val="20"/>
                <c:lvl>
                  <c:pt idx="0">
                    <c:v>1</c:v>
                  </c:pt>
                  <c:pt idx="1">
                    <c:v>2</c:v>
                  </c:pt>
                  <c:pt idx="2">
                    <c:v>3</c:v>
                  </c:pt>
                  <c:pt idx="3">
                    <c:v>4</c:v>
                  </c:pt>
                  <c:pt idx="4">
                    <c:v>1</c:v>
                  </c:pt>
                  <c:pt idx="5">
                    <c:v>2</c:v>
                  </c:pt>
                  <c:pt idx="6">
                    <c:v>3</c:v>
                  </c:pt>
                  <c:pt idx="7">
                    <c:v>4</c:v>
                  </c:pt>
                  <c:pt idx="8">
                    <c:v>1</c:v>
                  </c:pt>
                  <c:pt idx="9">
                    <c:v>2</c:v>
                  </c:pt>
                  <c:pt idx="10">
                    <c:v>3</c:v>
                  </c:pt>
                  <c:pt idx="11">
                    <c:v>4</c:v>
                  </c:pt>
                  <c:pt idx="12">
                    <c:v>1</c:v>
                  </c:pt>
                  <c:pt idx="13">
                    <c:v>2</c:v>
                  </c:pt>
                  <c:pt idx="14">
                    <c:v>3</c:v>
                  </c:pt>
                  <c:pt idx="15">
                    <c:v>4</c:v>
                  </c:pt>
                  <c:pt idx="16">
                    <c:v>1</c:v>
                  </c:pt>
                  <c:pt idx="17">
                    <c:v>2</c:v>
                  </c:pt>
                  <c:pt idx="18">
                    <c:v>3</c:v>
                  </c:pt>
                  <c:pt idx="19">
                    <c:v>4</c:v>
                  </c:pt>
                </c:lvl>
                <c:lvl>
                  <c:pt idx="0">
                    <c:v>2014</c:v>
                  </c:pt>
                  <c:pt idx="4">
                    <c:v>2015</c:v>
                  </c:pt>
                  <c:pt idx="8">
                    <c:v>2016</c:v>
                  </c:pt>
                  <c:pt idx="12">
                    <c:v>2017</c:v>
                  </c:pt>
                  <c:pt idx="16">
                    <c:v>2018</c:v>
                  </c:pt>
                </c:lvl>
              </c:multiLvlStrCache>
            </c:multiLvlStrRef>
          </c:cat>
          <c:val>
            <c:numRef>
              <c:f>'Superstore data (1)'!$K$27:$K$46</c:f>
              <c:numCache>
                <c:formatCode>General</c:formatCode>
                <c:ptCount val="20"/>
                <c:pt idx="0">
                  <c:v>7657.9845789999999</c:v>
                </c:pt>
                <c:pt idx="1">
                  <c:v>8604.3597979999995</c:v>
                </c:pt>
                <c:pt idx="2">
                  <c:v>10977.773219999999</c:v>
                </c:pt>
                <c:pt idx="3">
                  <c:v>20242.17237</c:v>
                </c:pt>
                <c:pt idx="4">
                  <c:v>10854.190430000001</c:v>
                </c:pt>
                <c:pt idx="5">
                  <c:v>11856.24438</c:v>
                </c:pt>
                <c:pt idx="6">
                  <c:v>14768.49181</c:v>
                </c:pt>
                <c:pt idx="7">
                  <c:v>26676.50908</c:v>
                </c:pt>
                <c:pt idx="8">
                  <c:v>14050.396280000001</c:v>
                </c:pt>
                <c:pt idx="9">
                  <c:v>15108.12896</c:v>
                </c:pt>
                <c:pt idx="10">
                  <c:v>18559.2104</c:v>
                </c:pt>
                <c:pt idx="11">
                  <c:v>33110.845789999999</c:v>
                </c:pt>
                <c:pt idx="12">
                  <c:v>17246.602129999999</c:v>
                </c:pt>
                <c:pt idx="13">
                  <c:v>18360.01354</c:v>
                </c:pt>
                <c:pt idx="14">
                  <c:v>22349.929</c:v>
                </c:pt>
                <c:pt idx="15">
                  <c:v>39545.182489999999</c:v>
                </c:pt>
                <c:pt idx="16">
                  <c:v>20442.807970000002</c:v>
                </c:pt>
                <c:pt idx="17">
                  <c:v>21611.898120000002</c:v>
                </c:pt>
                <c:pt idx="18">
                  <c:v>26140.64759</c:v>
                </c:pt>
                <c:pt idx="19">
                  <c:v>45979.519200000002</c:v>
                </c:pt>
              </c:numCache>
            </c:numRef>
          </c:val>
          <c:smooth val="0"/>
          <c:extLst>
            <c:ext xmlns:c16="http://schemas.microsoft.com/office/drawing/2014/chart" uri="{C3380CC4-5D6E-409C-BE32-E72D297353CC}">
              <c16:uniqueId val="{00000002-75F6-4473-9F68-03BE5FF012B6}"/>
            </c:ext>
          </c:extLst>
        </c:ser>
        <c:dLbls>
          <c:showLegendKey val="0"/>
          <c:showVal val="0"/>
          <c:showCatName val="0"/>
          <c:showSerName val="0"/>
          <c:showPercent val="0"/>
          <c:showBubbleSize val="0"/>
        </c:dLbls>
        <c:marker val="1"/>
        <c:smooth val="0"/>
        <c:axId val="-699916384"/>
        <c:axId val="-699921280"/>
      </c:lineChart>
      <c:catAx>
        <c:axId val="-69991638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a:t>PROFIT BY YEAR</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9921280"/>
        <c:crosses val="autoZero"/>
        <c:auto val="1"/>
        <c:lblAlgn val="ctr"/>
        <c:lblOffset val="100"/>
        <c:noMultiLvlLbl val="0"/>
      </c:catAx>
      <c:valAx>
        <c:axId val="-6999212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99163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817C3C6-A832-4CEA-A79B-F5AC884760D4}" type="datetimeFigureOut">
              <a:rPr lang="en-GB" smtClean="0"/>
              <a:t>22/02/2023</a:t>
            </a:fld>
            <a:endParaRPr lang="en-GB"/>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GB"/>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4C3B1B8-0E00-47B7-BFF3-FB53CBD26554}" type="slidenum">
              <a:rPr lang="en-GB" smtClean="0"/>
              <a:t>‹#›</a:t>
            </a:fld>
            <a:endParaRPr lang="en-GB"/>
          </a:p>
        </p:txBody>
      </p:sp>
    </p:spTree>
    <p:extLst>
      <p:ext uri="{BB962C8B-B14F-4D97-AF65-F5344CB8AC3E}">
        <p14:creationId xmlns:p14="http://schemas.microsoft.com/office/powerpoint/2010/main" val="688552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17C3C6-A832-4CEA-A79B-F5AC884760D4}" type="datetimeFigureOut">
              <a:rPr lang="en-GB" smtClean="0"/>
              <a:t>22/02/2023</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4C3B1B8-0E00-47B7-BFF3-FB53CBD26554}" type="slidenum">
              <a:rPr lang="en-GB" smtClean="0"/>
              <a:t>‹#›</a:t>
            </a:fld>
            <a:endParaRPr lang="en-GB"/>
          </a:p>
        </p:txBody>
      </p:sp>
    </p:spTree>
    <p:extLst>
      <p:ext uri="{BB962C8B-B14F-4D97-AF65-F5344CB8AC3E}">
        <p14:creationId xmlns:p14="http://schemas.microsoft.com/office/powerpoint/2010/main" val="2930253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817C3C6-A832-4CEA-A79B-F5AC884760D4}" type="datetimeFigureOut">
              <a:rPr lang="en-GB" smtClean="0"/>
              <a:t>22/02/2023</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C3B1B8-0E00-47B7-BFF3-FB53CBD26554}" type="slidenum">
              <a:rPr lang="en-GB" smtClean="0"/>
              <a:t>‹#›</a:t>
            </a:fld>
            <a:endParaRPr lang="en-GB"/>
          </a:p>
        </p:txBody>
      </p:sp>
    </p:spTree>
    <p:extLst>
      <p:ext uri="{BB962C8B-B14F-4D97-AF65-F5344CB8AC3E}">
        <p14:creationId xmlns:p14="http://schemas.microsoft.com/office/powerpoint/2010/main" val="742107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817C3C6-A832-4CEA-A79B-F5AC884760D4}" type="datetimeFigureOut">
              <a:rPr lang="en-GB" smtClean="0"/>
              <a:t>22/02/2023</a:t>
            </a:fld>
            <a:endParaRPr lang="en-GB"/>
          </a:p>
        </p:txBody>
      </p:sp>
      <p:sp>
        <p:nvSpPr>
          <p:cNvPr id="5" name="Footer Placeholder 4"/>
          <p:cNvSpPr>
            <a:spLocks noGrp="1"/>
          </p:cNvSpPr>
          <p:nvPr>
            <p:ph type="ftr" sz="quarter" idx="11"/>
          </p:nvPr>
        </p:nvSpPr>
        <p:spPr/>
        <p:txBody>
          <a:bodyPr/>
          <a:lstStyle/>
          <a:p>
            <a:endParaRPr lang="en-GB"/>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C3B1B8-0E00-47B7-BFF3-FB53CBD26554}" type="slidenum">
              <a:rPr lang="en-GB" smtClean="0"/>
              <a:t>‹#›</a:t>
            </a:fld>
            <a:endParaRPr lang="en-GB"/>
          </a:p>
        </p:txBody>
      </p:sp>
    </p:spTree>
    <p:extLst>
      <p:ext uri="{BB962C8B-B14F-4D97-AF65-F5344CB8AC3E}">
        <p14:creationId xmlns:p14="http://schemas.microsoft.com/office/powerpoint/2010/main" val="2004846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17C3C6-A832-4CEA-A79B-F5AC884760D4}" type="datetimeFigureOut">
              <a:rPr lang="en-GB" smtClean="0"/>
              <a:t>22/02/2023</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C3B1B8-0E00-47B7-BFF3-FB53CBD26554}" type="slidenum">
              <a:rPr lang="en-GB" smtClean="0"/>
              <a:t>‹#›</a:t>
            </a:fld>
            <a:endParaRPr lang="en-GB"/>
          </a:p>
        </p:txBody>
      </p:sp>
    </p:spTree>
    <p:extLst>
      <p:ext uri="{BB962C8B-B14F-4D97-AF65-F5344CB8AC3E}">
        <p14:creationId xmlns:p14="http://schemas.microsoft.com/office/powerpoint/2010/main" val="3215308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17C3C6-A832-4CEA-A79B-F5AC884760D4}" type="datetimeFigureOut">
              <a:rPr lang="en-GB" smtClean="0"/>
              <a:t>22/02/2023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4C3B1B8-0E00-47B7-BFF3-FB53CBD26554}" type="slidenum">
              <a:rPr lang="en-GB" smtClean="0"/>
              <a:t>‹#›</a:t>
            </a:fld>
            <a:endParaRPr lang="en-GB"/>
          </a:p>
        </p:txBody>
      </p:sp>
    </p:spTree>
    <p:extLst>
      <p:ext uri="{BB962C8B-B14F-4D97-AF65-F5344CB8AC3E}">
        <p14:creationId xmlns:p14="http://schemas.microsoft.com/office/powerpoint/2010/main" val="4186591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17C3C6-A832-4CEA-A79B-F5AC884760D4}" type="datetimeFigureOut">
              <a:rPr lang="en-GB" smtClean="0"/>
              <a:t>22/02/2023</a:t>
            </a:fld>
            <a:endParaRPr lang="en-GB"/>
          </a:p>
        </p:txBody>
      </p:sp>
      <p:sp>
        <p:nvSpPr>
          <p:cNvPr id="8" name="Footer Placeholder 7"/>
          <p:cNvSpPr>
            <a:spLocks noGrp="1"/>
          </p:cNvSpPr>
          <p:nvPr>
            <p:ph type="ftr" sz="quarter" idx="11"/>
          </p:nvPr>
        </p:nvSpPr>
        <p:spPr>
          <a:xfrm>
            <a:off x="561111" y="6391838"/>
            <a:ext cx="3644282" cy="304801"/>
          </a:xfrm>
        </p:spPr>
        <p:txBody>
          <a:bodyPr/>
          <a:lstStyle/>
          <a:p>
            <a:endParaRPr lang="en-GB"/>
          </a:p>
        </p:txBody>
      </p:sp>
      <p:sp>
        <p:nvSpPr>
          <p:cNvPr id="9" name="Slide Number Placeholder 8"/>
          <p:cNvSpPr>
            <a:spLocks noGrp="1"/>
          </p:cNvSpPr>
          <p:nvPr>
            <p:ph type="sldNum" sz="quarter" idx="12"/>
          </p:nvPr>
        </p:nvSpPr>
        <p:spPr/>
        <p:txBody>
          <a:bodyPr/>
          <a:lstStyle/>
          <a:p>
            <a:fld id="{14C3B1B8-0E00-47B7-BFF3-FB53CBD26554}" type="slidenum">
              <a:rPr lang="en-GB" smtClean="0"/>
              <a:t>‹#›</a:t>
            </a:fld>
            <a:endParaRPr lang="en-GB"/>
          </a:p>
        </p:txBody>
      </p:sp>
    </p:spTree>
    <p:extLst>
      <p:ext uri="{BB962C8B-B14F-4D97-AF65-F5344CB8AC3E}">
        <p14:creationId xmlns:p14="http://schemas.microsoft.com/office/powerpoint/2010/main" val="150655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817C3C6-A832-4CEA-A79B-F5AC884760D4}" type="datetimeFigureOut">
              <a:rPr lang="en-GB" smtClean="0"/>
              <a:t>22/02/2023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C3B1B8-0E00-47B7-BFF3-FB53CBD26554}" type="slidenum">
              <a:rPr lang="en-GB" smtClean="0"/>
              <a:t>‹#›</a:t>
            </a:fld>
            <a:endParaRPr lang="en-GB"/>
          </a:p>
        </p:txBody>
      </p:sp>
    </p:spTree>
    <p:extLst>
      <p:ext uri="{BB962C8B-B14F-4D97-AF65-F5344CB8AC3E}">
        <p14:creationId xmlns:p14="http://schemas.microsoft.com/office/powerpoint/2010/main" val="8621332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817C3C6-A832-4CEA-A79B-F5AC884760D4}" type="datetimeFigureOut">
              <a:rPr lang="en-GB" smtClean="0"/>
              <a:t>22/02/2023</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C3B1B8-0E00-47B7-BFF3-FB53CBD26554}" type="slidenum">
              <a:rPr lang="en-GB" smtClean="0"/>
              <a:t>‹#›</a:t>
            </a:fld>
            <a:endParaRPr lang="en-GB"/>
          </a:p>
        </p:txBody>
      </p:sp>
    </p:spTree>
    <p:extLst>
      <p:ext uri="{BB962C8B-B14F-4D97-AF65-F5344CB8AC3E}">
        <p14:creationId xmlns:p14="http://schemas.microsoft.com/office/powerpoint/2010/main" val="561740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Title of presentation</a:t>
            </a:r>
            <a:endParaRPr lang="en-GB" dirty="0"/>
          </a:p>
        </p:txBody>
      </p:sp>
      <p:sp>
        <p:nvSpPr>
          <p:cNvPr id="5" name="Footer Placeholder 4"/>
          <p:cNvSpPr>
            <a:spLocks noGrp="1"/>
          </p:cNvSpPr>
          <p:nvPr>
            <p:ph type="ftr" sz="quarter" idx="11"/>
          </p:nvPr>
        </p:nvSpPr>
        <p:spPr/>
        <p:txBody>
          <a:bodyPr/>
          <a:lstStyle/>
          <a:p>
            <a:r>
              <a:rPr lang="en-US"/>
              <a:t>Octave Incorporation</a:t>
            </a:r>
            <a:endParaRPr lang="en-GB" dirty="0"/>
          </a:p>
        </p:txBody>
      </p:sp>
      <p:sp>
        <p:nvSpPr>
          <p:cNvPr id="6" name="Slide Number Placeholder 5"/>
          <p:cNvSpPr>
            <a:spLocks noGrp="1"/>
          </p:cNvSpPr>
          <p:nvPr>
            <p:ph type="sldNum" sz="quarter" idx="12"/>
          </p:nvPr>
        </p:nvSpPr>
        <p:spPr/>
        <p:txBody>
          <a:bodyPr/>
          <a:lstStyle/>
          <a:p>
            <a:fld id="{A817C3C6-A832-4CEA-A79B-F5AC884760D4}" type="datetimeFigureOut">
              <a:rPr lang="en-GB" smtClean="0">
                <a:solidFill>
                  <a:srgbClr val="E6226D"/>
                </a:solidFill>
              </a:rPr>
              <a:pPr/>
              <a:t>22/02/2023</a:t>
            </a:fld>
            <a:endParaRPr lang="en-GB">
              <a:solidFill>
                <a:srgbClr val="E6226D"/>
              </a:solidFill>
            </a:endParaRPr>
          </a:p>
          <a:p>
            <a:endParaRPr lang="en-GB" dirty="0"/>
          </a:p>
        </p:txBody>
      </p:sp>
    </p:spTree>
    <p:extLst>
      <p:ext uri="{BB962C8B-B14F-4D97-AF65-F5344CB8AC3E}">
        <p14:creationId xmlns:p14="http://schemas.microsoft.com/office/powerpoint/2010/main" val="4086987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17C3C6-A832-4CEA-A79B-F5AC884760D4}" type="datetimeFigureOut">
              <a:rPr lang="en-GB" smtClean="0"/>
              <a:t>22/02/2023</a:t>
            </a:fld>
            <a:endParaRPr lang="en-GB"/>
          </a:p>
        </p:txBody>
      </p:sp>
      <p:sp>
        <p:nvSpPr>
          <p:cNvPr id="5" name="Footer Placeholder 4"/>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C3B1B8-0E00-47B7-BFF3-FB53CBD26554}" type="slidenum">
              <a:rPr lang="en-GB" smtClean="0"/>
              <a:t>‹#›</a:t>
            </a:fld>
            <a:endParaRPr lang="en-GB"/>
          </a:p>
        </p:txBody>
      </p:sp>
    </p:spTree>
    <p:extLst>
      <p:ext uri="{BB962C8B-B14F-4D97-AF65-F5344CB8AC3E}">
        <p14:creationId xmlns:p14="http://schemas.microsoft.com/office/powerpoint/2010/main" val="2116844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17C3C6-A832-4CEA-A79B-F5AC884760D4}" type="datetimeFigureOut">
              <a:rPr lang="en-GB" smtClean="0"/>
              <a:t>22/02/2023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C3B1B8-0E00-47B7-BFF3-FB53CBD26554}" type="slidenum">
              <a:rPr lang="en-GB" smtClean="0"/>
              <a:t>‹#›</a:t>
            </a:fld>
            <a:endParaRPr lang="en-GB"/>
          </a:p>
        </p:txBody>
      </p:sp>
    </p:spTree>
    <p:extLst>
      <p:ext uri="{BB962C8B-B14F-4D97-AF65-F5344CB8AC3E}">
        <p14:creationId xmlns:p14="http://schemas.microsoft.com/office/powerpoint/2010/main" val="1450463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17C3C6-A832-4CEA-A79B-F5AC884760D4}" type="datetimeFigureOut">
              <a:rPr lang="en-GB" smtClean="0"/>
              <a:t>22/02/2023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4C3B1B8-0E00-47B7-BFF3-FB53CBD26554}" type="slidenum">
              <a:rPr lang="en-GB" smtClean="0"/>
              <a:t>‹#›</a:t>
            </a:fld>
            <a:endParaRPr lang="en-GB"/>
          </a:p>
        </p:txBody>
      </p:sp>
    </p:spTree>
    <p:extLst>
      <p:ext uri="{BB962C8B-B14F-4D97-AF65-F5344CB8AC3E}">
        <p14:creationId xmlns:p14="http://schemas.microsoft.com/office/powerpoint/2010/main" val="3633607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17C3C6-A832-4CEA-A79B-F5AC884760D4}" type="datetimeFigureOut">
              <a:rPr lang="en-GB" smtClean="0"/>
              <a:t>22/02/2023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4C3B1B8-0E00-47B7-BFF3-FB53CBD26554}" type="slidenum">
              <a:rPr lang="en-GB" smtClean="0"/>
              <a:t>‹#›</a:t>
            </a:fld>
            <a:endParaRPr lang="en-GB"/>
          </a:p>
        </p:txBody>
      </p:sp>
    </p:spTree>
    <p:extLst>
      <p:ext uri="{BB962C8B-B14F-4D97-AF65-F5344CB8AC3E}">
        <p14:creationId xmlns:p14="http://schemas.microsoft.com/office/powerpoint/2010/main" val="1130181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Title of presentation</a:t>
            </a:r>
            <a:endParaRPr lang="en-GB" dirty="0"/>
          </a:p>
        </p:txBody>
      </p:sp>
      <p:sp>
        <p:nvSpPr>
          <p:cNvPr id="3" name="Footer Placeholder 2"/>
          <p:cNvSpPr>
            <a:spLocks noGrp="1"/>
          </p:cNvSpPr>
          <p:nvPr>
            <p:ph type="ftr" sz="quarter" idx="11"/>
          </p:nvPr>
        </p:nvSpPr>
        <p:spPr/>
        <p:txBody>
          <a:bodyPr/>
          <a:lstStyle/>
          <a:p>
            <a:r>
              <a:rPr lang="en-US"/>
              <a:t>Octave Incorporation</a:t>
            </a:r>
            <a:endParaRPr lang="en-GB"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817C3C6-A832-4CEA-A79B-F5AC884760D4}" type="datetimeFigureOut">
              <a:rPr lang="en-GB" smtClean="0">
                <a:solidFill>
                  <a:srgbClr val="E6226D"/>
                </a:solidFill>
              </a:rPr>
              <a:pPr/>
              <a:t>22/02/2023</a:t>
            </a:fld>
            <a:endParaRPr lang="en-GB">
              <a:solidFill>
                <a:srgbClr val="E6226D"/>
              </a:solidFill>
            </a:endParaRPr>
          </a:p>
          <a:p>
            <a:endParaRPr lang="en-GB" dirty="0"/>
          </a:p>
        </p:txBody>
      </p:sp>
    </p:spTree>
    <p:extLst>
      <p:ext uri="{BB962C8B-B14F-4D97-AF65-F5344CB8AC3E}">
        <p14:creationId xmlns:p14="http://schemas.microsoft.com/office/powerpoint/2010/main" val="880951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17C3C6-A832-4CEA-A79B-F5AC884760D4}" type="datetimeFigureOut">
              <a:rPr lang="en-GB" smtClean="0"/>
              <a:t>22/02/2023</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4C3B1B8-0E00-47B7-BFF3-FB53CBD26554}" type="slidenum">
              <a:rPr lang="en-GB" smtClean="0"/>
              <a:t>‹#›</a:t>
            </a:fld>
            <a:endParaRPr lang="en-GB"/>
          </a:p>
        </p:txBody>
      </p:sp>
    </p:spTree>
    <p:extLst>
      <p:ext uri="{BB962C8B-B14F-4D97-AF65-F5344CB8AC3E}">
        <p14:creationId xmlns:p14="http://schemas.microsoft.com/office/powerpoint/2010/main" val="1227126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17C3C6-A832-4CEA-A79B-F5AC884760D4}" type="datetimeFigureOut">
              <a:rPr lang="en-GB" smtClean="0"/>
              <a:t>22/02/2023</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4C3B1B8-0E00-47B7-BFF3-FB53CBD26554}" type="slidenum">
              <a:rPr lang="en-GB" smtClean="0"/>
              <a:t>‹#›</a:t>
            </a:fld>
            <a:endParaRPr lang="en-GB"/>
          </a:p>
        </p:txBody>
      </p:sp>
    </p:spTree>
    <p:extLst>
      <p:ext uri="{BB962C8B-B14F-4D97-AF65-F5344CB8AC3E}">
        <p14:creationId xmlns:p14="http://schemas.microsoft.com/office/powerpoint/2010/main" val="4294779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817C3C6-A832-4CEA-A79B-F5AC884760D4}" type="datetimeFigureOut">
              <a:rPr lang="en-GB" smtClean="0"/>
              <a:t>22/02/2023</a:t>
            </a:fld>
            <a:endParaRPr lang="en-GB"/>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GB"/>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4C3B1B8-0E00-47B7-BFF3-FB53CBD26554}" type="slidenum">
              <a:rPr lang="en-GB" smtClean="0"/>
              <a:t>‹#›</a:t>
            </a:fld>
            <a:endParaRPr lang="en-GB"/>
          </a:p>
        </p:txBody>
      </p:sp>
    </p:spTree>
    <p:extLst>
      <p:ext uri="{BB962C8B-B14F-4D97-AF65-F5344CB8AC3E}">
        <p14:creationId xmlns:p14="http://schemas.microsoft.com/office/powerpoint/2010/main" val="36257364"/>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8">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0">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32">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34">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49E650-1772-49A2-A3CB-E43F41B84774}"/>
              </a:ext>
            </a:extLst>
          </p:cNvPr>
          <p:cNvSpPr>
            <a:spLocks noGrp="1"/>
          </p:cNvSpPr>
          <p:nvPr>
            <p:ph type="ctrTitle"/>
          </p:nvPr>
        </p:nvSpPr>
        <p:spPr>
          <a:xfrm>
            <a:off x="1127208" y="857251"/>
            <a:ext cx="4747280" cy="3098061"/>
          </a:xfrm>
        </p:spPr>
        <p:txBody>
          <a:bodyPr anchor="b">
            <a:normAutofit/>
          </a:bodyPr>
          <a:lstStyle/>
          <a:p>
            <a:pPr algn="l"/>
            <a:r>
              <a:rPr lang="en-US" sz="4800" dirty="0">
                <a:solidFill>
                  <a:srgbClr val="FFFFFF"/>
                </a:solidFill>
              </a:rPr>
              <a:t>SUPERSTORE PERFORMANCE ANALYSIS</a:t>
            </a:r>
            <a:endParaRPr lang="en-GB" sz="4800" dirty="0">
              <a:solidFill>
                <a:srgbClr val="FFFFFF"/>
              </a:solidFill>
            </a:endParaRPr>
          </a:p>
        </p:txBody>
      </p:sp>
      <p:sp>
        <p:nvSpPr>
          <p:cNvPr id="3" name="Subtitle 2">
            <a:extLst>
              <a:ext uri="{FF2B5EF4-FFF2-40B4-BE49-F238E27FC236}">
                <a16:creationId xmlns:a16="http://schemas.microsoft.com/office/drawing/2014/main" id="{70CD4905-327F-4D8B-967B-111A96ED7878}"/>
              </a:ext>
            </a:extLst>
          </p:cNvPr>
          <p:cNvSpPr>
            <a:spLocks noGrp="1"/>
          </p:cNvSpPr>
          <p:nvPr>
            <p:ph type="subTitle" idx="1"/>
          </p:nvPr>
        </p:nvSpPr>
        <p:spPr>
          <a:xfrm>
            <a:off x="1127208" y="4756265"/>
            <a:ext cx="4393278" cy="1244483"/>
          </a:xfrm>
        </p:spPr>
        <p:txBody>
          <a:bodyPr anchor="t">
            <a:normAutofit/>
          </a:bodyPr>
          <a:lstStyle/>
          <a:p>
            <a:pPr algn="l"/>
            <a:r>
              <a:rPr lang="en-US" dirty="0">
                <a:solidFill>
                  <a:srgbClr val="FFFFFF"/>
                </a:solidFill>
              </a:rPr>
              <a:t>Team 27 Octave</a:t>
            </a:r>
          </a:p>
          <a:p>
            <a:pPr algn="l"/>
            <a:r>
              <a:rPr lang="en-US" dirty="0">
                <a:solidFill>
                  <a:srgbClr val="FFFFFF"/>
                </a:solidFill>
              </a:rPr>
              <a:t>Date: May 26, 2022</a:t>
            </a:r>
            <a:endParaRPr lang="en-GB" dirty="0">
              <a:solidFill>
                <a:srgbClr val="FFFFFF"/>
              </a:solidFill>
            </a:endParaRPr>
          </a:p>
        </p:txBody>
      </p:sp>
      <p:sp>
        <p:nvSpPr>
          <p:cNvPr id="37" name="Rectangle 36">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2BF60FB-9AFC-4C24-A4DD-9539285445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20559" y="2917611"/>
            <a:ext cx="3737164" cy="1037064"/>
          </a:xfrm>
          <a:prstGeom prst="rect">
            <a:avLst/>
          </a:prstGeom>
        </p:spPr>
      </p:pic>
    </p:spTree>
    <p:extLst>
      <p:ext uri="{BB962C8B-B14F-4D97-AF65-F5344CB8AC3E}">
        <p14:creationId xmlns:p14="http://schemas.microsoft.com/office/powerpoint/2010/main" val="2331081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7CA1CAB7-4588-4E98-85C7-BAB37F3B3CF2}"/>
              </a:ext>
            </a:extLst>
          </p:cNvPr>
          <p:cNvSpPr>
            <a:spLocks noGrp="1"/>
          </p:cNvSpPr>
          <p:nvPr>
            <p:ph type="ctrTitle"/>
          </p:nvPr>
        </p:nvSpPr>
        <p:spPr>
          <a:xfrm>
            <a:off x="660041" y="2767106"/>
            <a:ext cx="2880828" cy="3071906"/>
          </a:xfrm>
        </p:spPr>
        <p:txBody>
          <a:bodyPr anchor="t">
            <a:normAutofit/>
          </a:bodyPr>
          <a:lstStyle/>
          <a:p>
            <a:pPr algn="l"/>
            <a:r>
              <a:rPr lang="en-US" sz="4000" dirty="0">
                <a:solidFill>
                  <a:srgbClr val="FFFFFF"/>
                </a:solidFill>
              </a:rPr>
              <a:t>ANALYSIS</a:t>
            </a:r>
            <a:endParaRPr lang="en-GB" sz="4000" dirty="0">
              <a:solidFill>
                <a:srgbClr val="FFFFFF"/>
              </a:solidFill>
            </a:endParaRPr>
          </a:p>
        </p:txBody>
      </p:sp>
      <p:sp>
        <p:nvSpPr>
          <p:cNvPr id="2" name="AutoShape 2" descr="blob:https://web.whatsapp.com/a50209f0-8972-4771-a792-c3e49def99f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 name="AutoShape 4" descr="blob:https://web.whatsapp.com/a50209f0-8972-4771-a792-c3e49def99f0"/>
          <p:cNvSpPr>
            <a:spLocks noChangeAspect="1" noChangeArrowheads="1"/>
          </p:cNvSpPr>
          <p:nvPr/>
        </p:nvSpPr>
        <p:spPr bwMode="auto">
          <a:xfrm>
            <a:off x="4685775" y="107049"/>
            <a:ext cx="6194006" cy="55481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ctr"/>
            <a:r>
              <a:rPr lang="en-GB" sz="2400" dirty="0"/>
              <a:t>Regression Model</a:t>
            </a:r>
          </a:p>
        </p:txBody>
      </p:sp>
      <p:sp>
        <p:nvSpPr>
          <p:cNvPr id="7" name="AutoShape 6" descr="blob:https://web.whatsapp.com/a50209f0-8972-4771-a792-c3e49def99f0"/>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4" y="587718"/>
            <a:ext cx="7810500" cy="6084303"/>
          </a:xfrm>
          <a:prstGeom prst="rect">
            <a:avLst/>
          </a:prstGeom>
        </p:spPr>
      </p:pic>
    </p:spTree>
    <p:extLst>
      <p:ext uri="{BB962C8B-B14F-4D97-AF65-F5344CB8AC3E}">
        <p14:creationId xmlns:p14="http://schemas.microsoft.com/office/powerpoint/2010/main" val="3668141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7CA1CAB7-4588-4E98-85C7-BAB37F3B3CF2}"/>
              </a:ext>
            </a:extLst>
          </p:cNvPr>
          <p:cNvSpPr>
            <a:spLocks noGrp="1"/>
          </p:cNvSpPr>
          <p:nvPr>
            <p:ph type="ctrTitle"/>
          </p:nvPr>
        </p:nvSpPr>
        <p:spPr>
          <a:xfrm>
            <a:off x="354105" y="2767106"/>
            <a:ext cx="3186764" cy="3071906"/>
          </a:xfrm>
        </p:spPr>
        <p:txBody>
          <a:bodyPr anchor="t">
            <a:normAutofit/>
          </a:bodyPr>
          <a:lstStyle/>
          <a:p>
            <a:pPr algn="l"/>
            <a:r>
              <a:rPr lang="en-US" sz="4000" dirty="0">
                <a:solidFill>
                  <a:srgbClr val="FFFFFF"/>
                </a:solidFill>
              </a:rPr>
              <a:t>DATA MODELLING</a:t>
            </a:r>
            <a:endParaRPr lang="en-GB" sz="4000" dirty="0">
              <a:solidFill>
                <a:srgbClr val="FFFFFF"/>
              </a:solidFill>
            </a:endParaRPr>
          </a:p>
        </p:txBody>
      </p:sp>
      <p:sp>
        <p:nvSpPr>
          <p:cNvPr id="2" name="AutoShape 2" descr="blob:https://web.whatsapp.com/a50209f0-8972-4771-a792-c3e49def99f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 name="AutoShape 4" descr="blob:https://web.whatsapp.com/a50209f0-8972-4771-a792-c3e49def99f0"/>
          <p:cNvSpPr>
            <a:spLocks noChangeAspect="1" noChangeArrowheads="1"/>
          </p:cNvSpPr>
          <p:nvPr/>
        </p:nvSpPr>
        <p:spPr bwMode="auto">
          <a:xfrm>
            <a:off x="4601044" y="965915"/>
            <a:ext cx="6194006" cy="53576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 name="AutoShape 6" descr="blob:https://web.whatsapp.com/a50209f0-8972-4771-a792-c3e49def99f0"/>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4" y="1015068"/>
            <a:ext cx="8153396" cy="5259306"/>
          </a:xfrm>
          <a:prstGeom prst="rect">
            <a:avLst/>
          </a:prstGeom>
        </p:spPr>
      </p:pic>
    </p:spTree>
    <p:extLst>
      <p:ext uri="{BB962C8B-B14F-4D97-AF65-F5344CB8AC3E}">
        <p14:creationId xmlns:p14="http://schemas.microsoft.com/office/powerpoint/2010/main" val="3411637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7CA1CAB7-4588-4E98-85C7-BAB37F3B3CF2}"/>
              </a:ext>
            </a:extLst>
          </p:cNvPr>
          <p:cNvSpPr>
            <a:spLocks noGrp="1"/>
          </p:cNvSpPr>
          <p:nvPr>
            <p:ph type="ctrTitle"/>
          </p:nvPr>
        </p:nvSpPr>
        <p:spPr>
          <a:xfrm>
            <a:off x="660041" y="2767106"/>
            <a:ext cx="2880828" cy="3071906"/>
          </a:xfrm>
        </p:spPr>
        <p:txBody>
          <a:bodyPr anchor="t">
            <a:normAutofit/>
          </a:bodyPr>
          <a:lstStyle/>
          <a:p>
            <a:pPr algn="l"/>
            <a:r>
              <a:rPr lang="en-US" sz="4000" dirty="0">
                <a:solidFill>
                  <a:srgbClr val="FFFFFF"/>
                </a:solidFill>
              </a:rPr>
              <a:t>INSIGHTS</a:t>
            </a:r>
            <a:endParaRPr lang="en-GB" sz="4000" dirty="0">
              <a:solidFill>
                <a:srgbClr val="FFFFFF"/>
              </a:solidFill>
            </a:endParaRPr>
          </a:p>
        </p:txBody>
      </p:sp>
      <p:sp>
        <p:nvSpPr>
          <p:cNvPr id="2" name="TextBox 1">
            <a:extLst>
              <a:ext uri="{FF2B5EF4-FFF2-40B4-BE49-F238E27FC236}">
                <a16:creationId xmlns:a16="http://schemas.microsoft.com/office/drawing/2014/main" id="{83CA67BE-8AC9-4A22-8A1D-AFDED3551D46}"/>
              </a:ext>
            </a:extLst>
          </p:cNvPr>
          <p:cNvSpPr txBox="1"/>
          <p:nvPr/>
        </p:nvSpPr>
        <p:spPr>
          <a:xfrm>
            <a:off x="4143840" y="135512"/>
            <a:ext cx="7611122" cy="6740307"/>
          </a:xfrm>
          <a:prstGeom prst="rect">
            <a:avLst/>
          </a:prstGeom>
          <a:noFill/>
        </p:spPr>
        <p:txBody>
          <a:bodyPr wrap="square" rtlCol="0">
            <a:spAutoFit/>
          </a:bodyPr>
          <a:lstStyle/>
          <a:p>
            <a:r>
              <a:rPr lang="en-GB" dirty="0"/>
              <a:t>The dataset used for this analysis contains 9,994 records and 21 variables.</a:t>
            </a:r>
          </a:p>
          <a:p>
            <a:endParaRPr lang="en-GB" b="1" dirty="0"/>
          </a:p>
          <a:p>
            <a:pPr algn="just">
              <a:lnSpc>
                <a:spcPct val="150000"/>
              </a:lnSpc>
            </a:pPr>
            <a:r>
              <a:rPr lang="en-GB" b="1" dirty="0">
                <a:solidFill>
                  <a:srgbClr val="002060"/>
                </a:solidFill>
              </a:rPr>
              <a:t>SALES INSIGHT:</a:t>
            </a:r>
            <a:endParaRPr lang="en-GB" dirty="0">
              <a:solidFill>
                <a:srgbClr val="002060"/>
              </a:solidFill>
            </a:endParaRPr>
          </a:p>
          <a:p>
            <a:pPr marL="285750" lvl="0" indent="-285750" algn="just">
              <a:lnSpc>
                <a:spcPct val="150000"/>
              </a:lnSpc>
              <a:buFont typeface="Arial" panose="020B0604020202020204" pitchFamily="34" charset="0"/>
              <a:buChar char="•"/>
            </a:pPr>
            <a:r>
              <a:rPr lang="en-GB" dirty="0"/>
              <a:t>Superstore recorded a sales of 2.30M</a:t>
            </a:r>
          </a:p>
          <a:p>
            <a:pPr marL="285750" lvl="0" indent="-285750" algn="just">
              <a:lnSpc>
                <a:spcPct val="150000"/>
              </a:lnSpc>
              <a:buFont typeface="Arial" panose="020B0604020202020204" pitchFamily="34" charset="0"/>
              <a:buChar char="•"/>
            </a:pPr>
            <a:r>
              <a:rPr lang="en-GB" dirty="0"/>
              <a:t>Furniture products under category has 742K sales. Office supply has 719K sales, while Technology has 836K.</a:t>
            </a:r>
          </a:p>
          <a:p>
            <a:pPr marL="285750" lvl="0" indent="-285750" algn="just">
              <a:lnSpc>
                <a:spcPct val="150000"/>
              </a:lnSpc>
              <a:buFont typeface="Arial" panose="020B0604020202020204" pitchFamily="34" charset="0"/>
              <a:buChar char="•"/>
            </a:pPr>
            <a:r>
              <a:rPr lang="en-GB" dirty="0"/>
              <a:t>Technology has 6939 quantity and 244.40 discount. Office supply has 23K quantity and 947.80 discount. Furniture has 8028 quantity and 368.89 discount.</a:t>
            </a:r>
          </a:p>
          <a:p>
            <a:pPr marL="285750" lvl="0" indent="-285750" algn="just">
              <a:lnSpc>
                <a:spcPct val="150000"/>
              </a:lnSpc>
              <a:buFont typeface="Arial" panose="020B0604020202020204" pitchFamily="34" charset="0"/>
              <a:buChar char="•"/>
            </a:pPr>
            <a:r>
              <a:rPr lang="en-GB" dirty="0"/>
              <a:t>Top five cities by sales as shown on the clustered bar chart are New York, Los Angeles, San Francisco, Seattle, Philadelphia. while the bottom five are Orlando Beach, Pensacola, Jupiter, Elyria and Abilene.</a:t>
            </a:r>
          </a:p>
          <a:p>
            <a:pPr marL="285750" lvl="0" indent="-285750" algn="just">
              <a:lnSpc>
                <a:spcPct val="150000"/>
              </a:lnSpc>
              <a:buFont typeface="Arial" panose="020B0604020202020204" pitchFamily="34" charset="0"/>
              <a:buChar char="•"/>
            </a:pPr>
            <a:r>
              <a:rPr lang="en-GB" dirty="0"/>
              <a:t>The stacked area chart also shows that, the more the discount is increased, the more sales dropped (from 1.09M at 0.0 discount to 16K at 0.8 discount).</a:t>
            </a:r>
          </a:p>
        </p:txBody>
      </p:sp>
    </p:spTree>
    <p:extLst>
      <p:ext uri="{BB962C8B-B14F-4D97-AF65-F5344CB8AC3E}">
        <p14:creationId xmlns:p14="http://schemas.microsoft.com/office/powerpoint/2010/main" val="583323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7CA1CAB7-4588-4E98-85C7-BAB37F3B3CF2}"/>
              </a:ext>
            </a:extLst>
          </p:cNvPr>
          <p:cNvSpPr>
            <a:spLocks noGrp="1"/>
          </p:cNvSpPr>
          <p:nvPr>
            <p:ph type="ctrTitle"/>
          </p:nvPr>
        </p:nvSpPr>
        <p:spPr>
          <a:xfrm>
            <a:off x="660041" y="2767106"/>
            <a:ext cx="2880828" cy="3071906"/>
          </a:xfrm>
        </p:spPr>
        <p:txBody>
          <a:bodyPr anchor="t">
            <a:normAutofit/>
          </a:bodyPr>
          <a:lstStyle/>
          <a:p>
            <a:pPr algn="l"/>
            <a:r>
              <a:rPr lang="en-US" sz="4000" dirty="0">
                <a:solidFill>
                  <a:srgbClr val="FFFFFF"/>
                </a:solidFill>
              </a:rPr>
              <a:t>INSIGHTS</a:t>
            </a:r>
            <a:endParaRPr lang="en-GB" sz="4000" dirty="0">
              <a:solidFill>
                <a:srgbClr val="FFFFFF"/>
              </a:solidFill>
            </a:endParaRPr>
          </a:p>
        </p:txBody>
      </p:sp>
      <p:sp>
        <p:nvSpPr>
          <p:cNvPr id="2" name="TextBox 1">
            <a:extLst>
              <a:ext uri="{FF2B5EF4-FFF2-40B4-BE49-F238E27FC236}">
                <a16:creationId xmlns:a16="http://schemas.microsoft.com/office/drawing/2014/main" id="{83CA67BE-8AC9-4A22-8A1D-AFDED3551D46}"/>
              </a:ext>
            </a:extLst>
          </p:cNvPr>
          <p:cNvSpPr txBox="1"/>
          <p:nvPr/>
        </p:nvSpPr>
        <p:spPr>
          <a:xfrm>
            <a:off x="4143840" y="137005"/>
            <a:ext cx="7611122" cy="6601807"/>
          </a:xfrm>
          <a:prstGeom prst="rect">
            <a:avLst/>
          </a:prstGeom>
          <a:noFill/>
        </p:spPr>
        <p:txBody>
          <a:bodyPr wrap="square" rtlCol="0">
            <a:spAutoFit/>
          </a:bodyPr>
          <a:lstStyle/>
          <a:p>
            <a:pPr algn="just"/>
            <a:endParaRPr lang="en-US" dirty="0"/>
          </a:p>
          <a:p>
            <a:pPr algn="just">
              <a:lnSpc>
                <a:spcPct val="150000"/>
              </a:lnSpc>
            </a:pPr>
            <a:r>
              <a:rPr lang="en-GB" b="1" dirty="0">
                <a:solidFill>
                  <a:srgbClr val="002060"/>
                </a:solidFill>
              </a:rPr>
              <a:t>PROFIT INSIGHT:</a:t>
            </a:r>
            <a:endParaRPr lang="en-GB" dirty="0">
              <a:solidFill>
                <a:srgbClr val="002060"/>
              </a:solidFill>
            </a:endParaRPr>
          </a:p>
          <a:p>
            <a:pPr marL="285750" lvl="0" indent="-285750" algn="just">
              <a:lnSpc>
                <a:spcPct val="150000"/>
              </a:lnSpc>
              <a:buFont typeface="Arial" panose="020B0604020202020204" pitchFamily="34" charset="0"/>
              <a:buChar char="•"/>
            </a:pPr>
            <a:r>
              <a:rPr lang="en-GB" dirty="0"/>
              <a:t>The card on the dashboard shows a profit of 286.40K</a:t>
            </a:r>
          </a:p>
          <a:p>
            <a:pPr marL="285750" lvl="0" indent="-285750" algn="just">
              <a:lnSpc>
                <a:spcPct val="150000"/>
              </a:lnSpc>
              <a:buFont typeface="Arial" panose="020B0604020202020204" pitchFamily="34" charset="0"/>
              <a:buChar char="•"/>
            </a:pPr>
            <a:r>
              <a:rPr lang="en-GB" dirty="0"/>
              <a:t>Furniture category recorded 18.45K profit. Office supply recorded 122.49K profit, while Technology recorded 145k profit.</a:t>
            </a:r>
          </a:p>
          <a:p>
            <a:pPr marL="285750" lvl="0" indent="-285750" algn="just">
              <a:lnSpc>
                <a:spcPct val="150000"/>
              </a:lnSpc>
              <a:buFont typeface="Arial" panose="020B0604020202020204" pitchFamily="34" charset="0"/>
              <a:buChar char="•"/>
            </a:pPr>
            <a:r>
              <a:rPr lang="en-GB" dirty="0"/>
              <a:t>The same amount of discount and quantity applies to both profit and sales.</a:t>
            </a:r>
          </a:p>
          <a:p>
            <a:pPr marL="285750" lvl="0" indent="-285750" algn="just">
              <a:lnSpc>
                <a:spcPct val="150000"/>
              </a:lnSpc>
              <a:buFont typeface="Arial" panose="020B0604020202020204" pitchFamily="34" charset="0"/>
              <a:buChar char="•"/>
            </a:pPr>
            <a:r>
              <a:rPr lang="en-GB" dirty="0"/>
              <a:t>Top five cities by profit are within states like California, Washington, New York and Pennsylvania, while the bottom five cities by profit are within states like Ohio, Texas and Florida.</a:t>
            </a:r>
          </a:p>
          <a:p>
            <a:pPr marL="285750" lvl="0" indent="-285750" algn="just">
              <a:lnSpc>
                <a:spcPct val="150000"/>
              </a:lnSpc>
              <a:buFont typeface="Arial" panose="020B0604020202020204" pitchFamily="34" charset="0"/>
              <a:buChar char="•"/>
            </a:pPr>
            <a:r>
              <a:rPr lang="en-GB" dirty="0"/>
              <a:t>The stacked area chart shows a reduction in profit every time the discount increases. The profit goes from 320.987 at 0.0 discount to -30,539 at 0.80 discount.</a:t>
            </a:r>
          </a:p>
          <a:p>
            <a:pPr marL="285750" lvl="0" indent="-285750" algn="just">
              <a:lnSpc>
                <a:spcPct val="150000"/>
              </a:lnSpc>
              <a:buFont typeface="Arial" panose="020B0604020202020204" pitchFamily="34" charset="0"/>
              <a:buChar char="•"/>
            </a:pPr>
            <a:r>
              <a:rPr lang="en-GB" dirty="0"/>
              <a:t>The pie chart shows profit generated by region with west having the highest by 38%, followed by East with 32%, South with 16% and central by 14%</a:t>
            </a:r>
          </a:p>
        </p:txBody>
      </p:sp>
    </p:spTree>
    <p:extLst>
      <p:ext uri="{BB962C8B-B14F-4D97-AF65-F5344CB8AC3E}">
        <p14:creationId xmlns:p14="http://schemas.microsoft.com/office/powerpoint/2010/main" val="274256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7CA1CAB7-4588-4E98-85C7-BAB37F3B3CF2}"/>
              </a:ext>
            </a:extLst>
          </p:cNvPr>
          <p:cNvSpPr>
            <a:spLocks noGrp="1"/>
          </p:cNvSpPr>
          <p:nvPr>
            <p:ph type="ctrTitle"/>
          </p:nvPr>
        </p:nvSpPr>
        <p:spPr>
          <a:xfrm>
            <a:off x="660041" y="2767106"/>
            <a:ext cx="2880828" cy="3071906"/>
          </a:xfrm>
        </p:spPr>
        <p:txBody>
          <a:bodyPr anchor="t">
            <a:normAutofit/>
          </a:bodyPr>
          <a:lstStyle/>
          <a:p>
            <a:pPr algn="l"/>
            <a:r>
              <a:rPr lang="en-US" sz="4000" dirty="0">
                <a:solidFill>
                  <a:srgbClr val="FFFFFF"/>
                </a:solidFill>
              </a:rPr>
              <a:t>INSIGHTS</a:t>
            </a:r>
            <a:endParaRPr lang="en-GB" sz="4000" dirty="0">
              <a:solidFill>
                <a:srgbClr val="FFFFFF"/>
              </a:solidFill>
            </a:endParaRPr>
          </a:p>
        </p:txBody>
      </p:sp>
      <p:sp>
        <p:nvSpPr>
          <p:cNvPr id="2" name="TextBox 1">
            <a:extLst>
              <a:ext uri="{FF2B5EF4-FFF2-40B4-BE49-F238E27FC236}">
                <a16:creationId xmlns:a16="http://schemas.microsoft.com/office/drawing/2014/main" id="{83CA67BE-8AC9-4A22-8A1D-AFDED3551D46}"/>
              </a:ext>
            </a:extLst>
          </p:cNvPr>
          <p:cNvSpPr txBox="1"/>
          <p:nvPr/>
        </p:nvSpPr>
        <p:spPr>
          <a:xfrm>
            <a:off x="4346678" y="708338"/>
            <a:ext cx="7607543" cy="5493812"/>
          </a:xfrm>
          <a:prstGeom prst="rect">
            <a:avLst/>
          </a:prstGeom>
          <a:noFill/>
        </p:spPr>
        <p:txBody>
          <a:bodyPr wrap="square" rtlCol="0">
            <a:spAutoFit/>
          </a:bodyPr>
          <a:lstStyle/>
          <a:p>
            <a:pPr algn="just">
              <a:lnSpc>
                <a:spcPct val="150000"/>
              </a:lnSpc>
            </a:pPr>
            <a:r>
              <a:rPr lang="en-GB" b="1" dirty="0">
                <a:solidFill>
                  <a:srgbClr val="002060"/>
                </a:solidFill>
              </a:rPr>
              <a:t>GENERAL INSIGHT:</a:t>
            </a:r>
            <a:endParaRPr lang="en-GB" dirty="0">
              <a:solidFill>
                <a:srgbClr val="002060"/>
              </a:solidFill>
            </a:endParaRPr>
          </a:p>
          <a:p>
            <a:pPr marL="285750" lvl="0" indent="-285750" algn="just">
              <a:lnSpc>
                <a:spcPct val="150000"/>
              </a:lnSpc>
              <a:buFont typeface="Arial" panose="020B0604020202020204" pitchFamily="34" charset="0"/>
              <a:buChar char="•"/>
            </a:pPr>
            <a:r>
              <a:rPr lang="en-GB" dirty="0"/>
              <a:t>Technology recorded the highest sales of 836K and profit of 145K, while Furniture has the second highest sales of 742K with the lowest profit of 18K.</a:t>
            </a:r>
          </a:p>
          <a:p>
            <a:pPr marL="285750" lvl="0" indent="-285750" algn="just">
              <a:lnSpc>
                <a:spcPct val="150000"/>
              </a:lnSpc>
              <a:buFont typeface="Arial" panose="020B0604020202020204" pitchFamily="34" charset="0"/>
              <a:buChar char="•"/>
            </a:pPr>
            <a:r>
              <a:rPr lang="en-GB" dirty="0"/>
              <a:t>Furniture category has the highest number of quantity (8028) and the second highest discount (368.89) and still recorded the lowest profit in the category. This shows that discount is not necessarily a determinant for profit growth.</a:t>
            </a:r>
          </a:p>
          <a:p>
            <a:pPr marL="285750" lvl="0" indent="-285750" algn="just">
              <a:lnSpc>
                <a:spcPct val="150000"/>
              </a:lnSpc>
              <a:buFont typeface="Arial" panose="020B0604020202020204" pitchFamily="34" charset="0"/>
              <a:buChar char="•"/>
            </a:pPr>
            <a:r>
              <a:rPr lang="en-GB" dirty="0"/>
              <a:t>The line chart shows an upward spike of above 50% of sales and profit during the last quarter of the year for the past 4years consecutively.</a:t>
            </a:r>
          </a:p>
          <a:p>
            <a:pPr marL="285750" lvl="0" indent="-285750" algn="just">
              <a:lnSpc>
                <a:spcPct val="150000"/>
              </a:lnSpc>
              <a:buFont typeface="Arial" panose="020B0604020202020204" pitchFamily="34" charset="0"/>
              <a:buChar char="•"/>
            </a:pPr>
            <a:r>
              <a:rPr lang="en-GB" dirty="0"/>
              <a:t>Furniture products has a 22% sales on the central region but no profit recorded which could be as a result of the losses incurred.</a:t>
            </a:r>
          </a:p>
        </p:txBody>
      </p:sp>
    </p:spTree>
    <p:extLst>
      <p:ext uri="{BB962C8B-B14F-4D97-AF65-F5344CB8AC3E}">
        <p14:creationId xmlns:p14="http://schemas.microsoft.com/office/powerpoint/2010/main" val="1633344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7CA1CAB7-4588-4E98-85C7-BAB37F3B3CF2}"/>
              </a:ext>
            </a:extLst>
          </p:cNvPr>
          <p:cNvSpPr>
            <a:spLocks noGrp="1"/>
          </p:cNvSpPr>
          <p:nvPr>
            <p:ph type="ctrTitle"/>
          </p:nvPr>
        </p:nvSpPr>
        <p:spPr>
          <a:xfrm>
            <a:off x="660041" y="2767106"/>
            <a:ext cx="2880828" cy="3071906"/>
          </a:xfrm>
        </p:spPr>
        <p:txBody>
          <a:bodyPr anchor="t">
            <a:normAutofit/>
          </a:bodyPr>
          <a:lstStyle/>
          <a:p>
            <a:pPr algn="l"/>
            <a:r>
              <a:rPr lang="en-US" sz="4000" dirty="0">
                <a:solidFill>
                  <a:srgbClr val="FFFFFF"/>
                </a:solidFill>
              </a:rPr>
              <a:t>INSIGHTS</a:t>
            </a:r>
            <a:endParaRPr lang="en-GB" sz="4000" dirty="0">
              <a:solidFill>
                <a:srgbClr val="FFFFFF"/>
              </a:solidFill>
            </a:endParaRPr>
          </a:p>
        </p:txBody>
      </p:sp>
      <p:sp>
        <p:nvSpPr>
          <p:cNvPr id="2" name="TextBox 1">
            <a:extLst>
              <a:ext uri="{FF2B5EF4-FFF2-40B4-BE49-F238E27FC236}">
                <a16:creationId xmlns:a16="http://schemas.microsoft.com/office/drawing/2014/main" id="{83CA67BE-8AC9-4A22-8A1D-AFDED3551D46}"/>
              </a:ext>
            </a:extLst>
          </p:cNvPr>
          <p:cNvSpPr txBox="1"/>
          <p:nvPr/>
        </p:nvSpPr>
        <p:spPr>
          <a:xfrm>
            <a:off x="4038604" y="0"/>
            <a:ext cx="7810381" cy="6740307"/>
          </a:xfrm>
          <a:prstGeom prst="rect">
            <a:avLst/>
          </a:prstGeom>
          <a:noFill/>
        </p:spPr>
        <p:txBody>
          <a:bodyPr wrap="square" rtlCol="0">
            <a:spAutoFit/>
          </a:bodyPr>
          <a:lstStyle/>
          <a:p>
            <a:pPr algn="just">
              <a:lnSpc>
                <a:spcPct val="150000"/>
              </a:lnSpc>
            </a:pPr>
            <a:r>
              <a:rPr lang="en-US" b="1" dirty="0">
                <a:solidFill>
                  <a:srgbClr val="002060"/>
                </a:solidFill>
              </a:rPr>
              <a:t>Times series insight:</a:t>
            </a:r>
          </a:p>
          <a:p>
            <a:pPr marL="285750" indent="-285750" algn="just">
              <a:lnSpc>
                <a:spcPct val="150000"/>
              </a:lnSpc>
              <a:buFont typeface="Arial" panose="020B0604020202020204" pitchFamily="34" charset="0"/>
              <a:buChar char="•"/>
            </a:pPr>
            <a:r>
              <a:rPr lang="en-US" dirty="0"/>
              <a:t>We can see that there is a constant cycle/seasonality in each year, the 1</a:t>
            </a:r>
            <a:r>
              <a:rPr lang="en-US" baseline="30000" dirty="0"/>
              <a:t>st</a:t>
            </a:r>
            <a:r>
              <a:rPr lang="en-US" dirty="0"/>
              <a:t>  quarter records a low profit while the 4</a:t>
            </a:r>
            <a:r>
              <a:rPr lang="en-US" baseline="30000" dirty="0"/>
              <a:t>th</a:t>
            </a:r>
            <a:r>
              <a:rPr lang="en-US" dirty="0"/>
              <a:t> records very high profit</a:t>
            </a:r>
          </a:p>
          <a:p>
            <a:pPr marL="285750" indent="-285750" algn="just">
              <a:lnSpc>
                <a:spcPct val="150000"/>
              </a:lnSpc>
              <a:buFont typeface="Arial" panose="020B0604020202020204" pitchFamily="34" charset="0"/>
              <a:buChar char="•"/>
            </a:pPr>
            <a:r>
              <a:rPr lang="en-US" dirty="0"/>
              <a:t>We noticed an upward trend in profit with respect to time(year) i.e. as we move forward in time the higher the profit. Though slight variation.</a:t>
            </a:r>
          </a:p>
          <a:p>
            <a:pPr marL="285750" indent="-285750" algn="just">
              <a:lnSpc>
                <a:spcPct val="150000"/>
              </a:lnSpc>
              <a:buFont typeface="Arial" panose="020B0604020202020204" pitchFamily="34" charset="0"/>
              <a:buChar char="•"/>
            </a:pPr>
            <a:r>
              <a:rPr lang="en-US" dirty="0"/>
              <a:t>We forecast an increase in profit, with a deep in 1</a:t>
            </a:r>
            <a:r>
              <a:rPr lang="en-US" baseline="30000" dirty="0"/>
              <a:t>st</a:t>
            </a:r>
            <a:r>
              <a:rPr lang="en-US" dirty="0"/>
              <a:t> quarter and climax in 4</a:t>
            </a:r>
            <a:r>
              <a:rPr lang="en-US" baseline="30000" dirty="0"/>
              <a:t>th</a:t>
            </a:r>
            <a:r>
              <a:rPr lang="en-US" dirty="0"/>
              <a:t> quarter.</a:t>
            </a:r>
          </a:p>
          <a:p>
            <a:pPr algn="just">
              <a:lnSpc>
                <a:spcPct val="150000"/>
              </a:lnSpc>
            </a:pPr>
            <a:endParaRPr lang="en-US" dirty="0"/>
          </a:p>
          <a:p>
            <a:pPr algn="just">
              <a:lnSpc>
                <a:spcPct val="150000"/>
              </a:lnSpc>
            </a:pPr>
            <a:r>
              <a:rPr lang="en-US" b="1" dirty="0">
                <a:solidFill>
                  <a:srgbClr val="002060"/>
                </a:solidFill>
              </a:rPr>
              <a:t>Regression model:</a:t>
            </a:r>
            <a:endParaRPr lang="en-GB" b="1" dirty="0">
              <a:solidFill>
                <a:srgbClr val="002060"/>
              </a:solidFill>
            </a:endParaRPr>
          </a:p>
          <a:p>
            <a:pPr marL="285750" indent="-285750" algn="just">
              <a:lnSpc>
                <a:spcPct val="150000"/>
              </a:lnSpc>
              <a:buFont typeface="Arial" panose="020B0604020202020204" pitchFamily="34" charset="0"/>
              <a:buChar char="•"/>
            </a:pPr>
            <a:r>
              <a:rPr lang="en-GB" dirty="0"/>
              <a:t>We used quantity to predict profit </a:t>
            </a:r>
          </a:p>
          <a:p>
            <a:pPr marL="285750" indent="-285750" algn="just">
              <a:lnSpc>
                <a:spcPct val="150000"/>
              </a:lnSpc>
              <a:buFont typeface="Arial" panose="020B0604020202020204" pitchFamily="34" charset="0"/>
              <a:buChar char="•"/>
            </a:pPr>
            <a:r>
              <a:rPr lang="en-GB" dirty="0"/>
              <a:t>The model equation Is y(profit)=2.24+6.975x(quantity)</a:t>
            </a:r>
          </a:p>
          <a:p>
            <a:pPr marL="285750" indent="-285750" algn="just">
              <a:lnSpc>
                <a:spcPct val="150000"/>
              </a:lnSpc>
              <a:buFont typeface="Arial" panose="020B0604020202020204" pitchFamily="34" charset="0"/>
              <a:buChar char="•"/>
            </a:pPr>
            <a:r>
              <a:rPr lang="en-GB" dirty="0"/>
              <a:t>Adjusted R-squared:  0.00429 which means only 0.4% of profit was explained by quantity, we herby conclude that model is not fit for predicting.</a:t>
            </a:r>
            <a:endParaRPr lang="en-US" dirty="0"/>
          </a:p>
        </p:txBody>
      </p:sp>
    </p:spTree>
    <p:extLst>
      <p:ext uri="{BB962C8B-B14F-4D97-AF65-F5344CB8AC3E}">
        <p14:creationId xmlns:p14="http://schemas.microsoft.com/office/powerpoint/2010/main" val="1955709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7CA1CAB7-4588-4E98-85C7-BAB37F3B3CF2}"/>
              </a:ext>
            </a:extLst>
          </p:cNvPr>
          <p:cNvSpPr>
            <a:spLocks noGrp="1"/>
          </p:cNvSpPr>
          <p:nvPr>
            <p:ph type="ctrTitle"/>
          </p:nvPr>
        </p:nvSpPr>
        <p:spPr>
          <a:xfrm>
            <a:off x="-2139" y="2767106"/>
            <a:ext cx="3943074" cy="3071906"/>
          </a:xfrm>
        </p:spPr>
        <p:txBody>
          <a:bodyPr anchor="t">
            <a:normAutofit/>
          </a:bodyPr>
          <a:lstStyle/>
          <a:p>
            <a:pPr algn="l"/>
            <a:r>
              <a:rPr lang="en-US" sz="3000" dirty="0">
                <a:solidFill>
                  <a:srgbClr val="FFFFFF"/>
                </a:solidFill>
              </a:rPr>
              <a:t>RECOMMENDATION</a:t>
            </a:r>
            <a:endParaRPr lang="en-GB" sz="3000" dirty="0">
              <a:solidFill>
                <a:srgbClr val="FFFFFF"/>
              </a:solidFill>
            </a:endParaRPr>
          </a:p>
        </p:txBody>
      </p:sp>
      <p:sp>
        <p:nvSpPr>
          <p:cNvPr id="2" name="TextBox 1">
            <a:extLst>
              <a:ext uri="{FF2B5EF4-FFF2-40B4-BE49-F238E27FC236}">
                <a16:creationId xmlns:a16="http://schemas.microsoft.com/office/drawing/2014/main" id="{07700FA2-08D2-4483-9EF7-6DDA237A5471}"/>
              </a:ext>
            </a:extLst>
          </p:cNvPr>
          <p:cNvSpPr txBox="1"/>
          <p:nvPr/>
        </p:nvSpPr>
        <p:spPr>
          <a:xfrm>
            <a:off x="4398138" y="478713"/>
            <a:ext cx="7336659" cy="5770811"/>
          </a:xfrm>
          <a:prstGeom prst="rect">
            <a:avLst/>
          </a:prstGeom>
          <a:noFill/>
        </p:spPr>
        <p:txBody>
          <a:bodyPr wrap="square" rtlCol="0">
            <a:spAutoFit/>
          </a:bodyPr>
          <a:lstStyle/>
          <a:p>
            <a:endParaRPr lang="en-US" dirty="0"/>
          </a:p>
          <a:p>
            <a:pPr algn="just">
              <a:lnSpc>
                <a:spcPct val="150000"/>
              </a:lnSpc>
            </a:pPr>
            <a:r>
              <a:rPr lang="en-GB" b="1" dirty="0">
                <a:solidFill>
                  <a:srgbClr val="002060"/>
                </a:solidFill>
              </a:rPr>
              <a:t>RECOMMENDATIONS:</a:t>
            </a:r>
            <a:endParaRPr lang="en-GB" dirty="0">
              <a:solidFill>
                <a:srgbClr val="002060"/>
              </a:solidFill>
            </a:endParaRPr>
          </a:p>
          <a:p>
            <a:pPr marL="285750" lvl="0" indent="-285750" algn="just">
              <a:lnSpc>
                <a:spcPct val="150000"/>
              </a:lnSpc>
              <a:buFont typeface="Arial" panose="020B0604020202020204" pitchFamily="34" charset="0"/>
              <a:buChar char="•"/>
            </a:pPr>
            <a:r>
              <a:rPr lang="en-GB" dirty="0"/>
              <a:t>Since Furniture is having the second highest number of sales and the highest discount, but still records the lowest profit. I would recommend that the discount be removed and the products should return to its original price.</a:t>
            </a:r>
          </a:p>
          <a:p>
            <a:pPr marL="285750" lvl="0" indent="-285750" algn="just">
              <a:lnSpc>
                <a:spcPct val="150000"/>
              </a:lnSpc>
              <a:buFont typeface="Arial" panose="020B0604020202020204" pitchFamily="34" charset="0"/>
              <a:buChar char="•"/>
            </a:pPr>
            <a:r>
              <a:rPr lang="en-GB" dirty="0"/>
              <a:t>I would also recommend that products like tables, bookcases and supplies that recorded losses should be removed. Alternatively, the price should increase.</a:t>
            </a:r>
          </a:p>
          <a:p>
            <a:pPr marL="285750" lvl="0" indent="-285750" algn="just">
              <a:lnSpc>
                <a:spcPct val="150000"/>
              </a:lnSpc>
              <a:buFont typeface="Arial" panose="020B0604020202020204" pitchFamily="34" charset="0"/>
              <a:buChar char="•"/>
            </a:pPr>
            <a:r>
              <a:rPr lang="en-GB" dirty="0"/>
              <a:t>I also recommend that a marketing campaign should be done in cities/states that recorded low sales and profit.</a:t>
            </a:r>
          </a:p>
          <a:p>
            <a:pPr marL="285750" lvl="0" indent="-285750" algn="just">
              <a:lnSpc>
                <a:spcPct val="150000"/>
              </a:lnSpc>
              <a:buFont typeface="Arial" panose="020B0604020202020204" pitchFamily="34" charset="0"/>
              <a:buChar char="•"/>
            </a:pPr>
            <a:r>
              <a:rPr lang="en-GB" dirty="0"/>
              <a:t>Product awareness should also be done for product that recorded low sales/profit.</a:t>
            </a:r>
          </a:p>
          <a:p>
            <a:pPr marL="285750" lvl="0" indent="-285750" algn="just">
              <a:lnSpc>
                <a:spcPct val="150000"/>
              </a:lnSpc>
              <a:buFont typeface="Arial" panose="020B0604020202020204" pitchFamily="34" charset="0"/>
              <a:buChar char="•"/>
            </a:pPr>
            <a:r>
              <a:rPr lang="en-GB" dirty="0"/>
              <a:t>I would also recommend re-branding furniture products</a:t>
            </a:r>
            <a:endParaRPr lang="en-US" dirty="0"/>
          </a:p>
        </p:txBody>
      </p:sp>
    </p:spTree>
    <p:extLst>
      <p:ext uri="{BB962C8B-B14F-4D97-AF65-F5344CB8AC3E}">
        <p14:creationId xmlns:p14="http://schemas.microsoft.com/office/powerpoint/2010/main" val="242598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07700FA2-08D2-4483-9EF7-6DDA237A5471}"/>
              </a:ext>
            </a:extLst>
          </p:cNvPr>
          <p:cNvSpPr txBox="1"/>
          <p:nvPr/>
        </p:nvSpPr>
        <p:spPr>
          <a:xfrm>
            <a:off x="4398138" y="478713"/>
            <a:ext cx="7336659" cy="2800767"/>
          </a:xfrm>
          <a:prstGeom prst="rect">
            <a:avLst/>
          </a:prstGeom>
          <a:noFill/>
        </p:spPr>
        <p:txBody>
          <a:bodyPr wrap="square" rtlCol="0">
            <a:spAutoFit/>
          </a:bodyPr>
          <a:lstStyle/>
          <a:p>
            <a:endParaRPr lang="en-US" sz="8800" dirty="0"/>
          </a:p>
          <a:p>
            <a:r>
              <a:rPr lang="en-US" sz="8800" dirty="0"/>
              <a:t>THANK YOU!</a:t>
            </a:r>
          </a:p>
        </p:txBody>
      </p:sp>
    </p:spTree>
    <p:extLst>
      <p:ext uri="{BB962C8B-B14F-4D97-AF65-F5344CB8AC3E}">
        <p14:creationId xmlns:p14="http://schemas.microsoft.com/office/powerpoint/2010/main" val="3426124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CA1CAB7-4588-4E98-85C7-BAB37F3B3CF2}"/>
              </a:ext>
            </a:extLst>
          </p:cNvPr>
          <p:cNvSpPr>
            <a:spLocks noGrp="1"/>
          </p:cNvSpPr>
          <p:nvPr>
            <p:ph type="ctrTitle"/>
          </p:nvPr>
        </p:nvSpPr>
        <p:spPr>
          <a:xfrm>
            <a:off x="-1" y="586855"/>
            <a:ext cx="3900973" cy="3387497"/>
          </a:xfrm>
        </p:spPr>
        <p:txBody>
          <a:bodyPr vert="horz" lIns="91440" tIns="45720" rIns="91440" bIns="45720" rtlCol="0" anchor="b">
            <a:normAutofit/>
          </a:bodyPr>
          <a:lstStyle/>
          <a:p>
            <a:pPr algn="ctr"/>
            <a:r>
              <a:rPr lang="en-US" sz="4800" dirty="0">
                <a:solidFill>
                  <a:srgbClr val="FFFFFF"/>
                </a:solidFill>
              </a:rPr>
              <a:t>TEAM 27 MEMBERS</a:t>
            </a:r>
            <a:endParaRPr lang="en-US" sz="4800" kern="1200" dirty="0">
              <a:solidFill>
                <a:srgbClr val="FFFFFF"/>
              </a:solidFill>
              <a:latin typeface="+mj-lt"/>
              <a:ea typeface="+mj-ea"/>
              <a:cs typeface="+mj-cs"/>
            </a:endParaRPr>
          </a:p>
        </p:txBody>
      </p:sp>
      <p:sp>
        <p:nvSpPr>
          <p:cNvPr id="2" name="TextBox 1">
            <a:extLst>
              <a:ext uri="{FF2B5EF4-FFF2-40B4-BE49-F238E27FC236}">
                <a16:creationId xmlns:a16="http://schemas.microsoft.com/office/drawing/2014/main" id="{1DF1E895-B21C-4F38-9E28-EE7AA9343E98}"/>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a:lnSpc>
                <a:spcPct val="90000"/>
              </a:lnSpc>
              <a:spcAft>
                <a:spcPts val="600"/>
              </a:spcAft>
            </a:pPr>
            <a:r>
              <a:rPr lang="en-US" sz="2000" dirty="0"/>
              <a:t>1. Paul </a:t>
            </a:r>
            <a:r>
              <a:rPr lang="en-US" sz="2000" dirty="0" err="1"/>
              <a:t>Aderounmu</a:t>
            </a:r>
            <a:endParaRPr lang="en-US" sz="2000" dirty="0"/>
          </a:p>
          <a:p>
            <a:pPr>
              <a:lnSpc>
                <a:spcPct val="90000"/>
              </a:lnSpc>
              <a:spcAft>
                <a:spcPts val="600"/>
              </a:spcAft>
            </a:pPr>
            <a:r>
              <a:rPr lang="en-US" sz="2000" dirty="0"/>
              <a:t>2. </a:t>
            </a:r>
            <a:r>
              <a:rPr lang="en-US" sz="2000" dirty="0" err="1"/>
              <a:t>Kukoyi</a:t>
            </a:r>
            <a:r>
              <a:rPr lang="en-US" sz="2000" dirty="0"/>
              <a:t> </a:t>
            </a:r>
            <a:r>
              <a:rPr lang="en-US" sz="2000" dirty="0" err="1"/>
              <a:t>Zainab</a:t>
            </a:r>
            <a:r>
              <a:rPr lang="en-US" sz="2000" dirty="0"/>
              <a:t> </a:t>
            </a:r>
            <a:r>
              <a:rPr lang="en-US" sz="2000" dirty="0" err="1"/>
              <a:t>Oluwagbemisola</a:t>
            </a:r>
            <a:endParaRPr lang="en-US" sz="2000" dirty="0"/>
          </a:p>
          <a:p>
            <a:pPr>
              <a:lnSpc>
                <a:spcPct val="90000"/>
              </a:lnSpc>
              <a:spcAft>
                <a:spcPts val="600"/>
              </a:spcAft>
            </a:pPr>
            <a:r>
              <a:rPr lang="en-US" sz="2000" dirty="0"/>
              <a:t>3. </a:t>
            </a:r>
            <a:r>
              <a:rPr lang="en-US" sz="2000" dirty="0" err="1"/>
              <a:t>Kadiri</a:t>
            </a:r>
            <a:r>
              <a:rPr lang="en-US" sz="2000" dirty="0"/>
              <a:t> </a:t>
            </a:r>
            <a:r>
              <a:rPr lang="en-US" sz="2000" dirty="0" err="1"/>
              <a:t>Oluwafadejimi</a:t>
            </a:r>
            <a:endParaRPr lang="en-US" sz="2000" dirty="0"/>
          </a:p>
          <a:p>
            <a:pPr>
              <a:lnSpc>
                <a:spcPct val="90000"/>
              </a:lnSpc>
              <a:spcAft>
                <a:spcPts val="600"/>
              </a:spcAft>
            </a:pPr>
            <a:r>
              <a:rPr lang="en-US" sz="2000" dirty="0"/>
              <a:t>3. </a:t>
            </a:r>
            <a:r>
              <a:rPr lang="en-US" sz="2000" dirty="0" err="1"/>
              <a:t>Oyepeju</a:t>
            </a:r>
            <a:r>
              <a:rPr lang="en-US" sz="2000" dirty="0"/>
              <a:t> </a:t>
            </a:r>
            <a:r>
              <a:rPr lang="en-US" sz="2000" dirty="0" err="1"/>
              <a:t>Fawibe</a:t>
            </a:r>
            <a:br>
              <a:rPr lang="en-US" sz="2000" dirty="0"/>
            </a:br>
            <a:r>
              <a:rPr lang="en-US" sz="2000" dirty="0"/>
              <a:t>4. </a:t>
            </a:r>
            <a:r>
              <a:rPr lang="en-US" sz="2000" dirty="0" err="1"/>
              <a:t>Oyelakin</a:t>
            </a:r>
            <a:r>
              <a:rPr lang="en-US" sz="2000" dirty="0"/>
              <a:t> Timothy </a:t>
            </a:r>
            <a:r>
              <a:rPr lang="en-US" sz="2000" dirty="0" err="1"/>
              <a:t>Tomiwa</a:t>
            </a:r>
            <a:br>
              <a:rPr lang="en-US" sz="2000" dirty="0"/>
            </a:br>
            <a:r>
              <a:rPr lang="en-US" sz="2000" dirty="0"/>
              <a:t>6. Gloria </a:t>
            </a:r>
            <a:r>
              <a:rPr lang="en-US" sz="2000" dirty="0" err="1"/>
              <a:t>Ejikam</a:t>
            </a:r>
            <a:endParaRPr lang="en-US" sz="2000" dirty="0"/>
          </a:p>
          <a:p>
            <a:pPr>
              <a:lnSpc>
                <a:spcPct val="90000"/>
              </a:lnSpc>
              <a:spcAft>
                <a:spcPts val="600"/>
              </a:spcAft>
            </a:pPr>
            <a:r>
              <a:rPr lang="en-US" sz="2000" dirty="0"/>
              <a:t>7. George Zachariah</a:t>
            </a:r>
          </a:p>
          <a:p>
            <a:pPr>
              <a:lnSpc>
                <a:spcPct val="90000"/>
              </a:lnSpc>
              <a:spcAft>
                <a:spcPts val="600"/>
              </a:spcAft>
            </a:pPr>
            <a:r>
              <a:rPr lang="en-US" sz="2000" dirty="0"/>
              <a:t>8. </a:t>
            </a:r>
            <a:r>
              <a:rPr lang="en-US" sz="2000" dirty="0" err="1"/>
              <a:t>Monsuru</a:t>
            </a:r>
            <a:r>
              <a:rPr lang="en-US" sz="2000" dirty="0"/>
              <a:t> </a:t>
            </a:r>
            <a:r>
              <a:rPr lang="en-US" sz="2000" dirty="0" err="1"/>
              <a:t>Shittu</a:t>
            </a:r>
            <a:endParaRPr lang="en-US" sz="2000" dirty="0"/>
          </a:p>
          <a:p>
            <a:pPr>
              <a:lnSpc>
                <a:spcPct val="90000"/>
              </a:lnSpc>
              <a:spcAft>
                <a:spcPts val="600"/>
              </a:spcAft>
            </a:pPr>
            <a:r>
              <a:rPr lang="en-US" sz="2000" dirty="0"/>
              <a:t>9. </a:t>
            </a:r>
            <a:r>
              <a:rPr lang="en-US" sz="2000" dirty="0" err="1"/>
              <a:t>Oladejo</a:t>
            </a:r>
            <a:r>
              <a:rPr lang="en-US" sz="2000" dirty="0"/>
              <a:t> </a:t>
            </a:r>
            <a:r>
              <a:rPr lang="en-US" sz="2000" dirty="0" err="1"/>
              <a:t>Toyyib</a:t>
            </a:r>
            <a:r>
              <a:rPr lang="en-US" sz="2000" dirty="0"/>
              <a:t> </a:t>
            </a:r>
            <a:r>
              <a:rPr lang="en-US" sz="2000" dirty="0" err="1"/>
              <a:t>Olalekan</a:t>
            </a:r>
            <a:endParaRPr lang="en-US" sz="2000" dirty="0"/>
          </a:p>
        </p:txBody>
      </p:sp>
    </p:spTree>
    <p:extLst>
      <p:ext uri="{BB962C8B-B14F-4D97-AF65-F5344CB8AC3E}">
        <p14:creationId xmlns:p14="http://schemas.microsoft.com/office/powerpoint/2010/main" val="2372710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CA1CAB7-4588-4E98-85C7-BAB37F3B3CF2}"/>
              </a:ext>
            </a:extLst>
          </p:cNvPr>
          <p:cNvSpPr>
            <a:spLocks noGrp="1"/>
          </p:cNvSpPr>
          <p:nvPr>
            <p:ph type="ctrTitle"/>
          </p:nvPr>
        </p:nvSpPr>
        <p:spPr>
          <a:xfrm>
            <a:off x="-1" y="586855"/>
            <a:ext cx="3900973" cy="3387497"/>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TABLE OF CONTENT</a:t>
            </a:r>
          </a:p>
        </p:txBody>
      </p:sp>
      <p:sp>
        <p:nvSpPr>
          <p:cNvPr id="2" name="TextBox 1">
            <a:extLst>
              <a:ext uri="{FF2B5EF4-FFF2-40B4-BE49-F238E27FC236}">
                <a16:creationId xmlns:a16="http://schemas.microsoft.com/office/drawing/2014/main" id="{1DF1E895-B21C-4F38-9E28-EE7AA9343E98}"/>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a:lnSpc>
                <a:spcPct val="90000"/>
              </a:lnSpc>
              <a:spcAft>
                <a:spcPts val="600"/>
              </a:spcAft>
            </a:pPr>
            <a:r>
              <a:rPr lang="en-US" sz="2000" dirty="0"/>
              <a:t>1. Introduction</a:t>
            </a:r>
          </a:p>
          <a:p>
            <a:pPr>
              <a:lnSpc>
                <a:spcPct val="90000"/>
              </a:lnSpc>
              <a:spcAft>
                <a:spcPts val="600"/>
              </a:spcAft>
            </a:pPr>
            <a:r>
              <a:rPr lang="en-US" sz="2000" dirty="0"/>
              <a:t>2. Background </a:t>
            </a:r>
          </a:p>
          <a:p>
            <a:pPr>
              <a:lnSpc>
                <a:spcPct val="90000"/>
              </a:lnSpc>
              <a:spcAft>
                <a:spcPts val="600"/>
              </a:spcAft>
            </a:pPr>
            <a:r>
              <a:rPr lang="en-US" sz="2000" dirty="0"/>
              <a:t>3. Methodology</a:t>
            </a:r>
          </a:p>
          <a:p>
            <a:pPr>
              <a:lnSpc>
                <a:spcPct val="90000"/>
              </a:lnSpc>
              <a:spcAft>
                <a:spcPts val="600"/>
              </a:spcAft>
            </a:pPr>
            <a:r>
              <a:rPr lang="en-US" sz="2000" dirty="0"/>
              <a:t>3. Analysis</a:t>
            </a:r>
            <a:br>
              <a:rPr lang="en-US" sz="2000" dirty="0"/>
            </a:br>
            <a:r>
              <a:rPr lang="en-US" sz="2000" dirty="0"/>
              <a:t>4. Insights</a:t>
            </a:r>
            <a:br>
              <a:rPr lang="en-US" sz="2000" dirty="0"/>
            </a:br>
            <a:r>
              <a:rPr lang="en-US" sz="2000" dirty="0"/>
              <a:t>6. Recommendation</a:t>
            </a:r>
          </a:p>
        </p:txBody>
      </p:sp>
    </p:spTree>
    <p:extLst>
      <p:ext uri="{BB962C8B-B14F-4D97-AF65-F5344CB8AC3E}">
        <p14:creationId xmlns:p14="http://schemas.microsoft.com/office/powerpoint/2010/main" val="315138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7CA1CAB7-4588-4E98-85C7-BAB37F3B3CF2}"/>
              </a:ext>
            </a:extLst>
          </p:cNvPr>
          <p:cNvSpPr>
            <a:spLocks noGrp="1"/>
          </p:cNvSpPr>
          <p:nvPr>
            <p:ph type="ctrTitle"/>
          </p:nvPr>
        </p:nvSpPr>
        <p:spPr>
          <a:xfrm>
            <a:off x="167425" y="2767106"/>
            <a:ext cx="3567448" cy="1217065"/>
          </a:xfrm>
        </p:spPr>
        <p:txBody>
          <a:bodyPr anchor="t">
            <a:normAutofit fontScale="90000"/>
          </a:bodyPr>
          <a:lstStyle/>
          <a:p>
            <a:pPr algn="l"/>
            <a:r>
              <a:rPr lang="en-US" sz="4000" dirty="0">
                <a:solidFill>
                  <a:srgbClr val="FFFFFF"/>
                </a:solidFill>
              </a:rPr>
              <a:t> INTRODUCTION</a:t>
            </a:r>
            <a:endParaRPr lang="en-GB" sz="4000" dirty="0">
              <a:solidFill>
                <a:srgbClr val="FFFFFF"/>
              </a:solidFill>
            </a:endParaRPr>
          </a:p>
        </p:txBody>
      </p:sp>
      <p:sp>
        <p:nvSpPr>
          <p:cNvPr id="2" name="TextBox 1">
            <a:extLst>
              <a:ext uri="{FF2B5EF4-FFF2-40B4-BE49-F238E27FC236}">
                <a16:creationId xmlns:a16="http://schemas.microsoft.com/office/drawing/2014/main" id="{D82D59B6-A983-4F37-A947-ECEDF90C007C}"/>
              </a:ext>
            </a:extLst>
          </p:cNvPr>
          <p:cNvSpPr txBox="1"/>
          <p:nvPr/>
        </p:nvSpPr>
        <p:spPr>
          <a:xfrm>
            <a:off x="4311265" y="478712"/>
            <a:ext cx="7617124" cy="4247317"/>
          </a:xfrm>
          <a:prstGeom prst="rect">
            <a:avLst/>
          </a:prstGeom>
          <a:noFill/>
        </p:spPr>
        <p:txBody>
          <a:bodyPr wrap="square" rtlCol="0">
            <a:spAutoFit/>
          </a:bodyPr>
          <a:lstStyle/>
          <a:p>
            <a:endParaRPr lang="en-GB" dirty="0"/>
          </a:p>
          <a:p>
            <a:endParaRPr lang="en-US" dirty="0"/>
          </a:p>
          <a:p>
            <a:endParaRPr lang="en-US" dirty="0"/>
          </a:p>
          <a:p>
            <a:endParaRPr lang="en-US" dirty="0"/>
          </a:p>
          <a:p>
            <a:r>
              <a:rPr lang="en-GB" dirty="0"/>
              <a:t>Superstore is a customer centric store located in the United State, operating in over 40 states across the country. The store has Three business categories which are: Furniture, Office Supply and Technology. The store has been in operation over the last 4 years. </a:t>
            </a:r>
          </a:p>
          <a:p>
            <a:endParaRPr lang="en-US" dirty="0"/>
          </a:p>
          <a:p>
            <a:endParaRPr lang="en-US" dirty="0"/>
          </a:p>
          <a:p>
            <a:r>
              <a:rPr lang="en-US" dirty="0"/>
              <a:t>The store is a proud supporter of US business and is committed to helping local enterprises, building relationships with leading suppliers, small businesses and securing a wide assortment of local brands.</a:t>
            </a:r>
          </a:p>
          <a:p>
            <a:endParaRPr lang="en-US" dirty="0"/>
          </a:p>
        </p:txBody>
      </p:sp>
    </p:spTree>
    <p:extLst>
      <p:ext uri="{BB962C8B-B14F-4D97-AF65-F5344CB8AC3E}">
        <p14:creationId xmlns:p14="http://schemas.microsoft.com/office/powerpoint/2010/main" val="1850940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7CA1CAB7-4588-4E98-85C7-BAB37F3B3CF2}"/>
              </a:ext>
            </a:extLst>
          </p:cNvPr>
          <p:cNvSpPr>
            <a:spLocks noGrp="1"/>
          </p:cNvSpPr>
          <p:nvPr>
            <p:ph type="ctrTitle"/>
          </p:nvPr>
        </p:nvSpPr>
        <p:spPr>
          <a:xfrm>
            <a:off x="206062" y="2767106"/>
            <a:ext cx="3734873" cy="1227845"/>
          </a:xfrm>
        </p:spPr>
        <p:txBody>
          <a:bodyPr anchor="t">
            <a:normAutofit/>
          </a:bodyPr>
          <a:lstStyle/>
          <a:p>
            <a:pPr algn="l"/>
            <a:r>
              <a:rPr lang="en-US" sz="3600" dirty="0">
                <a:solidFill>
                  <a:srgbClr val="FFFFFF"/>
                </a:solidFill>
              </a:rPr>
              <a:t>BACKGROUND</a:t>
            </a:r>
            <a:r>
              <a:rPr lang="en-US" sz="4000" dirty="0">
                <a:solidFill>
                  <a:srgbClr val="FFFFFF"/>
                </a:solidFill>
              </a:rPr>
              <a:t> </a:t>
            </a:r>
            <a:endParaRPr lang="en-GB" sz="4000" dirty="0">
              <a:solidFill>
                <a:srgbClr val="FFFFFF"/>
              </a:solidFill>
            </a:endParaRPr>
          </a:p>
        </p:txBody>
      </p:sp>
      <p:sp>
        <p:nvSpPr>
          <p:cNvPr id="6" name="TextBox 5">
            <a:extLst>
              <a:ext uri="{FF2B5EF4-FFF2-40B4-BE49-F238E27FC236}">
                <a16:creationId xmlns:a16="http://schemas.microsoft.com/office/drawing/2014/main" id="{C763B393-61A2-40E0-97D1-9554132DA2D0}"/>
              </a:ext>
            </a:extLst>
          </p:cNvPr>
          <p:cNvSpPr txBox="1"/>
          <p:nvPr/>
        </p:nvSpPr>
        <p:spPr>
          <a:xfrm>
            <a:off x="4248889" y="2183906"/>
            <a:ext cx="7485908" cy="2585323"/>
          </a:xfrm>
          <a:prstGeom prst="rect">
            <a:avLst/>
          </a:prstGeom>
          <a:noFill/>
        </p:spPr>
        <p:txBody>
          <a:bodyPr wrap="square" rtlCol="0">
            <a:spAutoFit/>
          </a:bodyPr>
          <a:lstStyle/>
          <a:p>
            <a:r>
              <a:rPr lang="en-GB"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With growing demands and cut-throat competition in the market, the store is seeking knowledge in understanding what works best for them.</a:t>
            </a:r>
          </a:p>
          <a:p>
            <a:endParaRPr lang="en-GB"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r>
              <a:rPr lang="en-GB"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They would like to understand which products, regions, categories, and customer segments they should target or avoid.</a:t>
            </a:r>
          </a:p>
          <a:p>
            <a:endParaRPr lang="en-GB"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pPr fontAlgn="base"/>
            <a:r>
              <a:rPr lang="en-GB" dirty="0">
                <a:latin typeface="Arial" panose="020B0604020202020204" pitchFamily="34" charset="0"/>
                <a:cs typeface="Arial" panose="020B0604020202020204" pitchFamily="34" charset="0"/>
              </a:rPr>
              <a:t>Building a Regression models/Times series to predict Sales or Profit.</a:t>
            </a:r>
          </a:p>
          <a:p>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376744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7CA1CAB7-4588-4E98-85C7-BAB37F3B3CF2}"/>
              </a:ext>
            </a:extLst>
          </p:cNvPr>
          <p:cNvSpPr>
            <a:spLocks noGrp="1"/>
          </p:cNvSpPr>
          <p:nvPr>
            <p:ph type="ctrTitle"/>
          </p:nvPr>
        </p:nvSpPr>
        <p:spPr>
          <a:xfrm>
            <a:off x="54108" y="2767106"/>
            <a:ext cx="3984496" cy="3071906"/>
          </a:xfrm>
        </p:spPr>
        <p:txBody>
          <a:bodyPr anchor="t">
            <a:normAutofit/>
          </a:bodyPr>
          <a:lstStyle/>
          <a:p>
            <a:pPr algn="l"/>
            <a:r>
              <a:rPr lang="en-US" sz="3600" dirty="0">
                <a:solidFill>
                  <a:srgbClr val="FFFFFF"/>
                </a:solidFill>
              </a:rPr>
              <a:t>METHODOLOGY</a:t>
            </a:r>
            <a:endParaRPr lang="en-GB" sz="3600" dirty="0">
              <a:solidFill>
                <a:srgbClr val="FFFFFF"/>
              </a:solidFill>
            </a:endParaRPr>
          </a:p>
        </p:txBody>
      </p:sp>
      <p:cxnSp>
        <p:nvCxnSpPr>
          <p:cNvPr id="5" name="Straight Connector 4">
            <a:extLst>
              <a:ext uri="{FF2B5EF4-FFF2-40B4-BE49-F238E27FC236}">
                <a16:creationId xmlns:a16="http://schemas.microsoft.com/office/drawing/2014/main" id="{1587F402-2727-34FA-C6C9-01C6AD6E9CA3}"/>
              </a:ext>
            </a:extLst>
          </p:cNvPr>
          <p:cNvCxnSpPr>
            <a:cxnSpLocks/>
          </p:cNvCxnSpPr>
          <p:nvPr/>
        </p:nvCxnSpPr>
        <p:spPr>
          <a:xfrm>
            <a:off x="4233723" y="2808767"/>
            <a:ext cx="7626844" cy="0"/>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7" name="Oval 6">
            <a:extLst>
              <a:ext uri="{FF2B5EF4-FFF2-40B4-BE49-F238E27FC236}">
                <a16:creationId xmlns:a16="http://schemas.microsoft.com/office/drawing/2014/main" id="{9146E993-464A-B4EB-9E80-16622DEEDD94}"/>
              </a:ext>
            </a:extLst>
          </p:cNvPr>
          <p:cNvSpPr/>
          <p:nvPr/>
        </p:nvSpPr>
        <p:spPr>
          <a:xfrm>
            <a:off x="4546936" y="2680041"/>
            <a:ext cx="260412" cy="257452"/>
          </a:xfrm>
          <a:prstGeom prst="ellipse">
            <a:avLst/>
          </a:prstGeom>
          <a:solidFill>
            <a:srgbClr val="D632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GB" dirty="0"/>
          </a:p>
        </p:txBody>
      </p:sp>
      <p:sp>
        <p:nvSpPr>
          <p:cNvPr id="13" name="Oval 12">
            <a:extLst>
              <a:ext uri="{FF2B5EF4-FFF2-40B4-BE49-F238E27FC236}">
                <a16:creationId xmlns:a16="http://schemas.microsoft.com/office/drawing/2014/main" id="{904AF085-3DE7-0790-CD48-1D2CC6DD9AE2}"/>
              </a:ext>
            </a:extLst>
          </p:cNvPr>
          <p:cNvSpPr/>
          <p:nvPr/>
        </p:nvSpPr>
        <p:spPr>
          <a:xfrm>
            <a:off x="6666870" y="2680041"/>
            <a:ext cx="260412" cy="257452"/>
          </a:xfrm>
          <a:prstGeom prst="ellipse">
            <a:avLst/>
          </a:prstGeom>
          <a:solidFill>
            <a:srgbClr val="D632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GB" dirty="0"/>
          </a:p>
        </p:txBody>
      </p:sp>
      <p:sp>
        <p:nvSpPr>
          <p:cNvPr id="14" name="Oval 13">
            <a:extLst>
              <a:ext uri="{FF2B5EF4-FFF2-40B4-BE49-F238E27FC236}">
                <a16:creationId xmlns:a16="http://schemas.microsoft.com/office/drawing/2014/main" id="{7378D468-E9F9-AA0C-C6C0-7D5CD9ED6BA7}"/>
              </a:ext>
            </a:extLst>
          </p:cNvPr>
          <p:cNvSpPr/>
          <p:nvPr/>
        </p:nvSpPr>
        <p:spPr>
          <a:xfrm>
            <a:off x="8728737" y="2680041"/>
            <a:ext cx="260412" cy="257452"/>
          </a:xfrm>
          <a:prstGeom prst="ellipse">
            <a:avLst/>
          </a:prstGeom>
          <a:solidFill>
            <a:srgbClr val="D632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GB" dirty="0"/>
          </a:p>
        </p:txBody>
      </p:sp>
      <p:sp>
        <p:nvSpPr>
          <p:cNvPr id="15" name="Oval 14">
            <a:extLst>
              <a:ext uri="{FF2B5EF4-FFF2-40B4-BE49-F238E27FC236}">
                <a16:creationId xmlns:a16="http://schemas.microsoft.com/office/drawing/2014/main" id="{795A714A-A0B2-4DD4-69A0-2761B1EA545B}"/>
              </a:ext>
            </a:extLst>
          </p:cNvPr>
          <p:cNvSpPr/>
          <p:nvPr/>
        </p:nvSpPr>
        <p:spPr>
          <a:xfrm>
            <a:off x="10783361" y="2673571"/>
            <a:ext cx="260412" cy="257452"/>
          </a:xfrm>
          <a:prstGeom prst="ellipse">
            <a:avLst/>
          </a:prstGeom>
          <a:solidFill>
            <a:srgbClr val="D632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GB" dirty="0"/>
          </a:p>
        </p:txBody>
      </p:sp>
      <p:sp>
        <p:nvSpPr>
          <p:cNvPr id="8" name="TextBox 7">
            <a:extLst>
              <a:ext uri="{FF2B5EF4-FFF2-40B4-BE49-F238E27FC236}">
                <a16:creationId xmlns:a16="http://schemas.microsoft.com/office/drawing/2014/main" id="{3C83786D-DA42-2477-EE60-F4A23A3E7C24}"/>
              </a:ext>
            </a:extLst>
          </p:cNvPr>
          <p:cNvSpPr txBox="1"/>
          <p:nvPr/>
        </p:nvSpPr>
        <p:spPr>
          <a:xfrm>
            <a:off x="4114248" y="184104"/>
            <a:ext cx="2811913" cy="369332"/>
          </a:xfrm>
          <a:prstGeom prst="rect">
            <a:avLst/>
          </a:prstGeom>
          <a:noFill/>
        </p:spPr>
        <p:txBody>
          <a:bodyPr wrap="square" rtlCol="0">
            <a:spAutoFit/>
          </a:bodyPr>
          <a:lstStyle/>
          <a:p>
            <a:r>
              <a:rPr lang="en-US" b="1" dirty="0">
                <a:solidFill>
                  <a:srgbClr val="002060"/>
                </a:solidFill>
              </a:rPr>
              <a:t>Approach and Timeline</a:t>
            </a:r>
            <a:endParaRPr lang="en-GB" b="1" dirty="0">
              <a:solidFill>
                <a:srgbClr val="002060"/>
              </a:solidFill>
            </a:endParaRPr>
          </a:p>
        </p:txBody>
      </p:sp>
      <p:sp>
        <p:nvSpPr>
          <p:cNvPr id="9" name="TextBox 8">
            <a:extLst>
              <a:ext uri="{FF2B5EF4-FFF2-40B4-BE49-F238E27FC236}">
                <a16:creationId xmlns:a16="http://schemas.microsoft.com/office/drawing/2014/main" id="{33C533BB-E3FD-4E69-C510-715F0978535A}"/>
              </a:ext>
            </a:extLst>
          </p:cNvPr>
          <p:cNvSpPr txBox="1"/>
          <p:nvPr/>
        </p:nvSpPr>
        <p:spPr>
          <a:xfrm>
            <a:off x="4143840" y="3036824"/>
            <a:ext cx="1382047" cy="1723549"/>
          </a:xfrm>
          <a:prstGeom prst="rect">
            <a:avLst/>
          </a:prstGeom>
          <a:noFill/>
        </p:spPr>
        <p:txBody>
          <a:bodyPr wrap="square" rtlCol="0">
            <a:spAutoFit/>
          </a:bodyPr>
          <a:lstStyle/>
          <a:p>
            <a:r>
              <a:rPr lang="en-US" sz="1200" dirty="0"/>
              <a:t>Data and Requirement Gathering</a:t>
            </a:r>
          </a:p>
          <a:p>
            <a:endParaRPr lang="en-US" sz="1200" dirty="0"/>
          </a:p>
          <a:p>
            <a:r>
              <a:rPr lang="en-US" sz="1200" dirty="0"/>
              <a:t>-</a:t>
            </a:r>
            <a:r>
              <a:rPr lang="en-US" sz="1100" dirty="0"/>
              <a:t>Data collection</a:t>
            </a:r>
          </a:p>
          <a:p>
            <a:r>
              <a:rPr lang="en-US" sz="1100" dirty="0"/>
              <a:t>- Understanding the business problem</a:t>
            </a:r>
            <a:endParaRPr lang="en-US" sz="1200" dirty="0"/>
          </a:p>
          <a:p>
            <a:endParaRPr lang="en-US" sz="1200" dirty="0"/>
          </a:p>
          <a:p>
            <a:endParaRPr lang="en-GB" sz="1200" dirty="0"/>
          </a:p>
        </p:txBody>
      </p:sp>
      <p:sp>
        <p:nvSpPr>
          <p:cNvPr id="18" name="TextBox 17">
            <a:extLst>
              <a:ext uri="{FF2B5EF4-FFF2-40B4-BE49-F238E27FC236}">
                <a16:creationId xmlns:a16="http://schemas.microsoft.com/office/drawing/2014/main" id="{862E8D35-B348-5308-1A8A-683A0A421F32}"/>
              </a:ext>
            </a:extLst>
          </p:cNvPr>
          <p:cNvSpPr txBox="1"/>
          <p:nvPr/>
        </p:nvSpPr>
        <p:spPr>
          <a:xfrm>
            <a:off x="6235137" y="3036824"/>
            <a:ext cx="1382047" cy="1154162"/>
          </a:xfrm>
          <a:prstGeom prst="rect">
            <a:avLst/>
          </a:prstGeom>
          <a:noFill/>
        </p:spPr>
        <p:txBody>
          <a:bodyPr wrap="square" rtlCol="0">
            <a:spAutoFit/>
          </a:bodyPr>
          <a:lstStyle/>
          <a:p>
            <a:r>
              <a:rPr lang="en-US" sz="1200" dirty="0"/>
              <a:t>Data Cleaning</a:t>
            </a:r>
          </a:p>
          <a:p>
            <a:endParaRPr lang="en-US" sz="1200" dirty="0"/>
          </a:p>
          <a:p>
            <a:r>
              <a:rPr lang="en-US" sz="1100" dirty="0"/>
              <a:t>-Exploratory data analysis</a:t>
            </a:r>
          </a:p>
          <a:p>
            <a:r>
              <a:rPr lang="en-US" sz="1100" dirty="0"/>
              <a:t>-Data quality issues</a:t>
            </a:r>
          </a:p>
          <a:p>
            <a:endParaRPr lang="en-GB" sz="1200" dirty="0"/>
          </a:p>
        </p:txBody>
      </p:sp>
      <p:sp>
        <p:nvSpPr>
          <p:cNvPr id="20" name="TextBox 19">
            <a:extLst>
              <a:ext uri="{FF2B5EF4-FFF2-40B4-BE49-F238E27FC236}">
                <a16:creationId xmlns:a16="http://schemas.microsoft.com/office/drawing/2014/main" id="{2227137B-DBE0-047F-A132-5ACBCFA5B3DE}"/>
              </a:ext>
            </a:extLst>
          </p:cNvPr>
          <p:cNvSpPr txBox="1"/>
          <p:nvPr/>
        </p:nvSpPr>
        <p:spPr>
          <a:xfrm>
            <a:off x="8390537" y="3066219"/>
            <a:ext cx="1382047" cy="1523494"/>
          </a:xfrm>
          <a:prstGeom prst="rect">
            <a:avLst/>
          </a:prstGeom>
          <a:noFill/>
        </p:spPr>
        <p:txBody>
          <a:bodyPr wrap="square" rtlCol="0">
            <a:spAutoFit/>
          </a:bodyPr>
          <a:lstStyle/>
          <a:p>
            <a:r>
              <a:rPr lang="en-US" sz="1200" dirty="0"/>
              <a:t>Data Analysis</a:t>
            </a:r>
          </a:p>
          <a:p>
            <a:endParaRPr lang="en-US" sz="1200" dirty="0"/>
          </a:p>
          <a:p>
            <a:pPr marL="171450" indent="-171450">
              <a:buFontTx/>
              <a:buChar char="-"/>
            </a:pPr>
            <a:r>
              <a:rPr lang="en-US" sz="1100" dirty="0"/>
              <a:t>Visualization</a:t>
            </a:r>
          </a:p>
          <a:p>
            <a:pPr marL="171450" indent="-171450">
              <a:buFontTx/>
              <a:buChar char="-"/>
            </a:pPr>
            <a:r>
              <a:rPr lang="en-US" sz="1100" dirty="0"/>
              <a:t>Time Series Analysis</a:t>
            </a:r>
          </a:p>
          <a:p>
            <a:r>
              <a:rPr lang="en-US" sz="1100" dirty="0"/>
              <a:t>-    Data Model</a:t>
            </a:r>
            <a:endParaRPr lang="en-US" sz="1200" dirty="0"/>
          </a:p>
          <a:p>
            <a:endParaRPr lang="en-US" sz="1200" dirty="0"/>
          </a:p>
          <a:p>
            <a:endParaRPr lang="en-GB" sz="1200" dirty="0"/>
          </a:p>
        </p:txBody>
      </p:sp>
      <p:sp>
        <p:nvSpPr>
          <p:cNvPr id="22" name="TextBox 21">
            <a:extLst>
              <a:ext uri="{FF2B5EF4-FFF2-40B4-BE49-F238E27FC236}">
                <a16:creationId xmlns:a16="http://schemas.microsoft.com/office/drawing/2014/main" id="{B3008299-AAC6-DFEB-D281-C3E4B5C514CC}"/>
              </a:ext>
            </a:extLst>
          </p:cNvPr>
          <p:cNvSpPr txBox="1"/>
          <p:nvPr/>
        </p:nvSpPr>
        <p:spPr>
          <a:xfrm>
            <a:off x="10481834" y="3013740"/>
            <a:ext cx="1627788" cy="1169551"/>
          </a:xfrm>
          <a:prstGeom prst="rect">
            <a:avLst/>
          </a:prstGeom>
          <a:noFill/>
        </p:spPr>
        <p:txBody>
          <a:bodyPr wrap="square" rtlCol="0">
            <a:spAutoFit/>
          </a:bodyPr>
          <a:lstStyle/>
          <a:p>
            <a:r>
              <a:rPr lang="en-US" sz="1200" dirty="0"/>
              <a:t>Reports</a:t>
            </a:r>
          </a:p>
          <a:p>
            <a:endParaRPr lang="en-US" sz="1200" dirty="0"/>
          </a:p>
          <a:p>
            <a:pPr marL="171450" indent="-171450">
              <a:buFontTx/>
              <a:buChar char="-"/>
            </a:pPr>
            <a:r>
              <a:rPr lang="en-US" sz="1100" dirty="0"/>
              <a:t>Insights</a:t>
            </a:r>
          </a:p>
          <a:p>
            <a:pPr marL="171450" indent="-171450">
              <a:buFontTx/>
              <a:buChar char="-"/>
            </a:pPr>
            <a:r>
              <a:rPr lang="en-US" sz="1100" dirty="0"/>
              <a:t>Recommendation</a:t>
            </a:r>
            <a:endParaRPr lang="en-US" sz="1200" dirty="0"/>
          </a:p>
          <a:p>
            <a:endParaRPr lang="en-US" sz="1200" dirty="0"/>
          </a:p>
          <a:p>
            <a:endParaRPr lang="en-GB" sz="1200" dirty="0"/>
          </a:p>
        </p:txBody>
      </p:sp>
      <p:sp>
        <p:nvSpPr>
          <p:cNvPr id="10" name="TextBox 9">
            <a:extLst>
              <a:ext uri="{FF2B5EF4-FFF2-40B4-BE49-F238E27FC236}">
                <a16:creationId xmlns:a16="http://schemas.microsoft.com/office/drawing/2014/main" id="{B2156735-D0A1-A29B-D564-F660178C1697}"/>
              </a:ext>
            </a:extLst>
          </p:cNvPr>
          <p:cNvSpPr txBox="1"/>
          <p:nvPr/>
        </p:nvSpPr>
        <p:spPr>
          <a:xfrm>
            <a:off x="4169038" y="2274316"/>
            <a:ext cx="1331650" cy="276999"/>
          </a:xfrm>
          <a:prstGeom prst="rect">
            <a:avLst/>
          </a:prstGeom>
          <a:noFill/>
        </p:spPr>
        <p:txBody>
          <a:bodyPr wrap="square" rtlCol="0">
            <a:spAutoFit/>
          </a:bodyPr>
          <a:lstStyle/>
          <a:p>
            <a:r>
              <a:rPr lang="en-US" sz="1200" dirty="0"/>
              <a:t>May 17, 2022</a:t>
            </a:r>
            <a:endParaRPr lang="en-GB" sz="1200" dirty="0"/>
          </a:p>
        </p:txBody>
      </p:sp>
      <p:sp>
        <p:nvSpPr>
          <p:cNvPr id="24" name="TextBox 23">
            <a:extLst>
              <a:ext uri="{FF2B5EF4-FFF2-40B4-BE49-F238E27FC236}">
                <a16:creationId xmlns:a16="http://schemas.microsoft.com/office/drawing/2014/main" id="{BCB46287-2131-0EEA-DC60-15EE6DD2831E}"/>
              </a:ext>
            </a:extLst>
          </p:cNvPr>
          <p:cNvSpPr txBox="1"/>
          <p:nvPr/>
        </p:nvSpPr>
        <p:spPr>
          <a:xfrm>
            <a:off x="6285534" y="2261119"/>
            <a:ext cx="1331650" cy="276999"/>
          </a:xfrm>
          <a:prstGeom prst="rect">
            <a:avLst/>
          </a:prstGeom>
          <a:noFill/>
        </p:spPr>
        <p:txBody>
          <a:bodyPr wrap="square" rtlCol="0">
            <a:spAutoFit/>
          </a:bodyPr>
          <a:lstStyle/>
          <a:p>
            <a:r>
              <a:rPr lang="en-US" sz="1200" dirty="0"/>
              <a:t>May 18, 2022</a:t>
            </a:r>
            <a:endParaRPr lang="en-GB" sz="1200" dirty="0"/>
          </a:p>
        </p:txBody>
      </p:sp>
      <p:sp>
        <p:nvSpPr>
          <p:cNvPr id="26" name="TextBox 25">
            <a:extLst>
              <a:ext uri="{FF2B5EF4-FFF2-40B4-BE49-F238E27FC236}">
                <a16:creationId xmlns:a16="http://schemas.microsoft.com/office/drawing/2014/main" id="{EEA78EDB-46A2-6F78-B4CF-263E69237FF6}"/>
              </a:ext>
            </a:extLst>
          </p:cNvPr>
          <p:cNvSpPr txBox="1"/>
          <p:nvPr/>
        </p:nvSpPr>
        <p:spPr>
          <a:xfrm>
            <a:off x="8572942" y="2257944"/>
            <a:ext cx="1331650" cy="276999"/>
          </a:xfrm>
          <a:prstGeom prst="rect">
            <a:avLst/>
          </a:prstGeom>
          <a:noFill/>
        </p:spPr>
        <p:txBody>
          <a:bodyPr wrap="square" rtlCol="0">
            <a:spAutoFit/>
          </a:bodyPr>
          <a:lstStyle/>
          <a:p>
            <a:r>
              <a:rPr lang="en-US" sz="1200" dirty="0"/>
              <a:t>May 19, 2022</a:t>
            </a:r>
            <a:endParaRPr lang="en-GB" sz="1200" dirty="0"/>
          </a:p>
        </p:txBody>
      </p:sp>
      <p:sp>
        <p:nvSpPr>
          <p:cNvPr id="27" name="TextBox 26">
            <a:extLst>
              <a:ext uri="{FF2B5EF4-FFF2-40B4-BE49-F238E27FC236}">
                <a16:creationId xmlns:a16="http://schemas.microsoft.com/office/drawing/2014/main" id="{B6F7B986-1FEF-F120-E0B6-0D874572B394}"/>
              </a:ext>
            </a:extLst>
          </p:cNvPr>
          <p:cNvSpPr txBox="1"/>
          <p:nvPr/>
        </p:nvSpPr>
        <p:spPr>
          <a:xfrm>
            <a:off x="10586948" y="2228884"/>
            <a:ext cx="1331650" cy="276999"/>
          </a:xfrm>
          <a:prstGeom prst="rect">
            <a:avLst/>
          </a:prstGeom>
          <a:noFill/>
        </p:spPr>
        <p:txBody>
          <a:bodyPr wrap="square" rtlCol="0">
            <a:spAutoFit/>
          </a:bodyPr>
          <a:lstStyle/>
          <a:p>
            <a:r>
              <a:rPr lang="en-US" sz="1200" dirty="0"/>
              <a:t>May 25, 2022</a:t>
            </a:r>
            <a:endParaRPr lang="en-GB" sz="1200" dirty="0"/>
          </a:p>
        </p:txBody>
      </p:sp>
    </p:spTree>
    <p:extLst>
      <p:ext uri="{BB962C8B-B14F-4D97-AF65-F5344CB8AC3E}">
        <p14:creationId xmlns:p14="http://schemas.microsoft.com/office/powerpoint/2010/main" val="3279849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7CA1CAB7-4588-4E98-85C7-BAB37F3B3CF2}"/>
              </a:ext>
            </a:extLst>
          </p:cNvPr>
          <p:cNvSpPr>
            <a:spLocks noGrp="1"/>
          </p:cNvSpPr>
          <p:nvPr>
            <p:ph type="ctrTitle"/>
          </p:nvPr>
        </p:nvSpPr>
        <p:spPr>
          <a:xfrm>
            <a:off x="660041" y="2767106"/>
            <a:ext cx="2880828" cy="3071906"/>
          </a:xfrm>
        </p:spPr>
        <p:txBody>
          <a:bodyPr anchor="t">
            <a:normAutofit/>
          </a:bodyPr>
          <a:lstStyle/>
          <a:p>
            <a:pPr algn="l"/>
            <a:r>
              <a:rPr lang="en-US" sz="4000" dirty="0">
                <a:solidFill>
                  <a:srgbClr val="FFFFFF"/>
                </a:solidFill>
              </a:rPr>
              <a:t>ANALYSIS</a:t>
            </a:r>
            <a:endParaRPr lang="en-GB" sz="4000" dirty="0">
              <a:solidFill>
                <a:srgbClr val="FFFFFF"/>
              </a:solidFill>
            </a:endParaRPr>
          </a:p>
        </p:txBody>
      </p:sp>
      <p:sp>
        <p:nvSpPr>
          <p:cNvPr id="3" name="TextBox 2">
            <a:extLst>
              <a:ext uri="{FF2B5EF4-FFF2-40B4-BE49-F238E27FC236}">
                <a16:creationId xmlns:a16="http://schemas.microsoft.com/office/drawing/2014/main" id="{60A2CB4E-11AB-41F9-A564-67EEF70B4602}"/>
              </a:ext>
            </a:extLst>
          </p:cNvPr>
          <p:cNvSpPr txBox="1"/>
          <p:nvPr/>
        </p:nvSpPr>
        <p:spPr>
          <a:xfrm>
            <a:off x="4234744" y="206255"/>
            <a:ext cx="7761115" cy="6285054"/>
          </a:xfrm>
          <a:prstGeom prst="rect">
            <a:avLst/>
          </a:prstGeom>
          <a:noFill/>
        </p:spPr>
        <p:txBody>
          <a:bodyPr wrap="square" rtlCol="0">
            <a:spAutoFit/>
          </a:bodyPr>
          <a:lstStyle/>
          <a:p>
            <a:pPr>
              <a:lnSpc>
                <a:spcPct val="107000"/>
              </a:lnSpc>
              <a:spcAft>
                <a:spcPts val="800"/>
              </a:spcAft>
            </a:pPr>
            <a:r>
              <a:rPr lang="en-GB" sz="1600" b="1" dirty="0">
                <a:latin typeface="Calibri" panose="020F0502020204030204" pitchFamily="34" charset="0"/>
                <a:ea typeface="Calibri" panose="020F0502020204030204" pitchFamily="34" charset="0"/>
                <a:cs typeface="Times New Roman" panose="02020603050405020304" pitchFamily="18" charset="0"/>
              </a:rPr>
              <a:t>Data Collection.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600" dirty="0">
                <a:latin typeface="Calibri" panose="020F0502020204030204" pitchFamily="34" charset="0"/>
                <a:ea typeface="Calibri" panose="020F0502020204030204" pitchFamily="34" charset="0"/>
                <a:cs typeface="Times New Roman" panose="02020603050405020304" pitchFamily="18" charset="0"/>
              </a:rPr>
              <a:t>Octavia Data Team provided the data used for this analysis on the 17</a:t>
            </a:r>
            <a:r>
              <a:rPr lang="en-GB" sz="1600" baseline="30000" dirty="0">
                <a:latin typeface="Calibri" panose="020F0502020204030204" pitchFamily="34" charset="0"/>
                <a:ea typeface="Calibri" panose="020F0502020204030204" pitchFamily="34" charset="0"/>
                <a:cs typeface="Times New Roman" panose="02020603050405020304" pitchFamily="18" charset="0"/>
              </a:rPr>
              <a:t>th</a:t>
            </a:r>
            <a:r>
              <a:rPr lang="en-GB" sz="1600" dirty="0">
                <a:latin typeface="Calibri" panose="020F0502020204030204" pitchFamily="34" charset="0"/>
                <a:ea typeface="Calibri" panose="020F0502020204030204" pitchFamily="34" charset="0"/>
                <a:cs typeface="Times New Roman" panose="02020603050405020304" pitchFamily="18" charset="0"/>
              </a:rPr>
              <a:t> May 2022. </a:t>
            </a:r>
            <a:endParaRPr lang="en-US" sz="1600" dirty="0"/>
          </a:p>
          <a:p>
            <a:pPr>
              <a:lnSpc>
                <a:spcPct val="107000"/>
              </a:lnSpc>
              <a:spcAft>
                <a:spcPts val="800"/>
              </a:spcAft>
            </a:pPr>
            <a:r>
              <a:rPr lang="en-GB" sz="1600" b="1" dirty="0">
                <a:latin typeface="Calibri" panose="020F0502020204030204" pitchFamily="34" charset="0"/>
                <a:ea typeface="Calibri" panose="020F0502020204030204" pitchFamily="34" charset="0"/>
                <a:cs typeface="Times New Roman" panose="02020603050405020304" pitchFamily="18" charset="0"/>
              </a:rPr>
              <a:t>Data Cleaning.</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600" dirty="0">
                <a:latin typeface="Calibri" panose="020F0502020204030204" pitchFamily="34" charset="0"/>
                <a:ea typeface="Calibri" panose="020F0502020204030204" pitchFamily="34" charset="0"/>
                <a:cs typeface="Times New Roman" panose="02020603050405020304" pitchFamily="18" charset="0"/>
              </a:rPr>
              <a:t>The following actions were performed in the process of cleaning the data:</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GB" sz="1600" dirty="0">
                <a:latin typeface="Calibri" panose="020F0502020204030204" pitchFamily="34" charset="0"/>
                <a:ea typeface="Calibri" panose="020F0502020204030204" pitchFamily="34" charset="0"/>
                <a:cs typeface="Times New Roman" panose="02020603050405020304" pitchFamily="18" charset="0"/>
              </a:rPr>
              <a:t>The Row ID column was removed, as it was not necessary for the analysis.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GB" sz="1600" dirty="0">
                <a:latin typeface="Calibri" panose="020F0502020204030204" pitchFamily="34" charset="0"/>
                <a:ea typeface="Calibri" panose="020F0502020204030204" pitchFamily="34" charset="0"/>
                <a:cs typeface="Times New Roman" panose="02020603050405020304" pitchFamily="18" charset="0"/>
              </a:rPr>
              <a:t>The Order date and Ship date column was changed from text type to date type.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GB" sz="1600" dirty="0">
                <a:latin typeface="Calibri" panose="020F0502020204030204" pitchFamily="34" charset="0"/>
                <a:ea typeface="Calibri" panose="020F0502020204030204" pitchFamily="34" charset="0"/>
                <a:cs typeface="Times New Roman" panose="02020603050405020304" pitchFamily="18" charset="0"/>
              </a:rPr>
              <a:t>The Postal code column was changed from numeric type to text type.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GB" sz="1600" dirty="0">
                <a:latin typeface="Calibri" panose="020F0502020204030204" pitchFamily="34" charset="0"/>
                <a:ea typeface="Calibri" panose="020F0502020204030204" pitchFamily="34" charset="0"/>
                <a:cs typeface="Times New Roman" panose="02020603050405020304" pitchFamily="18" charset="0"/>
              </a:rPr>
              <a:t>Two extra columns was added to the data to create the XY and XSQ for the Regression model to predict Profit.</a:t>
            </a:r>
            <a:endParaRPr lang="en-GB" sz="1600" dirty="0"/>
          </a:p>
          <a:p>
            <a:pPr>
              <a:lnSpc>
                <a:spcPct val="107000"/>
              </a:lnSpc>
              <a:spcAft>
                <a:spcPts val="800"/>
              </a:spcAft>
            </a:pPr>
            <a:r>
              <a:rPr lang="en-GB" sz="1600" b="1" dirty="0">
                <a:latin typeface="Calibri" panose="020F0502020204030204" pitchFamily="34" charset="0"/>
                <a:ea typeface="Calibri" panose="020F0502020204030204" pitchFamily="34" charset="0"/>
                <a:cs typeface="Times New Roman" panose="02020603050405020304" pitchFamily="18" charset="0"/>
              </a:rPr>
              <a:t>Visualization.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600" dirty="0">
                <a:latin typeface="Calibri" panose="020F0502020204030204" pitchFamily="34" charset="0"/>
                <a:ea typeface="Calibri" panose="020F0502020204030204" pitchFamily="34" charset="0"/>
                <a:cs typeface="Times New Roman" panose="02020603050405020304" pitchFamily="18" charset="0"/>
              </a:rPr>
              <a:t>The clean data was imported to Microsoft Power BI, in order to build our visualization in arriving at the result or recommendation for the Superstore Giant, some measures were created using the quick measures to derive at the equation for the Regression Model.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600" dirty="0">
                <a:latin typeface="Calibri" panose="020F0502020204030204" pitchFamily="34" charset="0"/>
                <a:ea typeface="Calibri" panose="020F0502020204030204" pitchFamily="34" charset="0"/>
                <a:cs typeface="Times New Roman" panose="02020603050405020304" pitchFamily="18" charset="0"/>
              </a:rPr>
              <a:t>The following insights were generated from our analysis: </a:t>
            </a:r>
          </a:p>
          <a:p>
            <a:pPr marL="342900" marR="0" lvl="0" indent="-342900">
              <a:lnSpc>
                <a:spcPct val="107000"/>
              </a:lnSpc>
              <a:spcBef>
                <a:spcPts val="0"/>
              </a:spcBef>
              <a:spcAft>
                <a:spcPts val="800"/>
              </a:spcAft>
              <a:buFont typeface="Symbol" panose="05050102010706020507" pitchFamily="18" charset="2"/>
              <a:buChar char=""/>
            </a:pPr>
            <a:r>
              <a:rPr lang="en-GB" sz="1600" dirty="0">
                <a:latin typeface="Calibri" panose="020F0502020204030204" pitchFamily="34" charset="0"/>
                <a:ea typeface="Calibri" panose="020F0502020204030204" pitchFamily="34" charset="0"/>
                <a:cs typeface="Times New Roman" panose="02020603050405020304" pitchFamily="18" charset="0"/>
              </a:rPr>
              <a:t>The Profit by Discount.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GB" sz="1600" dirty="0">
                <a:latin typeface="Calibri" panose="020F0502020204030204" pitchFamily="34" charset="0"/>
                <a:ea typeface="Calibri" panose="020F0502020204030204" pitchFamily="34" charset="0"/>
                <a:cs typeface="Times New Roman" panose="02020603050405020304" pitchFamily="18" charset="0"/>
              </a:rPr>
              <a:t>The Sales and Profit by Category.</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GB" sz="1600" dirty="0">
                <a:latin typeface="Calibri" panose="020F0502020204030204" pitchFamily="34" charset="0"/>
                <a:ea typeface="Calibri" panose="020F0502020204030204" pitchFamily="34" charset="0"/>
                <a:cs typeface="Times New Roman" panose="02020603050405020304" pitchFamily="18" charset="0"/>
              </a:rPr>
              <a:t>The Top 5 Sales by Cities.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GB" sz="1600" dirty="0">
                <a:latin typeface="Calibri" panose="020F0502020204030204" pitchFamily="34" charset="0"/>
                <a:ea typeface="Calibri" panose="020F0502020204030204" pitchFamily="34" charset="0"/>
                <a:cs typeface="Times New Roman" panose="02020603050405020304" pitchFamily="18" charset="0"/>
              </a:rPr>
              <a:t>The Bottom 5 Sales by Cities.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GB" sz="1600" dirty="0">
                <a:latin typeface="Calibri" panose="020F0502020204030204" pitchFamily="34" charset="0"/>
                <a:ea typeface="Calibri" panose="020F0502020204030204" pitchFamily="34" charset="0"/>
                <a:cs typeface="Times New Roman" panose="02020603050405020304" pitchFamily="18" charset="0"/>
              </a:rPr>
              <a:t>The Profit by Region.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GB" sz="1600" dirty="0">
                <a:latin typeface="Calibri" panose="020F0502020204030204" pitchFamily="34" charset="0"/>
                <a:ea typeface="Calibri" panose="020F0502020204030204" pitchFamily="34" charset="0"/>
                <a:cs typeface="Times New Roman" panose="02020603050405020304" pitchFamily="18" charset="0"/>
              </a:rPr>
              <a:t>The Sales by Month and Year.</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33828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7CA1CAB7-4588-4E98-85C7-BAB37F3B3CF2}"/>
              </a:ext>
            </a:extLst>
          </p:cNvPr>
          <p:cNvSpPr>
            <a:spLocks noGrp="1"/>
          </p:cNvSpPr>
          <p:nvPr>
            <p:ph type="ctrTitle"/>
          </p:nvPr>
        </p:nvSpPr>
        <p:spPr>
          <a:xfrm>
            <a:off x="-2140" y="2767106"/>
            <a:ext cx="3775649" cy="3071906"/>
          </a:xfrm>
        </p:spPr>
        <p:txBody>
          <a:bodyPr anchor="t">
            <a:normAutofit/>
          </a:bodyPr>
          <a:lstStyle/>
          <a:p>
            <a:pPr algn="l"/>
            <a:r>
              <a:rPr lang="en-US" sz="4000">
                <a:solidFill>
                  <a:srgbClr val="FFFFFF"/>
                </a:solidFill>
              </a:rPr>
              <a:t>VISUALIZATION</a:t>
            </a:r>
            <a:endParaRPr lang="en-GB" sz="4000" dirty="0">
              <a:solidFill>
                <a:srgbClr val="FFFFFF"/>
              </a:solidFill>
            </a:endParaRPr>
          </a:p>
        </p:txBody>
      </p:sp>
      <p:sp>
        <p:nvSpPr>
          <p:cNvPr id="2" name="AutoShape 2" descr="blob:https://web.whatsapp.com/a50209f0-8972-4771-a792-c3e49def99f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 name="AutoShape 4" descr="blob:https://web.whatsapp.com/a50209f0-8972-4771-a792-c3e49def99f0"/>
          <p:cNvSpPr>
            <a:spLocks noChangeAspect="1" noChangeArrowheads="1"/>
          </p:cNvSpPr>
          <p:nvPr/>
        </p:nvSpPr>
        <p:spPr bwMode="auto">
          <a:xfrm>
            <a:off x="4601044" y="965915"/>
            <a:ext cx="6194006" cy="53576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 name="AutoShape 6" descr="blob:https://web.whatsapp.com/a50209f0-8972-4771-a792-c3e49def99f0"/>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8" name="Picture 7" descr="Graphical user interface, application, table&#10;&#10;Description automatically generated">
            <a:extLst>
              <a:ext uri="{FF2B5EF4-FFF2-40B4-BE49-F238E27FC236}">
                <a16:creationId xmlns:a16="http://schemas.microsoft.com/office/drawing/2014/main" id="{D8162064-0DDE-A28A-D296-BA3DD25AC4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4011" y="478284"/>
            <a:ext cx="8087989" cy="5288034"/>
          </a:xfrm>
          <a:prstGeom prst="rect">
            <a:avLst/>
          </a:prstGeom>
        </p:spPr>
      </p:pic>
    </p:spTree>
    <p:extLst>
      <p:ext uri="{BB962C8B-B14F-4D97-AF65-F5344CB8AC3E}">
        <p14:creationId xmlns:p14="http://schemas.microsoft.com/office/powerpoint/2010/main" val="3064419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7CA1CAB7-4588-4E98-85C7-BAB37F3B3CF2}"/>
              </a:ext>
            </a:extLst>
          </p:cNvPr>
          <p:cNvSpPr>
            <a:spLocks noGrp="1"/>
          </p:cNvSpPr>
          <p:nvPr>
            <p:ph type="ctrTitle"/>
          </p:nvPr>
        </p:nvSpPr>
        <p:spPr>
          <a:xfrm>
            <a:off x="660041" y="2767106"/>
            <a:ext cx="2880828" cy="3071906"/>
          </a:xfrm>
        </p:spPr>
        <p:txBody>
          <a:bodyPr anchor="t">
            <a:normAutofit/>
          </a:bodyPr>
          <a:lstStyle/>
          <a:p>
            <a:pPr algn="l"/>
            <a:r>
              <a:rPr lang="en-US" sz="4000" dirty="0">
                <a:solidFill>
                  <a:srgbClr val="FFFFFF"/>
                </a:solidFill>
              </a:rPr>
              <a:t>ANALYSIS</a:t>
            </a:r>
            <a:endParaRPr lang="en-GB" sz="4000" dirty="0">
              <a:solidFill>
                <a:srgbClr val="FFFFFF"/>
              </a:solidFill>
            </a:endParaRPr>
          </a:p>
        </p:txBody>
      </p:sp>
      <p:sp>
        <p:nvSpPr>
          <p:cNvPr id="2" name="AutoShape 2" descr="blob:https://web.whatsapp.com/a50209f0-8972-4771-a792-c3e49def99f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 name="AutoShape 4" descr="blob:https://web.whatsapp.com/a50209f0-8972-4771-a792-c3e49def99f0"/>
          <p:cNvSpPr>
            <a:spLocks noChangeAspect="1" noChangeArrowheads="1"/>
          </p:cNvSpPr>
          <p:nvPr/>
        </p:nvSpPr>
        <p:spPr bwMode="auto">
          <a:xfrm>
            <a:off x="4601044" y="965915"/>
            <a:ext cx="6194006" cy="53576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 name="AutoShape 6" descr="blob:https://web.whatsapp.com/a50209f0-8972-4771-a792-c3e49def99f0"/>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graphicFrame>
        <p:nvGraphicFramePr>
          <p:cNvPr id="12" name="Chart 11"/>
          <p:cNvGraphicFramePr>
            <a:graphicFrameLocks/>
          </p:cNvGraphicFramePr>
          <p:nvPr>
            <p:extLst>
              <p:ext uri="{D42A27DB-BD31-4B8C-83A1-F6EECF244321}">
                <p14:modId xmlns:p14="http://schemas.microsoft.com/office/powerpoint/2010/main" val="562710724"/>
              </p:ext>
            </p:extLst>
          </p:nvPr>
        </p:nvGraphicFramePr>
        <p:xfrm>
          <a:off x="4143840" y="850005"/>
          <a:ext cx="8048160" cy="52545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165945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7326</TotalTime>
  <Words>1154</Words>
  <Application>Microsoft Office PowerPoint</Application>
  <PresentationFormat>Widescreen</PresentationFormat>
  <Paragraphs>127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 Gothic</vt:lpstr>
      <vt:lpstr>Symbol</vt:lpstr>
      <vt:lpstr>Times New Roman</vt:lpstr>
      <vt:lpstr>Wingdings 3</vt:lpstr>
      <vt:lpstr>Ion Boardroom</vt:lpstr>
      <vt:lpstr>SUPERSTORE PERFORMANCE ANALYSIS</vt:lpstr>
      <vt:lpstr>TEAM 27 MEMBERS</vt:lpstr>
      <vt:lpstr>TABLE OF CONTENT</vt:lpstr>
      <vt:lpstr> INTRODUCTION</vt:lpstr>
      <vt:lpstr>BACKGROUND </vt:lpstr>
      <vt:lpstr>METHODOLOGY</vt:lpstr>
      <vt:lpstr>ANALYSIS</vt:lpstr>
      <vt:lpstr>VISUALIZATION</vt:lpstr>
      <vt:lpstr>ANALYSIS</vt:lpstr>
      <vt:lpstr>ANALYSIS</vt:lpstr>
      <vt:lpstr>DATA MODELLING</vt:lpstr>
      <vt:lpstr>INSIGHTS</vt:lpstr>
      <vt:lpstr>INSIGHTS</vt:lpstr>
      <vt:lpstr>INSIGHTS</vt:lpstr>
      <vt:lpstr>INSIGHTS</vt:lpstr>
      <vt:lpstr>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Faith Ajiboye-Femi</dc:creator>
  <cp:lastModifiedBy>Paul Aderounmu</cp:lastModifiedBy>
  <cp:revision>74</cp:revision>
  <dcterms:created xsi:type="dcterms:W3CDTF">2022-04-10T13:09:12Z</dcterms:created>
  <dcterms:modified xsi:type="dcterms:W3CDTF">2023-02-23T22:51:27Z</dcterms:modified>
</cp:coreProperties>
</file>