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68" r:id="rId8"/>
    <p:sldId id="267" r:id="rId9"/>
    <p:sldId id="259" r:id="rId10"/>
    <p:sldId id="269"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7777"/>
    <a:srgbClr val="7F7F7F"/>
    <a:srgbClr val="CE295E"/>
    <a:srgbClr val="404040"/>
    <a:srgbClr val="A6A6A6"/>
    <a:srgbClr val="F2F2F2"/>
    <a:srgbClr val="BFBFBF"/>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9/27/2019</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9/27/2019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85059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75633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186013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9752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99819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283444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eem.com/en/produc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594685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llege-de-france.fr/site/stephane-mallat/Challenge-2018-2019-Predict-brain-deep-sleep-slow-oscillation.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E295E"/>
                </a:solidFill>
              </a:endParaRPr>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4443962" y="2648792"/>
            <a:ext cx="3304076" cy="1569660"/>
          </a:xfrm>
          <a:prstGeom prst="rect">
            <a:avLst/>
          </a:prstGeom>
          <a:noFill/>
        </p:spPr>
        <p:txBody>
          <a:bodyPr wrap="square" rtlCol="0" anchor="ctr">
            <a:spAutoFit/>
          </a:bodyPr>
          <a:lstStyle/>
          <a:p>
            <a:pPr algn="ctr"/>
            <a:r>
              <a:rPr lang="en-US" sz="3200" dirty="0">
                <a:solidFill>
                  <a:schemeClr val="bg1"/>
                </a:solidFill>
                <a:latin typeface="+mj-lt"/>
              </a:rPr>
              <a:t>Predict brain deep sleep slow oscillation</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9" y="4248026"/>
            <a:ext cx="5143500" cy="646331"/>
          </a:xfrm>
          <a:prstGeom prst="rect">
            <a:avLst/>
          </a:prstGeom>
          <a:noFill/>
        </p:spPr>
        <p:txBody>
          <a:bodyPr wrap="square" rtlCol="0" anchor="ctr">
            <a:spAutoFit/>
          </a:bodyPr>
          <a:lstStyle/>
          <a:p>
            <a:pPr algn="ctr"/>
            <a:r>
              <a:rPr lang="en-US" b="1" dirty="0">
                <a:solidFill>
                  <a:schemeClr val="bg1"/>
                </a:solidFill>
              </a:rPr>
              <a:t>- Nuit de </a:t>
            </a:r>
            <a:r>
              <a:rPr lang="en-US" b="1" dirty="0" err="1">
                <a:solidFill>
                  <a:schemeClr val="bg1"/>
                </a:solidFill>
              </a:rPr>
              <a:t>l’IA</a:t>
            </a:r>
            <a:r>
              <a:rPr lang="en-US" b="1" dirty="0">
                <a:solidFill>
                  <a:schemeClr val="bg1"/>
                </a:solidFill>
              </a:rPr>
              <a:t> -</a:t>
            </a:r>
          </a:p>
          <a:p>
            <a:pPr algn="ctr"/>
            <a:r>
              <a:rPr lang="en-US" b="1" dirty="0">
                <a:solidFill>
                  <a:schemeClr val="bg1"/>
                </a:solidFill>
              </a:rPr>
              <a:t>Polytechnique</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pic>
        <p:nvPicPr>
          <p:cNvPr id="3" name="Picture 2">
            <a:extLst>
              <a:ext uri="{FF2B5EF4-FFF2-40B4-BE49-F238E27FC236}">
                <a16:creationId xmlns:a16="http://schemas.microsoft.com/office/drawing/2014/main" id="{54844A98-DF08-45A0-8494-79AB3234E6A2}"/>
              </a:ext>
            </a:extLst>
          </p:cNvPr>
          <p:cNvPicPr>
            <a:picLocks noChangeAspect="1"/>
          </p:cNvPicPr>
          <p:nvPr/>
        </p:nvPicPr>
        <p:blipFill>
          <a:blip r:embed="rId3"/>
          <a:stretch>
            <a:fillRect/>
          </a:stretch>
        </p:blipFill>
        <p:spPr>
          <a:xfrm>
            <a:off x="7844244" y="5125128"/>
            <a:ext cx="1950889" cy="602032"/>
          </a:xfrm>
          <a:prstGeom prst="rect">
            <a:avLst/>
          </a:prstGeom>
        </p:spPr>
      </p:pic>
      <p:pic>
        <p:nvPicPr>
          <p:cNvPr id="22" name="Picture 21">
            <a:extLst>
              <a:ext uri="{FF2B5EF4-FFF2-40B4-BE49-F238E27FC236}">
                <a16:creationId xmlns:a16="http://schemas.microsoft.com/office/drawing/2014/main" id="{4723BF4D-7982-43FC-BFBF-A22A4343FB43}"/>
              </a:ext>
            </a:extLst>
          </p:cNvPr>
          <p:cNvPicPr>
            <a:picLocks noChangeAspect="1"/>
          </p:cNvPicPr>
          <p:nvPr/>
        </p:nvPicPr>
        <p:blipFill>
          <a:blip r:embed="rId4"/>
          <a:stretch>
            <a:fillRect/>
          </a:stretch>
        </p:blipFill>
        <p:spPr>
          <a:xfrm>
            <a:off x="2289276" y="5768478"/>
            <a:ext cx="2441216" cy="642999"/>
          </a:xfrm>
          <a:prstGeom prst="rect">
            <a:avLst/>
          </a:prstGeom>
          <a:ln>
            <a:noFill/>
          </a:ln>
          <a:effectLst>
            <a:softEdge rad="112500"/>
          </a:effectLst>
        </p:spPr>
      </p:pic>
    </p:spTree>
    <p:extLst>
      <p:ext uri="{BB962C8B-B14F-4D97-AF65-F5344CB8AC3E}">
        <p14:creationId xmlns:p14="http://schemas.microsoft.com/office/powerpoint/2010/main" val="310594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427279" y="2028484"/>
            <a:ext cx="4537090" cy="34470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1600" dirty="0">
                <a:solidFill>
                  <a:srgbClr val="7F7F7F"/>
                </a:solidFill>
              </a:rPr>
              <a:t>The </a:t>
            </a:r>
            <a:r>
              <a:rPr lang="en-GB" sz="1600" dirty="0" err="1">
                <a:solidFill>
                  <a:srgbClr val="7F7F7F"/>
                </a:solidFill>
              </a:rPr>
              <a:t>measurment</a:t>
            </a:r>
            <a:r>
              <a:rPr lang="en-GB" sz="1600" dirty="0">
                <a:solidFill>
                  <a:srgbClr val="7F7F7F"/>
                </a:solidFill>
              </a:rPr>
              <a:t> of sleep is usually done in a sleep laboratory. Various </a:t>
            </a:r>
            <a:r>
              <a:rPr lang="en-GB" sz="1600" dirty="0" err="1">
                <a:solidFill>
                  <a:srgbClr val="7F7F7F"/>
                </a:solidFill>
              </a:rPr>
              <a:t>electrods</a:t>
            </a:r>
            <a:r>
              <a:rPr lang="en-GB" sz="1600" dirty="0">
                <a:solidFill>
                  <a:srgbClr val="7F7F7F"/>
                </a:solidFill>
              </a:rPr>
              <a:t> are attached to the head to measure physiological signals. Electrical activity in the brain is measured by electroencephalography (EEG). Muscle activity is recorded using electromyography (EMG), because muscle tone also differs between wakefulness and sleep. Eye movements during sleep are measured using electro-oculography (EOG). Other sensors can be added (</a:t>
            </a:r>
            <a:r>
              <a:rPr lang="en-GB" sz="1600" dirty="0" err="1">
                <a:solidFill>
                  <a:srgbClr val="7F7F7F"/>
                </a:solidFill>
              </a:rPr>
              <a:t>pulseoxymeter</a:t>
            </a:r>
            <a:r>
              <a:rPr lang="en-GB" sz="1600" dirty="0">
                <a:solidFill>
                  <a:srgbClr val="7F7F7F"/>
                </a:solidFill>
              </a:rPr>
              <a:t>, airflow etc.) These procedure is called </a:t>
            </a:r>
            <a:r>
              <a:rPr lang="en-GB" sz="1600" dirty="0" err="1">
                <a:solidFill>
                  <a:srgbClr val="7F7F7F"/>
                </a:solidFill>
              </a:rPr>
              <a:t>polysomnographie</a:t>
            </a:r>
            <a:r>
              <a:rPr lang="en-GB" sz="1600" dirty="0">
                <a:solidFill>
                  <a:srgbClr val="7F7F7F"/>
                </a:solidFill>
              </a:rPr>
              <a:t> (PSG) and allows to analyse the state of the patient during sleep. It also allows to track sleep related disease such as sleep </a:t>
            </a:r>
            <a:r>
              <a:rPr lang="en-GB" sz="1600" dirty="0" err="1">
                <a:solidFill>
                  <a:srgbClr val="7F7F7F"/>
                </a:solidFill>
              </a:rPr>
              <a:t>apnea</a:t>
            </a:r>
            <a:r>
              <a:rPr lang="en-GB" sz="1600" dirty="0">
                <a:solidFill>
                  <a:srgbClr val="7F7F7F"/>
                </a:solidFill>
              </a:rPr>
              <a:t> or restless-leg </a:t>
            </a:r>
            <a:r>
              <a:rPr lang="en-GB" sz="1600" dirty="0" err="1">
                <a:solidFill>
                  <a:srgbClr val="7F7F7F"/>
                </a:solidFill>
              </a:rPr>
              <a:t>syndrom</a:t>
            </a:r>
            <a:r>
              <a:rPr lang="en-GB" sz="1600" dirty="0">
                <a:solidFill>
                  <a:srgbClr val="7F7F7F"/>
                </a:solidFill>
              </a:rPr>
              <a:t>.</a:t>
            </a:r>
            <a:endParaRPr lang="en-US" sz="1100" dirty="0">
              <a:solidFill>
                <a:srgbClr val="7F7F7F"/>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Measuring sleep</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a:t>
            </a:fld>
            <a:endParaRPr lang="en-US" dirty="0"/>
          </a:p>
        </p:txBody>
      </p:sp>
      <p:pic>
        <p:nvPicPr>
          <p:cNvPr id="6" name="Picture 5">
            <a:extLst>
              <a:ext uri="{FF2B5EF4-FFF2-40B4-BE49-F238E27FC236}">
                <a16:creationId xmlns:a16="http://schemas.microsoft.com/office/drawing/2014/main" id="{47452030-7018-4969-B9FA-F30B8229F327}"/>
              </a:ext>
            </a:extLst>
          </p:cNvPr>
          <p:cNvPicPr>
            <a:picLocks noChangeAspect="1"/>
          </p:cNvPicPr>
          <p:nvPr/>
        </p:nvPicPr>
        <p:blipFill rotWithShape="1">
          <a:blip r:embed="rId3"/>
          <a:srcRect r="1074"/>
          <a:stretch/>
        </p:blipFill>
        <p:spPr>
          <a:xfrm>
            <a:off x="5779999" y="1837800"/>
            <a:ext cx="5792876" cy="3898282"/>
          </a:xfrm>
          <a:prstGeom prst="rect">
            <a:avLst/>
          </a:prstGeom>
        </p:spPr>
      </p:pic>
      <p:sp>
        <p:nvSpPr>
          <p:cNvPr id="7" name="Oval 6">
            <a:extLst>
              <a:ext uri="{FF2B5EF4-FFF2-40B4-BE49-F238E27FC236}">
                <a16:creationId xmlns:a16="http://schemas.microsoft.com/office/drawing/2014/main" id="{1E51B4E5-D526-4596-A3F1-62064AE08E42}"/>
              </a:ext>
            </a:extLst>
          </p:cNvPr>
          <p:cNvSpPr/>
          <p:nvPr/>
        </p:nvSpPr>
        <p:spPr>
          <a:xfrm>
            <a:off x="7318153" y="2099926"/>
            <a:ext cx="1358284" cy="53266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90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The dream headband</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3</a:t>
            </a:fld>
            <a:endParaRPr lang="en-US" dirty="0"/>
          </a:p>
        </p:txBody>
      </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826258"/>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393965"/>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pic>
        <p:nvPicPr>
          <p:cNvPr id="2050" name="Picture 2" descr="Image result for dreem">
            <a:extLst>
              <a:ext uri="{FF2B5EF4-FFF2-40B4-BE49-F238E27FC236}">
                <a16:creationId xmlns:a16="http://schemas.microsoft.com/office/drawing/2014/main" id="{B1A1A1B5-BD30-4804-BE45-75858A44D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26" y="2620475"/>
            <a:ext cx="4082061" cy="27222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66D42EA-36A9-4C47-99B7-090814DA187A}"/>
              </a:ext>
            </a:extLst>
          </p:cNvPr>
          <p:cNvSpPr/>
          <p:nvPr/>
        </p:nvSpPr>
        <p:spPr>
          <a:xfrm>
            <a:off x="6289766" y="1677888"/>
            <a:ext cx="5143500" cy="4247317"/>
          </a:xfrm>
          <a:prstGeom prst="rect">
            <a:avLst/>
          </a:prstGeom>
        </p:spPr>
        <p:txBody>
          <a:bodyPr wrap="square">
            <a:spAutoFit/>
          </a:bodyPr>
          <a:lstStyle/>
          <a:p>
            <a:pPr algn="just"/>
            <a:r>
              <a:rPr lang="en-GB" dirty="0" err="1">
                <a:solidFill>
                  <a:srgbClr val="666666"/>
                </a:solidFill>
              </a:rPr>
              <a:t>Dreem</a:t>
            </a:r>
            <a:r>
              <a:rPr lang="en-GB" dirty="0">
                <a:solidFill>
                  <a:srgbClr val="666666"/>
                </a:solidFill>
              </a:rPr>
              <a:t> headband is a device able to measure sleep at home. It is easy to use and </a:t>
            </a:r>
            <a:r>
              <a:rPr lang="en-GB" dirty="0" err="1">
                <a:solidFill>
                  <a:srgbClr val="666666"/>
                </a:solidFill>
              </a:rPr>
              <a:t>confortable</a:t>
            </a:r>
            <a:r>
              <a:rPr lang="en-GB" dirty="0">
                <a:solidFill>
                  <a:srgbClr val="666666"/>
                </a:solidFill>
              </a:rPr>
              <a:t> compared to a classic PSG. Its aims to help people track and improve their sleep. The </a:t>
            </a:r>
            <a:r>
              <a:rPr lang="en-GB" dirty="0" err="1">
                <a:solidFill>
                  <a:srgbClr val="666666"/>
                </a:solidFill>
              </a:rPr>
              <a:t>Dreem</a:t>
            </a:r>
            <a:r>
              <a:rPr lang="en-GB" dirty="0">
                <a:solidFill>
                  <a:srgbClr val="666666"/>
                </a:solidFill>
              </a:rPr>
              <a:t> headband uses three kind of sensors: EEG </a:t>
            </a:r>
            <a:r>
              <a:rPr lang="en-GB" dirty="0" err="1">
                <a:solidFill>
                  <a:srgbClr val="666666"/>
                </a:solidFill>
              </a:rPr>
              <a:t>electrods</a:t>
            </a:r>
            <a:r>
              <a:rPr lang="en-GB" dirty="0">
                <a:solidFill>
                  <a:srgbClr val="666666"/>
                </a:solidFill>
              </a:rPr>
              <a:t>, accelerometer and </a:t>
            </a:r>
            <a:r>
              <a:rPr lang="en-GB" dirty="0" err="1">
                <a:solidFill>
                  <a:srgbClr val="666666"/>
                </a:solidFill>
              </a:rPr>
              <a:t>pulseoximeter</a:t>
            </a:r>
            <a:r>
              <a:rPr lang="en-GB" dirty="0">
                <a:solidFill>
                  <a:srgbClr val="666666"/>
                </a:solidFill>
              </a:rPr>
              <a:t>. Hence, it is able to measure brain activity, position, respiration, heartrate and movement all along the night. The device is also able to send sounds using bone conduction. Signals are </a:t>
            </a:r>
            <a:r>
              <a:rPr lang="en-GB" dirty="0" err="1">
                <a:solidFill>
                  <a:srgbClr val="666666"/>
                </a:solidFill>
              </a:rPr>
              <a:t>analyzed</a:t>
            </a:r>
            <a:r>
              <a:rPr lang="en-GB" dirty="0">
                <a:solidFill>
                  <a:srgbClr val="666666"/>
                </a:solidFill>
              </a:rPr>
              <a:t> online throughout the night and the device is able to perform sound stimulation to enhance deep sleep quality at different steps of the night : falling asleep, deep sleep and awakening. More info at </a:t>
            </a:r>
            <a:r>
              <a:rPr lang="en-GB" dirty="0">
                <a:solidFill>
                  <a:srgbClr val="213939"/>
                </a:solidFill>
                <a:hlinkClick r:id="rId4"/>
              </a:rPr>
              <a:t>dreem.com/product</a:t>
            </a:r>
            <a:r>
              <a:rPr lang="en-GB" dirty="0">
                <a:solidFill>
                  <a:srgbClr val="666666"/>
                </a:solidFill>
              </a:rPr>
              <a:t>.</a:t>
            </a:r>
            <a:endParaRPr lang="en-US" dirty="0"/>
          </a:p>
        </p:txBody>
      </p:sp>
    </p:spTree>
    <p:extLst>
      <p:ext uri="{BB962C8B-B14F-4D97-AF65-F5344CB8AC3E}">
        <p14:creationId xmlns:p14="http://schemas.microsoft.com/office/powerpoint/2010/main" val="87792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NORMAL SLEEP</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a:xfrm>
            <a:off x="10263187" y="6328735"/>
            <a:ext cx="1561696" cy="276999"/>
          </a:xfrm>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4</a:t>
            </a:fld>
            <a:endParaRPr lang="en-US" dirty="0"/>
          </a:p>
        </p:txBody>
      </p:sp>
      <p:sp>
        <p:nvSpPr>
          <p:cNvPr id="39" name="Rectangle: Rounded Corners 38">
            <a:extLst>
              <a:ext uri="{FF2B5EF4-FFF2-40B4-BE49-F238E27FC236}">
                <a16:creationId xmlns:a16="http://schemas.microsoft.com/office/drawing/2014/main" id="{3473A0FD-0576-413F-B773-3FD940B32A03}"/>
              </a:ext>
              <a:ext uri="{C183D7F6-B498-43B3-948B-1728B52AA6E4}">
                <adec:decorative xmlns:adec="http://schemas.microsoft.com/office/drawing/2017/decorative" val="1"/>
              </a:ext>
            </a:extLst>
          </p:cNvPr>
          <p:cNvSpPr/>
          <p:nvPr/>
        </p:nvSpPr>
        <p:spPr>
          <a:xfrm rot="18900000">
            <a:off x="-1093206" y="4691650"/>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482599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id="{2B5BB5A9-EBF5-4B8A-9F43-73BA73A14309}"/>
              </a:ext>
            </a:extLst>
          </p:cNvPr>
          <p:cNvSpPr txBox="1"/>
          <p:nvPr/>
        </p:nvSpPr>
        <p:spPr>
          <a:xfrm>
            <a:off x="448622" y="4693759"/>
            <a:ext cx="3450278" cy="147732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200" dirty="0">
                <a:solidFill>
                  <a:srgbClr val="7F7F7F"/>
                </a:solidFill>
              </a:rPr>
              <a:t>Sleep progresses in cycles that involve multiple sleep stages : wake, light sleep, deep sleep, rem sleep. Different sleep stages are associated to different physiological functions. The representation of the sleep stages through the night is called an hypnogram and is built from the physiological signals recorded by PSG and analysed by window of 30seconds.</a:t>
            </a:r>
            <a:endParaRPr lang="en-US" sz="1200" dirty="0">
              <a:solidFill>
                <a:srgbClr val="7F7F7F"/>
              </a:solidFill>
            </a:endParaRP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p:nvPr/>
        </p:nvCxnSpPr>
        <p:spPr>
          <a:xfrm>
            <a:off x="4152900" y="4786093"/>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12232B-830B-45D4-B2FA-6E45FE8B1F3C}"/>
              </a:ext>
              <a:ext uri="{C183D7F6-B498-43B3-948B-1728B52AA6E4}">
                <adec:decorative xmlns:adec="http://schemas.microsoft.com/office/drawing/2017/decorative" val="1"/>
              </a:ext>
            </a:extLst>
          </p:cNvPr>
          <p:cNvCxnSpPr/>
          <p:nvPr/>
        </p:nvCxnSpPr>
        <p:spPr>
          <a:xfrm>
            <a:off x="6958239" y="4786093"/>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5A916-8E19-4600-AA32-AD3EA52A5E00}"/>
              </a:ext>
              <a:ext uri="{C183D7F6-B498-43B3-948B-1728B52AA6E4}">
                <adec:decorative xmlns:adec="http://schemas.microsoft.com/office/drawing/2017/decorative" val="1"/>
              </a:ext>
            </a:extLst>
          </p:cNvPr>
          <p:cNvCxnSpPr/>
          <p:nvPr/>
        </p:nvCxnSpPr>
        <p:spPr>
          <a:xfrm>
            <a:off x="9763579" y="4786093"/>
            <a:ext cx="0" cy="1292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8" name="TextBox 47">
            <a:extLst>
              <a:ext uri="{FF2B5EF4-FFF2-40B4-BE49-F238E27FC236}">
                <a16:creationId xmlns:a16="http://schemas.microsoft.com/office/drawing/2014/main" id="{012B5CF6-F3B0-4A9A-AB3D-0DCFDC2E8277}"/>
              </a:ext>
            </a:extLst>
          </p:cNvPr>
          <p:cNvSpPr txBox="1"/>
          <p:nvPr/>
        </p:nvSpPr>
        <p:spPr>
          <a:xfrm>
            <a:off x="4361986" y="4723520"/>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rgbClr val="E37777"/>
                </a:solidFill>
              </a:rPr>
              <a:t>Context:</a:t>
            </a:r>
          </a:p>
        </p:txBody>
      </p:sp>
      <p:sp>
        <p:nvSpPr>
          <p:cNvPr id="146" name="TextBox 47">
            <a:extLst>
              <a:ext uri="{FF2B5EF4-FFF2-40B4-BE49-F238E27FC236}">
                <a16:creationId xmlns:a16="http://schemas.microsoft.com/office/drawing/2014/main" id="{23AA0C21-8C0D-43B4-BF4B-B1159507788E}"/>
              </a:ext>
            </a:extLst>
          </p:cNvPr>
          <p:cNvSpPr txBox="1"/>
          <p:nvPr/>
        </p:nvSpPr>
        <p:spPr>
          <a:xfrm>
            <a:off x="4333797" y="4997923"/>
            <a:ext cx="2447728" cy="1107996"/>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sz="1200" dirty="0">
                <a:solidFill>
                  <a:srgbClr val="7F7F7F"/>
                </a:solidFill>
              </a:rPr>
              <a:t>In this challenge, data consists on EEG signals acquired on the </a:t>
            </a:r>
            <a:r>
              <a:rPr lang="en-GB" sz="1200" dirty="0" err="1">
                <a:solidFill>
                  <a:srgbClr val="7F7F7F"/>
                </a:solidFill>
              </a:rPr>
              <a:t>Dreem</a:t>
            </a:r>
            <a:r>
              <a:rPr lang="en-GB" sz="1200" dirty="0">
                <a:solidFill>
                  <a:srgbClr val="7F7F7F"/>
                </a:solidFill>
              </a:rPr>
              <a:t> headband in sham condition i.e. without any kind of sound stimulations. Thus we aim to predict brain activity in normal condition.</a:t>
            </a:r>
            <a:endParaRPr lang="en-US" sz="1200" dirty="0">
              <a:solidFill>
                <a:srgbClr val="7F7F7F"/>
              </a:solidFill>
            </a:endParaRPr>
          </a:p>
        </p:txBody>
      </p:sp>
      <p:sp>
        <p:nvSpPr>
          <p:cNvPr id="147" name="TextBox 47">
            <a:extLst>
              <a:ext uri="{FF2B5EF4-FFF2-40B4-BE49-F238E27FC236}">
                <a16:creationId xmlns:a16="http://schemas.microsoft.com/office/drawing/2014/main" id="{E51B60E8-71C5-438F-9C2C-A308F6200652}"/>
              </a:ext>
            </a:extLst>
          </p:cNvPr>
          <p:cNvSpPr txBox="1"/>
          <p:nvPr/>
        </p:nvSpPr>
        <p:spPr>
          <a:xfrm>
            <a:off x="7139342" y="4598451"/>
            <a:ext cx="2447717" cy="184665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dirty="0">
                <a:solidFill>
                  <a:srgbClr val="7F7F7F"/>
                </a:solidFill>
              </a:rPr>
              <a:t>Deep Sleep</a:t>
            </a:r>
            <a:r>
              <a:rPr lang="en-GB" sz="1200" dirty="0">
                <a:solidFill>
                  <a:srgbClr val="7F7F7F"/>
                </a:solidFill>
              </a:rPr>
              <a:t>Deep sleep (also called slow wave sleep) occurs mainly in the first hours of sleep. It is associated with memory consolidation, energy restoration, hormone releasing. Electroencephalographic measurement in deep sleep is characterized by </a:t>
            </a:r>
            <a:r>
              <a:rPr lang="en-GB" sz="1200" b="1" dirty="0">
                <a:solidFill>
                  <a:srgbClr val="7F7F7F"/>
                </a:solidFill>
              </a:rPr>
              <a:t>slow oscillations</a:t>
            </a:r>
            <a:r>
              <a:rPr lang="en-GB" sz="1200" dirty="0">
                <a:solidFill>
                  <a:srgbClr val="7F7F7F"/>
                </a:solidFill>
              </a:rPr>
              <a:t>: trains of high magnitude and low frequency waves (1-4 Hz).</a:t>
            </a:r>
            <a:endParaRPr lang="en-US" sz="1200" dirty="0">
              <a:solidFill>
                <a:srgbClr val="7F7F7F"/>
              </a:solidFill>
            </a:endParaRPr>
          </a:p>
        </p:txBody>
      </p:sp>
      <p:sp>
        <p:nvSpPr>
          <p:cNvPr id="148" name="TextBox 47">
            <a:extLst>
              <a:ext uri="{FF2B5EF4-FFF2-40B4-BE49-F238E27FC236}">
                <a16:creationId xmlns:a16="http://schemas.microsoft.com/office/drawing/2014/main" id="{0A2CF36E-4300-4132-ACA2-A5552E7B36AD}"/>
              </a:ext>
            </a:extLst>
          </p:cNvPr>
          <p:cNvSpPr txBox="1"/>
          <p:nvPr/>
        </p:nvSpPr>
        <p:spPr>
          <a:xfrm>
            <a:off x="9741637" y="4231616"/>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tx2">
                    <a:lumMod val="40000"/>
                    <a:lumOff val="60000"/>
                  </a:schemeClr>
                </a:solidFill>
              </a:rPr>
              <a:t>Deep sleep enhancement:</a:t>
            </a:r>
          </a:p>
        </p:txBody>
      </p:sp>
      <p:sp>
        <p:nvSpPr>
          <p:cNvPr id="149" name="TextBox 47">
            <a:extLst>
              <a:ext uri="{FF2B5EF4-FFF2-40B4-BE49-F238E27FC236}">
                <a16:creationId xmlns:a16="http://schemas.microsoft.com/office/drawing/2014/main" id="{A463E6BA-33EB-41A2-845B-950C9EFADE56}"/>
              </a:ext>
            </a:extLst>
          </p:cNvPr>
          <p:cNvSpPr txBox="1"/>
          <p:nvPr/>
        </p:nvSpPr>
        <p:spPr>
          <a:xfrm>
            <a:off x="7185644" y="4353231"/>
            <a:ext cx="2355112"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rgbClr val="CE295E"/>
                </a:solidFill>
              </a:rPr>
              <a:t>Deep Sleep:</a:t>
            </a:r>
          </a:p>
        </p:txBody>
      </p:sp>
      <p:sp>
        <p:nvSpPr>
          <p:cNvPr id="5" name="Rectangle 4">
            <a:extLst>
              <a:ext uri="{FF2B5EF4-FFF2-40B4-BE49-F238E27FC236}">
                <a16:creationId xmlns:a16="http://schemas.microsoft.com/office/drawing/2014/main" id="{BABC58C9-DB6D-43D0-800C-57483CC080E1}"/>
              </a:ext>
            </a:extLst>
          </p:cNvPr>
          <p:cNvSpPr/>
          <p:nvPr/>
        </p:nvSpPr>
        <p:spPr>
          <a:xfrm>
            <a:off x="9871445" y="4528242"/>
            <a:ext cx="2095497" cy="1938992"/>
          </a:xfrm>
          <a:prstGeom prst="rect">
            <a:avLst/>
          </a:prstGeom>
        </p:spPr>
        <p:txBody>
          <a:bodyPr wrap="square">
            <a:spAutoFit/>
          </a:bodyPr>
          <a:lstStyle/>
          <a:p>
            <a:pPr algn="just"/>
            <a:r>
              <a:rPr lang="en-GB" sz="1200" dirty="0">
                <a:solidFill>
                  <a:srgbClr val="7F7F7F"/>
                </a:solidFill>
                <a:latin typeface="Open Sans"/>
              </a:rPr>
              <a:t>Deep Sleep can be enhanced by inducing slow oscillations through various kind of stimulations (auditory, visual, magnetic etc. see </a:t>
            </a:r>
            <a:r>
              <a:rPr lang="en-GB" sz="1200" dirty="0">
                <a:solidFill>
                  <a:srgbClr val="7F7F7F"/>
                </a:solidFill>
                <a:latin typeface="Open Sans"/>
                <a:hlinkClick r:id="rId3">
                  <a:extLst>
                    <a:ext uri="{A12FA001-AC4F-418D-AE19-62706E023703}">
                      <ahyp:hlinkClr xmlns:ahyp="http://schemas.microsoft.com/office/drawing/2018/hyperlinkcolor" val="tx"/>
                    </a:ext>
                  </a:extLst>
                </a:hlinkClick>
              </a:rPr>
              <a:t>this publication</a:t>
            </a:r>
            <a:r>
              <a:rPr lang="en-GB" sz="1200" dirty="0">
                <a:solidFill>
                  <a:srgbClr val="7F7F7F"/>
                </a:solidFill>
                <a:latin typeface="Open Sans"/>
              </a:rPr>
              <a:t>). The </a:t>
            </a:r>
            <a:r>
              <a:rPr lang="en-GB" sz="1200" dirty="0" err="1">
                <a:solidFill>
                  <a:srgbClr val="7F7F7F"/>
                </a:solidFill>
                <a:latin typeface="Open Sans"/>
              </a:rPr>
              <a:t>Dreem</a:t>
            </a:r>
            <a:r>
              <a:rPr lang="en-GB" sz="1200" dirty="0">
                <a:solidFill>
                  <a:srgbClr val="7F7F7F"/>
                </a:solidFill>
                <a:latin typeface="Open Sans"/>
              </a:rPr>
              <a:t> headband is able to perform such sound stimulation during deep sleep.</a:t>
            </a:r>
            <a:endParaRPr lang="en-US" sz="1200" dirty="0">
              <a:solidFill>
                <a:srgbClr val="7F7F7F"/>
              </a:solidFill>
            </a:endParaRPr>
          </a:p>
        </p:txBody>
      </p:sp>
      <p:pic>
        <p:nvPicPr>
          <p:cNvPr id="6" name="Picture 5">
            <a:extLst>
              <a:ext uri="{FF2B5EF4-FFF2-40B4-BE49-F238E27FC236}">
                <a16:creationId xmlns:a16="http://schemas.microsoft.com/office/drawing/2014/main" id="{9D1137CD-77B3-4D68-8454-C41EF2EB386F}"/>
              </a:ext>
            </a:extLst>
          </p:cNvPr>
          <p:cNvPicPr>
            <a:picLocks noChangeAspect="1"/>
          </p:cNvPicPr>
          <p:nvPr/>
        </p:nvPicPr>
        <p:blipFill>
          <a:blip r:embed="rId4"/>
          <a:stretch>
            <a:fillRect/>
          </a:stretch>
        </p:blipFill>
        <p:spPr>
          <a:xfrm>
            <a:off x="2850843" y="1118777"/>
            <a:ext cx="6490314" cy="3214501"/>
          </a:xfrm>
          <a:prstGeom prst="rect">
            <a:avLst/>
          </a:prstGeom>
        </p:spPr>
      </p:pic>
    </p:spTree>
    <p:extLst>
      <p:ext uri="{BB962C8B-B14F-4D97-AF65-F5344CB8AC3E}">
        <p14:creationId xmlns:p14="http://schemas.microsoft.com/office/powerpoint/2010/main" val="74878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mage result for dreem">
            <a:extLst>
              <a:ext uri="{FF2B5EF4-FFF2-40B4-BE49-F238E27FC236}">
                <a16:creationId xmlns:a16="http://schemas.microsoft.com/office/drawing/2014/main" id="{78E421DB-34BB-4C4D-AB0E-46244EC721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906"/>
          <a:stretch/>
        </p:blipFill>
        <p:spPr bwMode="auto">
          <a:xfrm>
            <a:off x="530549" y="2582723"/>
            <a:ext cx="4333875" cy="3429000"/>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GOALS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5</a:t>
            </a:fld>
            <a:endParaRPr lang="en-US" dirty="0"/>
          </a:p>
        </p:txBody>
      </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570500" y="3937229"/>
            <a:ext cx="3556872"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567731" y="3937233"/>
            <a:ext cx="3556870"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3266607" y="3997010"/>
            <a:ext cx="4145363"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124060"/>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Predict normal brain activity</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314120"/>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Know when it’s interesting to stimulate</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393965"/>
            <a:ext cx="4113382"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Better quantify the impact of an individual stimulation by comparing to what would have occurred without it</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724" descr="This is an icon of a chart. ">
            <a:extLst>
              <a:ext uri="{FF2B5EF4-FFF2-40B4-BE49-F238E27FC236}">
                <a16:creationId xmlns:a16="http://schemas.microsoft.com/office/drawing/2014/main" id="{DD2DB9C5-BF51-4EC7-9BB4-A353966906BB}"/>
              </a:ext>
            </a:extLst>
          </p:cNvPr>
          <p:cNvSpPr>
            <a:spLocks/>
          </p:cNvSpPr>
          <p:nvPr/>
        </p:nvSpPr>
        <p:spPr bwMode="auto">
          <a:xfrm>
            <a:off x="10521750" y="3092876"/>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1" name="Group 70" descr="This is an icon of a truck.">
            <a:extLst>
              <a:ext uri="{FF2B5EF4-FFF2-40B4-BE49-F238E27FC236}">
                <a16:creationId xmlns:a16="http://schemas.microsoft.com/office/drawing/2014/main" id="{918F6A58-01C2-4B8A-97EE-31A198442337}"/>
              </a:ext>
            </a:extLst>
          </p:cNvPr>
          <p:cNvGrpSpPr/>
          <p:nvPr/>
        </p:nvGrpSpPr>
        <p:grpSpPr>
          <a:xfrm>
            <a:off x="10516987" y="4297223"/>
            <a:ext cx="287338" cy="249238"/>
            <a:chOff x="2598738" y="2530475"/>
            <a:chExt cx="287338" cy="249238"/>
          </a:xfrm>
          <a:solidFill>
            <a:srgbClr val="7F7F7F"/>
          </a:solidFill>
        </p:grpSpPr>
        <p:sp>
          <p:nvSpPr>
            <p:cNvPr id="72" name="Freeform 527">
              <a:extLst>
                <a:ext uri="{FF2B5EF4-FFF2-40B4-BE49-F238E27FC236}">
                  <a16:creationId xmlns:a16="http://schemas.microsoft.com/office/drawing/2014/main" id="{9A958697-9F7E-46A0-A31A-A67FAB2A30DA}"/>
                </a:ext>
              </a:extLst>
            </p:cNvPr>
            <p:cNvSpPr>
              <a:spLocks/>
            </p:cNvSpPr>
            <p:nvPr/>
          </p:nvSpPr>
          <p:spPr bwMode="auto">
            <a:xfrm>
              <a:off x="2655888" y="2625725"/>
              <a:ext cx="123825" cy="134938"/>
            </a:xfrm>
            <a:custGeom>
              <a:avLst/>
              <a:gdLst>
                <a:gd name="T0" fmla="*/ 187 w 391"/>
                <a:gd name="T1" fmla="*/ 0 h 421"/>
                <a:gd name="T2" fmla="*/ 172 w 391"/>
                <a:gd name="T3" fmla="*/ 19 h 421"/>
                <a:gd name="T4" fmla="*/ 155 w 391"/>
                <a:gd name="T5" fmla="*/ 36 h 421"/>
                <a:gd name="T6" fmla="*/ 135 w 391"/>
                <a:gd name="T7" fmla="*/ 52 h 421"/>
                <a:gd name="T8" fmla="*/ 113 w 391"/>
                <a:gd name="T9" fmla="*/ 65 h 421"/>
                <a:gd name="T10" fmla="*/ 91 w 391"/>
                <a:gd name="T11" fmla="*/ 76 h 421"/>
                <a:gd name="T12" fmla="*/ 67 w 391"/>
                <a:gd name="T13" fmla="*/ 83 h 421"/>
                <a:gd name="T14" fmla="*/ 41 w 391"/>
                <a:gd name="T15" fmla="*/ 89 h 421"/>
                <a:gd name="T16" fmla="*/ 15 w 391"/>
                <a:gd name="T17" fmla="*/ 90 h 421"/>
                <a:gd name="T18" fmla="*/ 0 w 391"/>
                <a:gd name="T19" fmla="*/ 89 h 421"/>
                <a:gd name="T20" fmla="*/ 1 w 391"/>
                <a:gd name="T21" fmla="*/ 410 h 421"/>
                <a:gd name="T22" fmla="*/ 3 w 391"/>
                <a:gd name="T23" fmla="*/ 415 h 421"/>
                <a:gd name="T24" fmla="*/ 6 w 391"/>
                <a:gd name="T25" fmla="*/ 418 h 421"/>
                <a:gd name="T26" fmla="*/ 11 w 391"/>
                <a:gd name="T27" fmla="*/ 421 h 421"/>
                <a:gd name="T28" fmla="*/ 77 w 391"/>
                <a:gd name="T29" fmla="*/ 421 h 421"/>
                <a:gd name="T30" fmla="*/ 75 w 391"/>
                <a:gd name="T31" fmla="*/ 406 h 421"/>
                <a:gd name="T32" fmla="*/ 77 w 391"/>
                <a:gd name="T33" fmla="*/ 385 h 421"/>
                <a:gd name="T34" fmla="*/ 83 w 391"/>
                <a:gd name="T35" fmla="*/ 366 h 421"/>
                <a:gd name="T36" fmla="*/ 93 w 391"/>
                <a:gd name="T37" fmla="*/ 347 h 421"/>
                <a:gd name="T38" fmla="*/ 106 w 391"/>
                <a:gd name="T39" fmla="*/ 331 h 421"/>
                <a:gd name="T40" fmla="*/ 122 w 391"/>
                <a:gd name="T41" fmla="*/ 318 h 421"/>
                <a:gd name="T42" fmla="*/ 139 w 391"/>
                <a:gd name="T43" fmla="*/ 309 h 421"/>
                <a:gd name="T44" fmla="*/ 159 w 391"/>
                <a:gd name="T45" fmla="*/ 303 h 421"/>
                <a:gd name="T46" fmla="*/ 181 w 391"/>
                <a:gd name="T47" fmla="*/ 301 h 421"/>
                <a:gd name="T48" fmla="*/ 201 w 391"/>
                <a:gd name="T49" fmla="*/ 303 h 421"/>
                <a:gd name="T50" fmla="*/ 222 w 391"/>
                <a:gd name="T51" fmla="*/ 309 h 421"/>
                <a:gd name="T52" fmla="*/ 240 w 391"/>
                <a:gd name="T53" fmla="*/ 318 h 421"/>
                <a:gd name="T54" fmla="*/ 255 w 391"/>
                <a:gd name="T55" fmla="*/ 331 h 421"/>
                <a:gd name="T56" fmla="*/ 268 w 391"/>
                <a:gd name="T57" fmla="*/ 347 h 421"/>
                <a:gd name="T58" fmla="*/ 277 w 391"/>
                <a:gd name="T59" fmla="*/ 366 h 421"/>
                <a:gd name="T60" fmla="*/ 284 w 391"/>
                <a:gd name="T61" fmla="*/ 385 h 421"/>
                <a:gd name="T62" fmla="*/ 286 w 391"/>
                <a:gd name="T63" fmla="*/ 406 h 421"/>
                <a:gd name="T64" fmla="*/ 285 w 391"/>
                <a:gd name="T65" fmla="*/ 421 h 421"/>
                <a:gd name="T66" fmla="*/ 379 w 391"/>
                <a:gd name="T67" fmla="*/ 420 h 421"/>
                <a:gd name="T68" fmla="*/ 385 w 391"/>
                <a:gd name="T69" fmla="*/ 418 h 421"/>
                <a:gd name="T70" fmla="*/ 389 w 391"/>
                <a:gd name="T71" fmla="*/ 415 h 421"/>
                <a:gd name="T72" fmla="*/ 391 w 391"/>
                <a:gd name="T73" fmla="*/ 410 h 421"/>
                <a:gd name="T74" fmla="*/ 391 w 391"/>
                <a:gd name="T75" fmla="*/ 15 h 421"/>
                <a:gd name="T76" fmla="*/ 390 w 391"/>
                <a:gd name="T77" fmla="*/ 8 h 421"/>
                <a:gd name="T78" fmla="*/ 387 w 391"/>
                <a:gd name="T79" fmla="*/ 4 h 421"/>
                <a:gd name="T80" fmla="*/ 382 w 391"/>
                <a:gd name="T81" fmla="*/ 1 h 421"/>
                <a:gd name="T82" fmla="*/ 376 w 391"/>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 h="421">
                  <a:moveTo>
                    <a:pt x="376" y="0"/>
                  </a:moveTo>
                  <a:lnTo>
                    <a:pt x="187" y="0"/>
                  </a:lnTo>
                  <a:lnTo>
                    <a:pt x="180" y="9"/>
                  </a:lnTo>
                  <a:lnTo>
                    <a:pt x="172" y="19"/>
                  </a:lnTo>
                  <a:lnTo>
                    <a:pt x="164" y="28"/>
                  </a:lnTo>
                  <a:lnTo>
                    <a:pt x="155" y="36"/>
                  </a:lnTo>
                  <a:lnTo>
                    <a:pt x="145" y="45"/>
                  </a:lnTo>
                  <a:lnTo>
                    <a:pt x="135" y="52"/>
                  </a:lnTo>
                  <a:lnTo>
                    <a:pt x="125" y="59"/>
                  </a:lnTo>
                  <a:lnTo>
                    <a:pt x="113" y="65"/>
                  </a:lnTo>
                  <a:lnTo>
                    <a:pt x="103" y="71"/>
                  </a:lnTo>
                  <a:lnTo>
                    <a:pt x="91" y="76"/>
                  </a:lnTo>
                  <a:lnTo>
                    <a:pt x="79" y="80"/>
                  </a:lnTo>
                  <a:lnTo>
                    <a:pt x="67" y="83"/>
                  </a:lnTo>
                  <a:lnTo>
                    <a:pt x="54" y="87"/>
                  </a:lnTo>
                  <a:lnTo>
                    <a:pt x="41" y="89"/>
                  </a:lnTo>
                  <a:lnTo>
                    <a:pt x="29" y="90"/>
                  </a:lnTo>
                  <a:lnTo>
                    <a:pt x="15" y="90"/>
                  </a:lnTo>
                  <a:lnTo>
                    <a:pt x="7" y="90"/>
                  </a:lnTo>
                  <a:lnTo>
                    <a:pt x="0" y="89"/>
                  </a:lnTo>
                  <a:lnTo>
                    <a:pt x="0" y="406"/>
                  </a:lnTo>
                  <a:lnTo>
                    <a:pt x="1" y="410"/>
                  </a:lnTo>
                  <a:lnTo>
                    <a:pt x="1" y="412"/>
                  </a:lnTo>
                  <a:lnTo>
                    <a:pt x="3" y="415"/>
                  </a:lnTo>
                  <a:lnTo>
                    <a:pt x="4" y="417"/>
                  </a:lnTo>
                  <a:lnTo>
                    <a:pt x="6" y="418"/>
                  </a:lnTo>
                  <a:lnTo>
                    <a:pt x="9" y="420"/>
                  </a:lnTo>
                  <a:lnTo>
                    <a:pt x="11" y="421"/>
                  </a:lnTo>
                  <a:lnTo>
                    <a:pt x="15" y="421"/>
                  </a:lnTo>
                  <a:lnTo>
                    <a:pt x="77" y="421"/>
                  </a:lnTo>
                  <a:lnTo>
                    <a:pt x="76" y="414"/>
                  </a:lnTo>
                  <a:lnTo>
                    <a:pt x="75" y="406"/>
                  </a:lnTo>
                  <a:lnTo>
                    <a:pt x="76" y="396"/>
                  </a:lnTo>
                  <a:lnTo>
                    <a:pt x="77" y="385"/>
                  </a:lnTo>
                  <a:lnTo>
                    <a:pt x="80" y="375"/>
                  </a:lnTo>
                  <a:lnTo>
                    <a:pt x="83" y="366"/>
                  </a:lnTo>
                  <a:lnTo>
                    <a:pt x="88" y="356"/>
                  </a:lnTo>
                  <a:lnTo>
                    <a:pt x="93" y="347"/>
                  </a:lnTo>
                  <a:lnTo>
                    <a:pt x="99" y="339"/>
                  </a:lnTo>
                  <a:lnTo>
                    <a:pt x="106" y="331"/>
                  </a:lnTo>
                  <a:lnTo>
                    <a:pt x="113" y="325"/>
                  </a:lnTo>
                  <a:lnTo>
                    <a:pt x="122" y="318"/>
                  </a:lnTo>
                  <a:lnTo>
                    <a:pt x="130" y="313"/>
                  </a:lnTo>
                  <a:lnTo>
                    <a:pt x="139" y="309"/>
                  </a:lnTo>
                  <a:lnTo>
                    <a:pt x="150" y="305"/>
                  </a:lnTo>
                  <a:lnTo>
                    <a:pt x="159" y="303"/>
                  </a:lnTo>
                  <a:lnTo>
                    <a:pt x="170" y="301"/>
                  </a:lnTo>
                  <a:lnTo>
                    <a:pt x="181" y="301"/>
                  </a:lnTo>
                  <a:lnTo>
                    <a:pt x="192" y="301"/>
                  </a:lnTo>
                  <a:lnTo>
                    <a:pt x="201" y="303"/>
                  </a:lnTo>
                  <a:lnTo>
                    <a:pt x="212" y="305"/>
                  </a:lnTo>
                  <a:lnTo>
                    <a:pt x="222" y="309"/>
                  </a:lnTo>
                  <a:lnTo>
                    <a:pt x="230" y="313"/>
                  </a:lnTo>
                  <a:lnTo>
                    <a:pt x="240" y="318"/>
                  </a:lnTo>
                  <a:lnTo>
                    <a:pt x="247" y="325"/>
                  </a:lnTo>
                  <a:lnTo>
                    <a:pt x="255" y="331"/>
                  </a:lnTo>
                  <a:lnTo>
                    <a:pt x="261" y="339"/>
                  </a:lnTo>
                  <a:lnTo>
                    <a:pt x="268" y="347"/>
                  </a:lnTo>
                  <a:lnTo>
                    <a:pt x="273" y="356"/>
                  </a:lnTo>
                  <a:lnTo>
                    <a:pt x="277" y="366"/>
                  </a:lnTo>
                  <a:lnTo>
                    <a:pt x="282" y="375"/>
                  </a:lnTo>
                  <a:lnTo>
                    <a:pt x="284" y="385"/>
                  </a:lnTo>
                  <a:lnTo>
                    <a:pt x="285" y="396"/>
                  </a:lnTo>
                  <a:lnTo>
                    <a:pt x="286" y="406"/>
                  </a:lnTo>
                  <a:lnTo>
                    <a:pt x="286" y="414"/>
                  </a:lnTo>
                  <a:lnTo>
                    <a:pt x="285" y="421"/>
                  </a:lnTo>
                  <a:lnTo>
                    <a:pt x="376" y="421"/>
                  </a:lnTo>
                  <a:lnTo>
                    <a:pt x="379" y="420"/>
                  </a:lnTo>
                  <a:lnTo>
                    <a:pt x="382" y="420"/>
                  </a:lnTo>
                  <a:lnTo>
                    <a:pt x="385" y="418"/>
                  </a:lnTo>
                  <a:lnTo>
                    <a:pt x="387" y="417"/>
                  </a:lnTo>
                  <a:lnTo>
                    <a:pt x="389" y="415"/>
                  </a:lnTo>
                  <a:lnTo>
                    <a:pt x="390" y="412"/>
                  </a:lnTo>
                  <a:lnTo>
                    <a:pt x="391" y="410"/>
                  </a:lnTo>
                  <a:lnTo>
                    <a:pt x="391" y="406"/>
                  </a:lnTo>
                  <a:lnTo>
                    <a:pt x="391" y="15"/>
                  </a:lnTo>
                  <a:lnTo>
                    <a:pt x="391" y="12"/>
                  </a:lnTo>
                  <a:lnTo>
                    <a:pt x="390" y="8"/>
                  </a:lnTo>
                  <a:lnTo>
                    <a:pt x="389" y="6"/>
                  </a:lnTo>
                  <a:lnTo>
                    <a:pt x="387" y="4"/>
                  </a:lnTo>
                  <a:lnTo>
                    <a:pt x="385" y="2"/>
                  </a:lnTo>
                  <a:lnTo>
                    <a:pt x="382" y="1"/>
                  </a:lnTo>
                  <a:lnTo>
                    <a:pt x="379" y="0"/>
                  </a:lnTo>
                  <a:lnTo>
                    <a:pt x="376" y="0"/>
                  </a:lnTo>
                  <a:lnTo>
                    <a:pt x="3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528">
              <a:extLst>
                <a:ext uri="{FF2B5EF4-FFF2-40B4-BE49-F238E27FC236}">
                  <a16:creationId xmlns:a16="http://schemas.microsoft.com/office/drawing/2014/main" id="{83F5CED5-EC59-44A7-BB1E-6DAA3AFE7434}"/>
                </a:ext>
              </a:extLst>
            </p:cNvPr>
            <p:cNvSpPr>
              <a:spLocks/>
            </p:cNvSpPr>
            <p:nvPr/>
          </p:nvSpPr>
          <p:spPr bwMode="auto">
            <a:xfrm>
              <a:off x="2598738" y="2692400"/>
              <a:ext cx="47625" cy="9525"/>
            </a:xfrm>
            <a:custGeom>
              <a:avLst/>
              <a:gdLst>
                <a:gd name="T0" fmla="*/ 136 w 151"/>
                <a:gd name="T1" fmla="*/ 0 h 30"/>
                <a:gd name="T2" fmla="*/ 15 w 151"/>
                <a:gd name="T3" fmla="*/ 0 h 30"/>
                <a:gd name="T4" fmla="*/ 12 w 151"/>
                <a:gd name="T5" fmla="*/ 1 h 30"/>
                <a:gd name="T6" fmla="*/ 9 w 151"/>
                <a:gd name="T7" fmla="*/ 1 h 30"/>
                <a:gd name="T8" fmla="*/ 7 w 151"/>
                <a:gd name="T9" fmla="*/ 3 h 30"/>
                <a:gd name="T10" fmla="*/ 5 w 151"/>
                <a:gd name="T11" fmla="*/ 4 h 30"/>
                <a:gd name="T12" fmla="*/ 3 w 151"/>
                <a:gd name="T13" fmla="*/ 6 h 30"/>
                <a:gd name="T14" fmla="*/ 2 w 151"/>
                <a:gd name="T15" fmla="*/ 10 h 30"/>
                <a:gd name="T16" fmla="*/ 0 w 151"/>
                <a:gd name="T17" fmla="*/ 13 h 30"/>
                <a:gd name="T18" fmla="*/ 0 w 151"/>
                <a:gd name="T19" fmla="*/ 15 h 30"/>
                <a:gd name="T20" fmla="*/ 0 w 151"/>
                <a:gd name="T21" fmla="*/ 18 h 30"/>
                <a:gd name="T22" fmla="*/ 2 w 151"/>
                <a:gd name="T23" fmla="*/ 21 h 30"/>
                <a:gd name="T24" fmla="*/ 3 w 151"/>
                <a:gd name="T25" fmla="*/ 24 h 30"/>
                <a:gd name="T26" fmla="*/ 5 w 151"/>
                <a:gd name="T27" fmla="*/ 26 h 30"/>
                <a:gd name="T28" fmla="*/ 7 w 151"/>
                <a:gd name="T29" fmla="*/ 28 h 30"/>
                <a:gd name="T30" fmla="*/ 9 w 151"/>
                <a:gd name="T31" fmla="*/ 29 h 30"/>
                <a:gd name="T32" fmla="*/ 12 w 151"/>
                <a:gd name="T33" fmla="*/ 30 h 30"/>
                <a:gd name="T34" fmla="*/ 15 w 151"/>
                <a:gd name="T35" fmla="*/ 30 h 30"/>
                <a:gd name="T36" fmla="*/ 136 w 151"/>
                <a:gd name="T37" fmla="*/ 30 h 30"/>
                <a:gd name="T38" fmla="*/ 139 w 151"/>
                <a:gd name="T39" fmla="*/ 30 h 30"/>
                <a:gd name="T40" fmla="*/ 142 w 151"/>
                <a:gd name="T41" fmla="*/ 29 h 30"/>
                <a:gd name="T42" fmla="*/ 144 w 151"/>
                <a:gd name="T43" fmla="*/ 28 h 30"/>
                <a:gd name="T44" fmla="*/ 146 w 151"/>
                <a:gd name="T45" fmla="*/ 26 h 30"/>
                <a:gd name="T46" fmla="*/ 148 w 151"/>
                <a:gd name="T47" fmla="*/ 24 h 30"/>
                <a:gd name="T48" fmla="*/ 150 w 151"/>
                <a:gd name="T49" fmla="*/ 21 h 30"/>
                <a:gd name="T50" fmla="*/ 151 w 151"/>
                <a:gd name="T51" fmla="*/ 18 h 30"/>
                <a:gd name="T52" fmla="*/ 151 w 151"/>
                <a:gd name="T53" fmla="*/ 15 h 30"/>
                <a:gd name="T54" fmla="*/ 151 w 151"/>
                <a:gd name="T55" fmla="*/ 13 h 30"/>
                <a:gd name="T56" fmla="*/ 150 w 151"/>
                <a:gd name="T57" fmla="*/ 10 h 30"/>
                <a:gd name="T58" fmla="*/ 148 w 151"/>
                <a:gd name="T59" fmla="*/ 8 h 30"/>
                <a:gd name="T60" fmla="*/ 146 w 151"/>
                <a:gd name="T61" fmla="*/ 4 h 30"/>
                <a:gd name="T62" fmla="*/ 144 w 151"/>
                <a:gd name="T63" fmla="*/ 3 h 30"/>
                <a:gd name="T64" fmla="*/ 142 w 151"/>
                <a:gd name="T65" fmla="*/ 1 h 30"/>
                <a:gd name="T66" fmla="*/ 139 w 151"/>
                <a:gd name="T67" fmla="*/ 1 h 30"/>
                <a:gd name="T68" fmla="*/ 136 w 15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30">
                  <a:moveTo>
                    <a:pt x="136" y="0"/>
                  </a:moveTo>
                  <a:lnTo>
                    <a:pt x="15" y="0"/>
                  </a:lnTo>
                  <a:lnTo>
                    <a:pt x="12" y="1"/>
                  </a:lnTo>
                  <a:lnTo>
                    <a:pt x="9" y="1"/>
                  </a:lnTo>
                  <a:lnTo>
                    <a:pt x="7" y="3"/>
                  </a:lnTo>
                  <a:lnTo>
                    <a:pt x="5" y="4"/>
                  </a:lnTo>
                  <a:lnTo>
                    <a:pt x="3" y="6"/>
                  </a:lnTo>
                  <a:lnTo>
                    <a:pt x="2" y="10"/>
                  </a:lnTo>
                  <a:lnTo>
                    <a:pt x="0" y="13"/>
                  </a:lnTo>
                  <a:lnTo>
                    <a:pt x="0" y="15"/>
                  </a:lnTo>
                  <a:lnTo>
                    <a:pt x="0" y="18"/>
                  </a:lnTo>
                  <a:lnTo>
                    <a:pt x="2" y="21"/>
                  </a:lnTo>
                  <a:lnTo>
                    <a:pt x="3" y="24"/>
                  </a:lnTo>
                  <a:lnTo>
                    <a:pt x="5" y="26"/>
                  </a:lnTo>
                  <a:lnTo>
                    <a:pt x="7" y="28"/>
                  </a:lnTo>
                  <a:lnTo>
                    <a:pt x="9" y="29"/>
                  </a:lnTo>
                  <a:lnTo>
                    <a:pt x="12" y="30"/>
                  </a:lnTo>
                  <a:lnTo>
                    <a:pt x="15" y="30"/>
                  </a:lnTo>
                  <a:lnTo>
                    <a:pt x="136" y="30"/>
                  </a:lnTo>
                  <a:lnTo>
                    <a:pt x="139" y="30"/>
                  </a:lnTo>
                  <a:lnTo>
                    <a:pt x="142" y="29"/>
                  </a:lnTo>
                  <a:lnTo>
                    <a:pt x="144" y="28"/>
                  </a:lnTo>
                  <a:lnTo>
                    <a:pt x="146" y="26"/>
                  </a:lnTo>
                  <a:lnTo>
                    <a:pt x="148" y="24"/>
                  </a:lnTo>
                  <a:lnTo>
                    <a:pt x="150" y="21"/>
                  </a:lnTo>
                  <a:lnTo>
                    <a:pt x="151" y="18"/>
                  </a:lnTo>
                  <a:lnTo>
                    <a:pt x="151" y="15"/>
                  </a:lnTo>
                  <a:lnTo>
                    <a:pt x="151" y="13"/>
                  </a:lnTo>
                  <a:lnTo>
                    <a:pt x="150" y="10"/>
                  </a:lnTo>
                  <a:lnTo>
                    <a:pt x="148" y="8"/>
                  </a:lnTo>
                  <a:lnTo>
                    <a:pt x="146" y="4"/>
                  </a:lnTo>
                  <a:lnTo>
                    <a:pt x="144" y="3"/>
                  </a:lnTo>
                  <a:lnTo>
                    <a:pt x="142" y="1"/>
                  </a:lnTo>
                  <a:lnTo>
                    <a:pt x="139" y="1"/>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29">
              <a:extLst>
                <a:ext uri="{FF2B5EF4-FFF2-40B4-BE49-F238E27FC236}">
                  <a16:creationId xmlns:a16="http://schemas.microsoft.com/office/drawing/2014/main" id="{67D92154-D809-4A24-ADBA-A184552F2704}"/>
                </a:ext>
              </a:extLst>
            </p:cNvPr>
            <p:cNvSpPr>
              <a:spLocks/>
            </p:cNvSpPr>
            <p:nvPr/>
          </p:nvSpPr>
          <p:spPr bwMode="auto">
            <a:xfrm>
              <a:off x="2617788" y="2711450"/>
              <a:ext cx="28575" cy="11113"/>
            </a:xfrm>
            <a:custGeom>
              <a:avLst/>
              <a:gdLst>
                <a:gd name="T0" fmla="*/ 76 w 91"/>
                <a:gd name="T1" fmla="*/ 0 h 31"/>
                <a:gd name="T2" fmla="*/ 16 w 91"/>
                <a:gd name="T3" fmla="*/ 0 h 31"/>
                <a:gd name="T4" fmla="*/ 12 w 91"/>
                <a:gd name="T5" fmla="*/ 1 h 31"/>
                <a:gd name="T6" fmla="*/ 10 w 91"/>
                <a:gd name="T7" fmla="*/ 1 h 31"/>
                <a:gd name="T8" fmla="*/ 7 w 91"/>
                <a:gd name="T9" fmla="*/ 3 h 31"/>
                <a:gd name="T10" fmla="*/ 5 w 91"/>
                <a:gd name="T11" fmla="*/ 5 h 31"/>
                <a:gd name="T12" fmla="*/ 3 w 91"/>
                <a:gd name="T13" fmla="*/ 8 h 31"/>
                <a:gd name="T14" fmla="*/ 2 w 91"/>
                <a:gd name="T15" fmla="*/ 10 h 31"/>
                <a:gd name="T16" fmla="*/ 0 w 91"/>
                <a:gd name="T17" fmla="*/ 13 h 31"/>
                <a:gd name="T18" fmla="*/ 0 w 91"/>
                <a:gd name="T19" fmla="*/ 15 h 31"/>
                <a:gd name="T20" fmla="*/ 0 w 91"/>
                <a:gd name="T21" fmla="*/ 18 h 31"/>
                <a:gd name="T22" fmla="*/ 2 w 91"/>
                <a:gd name="T23" fmla="*/ 22 h 31"/>
                <a:gd name="T24" fmla="*/ 3 w 91"/>
                <a:gd name="T25" fmla="*/ 24 h 31"/>
                <a:gd name="T26" fmla="*/ 5 w 91"/>
                <a:gd name="T27" fmla="*/ 26 h 31"/>
                <a:gd name="T28" fmla="*/ 7 w 91"/>
                <a:gd name="T29" fmla="*/ 28 h 31"/>
                <a:gd name="T30" fmla="*/ 10 w 91"/>
                <a:gd name="T31" fmla="*/ 29 h 31"/>
                <a:gd name="T32" fmla="*/ 12 w 91"/>
                <a:gd name="T33" fmla="*/ 30 h 31"/>
                <a:gd name="T34" fmla="*/ 16 w 91"/>
                <a:gd name="T35" fmla="*/ 31 h 31"/>
                <a:gd name="T36" fmla="*/ 76 w 91"/>
                <a:gd name="T37" fmla="*/ 31 h 31"/>
                <a:gd name="T38" fmla="*/ 79 w 91"/>
                <a:gd name="T39" fmla="*/ 30 h 31"/>
                <a:gd name="T40" fmla="*/ 82 w 91"/>
                <a:gd name="T41" fmla="*/ 29 h 31"/>
                <a:gd name="T42" fmla="*/ 84 w 91"/>
                <a:gd name="T43" fmla="*/ 28 h 31"/>
                <a:gd name="T44" fmla="*/ 86 w 91"/>
                <a:gd name="T45" fmla="*/ 26 h 31"/>
                <a:gd name="T46" fmla="*/ 88 w 91"/>
                <a:gd name="T47" fmla="*/ 24 h 31"/>
                <a:gd name="T48" fmla="*/ 90 w 91"/>
                <a:gd name="T49" fmla="*/ 22 h 31"/>
                <a:gd name="T50" fmla="*/ 91 w 91"/>
                <a:gd name="T51" fmla="*/ 18 h 31"/>
                <a:gd name="T52" fmla="*/ 91 w 91"/>
                <a:gd name="T53" fmla="*/ 15 h 31"/>
                <a:gd name="T54" fmla="*/ 91 w 91"/>
                <a:gd name="T55" fmla="*/ 13 h 31"/>
                <a:gd name="T56" fmla="*/ 90 w 91"/>
                <a:gd name="T57" fmla="*/ 10 h 31"/>
                <a:gd name="T58" fmla="*/ 88 w 91"/>
                <a:gd name="T59" fmla="*/ 8 h 31"/>
                <a:gd name="T60" fmla="*/ 86 w 91"/>
                <a:gd name="T61" fmla="*/ 5 h 31"/>
                <a:gd name="T62" fmla="*/ 84 w 91"/>
                <a:gd name="T63" fmla="*/ 3 h 31"/>
                <a:gd name="T64" fmla="*/ 82 w 91"/>
                <a:gd name="T65" fmla="*/ 2 h 31"/>
                <a:gd name="T66" fmla="*/ 79 w 91"/>
                <a:gd name="T67" fmla="*/ 1 h 31"/>
                <a:gd name="T68" fmla="*/ 76 w 91"/>
                <a:gd name="T69" fmla="*/ 0 h 31"/>
                <a:gd name="T70" fmla="*/ 76 w 91"/>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31">
                  <a:moveTo>
                    <a:pt x="76" y="0"/>
                  </a:moveTo>
                  <a:lnTo>
                    <a:pt x="16" y="0"/>
                  </a:lnTo>
                  <a:lnTo>
                    <a:pt x="12" y="1"/>
                  </a:lnTo>
                  <a:lnTo>
                    <a:pt x="10" y="1"/>
                  </a:lnTo>
                  <a:lnTo>
                    <a:pt x="7" y="3"/>
                  </a:lnTo>
                  <a:lnTo>
                    <a:pt x="5" y="5"/>
                  </a:lnTo>
                  <a:lnTo>
                    <a:pt x="3" y="8"/>
                  </a:lnTo>
                  <a:lnTo>
                    <a:pt x="2" y="10"/>
                  </a:lnTo>
                  <a:lnTo>
                    <a:pt x="0" y="13"/>
                  </a:lnTo>
                  <a:lnTo>
                    <a:pt x="0" y="15"/>
                  </a:lnTo>
                  <a:lnTo>
                    <a:pt x="0" y="18"/>
                  </a:lnTo>
                  <a:lnTo>
                    <a:pt x="2" y="22"/>
                  </a:lnTo>
                  <a:lnTo>
                    <a:pt x="3" y="24"/>
                  </a:lnTo>
                  <a:lnTo>
                    <a:pt x="5" y="26"/>
                  </a:lnTo>
                  <a:lnTo>
                    <a:pt x="7" y="28"/>
                  </a:lnTo>
                  <a:lnTo>
                    <a:pt x="10" y="29"/>
                  </a:lnTo>
                  <a:lnTo>
                    <a:pt x="12" y="30"/>
                  </a:lnTo>
                  <a:lnTo>
                    <a:pt x="16" y="31"/>
                  </a:lnTo>
                  <a:lnTo>
                    <a:pt x="76" y="31"/>
                  </a:lnTo>
                  <a:lnTo>
                    <a:pt x="79" y="30"/>
                  </a:lnTo>
                  <a:lnTo>
                    <a:pt x="82" y="29"/>
                  </a:lnTo>
                  <a:lnTo>
                    <a:pt x="84" y="28"/>
                  </a:lnTo>
                  <a:lnTo>
                    <a:pt x="86" y="26"/>
                  </a:lnTo>
                  <a:lnTo>
                    <a:pt x="88" y="24"/>
                  </a:lnTo>
                  <a:lnTo>
                    <a:pt x="90" y="22"/>
                  </a:lnTo>
                  <a:lnTo>
                    <a:pt x="91" y="18"/>
                  </a:lnTo>
                  <a:lnTo>
                    <a:pt x="91" y="15"/>
                  </a:lnTo>
                  <a:lnTo>
                    <a:pt x="91" y="13"/>
                  </a:lnTo>
                  <a:lnTo>
                    <a:pt x="90" y="10"/>
                  </a:lnTo>
                  <a:lnTo>
                    <a:pt x="88" y="8"/>
                  </a:lnTo>
                  <a:lnTo>
                    <a:pt x="86" y="5"/>
                  </a:lnTo>
                  <a:lnTo>
                    <a:pt x="84" y="3"/>
                  </a:lnTo>
                  <a:lnTo>
                    <a:pt x="82" y="2"/>
                  </a:lnTo>
                  <a:lnTo>
                    <a:pt x="79" y="1"/>
                  </a:lnTo>
                  <a:lnTo>
                    <a:pt x="76"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30">
              <a:extLst>
                <a:ext uri="{FF2B5EF4-FFF2-40B4-BE49-F238E27FC236}">
                  <a16:creationId xmlns:a16="http://schemas.microsoft.com/office/drawing/2014/main" id="{C331234E-9EA9-4C57-9933-731231499C4B}"/>
                </a:ext>
              </a:extLst>
            </p:cNvPr>
            <p:cNvSpPr>
              <a:spLocks/>
            </p:cNvSpPr>
            <p:nvPr/>
          </p:nvSpPr>
          <p:spPr bwMode="auto">
            <a:xfrm>
              <a:off x="2627313" y="2732088"/>
              <a:ext cx="19050" cy="9525"/>
            </a:xfrm>
            <a:custGeom>
              <a:avLst/>
              <a:gdLst>
                <a:gd name="T0" fmla="*/ 45 w 60"/>
                <a:gd name="T1" fmla="*/ 0 h 30"/>
                <a:gd name="T2" fmla="*/ 15 w 60"/>
                <a:gd name="T3" fmla="*/ 0 h 30"/>
                <a:gd name="T4" fmla="*/ 11 w 60"/>
                <a:gd name="T5" fmla="*/ 0 h 30"/>
                <a:gd name="T6" fmla="*/ 9 w 60"/>
                <a:gd name="T7" fmla="*/ 1 h 30"/>
                <a:gd name="T8" fmla="*/ 6 w 60"/>
                <a:gd name="T9" fmla="*/ 2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7 h 30"/>
                <a:gd name="T22" fmla="*/ 1 w 60"/>
                <a:gd name="T23" fmla="*/ 21 h 30"/>
                <a:gd name="T24" fmla="*/ 2 w 60"/>
                <a:gd name="T25" fmla="*/ 23 h 30"/>
                <a:gd name="T26" fmla="*/ 4 w 60"/>
                <a:gd name="T27" fmla="*/ 26 h 30"/>
                <a:gd name="T28" fmla="*/ 6 w 60"/>
                <a:gd name="T29" fmla="*/ 27 h 30"/>
                <a:gd name="T30" fmla="*/ 9 w 60"/>
                <a:gd name="T31" fmla="*/ 29 h 30"/>
                <a:gd name="T32" fmla="*/ 11 w 60"/>
                <a:gd name="T33" fmla="*/ 29 h 30"/>
                <a:gd name="T34" fmla="*/ 15 w 60"/>
                <a:gd name="T35" fmla="*/ 30 h 30"/>
                <a:gd name="T36" fmla="*/ 45 w 60"/>
                <a:gd name="T37" fmla="*/ 30 h 30"/>
                <a:gd name="T38" fmla="*/ 48 w 60"/>
                <a:gd name="T39" fmla="*/ 29 h 30"/>
                <a:gd name="T40" fmla="*/ 51 w 60"/>
                <a:gd name="T41" fmla="*/ 29 h 30"/>
                <a:gd name="T42" fmla="*/ 53 w 60"/>
                <a:gd name="T43" fmla="*/ 27 h 30"/>
                <a:gd name="T44" fmla="*/ 55 w 60"/>
                <a:gd name="T45" fmla="*/ 26 h 30"/>
                <a:gd name="T46" fmla="*/ 57 w 60"/>
                <a:gd name="T47" fmla="*/ 23 h 30"/>
                <a:gd name="T48" fmla="*/ 59 w 60"/>
                <a:gd name="T49" fmla="*/ 21 h 30"/>
                <a:gd name="T50" fmla="*/ 60 w 60"/>
                <a:gd name="T51" fmla="*/ 17 h 30"/>
                <a:gd name="T52" fmla="*/ 60 w 60"/>
                <a:gd name="T53" fmla="*/ 15 h 30"/>
                <a:gd name="T54" fmla="*/ 60 w 60"/>
                <a:gd name="T55" fmla="*/ 12 h 30"/>
                <a:gd name="T56" fmla="*/ 59 w 60"/>
                <a:gd name="T57" fmla="*/ 9 h 30"/>
                <a:gd name="T58" fmla="*/ 57 w 60"/>
                <a:gd name="T59" fmla="*/ 7 h 30"/>
                <a:gd name="T60" fmla="*/ 55 w 60"/>
                <a:gd name="T61" fmla="*/ 5 h 30"/>
                <a:gd name="T62" fmla="*/ 53 w 60"/>
                <a:gd name="T63" fmla="*/ 2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1"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1" y="29"/>
                  </a:lnTo>
                  <a:lnTo>
                    <a:pt x="15" y="30"/>
                  </a:lnTo>
                  <a:lnTo>
                    <a:pt x="45" y="30"/>
                  </a:lnTo>
                  <a:lnTo>
                    <a:pt x="48" y="29"/>
                  </a:lnTo>
                  <a:lnTo>
                    <a:pt x="51" y="29"/>
                  </a:lnTo>
                  <a:lnTo>
                    <a:pt x="53" y="27"/>
                  </a:lnTo>
                  <a:lnTo>
                    <a:pt x="55" y="26"/>
                  </a:lnTo>
                  <a:lnTo>
                    <a:pt x="57" y="23"/>
                  </a:lnTo>
                  <a:lnTo>
                    <a:pt x="59" y="21"/>
                  </a:lnTo>
                  <a:lnTo>
                    <a:pt x="60" y="17"/>
                  </a:lnTo>
                  <a:lnTo>
                    <a:pt x="60" y="15"/>
                  </a:lnTo>
                  <a:lnTo>
                    <a:pt x="60" y="12"/>
                  </a:lnTo>
                  <a:lnTo>
                    <a:pt x="59" y="9"/>
                  </a:lnTo>
                  <a:lnTo>
                    <a:pt x="57" y="7"/>
                  </a:lnTo>
                  <a:lnTo>
                    <a:pt x="55" y="5"/>
                  </a:lnTo>
                  <a:lnTo>
                    <a:pt x="53" y="2"/>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31">
              <a:extLst>
                <a:ext uri="{FF2B5EF4-FFF2-40B4-BE49-F238E27FC236}">
                  <a16:creationId xmlns:a16="http://schemas.microsoft.com/office/drawing/2014/main" id="{6ADA05A3-1293-46DC-8224-3676BC286D78}"/>
                </a:ext>
              </a:extLst>
            </p:cNvPr>
            <p:cNvSpPr>
              <a:spLocks noEditPoints="1"/>
            </p:cNvSpPr>
            <p:nvPr/>
          </p:nvSpPr>
          <p:spPr bwMode="auto">
            <a:xfrm>
              <a:off x="2603500" y="2530475"/>
              <a:ext cx="114300" cy="114300"/>
            </a:xfrm>
            <a:custGeom>
              <a:avLst/>
              <a:gdLst>
                <a:gd name="T0" fmla="*/ 167 w 362"/>
                <a:gd name="T1" fmla="*/ 103 h 362"/>
                <a:gd name="T2" fmla="*/ 169 w 362"/>
                <a:gd name="T3" fmla="*/ 98 h 362"/>
                <a:gd name="T4" fmla="*/ 172 w 362"/>
                <a:gd name="T5" fmla="*/ 94 h 362"/>
                <a:gd name="T6" fmla="*/ 177 w 362"/>
                <a:gd name="T7" fmla="*/ 92 h 362"/>
                <a:gd name="T8" fmla="*/ 184 w 362"/>
                <a:gd name="T9" fmla="*/ 92 h 362"/>
                <a:gd name="T10" fmla="*/ 189 w 362"/>
                <a:gd name="T11" fmla="*/ 94 h 362"/>
                <a:gd name="T12" fmla="*/ 193 w 362"/>
                <a:gd name="T13" fmla="*/ 98 h 362"/>
                <a:gd name="T14" fmla="*/ 196 w 362"/>
                <a:gd name="T15" fmla="*/ 103 h 362"/>
                <a:gd name="T16" fmla="*/ 196 w 362"/>
                <a:gd name="T17" fmla="*/ 181 h 362"/>
                <a:gd name="T18" fmla="*/ 244 w 362"/>
                <a:gd name="T19" fmla="*/ 182 h 362"/>
                <a:gd name="T20" fmla="*/ 249 w 362"/>
                <a:gd name="T21" fmla="*/ 184 h 362"/>
                <a:gd name="T22" fmla="*/ 254 w 362"/>
                <a:gd name="T23" fmla="*/ 188 h 362"/>
                <a:gd name="T24" fmla="*/ 256 w 362"/>
                <a:gd name="T25" fmla="*/ 193 h 362"/>
                <a:gd name="T26" fmla="*/ 256 w 362"/>
                <a:gd name="T27" fmla="*/ 199 h 362"/>
                <a:gd name="T28" fmla="*/ 254 w 362"/>
                <a:gd name="T29" fmla="*/ 204 h 362"/>
                <a:gd name="T30" fmla="*/ 249 w 362"/>
                <a:gd name="T31" fmla="*/ 208 h 362"/>
                <a:gd name="T32" fmla="*/ 244 w 362"/>
                <a:gd name="T33" fmla="*/ 211 h 362"/>
                <a:gd name="T34" fmla="*/ 181 w 362"/>
                <a:gd name="T35" fmla="*/ 212 h 362"/>
                <a:gd name="T36" fmla="*/ 175 w 362"/>
                <a:gd name="T37" fmla="*/ 211 h 362"/>
                <a:gd name="T38" fmla="*/ 170 w 362"/>
                <a:gd name="T39" fmla="*/ 206 h 362"/>
                <a:gd name="T40" fmla="*/ 167 w 362"/>
                <a:gd name="T41" fmla="*/ 202 h 362"/>
                <a:gd name="T42" fmla="*/ 166 w 362"/>
                <a:gd name="T43" fmla="*/ 197 h 362"/>
                <a:gd name="T44" fmla="*/ 181 w 362"/>
                <a:gd name="T45" fmla="*/ 362 h 362"/>
                <a:gd name="T46" fmla="*/ 217 w 362"/>
                <a:gd name="T47" fmla="*/ 359 h 362"/>
                <a:gd name="T48" fmla="*/ 251 w 362"/>
                <a:gd name="T49" fmla="*/ 348 h 362"/>
                <a:gd name="T50" fmla="*/ 281 w 362"/>
                <a:gd name="T51" fmla="*/ 331 h 362"/>
                <a:gd name="T52" fmla="*/ 308 w 362"/>
                <a:gd name="T53" fmla="*/ 309 h 362"/>
                <a:gd name="T54" fmla="*/ 331 w 362"/>
                <a:gd name="T55" fmla="*/ 282 h 362"/>
                <a:gd name="T56" fmla="*/ 347 w 362"/>
                <a:gd name="T57" fmla="*/ 251 h 362"/>
                <a:gd name="T58" fmla="*/ 358 w 362"/>
                <a:gd name="T59" fmla="*/ 217 h 362"/>
                <a:gd name="T60" fmla="*/ 362 w 362"/>
                <a:gd name="T61" fmla="*/ 182 h 362"/>
                <a:gd name="T62" fmla="*/ 358 w 362"/>
                <a:gd name="T63" fmla="*/ 145 h 362"/>
                <a:gd name="T64" fmla="*/ 347 w 362"/>
                <a:gd name="T65" fmla="*/ 111 h 362"/>
                <a:gd name="T66" fmla="*/ 331 w 362"/>
                <a:gd name="T67" fmla="*/ 80 h 362"/>
                <a:gd name="T68" fmla="*/ 308 w 362"/>
                <a:gd name="T69" fmla="*/ 53 h 362"/>
                <a:gd name="T70" fmla="*/ 281 w 362"/>
                <a:gd name="T71" fmla="*/ 31 h 362"/>
                <a:gd name="T72" fmla="*/ 251 w 362"/>
                <a:gd name="T73" fmla="*/ 14 h 362"/>
                <a:gd name="T74" fmla="*/ 217 w 362"/>
                <a:gd name="T75" fmla="*/ 5 h 362"/>
                <a:gd name="T76" fmla="*/ 181 w 362"/>
                <a:gd name="T77" fmla="*/ 0 h 362"/>
                <a:gd name="T78" fmla="*/ 144 w 362"/>
                <a:gd name="T79" fmla="*/ 5 h 362"/>
                <a:gd name="T80" fmla="*/ 111 w 362"/>
                <a:gd name="T81" fmla="*/ 14 h 362"/>
                <a:gd name="T82" fmla="*/ 80 w 362"/>
                <a:gd name="T83" fmla="*/ 31 h 362"/>
                <a:gd name="T84" fmla="*/ 53 w 362"/>
                <a:gd name="T85" fmla="*/ 53 h 362"/>
                <a:gd name="T86" fmla="*/ 32 w 362"/>
                <a:gd name="T87" fmla="*/ 80 h 362"/>
                <a:gd name="T88" fmla="*/ 14 w 362"/>
                <a:gd name="T89" fmla="*/ 111 h 362"/>
                <a:gd name="T90" fmla="*/ 4 w 362"/>
                <a:gd name="T91" fmla="*/ 145 h 362"/>
                <a:gd name="T92" fmla="*/ 0 w 362"/>
                <a:gd name="T93" fmla="*/ 182 h 362"/>
                <a:gd name="T94" fmla="*/ 4 w 362"/>
                <a:gd name="T95" fmla="*/ 217 h 362"/>
                <a:gd name="T96" fmla="*/ 14 w 362"/>
                <a:gd name="T97" fmla="*/ 251 h 362"/>
                <a:gd name="T98" fmla="*/ 32 w 362"/>
                <a:gd name="T99" fmla="*/ 282 h 362"/>
                <a:gd name="T100" fmla="*/ 53 w 362"/>
                <a:gd name="T101" fmla="*/ 309 h 362"/>
                <a:gd name="T102" fmla="*/ 80 w 362"/>
                <a:gd name="T103" fmla="*/ 331 h 362"/>
                <a:gd name="T104" fmla="*/ 111 w 362"/>
                <a:gd name="T105" fmla="*/ 348 h 362"/>
                <a:gd name="T106" fmla="*/ 144 w 362"/>
                <a:gd name="T107" fmla="*/ 359 h 362"/>
                <a:gd name="T108" fmla="*/ 181 w 362"/>
                <a:gd name="T109"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2" h="362">
                  <a:moveTo>
                    <a:pt x="166" y="105"/>
                  </a:moveTo>
                  <a:lnTo>
                    <a:pt x="167" y="103"/>
                  </a:lnTo>
                  <a:lnTo>
                    <a:pt x="167" y="100"/>
                  </a:lnTo>
                  <a:lnTo>
                    <a:pt x="169" y="98"/>
                  </a:lnTo>
                  <a:lnTo>
                    <a:pt x="170" y="95"/>
                  </a:lnTo>
                  <a:lnTo>
                    <a:pt x="172" y="94"/>
                  </a:lnTo>
                  <a:lnTo>
                    <a:pt x="175" y="92"/>
                  </a:lnTo>
                  <a:lnTo>
                    <a:pt x="177" y="92"/>
                  </a:lnTo>
                  <a:lnTo>
                    <a:pt x="181" y="90"/>
                  </a:lnTo>
                  <a:lnTo>
                    <a:pt x="184" y="92"/>
                  </a:lnTo>
                  <a:lnTo>
                    <a:pt x="187" y="92"/>
                  </a:lnTo>
                  <a:lnTo>
                    <a:pt x="189" y="94"/>
                  </a:lnTo>
                  <a:lnTo>
                    <a:pt x="191" y="95"/>
                  </a:lnTo>
                  <a:lnTo>
                    <a:pt x="193" y="98"/>
                  </a:lnTo>
                  <a:lnTo>
                    <a:pt x="195" y="100"/>
                  </a:lnTo>
                  <a:lnTo>
                    <a:pt x="196" y="103"/>
                  </a:lnTo>
                  <a:lnTo>
                    <a:pt x="196" y="105"/>
                  </a:lnTo>
                  <a:lnTo>
                    <a:pt x="196" y="181"/>
                  </a:lnTo>
                  <a:lnTo>
                    <a:pt x="241" y="181"/>
                  </a:lnTo>
                  <a:lnTo>
                    <a:pt x="244" y="182"/>
                  </a:lnTo>
                  <a:lnTo>
                    <a:pt x="247" y="183"/>
                  </a:lnTo>
                  <a:lnTo>
                    <a:pt x="249" y="184"/>
                  </a:lnTo>
                  <a:lnTo>
                    <a:pt x="251" y="186"/>
                  </a:lnTo>
                  <a:lnTo>
                    <a:pt x="254" y="188"/>
                  </a:lnTo>
                  <a:lnTo>
                    <a:pt x="255" y="190"/>
                  </a:lnTo>
                  <a:lnTo>
                    <a:pt x="256" y="193"/>
                  </a:lnTo>
                  <a:lnTo>
                    <a:pt x="256" y="197"/>
                  </a:lnTo>
                  <a:lnTo>
                    <a:pt x="256" y="199"/>
                  </a:lnTo>
                  <a:lnTo>
                    <a:pt x="255" y="202"/>
                  </a:lnTo>
                  <a:lnTo>
                    <a:pt x="254" y="204"/>
                  </a:lnTo>
                  <a:lnTo>
                    <a:pt x="251" y="206"/>
                  </a:lnTo>
                  <a:lnTo>
                    <a:pt x="249" y="208"/>
                  </a:lnTo>
                  <a:lnTo>
                    <a:pt x="247" y="211"/>
                  </a:lnTo>
                  <a:lnTo>
                    <a:pt x="244" y="211"/>
                  </a:lnTo>
                  <a:lnTo>
                    <a:pt x="241" y="212"/>
                  </a:lnTo>
                  <a:lnTo>
                    <a:pt x="181" y="212"/>
                  </a:lnTo>
                  <a:lnTo>
                    <a:pt x="177" y="211"/>
                  </a:lnTo>
                  <a:lnTo>
                    <a:pt x="175" y="211"/>
                  </a:lnTo>
                  <a:lnTo>
                    <a:pt x="172" y="208"/>
                  </a:lnTo>
                  <a:lnTo>
                    <a:pt x="170" y="206"/>
                  </a:lnTo>
                  <a:lnTo>
                    <a:pt x="169" y="204"/>
                  </a:lnTo>
                  <a:lnTo>
                    <a:pt x="167" y="202"/>
                  </a:lnTo>
                  <a:lnTo>
                    <a:pt x="167" y="199"/>
                  </a:lnTo>
                  <a:lnTo>
                    <a:pt x="166" y="197"/>
                  </a:lnTo>
                  <a:lnTo>
                    <a:pt x="166" y="105"/>
                  </a:lnTo>
                  <a:close/>
                  <a:moveTo>
                    <a:pt x="181" y="362"/>
                  </a:moveTo>
                  <a:lnTo>
                    <a:pt x="200" y="361"/>
                  </a:lnTo>
                  <a:lnTo>
                    <a:pt x="217" y="359"/>
                  </a:lnTo>
                  <a:lnTo>
                    <a:pt x="234" y="353"/>
                  </a:lnTo>
                  <a:lnTo>
                    <a:pt x="251" y="348"/>
                  </a:lnTo>
                  <a:lnTo>
                    <a:pt x="268" y="340"/>
                  </a:lnTo>
                  <a:lnTo>
                    <a:pt x="281" y="331"/>
                  </a:lnTo>
                  <a:lnTo>
                    <a:pt x="295" y="320"/>
                  </a:lnTo>
                  <a:lnTo>
                    <a:pt x="308" y="309"/>
                  </a:lnTo>
                  <a:lnTo>
                    <a:pt x="320" y="296"/>
                  </a:lnTo>
                  <a:lnTo>
                    <a:pt x="331" y="282"/>
                  </a:lnTo>
                  <a:lnTo>
                    <a:pt x="339" y="267"/>
                  </a:lnTo>
                  <a:lnTo>
                    <a:pt x="347" y="251"/>
                  </a:lnTo>
                  <a:lnTo>
                    <a:pt x="353" y="235"/>
                  </a:lnTo>
                  <a:lnTo>
                    <a:pt x="358" y="217"/>
                  </a:lnTo>
                  <a:lnTo>
                    <a:pt x="361" y="200"/>
                  </a:lnTo>
                  <a:lnTo>
                    <a:pt x="362" y="182"/>
                  </a:lnTo>
                  <a:lnTo>
                    <a:pt x="361" y="162"/>
                  </a:lnTo>
                  <a:lnTo>
                    <a:pt x="358" y="145"/>
                  </a:lnTo>
                  <a:lnTo>
                    <a:pt x="353" y="127"/>
                  </a:lnTo>
                  <a:lnTo>
                    <a:pt x="347" y="111"/>
                  </a:lnTo>
                  <a:lnTo>
                    <a:pt x="339" y="95"/>
                  </a:lnTo>
                  <a:lnTo>
                    <a:pt x="331" y="80"/>
                  </a:lnTo>
                  <a:lnTo>
                    <a:pt x="320" y="66"/>
                  </a:lnTo>
                  <a:lnTo>
                    <a:pt x="308" y="53"/>
                  </a:lnTo>
                  <a:lnTo>
                    <a:pt x="295" y="42"/>
                  </a:lnTo>
                  <a:lnTo>
                    <a:pt x="281" y="31"/>
                  </a:lnTo>
                  <a:lnTo>
                    <a:pt x="268" y="22"/>
                  </a:lnTo>
                  <a:lnTo>
                    <a:pt x="251" y="14"/>
                  </a:lnTo>
                  <a:lnTo>
                    <a:pt x="234" y="9"/>
                  </a:lnTo>
                  <a:lnTo>
                    <a:pt x="217" y="5"/>
                  </a:lnTo>
                  <a:lnTo>
                    <a:pt x="200" y="1"/>
                  </a:lnTo>
                  <a:lnTo>
                    <a:pt x="181" y="0"/>
                  </a:lnTo>
                  <a:lnTo>
                    <a:pt x="162" y="1"/>
                  </a:lnTo>
                  <a:lnTo>
                    <a:pt x="144" y="5"/>
                  </a:lnTo>
                  <a:lnTo>
                    <a:pt x="127" y="9"/>
                  </a:lnTo>
                  <a:lnTo>
                    <a:pt x="111" y="14"/>
                  </a:lnTo>
                  <a:lnTo>
                    <a:pt x="95" y="22"/>
                  </a:lnTo>
                  <a:lnTo>
                    <a:pt x="80" y="31"/>
                  </a:lnTo>
                  <a:lnTo>
                    <a:pt x="66" y="42"/>
                  </a:lnTo>
                  <a:lnTo>
                    <a:pt x="53" y="53"/>
                  </a:lnTo>
                  <a:lnTo>
                    <a:pt x="41" y="66"/>
                  </a:lnTo>
                  <a:lnTo>
                    <a:pt x="32" y="80"/>
                  </a:lnTo>
                  <a:lnTo>
                    <a:pt x="22" y="95"/>
                  </a:lnTo>
                  <a:lnTo>
                    <a:pt x="14" y="111"/>
                  </a:lnTo>
                  <a:lnTo>
                    <a:pt x="8" y="128"/>
                  </a:lnTo>
                  <a:lnTo>
                    <a:pt x="4" y="145"/>
                  </a:lnTo>
                  <a:lnTo>
                    <a:pt x="2" y="162"/>
                  </a:lnTo>
                  <a:lnTo>
                    <a:pt x="0" y="182"/>
                  </a:lnTo>
                  <a:lnTo>
                    <a:pt x="2" y="200"/>
                  </a:lnTo>
                  <a:lnTo>
                    <a:pt x="4" y="217"/>
                  </a:lnTo>
                  <a:lnTo>
                    <a:pt x="8" y="235"/>
                  </a:lnTo>
                  <a:lnTo>
                    <a:pt x="14" y="251"/>
                  </a:lnTo>
                  <a:lnTo>
                    <a:pt x="22" y="267"/>
                  </a:lnTo>
                  <a:lnTo>
                    <a:pt x="32" y="282"/>
                  </a:lnTo>
                  <a:lnTo>
                    <a:pt x="41" y="296"/>
                  </a:lnTo>
                  <a:lnTo>
                    <a:pt x="53" y="309"/>
                  </a:lnTo>
                  <a:lnTo>
                    <a:pt x="66" y="320"/>
                  </a:lnTo>
                  <a:lnTo>
                    <a:pt x="80" y="331"/>
                  </a:lnTo>
                  <a:lnTo>
                    <a:pt x="95" y="340"/>
                  </a:lnTo>
                  <a:lnTo>
                    <a:pt x="111" y="348"/>
                  </a:lnTo>
                  <a:lnTo>
                    <a:pt x="127" y="353"/>
                  </a:lnTo>
                  <a:lnTo>
                    <a:pt x="144" y="359"/>
                  </a:lnTo>
                  <a:lnTo>
                    <a:pt x="162" y="361"/>
                  </a:lnTo>
                  <a:lnTo>
                    <a:pt x="181"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32">
              <a:extLst>
                <a:ext uri="{FF2B5EF4-FFF2-40B4-BE49-F238E27FC236}">
                  <a16:creationId xmlns:a16="http://schemas.microsoft.com/office/drawing/2014/main" id="{FA4D6B7E-6F35-4229-B442-5A400656714F}"/>
                </a:ext>
              </a:extLst>
            </p:cNvPr>
            <p:cNvSpPr>
              <a:spLocks/>
            </p:cNvSpPr>
            <p:nvPr/>
          </p:nvSpPr>
          <p:spPr bwMode="auto">
            <a:xfrm>
              <a:off x="2689225" y="2732088"/>
              <a:ext cx="47625" cy="47625"/>
            </a:xfrm>
            <a:custGeom>
              <a:avLst/>
              <a:gdLst>
                <a:gd name="T0" fmla="*/ 67 w 150"/>
                <a:gd name="T1" fmla="*/ 0 h 150"/>
                <a:gd name="T2" fmla="*/ 52 w 150"/>
                <a:gd name="T3" fmla="*/ 3 h 150"/>
                <a:gd name="T4" fmla="*/ 38 w 150"/>
                <a:gd name="T5" fmla="*/ 9 h 150"/>
                <a:gd name="T6" fmla="*/ 27 w 150"/>
                <a:gd name="T7" fmla="*/ 17 h 150"/>
                <a:gd name="T8" fmla="*/ 17 w 150"/>
                <a:gd name="T9" fmla="*/ 27 h 150"/>
                <a:gd name="T10" fmla="*/ 8 w 150"/>
                <a:gd name="T11" fmla="*/ 39 h 150"/>
                <a:gd name="T12" fmla="*/ 3 w 150"/>
                <a:gd name="T13" fmla="*/ 53 h 150"/>
                <a:gd name="T14" fmla="*/ 0 w 150"/>
                <a:gd name="T15" fmla="*/ 68 h 150"/>
                <a:gd name="T16" fmla="*/ 0 w 150"/>
                <a:gd name="T17" fmla="*/ 83 h 150"/>
                <a:gd name="T18" fmla="*/ 3 w 150"/>
                <a:gd name="T19" fmla="*/ 98 h 150"/>
                <a:gd name="T20" fmla="*/ 8 w 150"/>
                <a:gd name="T21" fmla="*/ 111 h 150"/>
                <a:gd name="T22" fmla="*/ 17 w 150"/>
                <a:gd name="T23" fmla="*/ 123 h 150"/>
                <a:gd name="T24" fmla="*/ 27 w 150"/>
                <a:gd name="T25" fmla="*/ 133 h 150"/>
                <a:gd name="T26" fmla="*/ 38 w 150"/>
                <a:gd name="T27" fmla="*/ 141 h 150"/>
                <a:gd name="T28" fmla="*/ 52 w 150"/>
                <a:gd name="T29" fmla="*/ 147 h 150"/>
                <a:gd name="T30" fmla="*/ 67 w 150"/>
                <a:gd name="T31" fmla="*/ 150 h 150"/>
                <a:gd name="T32" fmla="*/ 82 w 150"/>
                <a:gd name="T33" fmla="*/ 150 h 150"/>
                <a:gd name="T34" fmla="*/ 97 w 150"/>
                <a:gd name="T35" fmla="*/ 147 h 150"/>
                <a:gd name="T36" fmla="*/ 110 w 150"/>
                <a:gd name="T37" fmla="*/ 141 h 150"/>
                <a:gd name="T38" fmla="*/ 122 w 150"/>
                <a:gd name="T39" fmla="*/ 133 h 150"/>
                <a:gd name="T40" fmla="*/ 133 w 150"/>
                <a:gd name="T41" fmla="*/ 123 h 150"/>
                <a:gd name="T42" fmla="*/ 140 w 150"/>
                <a:gd name="T43" fmla="*/ 111 h 150"/>
                <a:gd name="T44" fmla="*/ 147 w 150"/>
                <a:gd name="T45" fmla="*/ 98 h 150"/>
                <a:gd name="T46" fmla="*/ 150 w 150"/>
                <a:gd name="T47" fmla="*/ 83 h 150"/>
                <a:gd name="T48" fmla="*/ 150 w 150"/>
                <a:gd name="T49" fmla="*/ 68 h 150"/>
                <a:gd name="T50" fmla="*/ 147 w 150"/>
                <a:gd name="T51" fmla="*/ 53 h 150"/>
                <a:gd name="T52" fmla="*/ 140 w 150"/>
                <a:gd name="T53" fmla="*/ 39 h 150"/>
                <a:gd name="T54" fmla="*/ 133 w 150"/>
                <a:gd name="T55" fmla="*/ 27 h 150"/>
                <a:gd name="T56" fmla="*/ 122 w 150"/>
                <a:gd name="T57" fmla="*/ 17 h 150"/>
                <a:gd name="T58" fmla="*/ 110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5" y="6"/>
                  </a:lnTo>
                  <a:lnTo>
                    <a:pt x="38" y="9"/>
                  </a:lnTo>
                  <a:lnTo>
                    <a:pt x="32" y="13"/>
                  </a:lnTo>
                  <a:lnTo>
                    <a:pt x="27" y="17"/>
                  </a:lnTo>
                  <a:lnTo>
                    <a:pt x="21" y="22"/>
                  </a:lnTo>
                  <a:lnTo>
                    <a:pt x="17" y="27"/>
                  </a:lnTo>
                  <a:lnTo>
                    <a:pt x="13" y="33"/>
                  </a:lnTo>
                  <a:lnTo>
                    <a:pt x="8" y="39"/>
                  </a:lnTo>
                  <a:lnTo>
                    <a:pt x="5" y="45"/>
                  </a:lnTo>
                  <a:lnTo>
                    <a:pt x="3" y="53"/>
                  </a:lnTo>
                  <a:lnTo>
                    <a:pt x="1" y="60"/>
                  </a:lnTo>
                  <a:lnTo>
                    <a:pt x="0" y="68"/>
                  </a:lnTo>
                  <a:lnTo>
                    <a:pt x="0" y="75"/>
                  </a:lnTo>
                  <a:lnTo>
                    <a:pt x="0" y="83"/>
                  </a:lnTo>
                  <a:lnTo>
                    <a:pt x="1" y="90"/>
                  </a:lnTo>
                  <a:lnTo>
                    <a:pt x="3" y="98"/>
                  </a:lnTo>
                  <a:lnTo>
                    <a:pt x="5" y="104"/>
                  </a:lnTo>
                  <a:lnTo>
                    <a:pt x="8" y="111"/>
                  </a:lnTo>
                  <a:lnTo>
                    <a:pt x="13" y="117"/>
                  </a:lnTo>
                  <a:lnTo>
                    <a:pt x="17" y="123"/>
                  </a:lnTo>
                  <a:lnTo>
                    <a:pt x="21" y="128"/>
                  </a:lnTo>
                  <a:lnTo>
                    <a:pt x="27" y="133"/>
                  </a:lnTo>
                  <a:lnTo>
                    <a:pt x="32" y="138"/>
                  </a:lnTo>
                  <a:lnTo>
                    <a:pt x="38" y="141"/>
                  </a:lnTo>
                  <a:lnTo>
                    <a:pt x="45" y="144"/>
                  </a:lnTo>
                  <a:lnTo>
                    <a:pt x="52" y="147"/>
                  </a:lnTo>
                  <a:lnTo>
                    <a:pt x="60" y="149"/>
                  </a:lnTo>
                  <a:lnTo>
                    <a:pt x="67" y="150"/>
                  </a:lnTo>
                  <a:lnTo>
                    <a:pt x="75" y="150"/>
                  </a:lnTo>
                  <a:lnTo>
                    <a:pt x="82" y="150"/>
                  </a:lnTo>
                  <a:lnTo>
                    <a:pt x="90" y="149"/>
                  </a:lnTo>
                  <a:lnTo>
                    <a:pt x="97" y="147"/>
                  </a:lnTo>
                  <a:lnTo>
                    <a:pt x="104" y="144"/>
                  </a:lnTo>
                  <a:lnTo>
                    <a:pt x="110" y="141"/>
                  </a:lnTo>
                  <a:lnTo>
                    <a:pt x="117" y="138"/>
                  </a:lnTo>
                  <a:lnTo>
                    <a:pt x="122" y="133"/>
                  </a:lnTo>
                  <a:lnTo>
                    <a:pt x="127" y="128"/>
                  </a:lnTo>
                  <a:lnTo>
                    <a:pt x="133" y="123"/>
                  </a:lnTo>
                  <a:lnTo>
                    <a:pt x="137" y="117"/>
                  </a:lnTo>
                  <a:lnTo>
                    <a:pt x="140" y="111"/>
                  </a:lnTo>
                  <a:lnTo>
                    <a:pt x="144" y="104"/>
                  </a:lnTo>
                  <a:lnTo>
                    <a:pt x="147" y="98"/>
                  </a:lnTo>
                  <a:lnTo>
                    <a:pt x="148" y="90"/>
                  </a:lnTo>
                  <a:lnTo>
                    <a:pt x="150" y="83"/>
                  </a:lnTo>
                  <a:lnTo>
                    <a:pt x="150" y="75"/>
                  </a:lnTo>
                  <a:lnTo>
                    <a:pt x="150" y="68"/>
                  </a:lnTo>
                  <a:lnTo>
                    <a:pt x="148" y="60"/>
                  </a:lnTo>
                  <a:lnTo>
                    <a:pt x="147" y="53"/>
                  </a:lnTo>
                  <a:lnTo>
                    <a:pt x="144" y="45"/>
                  </a:lnTo>
                  <a:lnTo>
                    <a:pt x="140" y="39"/>
                  </a:lnTo>
                  <a:lnTo>
                    <a:pt x="137" y="33"/>
                  </a:lnTo>
                  <a:lnTo>
                    <a:pt x="133" y="27"/>
                  </a:lnTo>
                  <a:lnTo>
                    <a:pt x="127" y="22"/>
                  </a:lnTo>
                  <a:lnTo>
                    <a:pt x="122" y="17"/>
                  </a:lnTo>
                  <a:lnTo>
                    <a:pt x="117" y="13"/>
                  </a:lnTo>
                  <a:lnTo>
                    <a:pt x="110"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33">
              <a:extLst>
                <a:ext uri="{FF2B5EF4-FFF2-40B4-BE49-F238E27FC236}">
                  <a16:creationId xmlns:a16="http://schemas.microsoft.com/office/drawing/2014/main" id="{6D3DD28D-52F5-4B38-8390-DDA8AD25B366}"/>
                </a:ext>
              </a:extLst>
            </p:cNvPr>
            <p:cNvSpPr>
              <a:spLocks noEditPoints="1"/>
            </p:cNvSpPr>
            <p:nvPr/>
          </p:nvSpPr>
          <p:spPr bwMode="auto">
            <a:xfrm>
              <a:off x="2789238" y="2654300"/>
              <a:ext cx="96838" cy="106363"/>
            </a:xfrm>
            <a:custGeom>
              <a:avLst/>
              <a:gdLst>
                <a:gd name="T0" fmla="*/ 30 w 301"/>
                <a:gd name="T1" fmla="*/ 30 h 331"/>
                <a:gd name="T2" fmla="*/ 250 w 301"/>
                <a:gd name="T3" fmla="*/ 150 h 331"/>
                <a:gd name="T4" fmla="*/ 301 w 301"/>
                <a:gd name="T5" fmla="*/ 165 h 331"/>
                <a:gd name="T6" fmla="*/ 300 w 301"/>
                <a:gd name="T7" fmla="*/ 161 h 331"/>
                <a:gd name="T8" fmla="*/ 300 w 301"/>
                <a:gd name="T9" fmla="*/ 160 h 331"/>
                <a:gd name="T10" fmla="*/ 297 w 301"/>
                <a:gd name="T11" fmla="*/ 155 h 331"/>
                <a:gd name="T12" fmla="*/ 297 w 301"/>
                <a:gd name="T13" fmla="*/ 155 h 331"/>
                <a:gd name="T14" fmla="*/ 144 w 301"/>
                <a:gd name="T15" fmla="*/ 2 h 331"/>
                <a:gd name="T16" fmla="*/ 138 w 301"/>
                <a:gd name="T17" fmla="*/ 0 h 331"/>
                <a:gd name="T18" fmla="*/ 15 w 301"/>
                <a:gd name="T19" fmla="*/ 0 h 331"/>
                <a:gd name="T20" fmla="*/ 10 w 301"/>
                <a:gd name="T21" fmla="*/ 1 h 331"/>
                <a:gd name="T22" fmla="*/ 4 w 301"/>
                <a:gd name="T23" fmla="*/ 4 h 331"/>
                <a:gd name="T24" fmla="*/ 1 w 301"/>
                <a:gd name="T25" fmla="*/ 10 h 331"/>
                <a:gd name="T26" fmla="*/ 0 w 301"/>
                <a:gd name="T27" fmla="*/ 15 h 331"/>
                <a:gd name="T28" fmla="*/ 0 w 301"/>
                <a:gd name="T29" fmla="*/ 316 h 331"/>
                <a:gd name="T30" fmla="*/ 1 w 301"/>
                <a:gd name="T31" fmla="*/ 322 h 331"/>
                <a:gd name="T32" fmla="*/ 4 w 301"/>
                <a:gd name="T33" fmla="*/ 327 h 331"/>
                <a:gd name="T34" fmla="*/ 10 w 301"/>
                <a:gd name="T35" fmla="*/ 330 h 331"/>
                <a:gd name="T36" fmla="*/ 15 w 301"/>
                <a:gd name="T37" fmla="*/ 331 h 331"/>
                <a:gd name="T38" fmla="*/ 31 w 301"/>
                <a:gd name="T39" fmla="*/ 324 h 331"/>
                <a:gd name="T40" fmla="*/ 31 w 301"/>
                <a:gd name="T41" fmla="*/ 306 h 331"/>
                <a:gd name="T42" fmla="*/ 35 w 301"/>
                <a:gd name="T43" fmla="*/ 285 h 331"/>
                <a:gd name="T44" fmla="*/ 43 w 301"/>
                <a:gd name="T45" fmla="*/ 266 h 331"/>
                <a:gd name="T46" fmla="*/ 55 w 301"/>
                <a:gd name="T47" fmla="*/ 249 h 331"/>
                <a:gd name="T48" fmla="*/ 69 w 301"/>
                <a:gd name="T49" fmla="*/ 235 h 331"/>
                <a:gd name="T50" fmla="*/ 86 w 301"/>
                <a:gd name="T51" fmla="*/ 223 h 331"/>
                <a:gd name="T52" fmla="*/ 104 w 301"/>
                <a:gd name="T53" fmla="*/ 215 h 331"/>
                <a:gd name="T54" fmla="*/ 126 w 301"/>
                <a:gd name="T55" fmla="*/ 211 h 331"/>
                <a:gd name="T56" fmla="*/ 147 w 301"/>
                <a:gd name="T57" fmla="*/ 211 h 331"/>
                <a:gd name="T58" fmla="*/ 167 w 301"/>
                <a:gd name="T59" fmla="*/ 215 h 331"/>
                <a:gd name="T60" fmla="*/ 186 w 301"/>
                <a:gd name="T61" fmla="*/ 223 h 331"/>
                <a:gd name="T62" fmla="*/ 203 w 301"/>
                <a:gd name="T63" fmla="*/ 235 h 331"/>
                <a:gd name="T64" fmla="*/ 217 w 301"/>
                <a:gd name="T65" fmla="*/ 249 h 331"/>
                <a:gd name="T66" fmla="*/ 229 w 301"/>
                <a:gd name="T67" fmla="*/ 266 h 331"/>
                <a:gd name="T68" fmla="*/ 236 w 301"/>
                <a:gd name="T69" fmla="*/ 285 h 331"/>
                <a:gd name="T70" fmla="*/ 240 w 301"/>
                <a:gd name="T71" fmla="*/ 306 h 331"/>
                <a:gd name="T72" fmla="*/ 241 w 301"/>
                <a:gd name="T73" fmla="*/ 324 h 331"/>
                <a:gd name="T74" fmla="*/ 286 w 301"/>
                <a:gd name="T75" fmla="*/ 331 h 331"/>
                <a:gd name="T76" fmla="*/ 292 w 301"/>
                <a:gd name="T77" fmla="*/ 330 h 331"/>
                <a:gd name="T78" fmla="*/ 297 w 301"/>
                <a:gd name="T79" fmla="*/ 327 h 331"/>
                <a:gd name="T80" fmla="*/ 300 w 301"/>
                <a:gd name="T81" fmla="*/ 322 h 331"/>
                <a:gd name="T82" fmla="*/ 301 w 301"/>
                <a:gd name="T83" fmla="*/ 316 h 331"/>
                <a:gd name="T84" fmla="*/ 301 w 301"/>
                <a:gd name="T85" fmla="*/ 1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31">
                  <a:moveTo>
                    <a:pt x="30" y="150"/>
                  </a:moveTo>
                  <a:lnTo>
                    <a:pt x="30" y="30"/>
                  </a:lnTo>
                  <a:lnTo>
                    <a:pt x="130" y="30"/>
                  </a:lnTo>
                  <a:lnTo>
                    <a:pt x="250" y="150"/>
                  </a:lnTo>
                  <a:lnTo>
                    <a:pt x="30" y="150"/>
                  </a:lnTo>
                  <a:close/>
                  <a:moveTo>
                    <a:pt x="301" y="165"/>
                  </a:moveTo>
                  <a:lnTo>
                    <a:pt x="300" y="163"/>
                  </a:lnTo>
                  <a:lnTo>
                    <a:pt x="300" y="161"/>
                  </a:lnTo>
                  <a:lnTo>
                    <a:pt x="300" y="160"/>
                  </a:lnTo>
                  <a:lnTo>
                    <a:pt x="300" y="160"/>
                  </a:lnTo>
                  <a:lnTo>
                    <a:pt x="298" y="156"/>
                  </a:lnTo>
                  <a:lnTo>
                    <a:pt x="297" y="155"/>
                  </a:lnTo>
                  <a:lnTo>
                    <a:pt x="297" y="155"/>
                  </a:lnTo>
                  <a:lnTo>
                    <a:pt x="297" y="155"/>
                  </a:lnTo>
                  <a:lnTo>
                    <a:pt x="147" y="4"/>
                  </a:lnTo>
                  <a:lnTo>
                    <a:pt x="144" y="2"/>
                  </a:lnTo>
                  <a:lnTo>
                    <a:pt x="142" y="1"/>
                  </a:lnTo>
                  <a:lnTo>
                    <a:pt x="138" y="0"/>
                  </a:lnTo>
                  <a:lnTo>
                    <a:pt x="136" y="0"/>
                  </a:lnTo>
                  <a:lnTo>
                    <a:pt x="15" y="0"/>
                  </a:lnTo>
                  <a:lnTo>
                    <a:pt x="12" y="0"/>
                  </a:lnTo>
                  <a:lnTo>
                    <a:pt x="10" y="1"/>
                  </a:lnTo>
                  <a:lnTo>
                    <a:pt x="7" y="2"/>
                  </a:lnTo>
                  <a:lnTo>
                    <a:pt x="4" y="4"/>
                  </a:lnTo>
                  <a:lnTo>
                    <a:pt x="3" y="6"/>
                  </a:lnTo>
                  <a:lnTo>
                    <a:pt x="1" y="10"/>
                  </a:lnTo>
                  <a:lnTo>
                    <a:pt x="1" y="12"/>
                  </a:lnTo>
                  <a:lnTo>
                    <a:pt x="0" y="15"/>
                  </a:lnTo>
                  <a:lnTo>
                    <a:pt x="0" y="165"/>
                  </a:lnTo>
                  <a:lnTo>
                    <a:pt x="0" y="316"/>
                  </a:lnTo>
                  <a:lnTo>
                    <a:pt x="1" y="320"/>
                  </a:lnTo>
                  <a:lnTo>
                    <a:pt x="1" y="322"/>
                  </a:lnTo>
                  <a:lnTo>
                    <a:pt x="3" y="325"/>
                  </a:lnTo>
                  <a:lnTo>
                    <a:pt x="4" y="327"/>
                  </a:lnTo>
                  <a:lnTo>
                    <a:pt x="7" y="328"/>
                  </a:lnTo>
                  <a:lnTo>
                    <a:pt x="10" y="330"/>
                  </a:lnTo>
                  <a:lnTo>
                    <a:pt x="12" y="331"/>
                  </a:lnTo>
                  <a:lnTo>
                    <a:pt x="15" y="331"/>
                  </a:lnTo>
                  <a:lnTo>
                    <a:pt x="31" y="331"/>
                  </a:lnTo>
                  <a:lnTo>
                    <a:pt x="31" y="324"/>
                  </a:lnTo>
                  <a:lnTo>
                    <a:pt x="30" y="316"/>
                  </a:lnTo>
                  <a:lnTo>
                    <a:pt x="31" y="306"/>
                  </a:lnTo>
                  <a:lnTo>
                    <a:pt x="32" y="295"/>
                  </a:lnTo>
                  <a:lnTo>
                    <a:pt x="35" y="285"/>
                  </a:lnTo>
                  <a:lnTo>
                    <a:pt x="39" y="276"/>
                  </a:lnTo>
                  <a:lnTo>
                    <a:pt x="43" y="266"/>
                  </a:lnTo>
                  <a:lnTo>
                    <a:pt x="48" y="257"/>
                  </a:lnTo>
                  <a:lnTo>
                    <a:pt x="55" y="249"/>
                  </a:lnTo>
                  <a:lnTo>
                    <a:pt x="61" y="241"/>
                  </a:lnTo>
                  <a:lnTo>
                    <a:pt x="69" y="235"/>
                  </a:lnTo>
                  <a:lnTo>
                    <a:pt x="77" y="228"/>
                  </a:lnTo>
                  <a:lnTo>
                    <a:pt x="86" y="223"/>
                  </a:lnTo>
                  <a:lnTo>
                    <a:pt x="94" y="219"/>
                  </a:lnTo>
                  <a:lnTo>
                    <a:pt x="104" y="215"/>
                  </a:lnTo>
                  <a:lnTo>
                    <a:pt x="115" y="213"/>
                  </a:lnTo>
                  <a:lnTo>
                    <a:pt x="126" y="211"/>
                  </a:lnTo>
                  <a:lnTo>
                    <a:pt x="136" y="211"/>
                  </a:lnTo>
                  <a:lnTo>
                    <a:pt x="147" y="211"/>
                  </a:lnTo>
                  <a:lnTo>
                    <a:pt x="157" y="213"/>
                  </a:lnTo>
                  <a:lnTo>
                    <a:pt x="167" y="215"/>
                  </a:lnTo>
                  <a:lnTo>
                    <a:pt x="177" y="219"/>
                  </a:lnTo>
                  <a:lnTo>
                    <a:pt x="186" y="223"/>
                  </a:lnTo>
                  <a:lnTo>
                    <a:pt x="194" y="228"/>
                  </a:lnTo>
                  <a:lnTo>
                    <a:pt x="203" y="235"/>
                  </a:lnTo>
                  <a:lnTo>
                    <a:pt x="210" y="241"/>
                  </a:lnTo>
                  <a:lnTo>
                    <a:pt x="217" y="249"/>
                  </a:lnTo>
                  <a:lnTo>
                    <a:pt x="223" y="257"/>
                  </a:lnTo>
                  <a:lnTo>
                    <a:pt x="229" y="266"/>
                  </a:lnTo>
                  <a:lnTo>
                    <a:pt x="233" y="276"/>
                  </a:lnTo>
                  <a:lnTo>
                    <a:pt x="236" y="285"/>
                  </a:lnTo>
                  <a:lnTo>
                    <a:pt x="239" y="295"/>
                  </a:lnTo>
                  <a:lnTo>
                    <a:pt x="240" y="306"/>
                  </a:lnTo>
                  <a:lnTo>
                    <a:pt x="241" y="316"/>
                  </a:lnTo>
                  <a:lnTo>
                    <a:pt x="241" y="324"/>
                  </a:lnTo>
                  <a:lnTo>
                    <a:pt x="240" y="331"/>
                  </a:lnTo>
                  <a:lnTo>
                    <a:pt x="286" y="331"/>
                  </a:lnTo>
                  <a:lnTo>
                    <a:pt x="290" y="330"/>
                  </a:lnTo>
                  <a:lnTo>
                    <a:pt x="292" y="330"/>
                  </a:lnTo>
                  <a:lnTo>
                    <a:pt x="295" y="328"/>
                  </a:lnTo>
                  <a:lnTo>
                    <a:pt x="297" y="327"/>
                  </a:lnTo>
                  <a:lnTo>
                    <a:pt x="299" y="325"/>
                  </a:lnTo>
                  <a:lnTo>
                    <a:pt x="300" y="322"/>
                  </a:lnTo>
                  <a:lnTo>
                    <a:pt x="301" y="320"/>
                  </a:lnTo>
                  <a:lnTo>
                    <a:pt x="301" y="316"/>
                  </a:lnTo>
                  <a:lnTo>
                    <a:pt x="301" y="165"/>
                  </a:lnTo>
                  <a:lnTo>
                    <a:pt x="301" y="165"/>
                  </a:lnTo>
                  <a:lnTo>
                    <a:pt x="301"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4">
              <a:extLst>
                <a:ext uri="{FF2B5EF4-FFF2-40B4-BE49-F238E27FC236}">
                  <a16:creationId xmlns:a16="http://schemas.microsoft.com/office/drawing/2014/main" id="{2D77E4FC-731D-463A-A8FC-DC45F2A0E1AA}"/>
                </a:ext>
              </a:extLst>
            </p:cNvPr>
            <p:cNvSpPr>
              <a:spLocks/>
            </p:cNvSpPr>
            <p:nvPr/>
          </p:nvSpPr>
          <p:spPr bwMode="auto">
            <a:xfrm>
              <a:off x="2808288" y="2732088"/>
              <a:ext cx="49213" cy="47625"/>
            </a:xfrm>
            <a:custGeom>
              <a:avLst/>
              <a:gdLst>
                <a:gd name="T0" fmla="*/ 68 w 151"/>
                <a:gd name="T1" fmla="*/ 0 h 150"/>
                <a:gd name="T2" fmla="*/ 54 w 151"/>
                <a:gd name="T3" fmla="*/ 3 h 150"/>
                <a:gd name="T4" fmla="*/ 40 w 151"/>
                <a:gd name="T5" fmla="*/ 9 h 150"/>
                <a:gd name="T6" fmla="*/ 28 w 151"/>
                <a:gd name="T7" fmla="*/ 17 h 150"/>
                <a:gd name="T8" fmla="*/ 17 w 151"/>
                <a:gd name="T9" fmla="*/ 27 h 150"/>
                <a:gd name="T10" fmla="*/ 10 w 151"/>
                <a:gd name="T11" fmla="*/ 39 h 150"/>
                <a:gd name="T12" fmla="*/ 4 w 151"/>
                <a:gd name="T13" fmla="*/ 53 h 150"/>
                <a:gd name="T14" fmla="*/ 1 w 151"/>
                <a:gd name="T15" fmla="*/ 68 h 150"/>
                <a:gd name="T16" fmla="*/ 1 w 151"/>
                <a:gd name="T17" fmla="*/ 83 h 150"/>
                <a:gd name="T18" fmla="*/ 4 w 151"/>
                <a:gd name="T19" fmla="*/ 98 h 150"/>
                <a:gd name="T20" fmla="*/ 10 w 151"/>
                <a:gd name="T21" fmla="*/ 111 h 150"/>
                <a:gd name="T22" fmla="*/ 17 w 151"/>
                <a:gd name="T23" fmla="*/ 123 h 150"/>
                <a:gd name="T24" fmla="*/ 28 w 151"/>
                <a:gd name="T25" fmla="*/ 133 h 150"/>
                <a:gd name="T26" fmla="*/ 40 w 151"/>
                <a:gd name="T27" fmla="*/ 141 h 150"/>
                <a:gd name="T28" fmla="*/ 54 w 151"/>
                <a:gd name="T29" fmla="*/ 147 h 150"/>
                <a:gd name="T30" fmla="*/ 68 w 151"/>
                <a:gd name="T31" fmla="*/ 150 h 150"/>
                <a:gd name="T32" fmla="*/ 84 w 151"/>
                <a:gd name="T33" fmla="*/ 150 h 150"/>
                <a:gd name="T34" fmla="*/ 98 w 151"/>
                <a:gd name="T35" fmla="*/ 147 h 150"/>
                <a:gd name="T36" fmla="*/ 112 w 151"/>
                <a:gd name="T37" fmla="*/ 141 h 150"/>
                <a:gd name="T38" fmla="*/ 124 w 151"/>
                <a:gd name="T39" fmla="*/ 133 h 150"/>
                <a:gd name="T40" fmla="*/ 134 w 151"/>
                <a:gd name="T41" fmla="*/ 123 h 150"/>
                <a:gd name="T42" fmla="*/ 142 w 151"/>
                <a:gd name="T43" fmla="*/ 111 h 150"/>
                <a:gd name="T44" fmla="*/ 148 w 151"/>
                <a:gd name="T45" fmla="*/ 98 h 150"/>
                <a:gd name="T46" fmla="*/ 150 w 151"/>
                <a:gd name="T47" fmla="*/ 83 h 150"/>
                <a:gd name="T48" fmla="*/ 150 w 151"/>
                <a:gd name="T49" fmla="*/ 68 h 150"/>
                <a:gd name="T50" fmla="*/ 148 w 151"/>
                <a:gd name="T51" fmla="*/ 53 h 150"/>
                <a:gd name="T52" fmla="*/ 142 w 151"/>
                <a:gd name="T53" fmla="*/ 39 h 150"/>
                <a:gd name="T54" fmla="*/ 134 w 151"/>
                <a:gd name="T55" fmla="*/ 27 h 150"/>
                <a:gd name="T56" fmla="*/ 124 w 151"/>
                <a:gd name="T57" fmla="*/ 17 h 150"/>
                <a:gd name="T58" fmla="*/ 112 w 151"/>
                <a:gd name="T59" fmla="*/ 9 h 150"/>
                <a:gd name="T60" fmla="*/ 98 w 151"/>
                <a:gd name="T61" fmla="*/ 3 h 150"/>
                <a:gd name="T62" fmla="*/ 84 w 151"/>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0">
                  <a:moveTo>
                    <a:pt x="76" y="0"/>
                  </a:moveTo>
                  <a:lnTo>
                    <a:pt x="68" y="0"/>
                  </a:lnTo>
                  <a:lnTo>
                    <a:pt x="60" y="1"/>
                  </a:lnTo>
                  <a:lnTo>
                    <a:pt x="54" y="3"/>
                  </a:lnTo>
                  <a:lnTo>
                    <a:pt x="46" y="6"/>
                  </a:lnTo>
                  <a:lnTo>
                    <a:pt x="40" y="9"/>
                  </a:lnTo>
                  <a:lnTo>
                    <a:pt x="33" y="13"/>
                  </a:lnTo>
                  <a:lnTo>
                    <a:pt x="28" y="17"/>
                  </a:lnTo>
                  <a:lnTo>
                    <a:pt x="23" y="22"/>
                  </a:lnTo>
                  <a:lnTo>
                    <a:pt x="17" y="27"/>
                  </a:lnTo>
                  <a:lnTo>
                    <a:pt x="13" y="33"/>
                  </a:lnTo>
                  <a:lnTo>
                    <a:pt x="10" y="39"/>
                  </a:lnTo>
                  <a:lnTo>
                    <a:pt x="7" y="45"/>
                  </a:lnTo>
                  <a:lnTo>
                    <a:pt x="4" y="53"/>
                  </a:lnTo>
                  <a:lnTo>
                    <a:pt x="2" y="60"/>
                  </a:lnTo>
                  <a:lnTo>
                    <a:pt x="1" y="68"/>
                  </a:lnTo>
                  <a:lnTo>
                    <a:pt x="0" y="75"/>
                  </a:lnTo>
                  <a:lnTo>
                    <a:pt x="1" y="83"/>
                  </a:lnTo>
                  <a:lnTo>
                    <a:pt x="2" y="90"/>
                  </a:lnTo>
                  <a:lnTo>
                    <a:pt x="4" y="98"/>
                  </a:lnTo>
                  <a:lnTo>
                    <a:pt x="7" y="104"/>
                  </a:lnTo>
                  <a:lnTo>
                    <a:pt x="10" y="111"/>
                  </a:lnTo>
                  <a:lnTo>
                    <a:pt x="13" y="117"/>
                  </a:lnTo>
                  <a:lnTo>
                    <a:pt x="17" y="123"/>
                  </a:lnTo>
                  <a:lnTo>
                    <a:pt x="23" y="128"/>
                  </a:lnTo>
                  <a:lnTo>
                    <a:pt x="28" y="133"/>
                  </a:lnTo>
                  <a:lnTo>
                    <a:pt x="33" y="138"/>
                  </a:lnTo>
                  <a:lnTo>
                    <a:pt x="40" y="141"/>
                  </a:lnTo>
                  <a:lnTo>
                    <a:pt x="46" y="144"/>
                  </a:lnTo>
                  <a:lnTo>
                    <a:pt x="54" y="147"/>
                  </a:lnTo>
                  <a:lnTo>
                    <a:pt x="60" y="149"/>
                  </a:lnTo>
                  <a:lnTo>
                    <a:pt x="68" y="150"/>
                  </a:lnTo>
                  <a:lnTo>
                    <a:pt x="76" y="150"/>
                  </a:lnTo>
                  <a:lnTo>
                    <a:pt x="84" y="150"/>
                  </a:lnTo>
                  <a:lnTo>
                    <a:pt x="91" y="149"/>
                  </a:lnTo>
                  <a:lnTo>
                    <a:pt x="98" y="147"/>
                  </a:lnTo>
                  <a:lnTo>
                    <a:pt x="105" y="144"/>
                  </a:lnTo>
                  <a:lnTo>
                    <a:pt x="112" y="141"/>
                  </a:lnTo>
                  <a:lnTo>
                    <a:pt x="118" y="138"/>
                  </a:lnTo>
                  <a:lnTo>
                    <a:pt x="124" y="133"/>
                  </a:lnTo>
                  <a:lnTo>
                    <a:pt x="129" y="128"/>
                  </a:lnTo>
                  <a:lnTo>
                    <a:pt x="134" y="123"/>
                  </a:lnTo>
                  <a:lnTo>
                    <a:pt x="139" y="117"/>
                  </a:lnTo>
                  <a:lnTo>
                    <a:pt x="142" y="111"/>
                  </a:lnTo>
                  <a:lnTo>
                    <a:pt x="145" y="104"/>
                  </a:lnTo>
                  <a:lnTo>
                    <a:pt x="148" y="98"/>
                  </a:lnTo>
                  <a:lnTo>
                    <a:pt x="149" y="90"/>
                  </a:lnTo>
                  <a:lnTo>
                    <a:pt x="150" y="83"/>
                  </a:lnTo>
                  <a:lnTo>
                    <a:pt x="151" y="75"/>
                  </a:lnTo>
                  <a:lnTo>
                    <a:pt x="150" y="68"/>
                  </a:lnTo>
                  <a:lnTo>
                    <a:pt x="149" y="60"/>
                  </a:lnTo>
                  <a:lnTo>
                    <a:pt x="148" y="53"/>
                  </a:lnTo>
                  <a:lnTo>
                    <a:pt x="145" y="45"/>
                  </a:lnTo>
                  <a:lnTo>
                    <a:pt x="142" y="39"/>
                  </a:lnTo>
                  <a:lnTo>
                    <a:pt x="139" y="33"/>
                  </a:lnTo>
                  <a:lnTo>
                    <a:pt x="134" y="27"/>
                  </a:lnTo>
                  <a:lnTo>
                    <a:pt x="129" y="22"/>
                  </a:lnTo>
                  <a:lnTo>
                    <a:pt x="124" y="17"/>
                  </a:lnTo>
                  <a:lnTo>
                    <a:pt x="118" y="13"/>
                  </a:lnTo>
                  <a:lnTo>
                    <a:pt x="112" y="9"/>
                  </a:lnTo>
                  <a:lnTo>
                    <a:pt x="105" y="6"/>
                  </a:lnTo>
                  <a:lnTo>
                    <a:pt x="98" y="3"/>
                  </a:lnTo>
                  <a:lnTo>
                    <a:pt x="91" y="1"/>
                  </a:lnTo>
                  <a:lnTo>
                    <a:pt x="84"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79" descr="This is an icon of a shopping cart. ">
            <a:extLst>
              <a:ext uri="{FF2B5EF4-FFF2-40B4-BE49-F238E27FC236}">
                <a16:creationId xmlns:a16="http://schemas.microsoft.com/office/drawing/2014/main" id="{EB0D6CB8-AC72-4E61-ACE6-A612058C5428}"/>
              </a:ext>
            </a:extLst>
          </p:cNvPr>
          <p:cNvGrpSpPr/>
          <p:nvPr/>
        </p:nvGrpSpPr>
        <p:grpSpPr>
          <a:xfrm>
            <a:off x="10517781" y="5490346"/>
            <a:ext cx="285750" cy="238125"/>
            <a:chOff x="9883775" y="857250"/>
            <a:chExt cx="285750" cy="238125"/>
          </a:xfrm>
          <a:solidFill>
            <a:srgbClr val="A6A6A6"/>
          </a:solidFill>
        </p:grpSpPr>
        <p:sp>
          <p:nvSpPr>
            <p:cNvPr id="81" name="Freeform 4137">
              <a:extLst>
                <a:ext uri="{FF2B5EF4-FFF2-40B4-BE49-F238E27FC236}">
                  <a16:creationId xmlns:a16="http://schemas.microsoft.com/office/drawing/2014/main" id="{187AEF94-AB0E-44BE-B416-0EAC342276D3}"/>
                </a:ext>
              </a:extLst>
            </p:cNvPr>
            <p:cNvSpPr>
              <a:spLocks/>
            </p:cNvSpPr>
            <p:nvPr/>
          </p:nvSpPr>
          <p:spPr bwMode="auto">
            <a:xfrm>
              <a:off x="9883775" y="857250"/>
              <a:ext cx="285750" cy="180975"/>
            </a:xfrm>
            <a:custGeom>
              <a:avLst/>
              <a:gdLst>
                <a:gd name="T0" fmla="*/ 790 w 901"/>
                <a:gd name="T1" fmla="*/ 0 h 571"/>
                <a:gd name="T2" fmla="*/ 777 w 901"/>
                <a:gd name="T3" fmla="*/ 2 h 571"/>
                <a:gd name="T4" fmla="*/ 767 w 901"/>
                <a:gd name="T5" fmla="*/ 8 h 571"/>
                <a:gd name="T6" fmla="*/ 760 w 901"/>
                <a:gd name="T7" fmla="*/ 18 h 571"/>
                <a:gd name="T8" fmla="*/ 755 w 901"/>
                <a:gd name="T9" fmla="*/ 30 h 571"/>
                <a:gd name="T10" fmla="*/ 744 w 901"/>
                <a:gd name="T11" fmla="*/ 122 h 571"/>
                <a:gd name="T12" fmla="*/ 742 w 901"/>
                <a:gd name="T13" fmla="*/ 136 h 571"/>
                <a:gd name="T14" fmla="*/ 735 w 901"/>
                <a:gd name="T15" fmla="*/ 147 h 571"/>
                <a:gd name="T16" fmla="*/ 723 w 901"/>
                <a:gd name="T17" fmla="*/ 150 h 571"/>
                <a:gd name="T18" fmla="*/ 62 w 901"/>
                <a:gd name="T19" fmla="*/ 151 h 571"/>
                <a:gd name="T20" fmla="*/ 46 w 901"/>
                <a:gd name="T21" fmla="*/ 156 h 571"/>
                <a:gd name="T22" fmla="*/ 31 w 901"/>
                <a:gd name="T23" fmla="*/ 164 h 571"/>
                <a:gd name="T24" fmla="*/ 19 w 901"/>
                <a:gd name="T25" fmla="*/ 175 h 571"/>
                <a:gd name="T26" fmla="*/ 9 w 901"/>
                <a:gd name="T27" fmla="*/ 188 h 571"/>
                <a:gd name="T28" fmla="*/ 3 w 901"/>
                <a:gd name="T29" fmla="*/ 203 h 571"/>
                <a:gd name="T30" fmla="*/ 0 w 901"/>
                <a:gd name="T31" fmla="*/ 220 h 571"/>
                <a:gd name="T32" fmla="*/ 1 w 901"/>
                <a:gd name="T33" fmla="*/ 237 h 571"/>
                <a:gd name="T34" fmla="*/ 62 w 901"/>
                <a:gd name="T35" fmla="*/ 434 h 571"/>
                <a:gd name="T36" fmla="*/ 72 w 901"/>
                <a:gd name="T37" fmla="*/ 453 h 571"/>
                <a:gd name="T38" fmla="*/ 87 w 901"/>
                <a:gd name="T39" fmla="*/ 468 h 571"/>
                <a:gd name="T40" fmla="*/ 106 w 901"/>
                <a:gd name="T41" fmla="*/ 478 h 571"/>
                <a:gd name="T42" fmla="*/ 127 w 901"/>
                <a:gd name="T43" fmla="*/ 481 h 571"/>
                <a:gd name="T44" fmla="*/ 136 w 901"/>
                <a:gd name="T45" fmla="*/ 481 h 571"/>
                <a:gd name="T46" fmla="*/ 680 w 901"/>
                <a:gd name="T47" fmla="*/ 482 h 571"/>
                <a:gd name="T48" fmla="*/ 686 w 901"/>
                <a:gd name="T49" fmla="*/ 489 h 571"/>
                <a:gd name="T50" fmla="*/ 690 w 901"/>
                <a:gd name="T51" fmla="*/ 501 h 571"/>
                <a:gd name="T52" fmla="*/ 691 w 901"/>
                <a:gd name="T53" fmla="*/ 516 h 571"/>
                <a:gd name="T54" fmla="*/ 689 w 901"/>
                <a:gd name="T55" fmla="*/ 525 h 571"/>
                <a:gd name="T56" fmla="*/ 685 w 901"/>
                <a:gd name="T57" fmla="*/ 533 h 571"/>
                <a:gd name="T58" fmla="*/ 678 w 901"/>
                <a:gd name="T59" fmla="*/ 538 h 571"/>
                <a:gd name="T60" fmla="*/ 148 w 901"/>
                <a:gd name="T61" fmla="*/ 541 h 571"/>
                <a:gd name="T62" fmla="*/ 141 w 901"/>
                <a:gd name="T63" fmla="*/ 542 h 571"/>
                <a:gd name="T64" fmla="*/ 137 w 901"/>
                <a:gd name="T65" fmla="*/ 545 h 571"/>
                <a:gd name="T66" fmla="*/ 134 w 901"/>
                <a:gd name="T67" fmla="*/ 550 h 571"/>
                <a:gd name="T68" fmla="*/ 133 w 901"/>
                <a:gd name="T69" fmla="*/ 556 h 571"/>
                <a:gd name="T70" fmla="*/ 134 w 901"/>
                <a:gd name="T71" fmla="*/ 562 h 571"/>
                <a:gd name="T72" fmla="*/ 137 w 901"/>
                <a:gd name="T73" fmla="*/ 567 h 571"/>
                <a:gd name="T74" fmla="*/ 141 w 901"/>
                <a:gd name="T75" fmla="*/ 570 h 571"/>
                <a:gd name="T76" fmla="*/ 148 w 901"/>
                <a:gd name="T77" fmla="*/ 571 h 571"/>
                <a:gd name="T78" fmla="*/ 685 w 901"/>
                <a:gd name="T79" fmla="*/ 569 h 571"/>
                <a:gd name="T80" fmla="*/ 701 w 901"/>
                <a:gd name="T81" fmla="*/ 558 h 571"/>
                <a:gd name="T82" fmla="*/ 713 w 901"/>
                <a:gd name="T83" fmla="*/ 545 h 571"/>
                <a:gd name="T84" fmla="*/ 719 w 901"/>
                <a:gd name="T85" fmla="*/ 530 h 571"/>
                <a:gd name="T86" fmla="*/ 721 w 901"/>
                <a:gd name="T87" fmla="*/ 511 h 571"/>
                <a:gd name="T88" fmla="*/ 720 w 901"/>
                <a:gd name="T89" fmla="*/ 499 h 571"/>
                <a:gd name="T90" fmla="*/ 772 w 901"/>
                <a:gd name="T91" fmla="*/ 138 h 571"/>
                <a:gd name="T92" fmla="*/ 785 w 901"/>
                <a:gd name="T93" fmla="*/ 33 h 571"/>
                <a:gd name="T94" fmla="*/ 790 w 901"/>
                <a:gd name="T95" fmla="*/ 30 h 571"/>
                <a:gd name="T96" fmla="*/ 889 w 901"/>
                <a:gd name="T97" fmla="*/ 30 h 571"/>
                <a:gd name="T98" fmla="*/ 895 w 901"/>
                <a:gd name="T99" fmla="*/ 28 h 571"/>
                <a:gd name="T100" fmla="*/ 899 w 901"/>
                <a:gd name="T101" fmla="*/ 23 h 571"/>
                <a:gd name="T102" fmla="*/ 901 w 901"/>
                <a:gd name="T103" fmla="*/ 18 h 571"/>
                <a:gd name="T104" fmla="*/ 901 w 901"/>
                <a:gd name="T105" fmla="*/ 12 h 571"/>
                <a:gd name="T106" fmla="*/ 899 w 901"/>
                <a:gd name="T107" fmla="*/ 6 h 571"/>
                <a:gd name="T108" fmla="*/ 895 w 901"/>
                <a:gd name="T109" fmla="*/ 3 h 571"/>
                <a:gd name="T110" fmla="*/ 889 w 901"/>
                <a:gd name="T11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571">
                  <a:moveTo>
                    <a:pt x="886" y="0"/>
                  </a:moveTo>
                  <a:lnTo>
                    <a:pt x="790" y="0"/>
                  </a:lnTo>
                  <a:lnTo>
                    <a:pt x="783" y="1"/>
                  </a:lnTo>
                  <a:lnTo>
                    <a:pt x="777" y="2"/>
                  </a:lnTo>
                  <a:lnTo>
                    <a:pt x="772" y="5"/>
                  </a:lnTo>
                  <a:lnTo>
                    <a:pt x="767" y="8"/>
                  </a:lnTo>
                  <a:lnTo>
                    <a:pt x="763" y="13"/>
                  </a:lnTo>
                  <a:lnTo>
                    <a:pt x="760" y="18"/>
                  </a:lnTo>
                  <a:lnTo>
                    <a:pt x="757" y="23"/>
                  </a:lnTo>
                  <a:lnTo>
                    <a:pt x="755" y="30"/>
                  </a:lnTo>
                  <a:lnTo>
                    <a:pt x="744" y="121"/>
                  </a:lnTo>
                  <a:lnTo>
                    <a:pt x="744" y="122"/>
                  </a:lnTo>
                  <a:lnTo>
                    <a:pt x="744" y="122"/>
                  </a:lnTo>
                  <a:lnTo>
                    <a:pt x="742" y="136"/>
                  </a:lnTo>
                  <a:lnTo>
                    <a:pt x="738" y="142"/>
                  </a:lnTo>
                  <a:lnTo>
                    <a:pt x="735" y="147"/>
                  </a:lnTo>
                  <a:lnTo>
                    <a:pt x="730" y="149"/>
                  </a:lnTo>
                  <a:lnTo>
                    <a:pt x="723" y="150"/>
                  </a:lnTo>
                  <a:lnTo>
                    <a:pt x="71" y="150"/>
                  </a:lnTo>
                  <a:lnTo>
                    <a:pt x="62" y="151"/>
                  </a:lnTo>
                  <a:lnTo>
                    <a:pt x="53" y="153"/>
                  </a:lnTo>
                  <a:lnTo>
                    <a:pt x="46" y="156"/>
                  </a:lnTo>
                  <a:lnTo>
                    <a:pt x="38" y="160"/>
                  </a:lnTo>
                  <a:lnTo>
                    <a:pt x="31" y="164"/>
                  </a:lnTo>
                  <a:lnTo>
                    <a:pt x="24" y="169"/>
                  </a:lnTo>
                  <a:lnTo>
                    <a:pt x="19" y="175"/>
                  </a:lnTo>
                  <a:lnTo>
                    <a:pt x="14" y="181"/>
                  </a:lnTo>
                  <a:lnTo>
                    <a:pt x="9" y="188"/>
                  </a:lnTo>
                  <a:lnTo>
                    <a:pt x="5" y="196"/>
                  </a:lnTo>
                  <a:lnTo>
                    <a:pt x="3" y="203"/>
                  </a:lnTo>
                  <a:lnTo>
                    <a:pt x="1" y="212"/>
                  </a:lnTo>
                  <a:lnTo>
                    <a:pt x="0" y="220"/>
                  </a:lnTo>
                  <a:lnTo>
                    <a:pt x="0" y="228"/>
                  </a:lnTo>
                  <a:lnTo>
                    <a:pt x="1" y="237"/>
                  </a:lnTo>
                  <a:lnTo>
                    <a:pt x="3" y="244"/>
                  </a:lnTo>
                  <a:lnTo>
                    <a:pt x="62" y="434"/>
                  </a:lnTo>
                  <a:lnTo>
                    <a:pt x="66" y="444"/>
                  </a:lnTo>
                  <a:lnTo>
                    <a:pt x="72" y="453"/>
                  </a:lnTo>
                  <a:lnTo>
                    <a:pt x="79" y="461"/>
                  </a:lnTo>
                  <a:lnTo>
                    <a:pt x="87" y="468"/>
                  </a:lnTo>
                  <a:lnTo>
                    <a:pt x="96" y="474"/>
                  </a:lnTo>
                  <a:lnTo>
                    <a:pt x="106" y="478"/>
                  </a:lnTo>
                  <a:lnTo>
                    <a:pt x="117" y="480"/>
                  </a:lnTo>
                  <a:lnTo>
                    <a:pt x="127" y="481"/>
                  </a:lnTo>
                  <a:lnTo>
                    <a:pt x="132" y="481"/>
                  </a:lnTo>
                  <a:lnTo>
                    <a:pt x="136" y="481"/>
                  </a:lnTo>
                  <a:lnTo>
                    <a:pt x="676" y="481"/>
                  </a:lnTo>
                  <a:lnTo>
                    <a:pt x="680" y="482"/>
                  </a:lnTo>
                  <a:lnTo>
                    <a:pt x="684" y="485"/>
                  </a:lnTo>
                  <a:lnTo>
                    <a:pt x="686" y="489"/>
                  </a:lnTo>
                  <a:lnTo>
                    <a:pt x="688" y="492"/>
                  </a:lnTo>
                  <a:lnTo>
                    <a:pt x="690" y="501"/>
                  </a:lnTo>
                  <a:lnTo>
                    <a:pt x="691" y="511"/>
                  </a:lnTo>
                  <a:lnTo>
                    <a:pt x="691" y="516"/>
                  </a:lnTo>
                  <a:lnTo>
                    <a:pt x="690" y="521"/>
                  </a:lnTo>
                  <a:lnTo>
                    <a:pt x="689" y="525"/>
                  </a:lnTo>
                  <a:lnTo>
                    <a:pt x="687" y="529"/>
                  </a:lnTo>
                  <a:lnTo>
                    <a:pt x="685" y="533"/>
                  </a:lnTo>
                  <a:lnTo>
                    <a:pt x="682" y="536"/>
                  </a:lnTo>
                  <a:lnTo>
                    <a:pt x="678" y="538"/>
                  </a:lnTo>
                  <a:lnTo>
                    <a:pt x="674" y="541"/>
                  </a:lnTo>
                  <a:lnTo>
                    <a:pt x="148" y="541"/>
                  </a:lnTo>
                  <a:lnTo>
                    <a:pt x="145" y="541"/>
                  </a:lnTo>
                  <a:lnTo>
                    <a:pt x="141" y="542"/>
                  </a:lnTo>
                  <a:lnTo>
                    <a:pt x="139" y="543"/>
                  </a:lnTo>
                  <a:lnTo>
                    <a:pt x="137" y="545"/>
                  </a:lnTo>
                  <a:lnTo>
                    <a:pt x="135" y="548"/>
                  </a:lnTo>
                  <a:lnTo>
                    <a:pt x="134" y="550"/>
                  </a:lnTo>
                  <a:lnTo>
                    <a:pt x="133" y="553"/>
                  </a:lnTo>
                  <a:lnTo>
                    <a:pt x="133" y="556"/>
                  </a:lnTo>
                  <a:lnTo>
                    <a:pt x="133" y="559"/>
                  </a:lnTo>
                  <a:lnTo>
                    <a:pt x="134" y="562"/>
                  </a:lnTo>
                  <a:lnTo>
                    <a:pt x="135" y="565"/>
                  </a:lnTo>
                  <a:lnTo>
                    <a:pt x="137" y="567"/>
                  </a:lnTo>
                  <a:lnTo>
                    <a:pt x="139" y="568"/>
                  </a:lnTo>
                  <a:lnTo>
                    <a:pt x="141" y="570"/>
                  </a:lnTo>
                  <a:lnTo>
                    <a:pt x="145" y="571"/>
                  </a:lnTo>
                  <a:lnTo>
                    <a:pt x="148" y="571"/>
                  </a:lnTo>
                  <a:lnTo>
                    <a:pt x="682" y="571"/>
                  </a:lnTo>
                  <a:lnTo>
                    <a:pt x="685" y="569"/>
                  </a:lnTo>
                  <a:lnTo>
                    <a:pt x="693" y="565"/>
                  </a:lnTo>
                  <a:lnTo>
                    <a:pt x="701" y="558"/>
                  </a:lnTo>
                  <a:lnTo>
                    <a:pt x="707" y="553"/>
                  </a:lnTo>
                  <a:lnTo>
                    <a:pt x="713" y="545"/>
                  </a:lnTo>
                  <a:lnTo>
                    <a:pt x="716" y="538"/>
                  </a:lnTo>
                  <a:lnTo>
                    <a:pt x="719" y="530"/>
                  </a:lnTo>
                  <a:lnTo>
                    <a:pt x="720" y="521"/>
                  </a:lnTo>
                  <a:lnTo>
                    <a:pt x="721" y="511"/>
                  </a:lnTo>
                  <a:lnTo>
                    <a:pt x="721" y="505"/>
                  </a:lnTo>
                  <a:lnTo>
                    <a:pt x="720" y="499"/>
                  </a:lnTo>
                  <a:lnTo>
                    <a:pt x="772" y="141"/>
                  </a:lnTo>
                  <a:lnTo>
                    <a:pt x="772" y="138"/>
                  </a:lnTo>
                  <a:lnTo>
                    <a:pt x="773" y="135"/>
                  </a:lnTo>
                  <a:lnTo>
                    <a:pt x="785" y="33"/>
                  </a:lnTo>
                  <a:lnTo>
                    <a:pt x="787" y="31"/>
                  </a:lnTo>
                  <a:lnTo>
                    <a:pt x="790" y="30"/>
                  </a:lnTo>
                  <a:lnTo>
                    <a:pt x="886" y="30"/>
                  </a:lnTo>
                  <a:lnTo>
                    <a:pt x="889" y="30"/>
                  </a:lnTo>
                  <a:lnTo>
                    <a:pt x="892" y="29"/>
                  </a:lnTo>
                  <a:lnTo>
                    <a:pt x="895" y="28"/>
                  </a:lnTo>
                  <a:lnTo>
                    <a:pt x="897" y="26"/>
                  </a:lnTo>
                  <a:lnTo>
                    <a:pt x="899" y="23"/>
                  </a:lnTo>
                  <a:lnTo>
                    <a:pt x="900" y="21"/>
                  </a:lnTo>
                  <a:lnTo>
                    <a:pt x="901" y="18"/>
                  </a:lnTo>
                  <a:lnTo>
                    <a:pt x="901" y="15"/>
                  </a:lnTo>
                  <a:lnTo>
                    <a:pt x="901" y="12"/>
                  </a:lnTo>
                  <a:lnTo>
                    <a:pt x="900" y="9"/>
                  </a:lnTo>
                  <a:lnTo>
                    <a:pt x="899" y="6"/>
                  </a:lnTo>
                  <a:lnTo>
                    <a:pt x="897" y="4"/>
                  </a:lnTo>
                  <a:lnTo>
                    <a:pt x="895" y="3"/>
                  </a:lnTo>
                  <a:lnTo>
                    <a:pt x="892" y="1"/>
                  </a:lnTo>
                  <a:lnTo>
                    <a:pt x="889" y="0"/>
                  </a:lnTo>
                  <a:lnTo>
                    <a:pt x="8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138">
              <a:extLst>
                <a:ext uri="{FF2B5EF4-FFF2-40B4-BE49-F238E27FC236}">
                  <a16:creationId xmlns:a16="http://schemas.microsoft.com/office/drawing/2014/main" id="{19BF56AF-F100-47D7-B763-6CDB88A2F127}"/>
                </a:ext>
              </a:extLst>
            </p:cNvPr>
            <p:cNvSpPr>
              <a:spLocks/>
            </p:cNvSpPr>
            <p:nvPr/>
          </p:nvSpPr>
          <p:spPr bwMode="auto">
            <a:xfrm>
              <a:off x="10064750" y="1047750"/>
              <a:ext cx="47625" cy="47625"/>
            </a:xfrm>
            <a:custGeom>
              <a:avLst/>
              <a:gdLst>
                <a:gd name="T0" fmla="*/ 68 w 150"/>
                <a:gd name="T1" fmla="*/ 0 h 150"/>
                <a:gd name="T2" fmla="*/ 53 w 150"/>
                <a:gd name="T3" fmla="*/ 3 h 150"/>
                <a:gd name="T4" fmla="*/ 39 w 150"/>
                <a:gd name="T5" fmla="*/ 9 h 150"/>
                <a:gd name="T6" fmla="*/ 27 w 150"/>
                <a:gd name="T7" fmla="*/ 17 h 150"/>
                <a:gd name="T8" fmla="*/ 17 w 150"/>
                <a:gd name="T9" fmla="*/ 27 h 150"/>
                <a:gd name="T10" fmla="*/ 9 w 150"/>
                <a:gd name="T11" fmla="*/ 40 h 150"/>
                <a:gd name="T12" fmla="*/ 3 w 150"/>
                <a:gd name="T13" fmla="*/ 53 h 150"/>
                <a:gd name="T14" fmla="*/ 0 w 150"/>
                <a:gd name="T15" fmla="*/ 68 h 150"/>
                <a:gd name="T16" fmla="*/ 0 w 150"/>
                <a:gd name="T17" fmla="*/ 83 h 150"/>
                <a:gd name="T18" fmla="*/ 3 w 150"/>
                <a:gd name="T19" fmla="*/ 98 h 150"/>
                <a:gd name="T20" fmla="*/ 9 w 150"/>
                <a:gd name="T21" fmla="*/ 111 h 150"/>
                <a:gd name="T22" fmla="*/ 17 w 150"/>
                <a:gd name="T23" fmla="*/ 122 h 150"/>
                <a:gd name="T24" fmla="*/ 27 w 150"/>
                <a:gd name="T25" fmla="*/ 133 h 150"/>
                <a:gd name="T26" fmla="*/ 39 w 150"/>
                <a:gd name="T27" fmla="*/ 142 h 150"/>
                <a:gd name="T28" fmla="*/ 53 w 150"/>
                <a:gd name="T29" fmla="*/ 147 h 150"/>
                <a:gd name="T30" fmla="*/ 68 w 150"/>
                <a:gd name="T31" fmla="*/ 150 h 150"/>
                <a:gd name="T32" fmla="*/ 83 w 150"/>
                <a:gd name="T33" fmla="*/ 150 h 150"/>
                <a:gd name="T34" fmla="*/ 97 w 150"/>
                <a:gd name="T35" fmla="*/ 147 h 150"/>
                <a:gd name="T36" fmla="*/ 111 w 150"/>
                <a:gd name="T37" fmla="*/ 142 h 150"/>
                <a:gd name="T38" fmla="*/ 122 w 150"/>
                <a:gd name="T39" fmla="*/ 133 h 150"/>
                <a:gd name="T40" fmla="*/ 133 w 150"/>
                <a:gd name="T41" fmla="*/ 122 h 150"/>
                <a:gd name="T42" fmla="*/ 141 w 150"/>
                <a:gd name="T43" fmla="*/ 111 h 150"/>
                <a:gd name="T44" fmla="*/ 147 w 150"/>
                <a:gd name="T45" fmla="*/ 98 h 150"/>
                <a:gd name="T46" fmla="*/ 149 w 150"/>
                <a:gd name="T47" fmla="*/ 83 h 150"/>
                <a:gd name="T48" fmla="*/ 149 w 150"/>
                <a:gd name="T49" fmla="*/ 68 h 150"/>
                <a:gd name="T50" fmla="*/ 147 w 150"/>
                <a:gd name="T51" fmla="*/ 53 h 150"/>
                <a:gd name="T52" fmla="*/ 141 w 150"/>
                <a:gd name="T53" fmla="*/ 40 h 150"/>
                <a:gd name="T54" fmla="*/ 133 w 150"/>
                <a:gd name="T55" fmla="*/ 27 h 150"/>
                <a:gd name="T56" fmla="*/ 122 w 150"/>
                <a:gd name="T57" fmla="*/ 17 h 150"/>
                <a:gd name="T58" fmla="*/ 111 w 150"/>
                <a:gd name="T59" fmla="*/ 9 h 150"/>
                <a:gd name="T60" fmla="*/ 97 w 150"/>
                <a:gd name="T61" fmla="*/ 3 h 150"/>
                <a:gd name="T62" fmla="*/ 83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8" y="0"/>
                  </a:lnTo>
                  <a:lnTo>
                    <a:pt x="60" y="1"/>
                  </a:lnTo>
                  <a:lnTo>
                    <a:pt x="53" y="3"/>
                  </a:lnTo>
                  <a:lnTo>
                    <a:pt x="45" y="6"/>
                  </a:lnTo>
                  <a:lnTo>
                    <a:pt x="39" y="9"/>
                  </a:lnTo>
                  <a:lnTo>
                    <a:pt x="33" y="13"/>
                  </a:lnTo>
                  <a:lnTo>
                    <a:pt x="27" y="17"/>
                  </a:lnTo>
                  <a:lnTo>
                    <a:pt x="22" y="22"/>
                  </a:lnTo>
                  <a:lnTo>
                    <a:pt x="17" y="27"/>
                  </a:lnTo>
                  <a:lnTo>
                    <a:pt x="13" y="33"/>
                  </a:lnTo>
                  <a:lnTo>
                    <a:pt x="9" y="40"/>
                  </a:lnTo>
                  <a:lnTo>
                    <a:pt x="5" y="46"/>
                  </a:lnTo>
                  <a:lnTo>
                    <a:pt x="3" y="53"/>
                  </a:lnTo>
                  <a:lnTo>
                    <a:pt x="1" y="60"/>
                  </a:lnTo>
                  <a:lnTo>
                    <a:pt x="0" y="68"/>
                  </a:lnTo>
                  <a:lnTo>
                    <a:pt x="0" y="75"/>
                  </a:lnTo>
                  <a:lnTo>
                    <a:pt x="0" y="83"/>
                  </a:lnTo>
                  <a:lnTo>
                    <a:pt x="1" y="90"/>
                  </a:lnTo>
                  <a:lnTo>
                    <a:pt x="3" y="98"/>
                  </a:lnTo>
                  <a:lnTo>
                    <a:pt x="5" y="104"/>
                  </a:lnTo>
                  <a:lnTo>
                    <a:pt x="9" y="111"/>
                  </a:lnTo>
                  <a:lnTo>
                    <a:pt x="13" y="117"/>
                  </a:lnTo>
                  <a:lnTo>
                    <a:pt x="17" y="122"/>
                  </a:lnTo>
                  <a:lnTo>
                    <a:pt x="22" y="128"/>
                  </a:lnTo>
                  <a:lnTo>
                    <a:pt x="27" y="133"/>
                  </a:lnTo>
                  <a:lnTo>
                    <a:pt x="33" y="137"/>
                  </a:lnTo>
                  <a:lnTo>
                    <a:pt x="39" y="142"/>
                  </a:lnTo>
                  <a:lnTo>
                    <a:pt x="45" y="145"/>
                  </a:lnTo>
                  <a:lnTo>
                    <a:pt x="53" y="147"/>
                  </a:lnTo>
                  <a:lnTo>
                    <a:pt x="60" y="149"/>
                  </a:lnTo>
                  <a:lnTo>
                    <a:pt x="68" y="150"/>
                  </a:lnTo>
                  <a:lnTo>
                    <a:pt x="75" y="150"/>
                  </a:lnTo>
                  <a:lnTo>
                    <a:pt x="83" y="150"/>
                  </a:lnTo>
                  <a:lnTo>
                    <a:pt x="90" y="149"/>
                  </a:lnTo>
                  <a:lnTo>
                    <a:pt x="97" y="147"/>
                  </a:lnTo>
                  <a:lnTo>
                    <a:pt x="104" y="145"/>
                  </a:lnTo>
                  <a:lnTo>
                    <a:pt x="111" y="142"/>
                  </a:lnTo>
                  <a:lnTo>
                    <a:pt x="117" y="137"/>
                  </a:lnTo>
                  <a:lnTo>
                    <a:pt x="122" y="133"/>
                  </a:lnTo>
                  <a:lnTo>
                    <a:pt x="128" y="128"/>
                  </a:lnTo>
                  <a:lnTo>
                    <a:pt x="133" y="122"/>
                  </a:lnTo>
                  <a:lnTo>
                    <a:pt x="137" y="117"/>
                  </a:lnTo>
                  <a:lnTo>
                    <a:pt x="141" y="111"/>
                  </a:lnTo>
                  <a:lnTo>
                    <a:pt x="144" y="104"/>
                  </a:lnTo>
                  <a:lnTo>
                    <a:pt x="147" y="98"/>
                  </a:lnTo>
                  <a:lnTo>
                    <a:pt x="148" y="90"/>
                  </a:lnTo>
                  <a:lnTo>
                    <a:pt x="149" y="83"/>
                  </a:lnTo>
                  <a:lnTo>
                    <a:pt x="150" y="75"/>
                  </a:lnTo>
                  <a:lnTo>
                    <a:pt x="149" y="68"/>
                  </a:lnTo>
                  <a:lnTo>
                    <a:pt x="148" y="60"/>
                  </a:lnTo>
                  <a:lnTo>
                    <a:pt x="147" y="53"/>
                  </a:lnTo>
                  <a:lnTo>
                    <a:pt x="144" y="46"/>
                  </a:lnTo>
                  <a:lnTo>
                    <a:pt x="141" y="40"/>
                  </a:lnTo>
                  <a:lnTo>
                    <a:pt x="137" y="33"/>
                  </a:lnTo>
                  <a:lnTo>
                    <a:pt x="133" y="27"/>
                  </a:lnTo>
                  <a:lnTo>
                    <a:pt x="128" y="22"/>
                  </a:lnTo>
                  <a:lnTo>
                    <a:pt x="122" y="17"/>
                  </a:lnTo>
                  <a:lnTo>
                    <a:pt x="117" y="13"/>
                  </a:lnTo>
                  <a:lnTo>
                    <a:pt x="111" y="9"/>
                  </a:lnTo>
                  <a:lnTo>
                    <a:pt x="104" y="6"/>
                  </a:lnTo>
                  <a:lnTo>
                    <a:pt x="97" y="3"/>
                  </a:lnTo>
                  <a:lnTo>
                    <a:pt x="90" y="1"/>
                  </a:lnTo>
                  <a:lnTo>
                    <a:pt x="83"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4139">
              <a:extLst>
                <a:ext uri="{FF2B5EF4-FFF2-40B4-BE49-F238E27FC236}">
                  <a16:creationId xmlns:a16="http://schemas.microsoft.com/office/drawing/2014/main" id="{699A622B-60CB-4367-A225-15A778D102C4}"/>
                </a:ext>
              </a:extLst>
            </p:cNvPr>
            <p:cNvSpPr>
              <a:spLocks/>
            </p:cNvSpPr>
            <p:nvPr/>
          </p:nvSpPr>
          <p:spPr bwMode="auto">
            <a:xfrm>
              <a:off x="9931400" y="1047750"/>
              <a:ext cx="47625" cy="47625"/>
            </a:xfrm>
            <a:custGeom>
              <a:avLst/>
              <a:gdLst>
                <a:gd name="T0" fmla="*/ 67 w 150"/>
                <a:gd name="T1" fmla="*/ 0 h 150"/>
                <a:gd name="T2" fmla="*/ 52 w 150"/>
                <a:gd name="T3" fmla="*/ 3 h 150"/>
                <a:gd name="T4" fmla="*/ 40 w 150"/>
                <a:gd name="T5" fmla="*/ 9 h 150"/>
                <a:gd name="T6" fmla="*/ 28 w 150"/>
                <a:gd name="T7" fmla="*/ 17 h 150"/>
                <a:gd name="T8" fmla="*/ 17 w 150"/>
                <a:gd name="T9" fmla="*/ 27 h 150"/>
                <a:gd name="T10" fmla="*/ 10 w 150"/>
                <a:gd name="T11" fmla="*/ 40 h 150"/>
                <a:gd name="T12" fmla="*/ 3 w 150"/>
                <a:gd name="T13" fmla="*/ 53 h 150"/>
                <a:gd name="T14" fmla="*/ 0 w 150"/>
                <a:gd name="T15" fmla="*/ 68 h 150"/>
                <a:gd name="T16" fmla="*/ 0 w 150"/>
                <a:gd name="T17" fmla="*/ 83 h 150"/>
                <a:gd name="T18" fmla="*/ 3 w 150"/>
                <a:gd name="T19" fmla="*/ 98 h 150"/>
                <a:gd name="T20" fmla="*/ 10 w 150"/>
                <a:gd name="T21" fmla="*/ 111 h 150"/>
                <a:gd name="T22" fmla="*/ 17 w 150"/>
                <a:gd name="T23" fmla="*/ 122 h 150"/>
                <a:gd name="T24" fmla="*/ 28 w 150"/>
                <a:gd name="T25" fmla="*/ 133 h 150"/>
                <a:gd name="T26" fmla="*/ 40 w 150"/>
                <a:gd name="T27" fmla="*/ 142 h 150"/>
                <a:gd name="T28" fmla="*/ 52 w 150"/>
                <a:gd name="T29" fmla="*/ 147 h 150"/>
                <a:gd name="T30" fmla="*/ 67 w 150"/>
                <a:gd name="T31" fmla="*/ 150 h 150"/>
                <a:gd name="T32" fmla="*/ 82 w 150"/>
                <a:gd name="T33" fmla="*/ 150 h 150"/>
                <a:gd name="T34" fmla="*/ 97 w 150"/>
                <a:gd name="T35" fmla="*/ 147 h 150"/>
                <a:gd name="T36" fmla="*/ 111 w 150"/>
                <a:gd name="T37" fmla="*/ 142 h 150"/>
                <a:gd name="T38" fmla="*/ 123 w 150"/>
                <a:gd name="T39" fmla="*/ 133 h 150"/>
                <a:gd name="T40" fmla="*/ 133 w 150"/>
                <a:gd name="T41" fmla="*/ 122 h 150"/>
                <a:gd name="T42" fmla="*/ 141 w 150"/>
                <a:gd name="T43" fmla="*/ 111 h 150"/>
                <a:gd name="T44" fmla="*/ 147 w 150"/>
                <a:gd name="T45" fmla="*/ 98 h 150"/>
                <a:gd name="T46" fmla="*/ 150 w 150"/>
                <a:gd name="T47" fmla="*/ 83 h 150"/>
                <a:gd name="T48" fmla="*/ 150 w 150"/>
                <a:gd name="T49" fmla="*/ 68 h 150"/>
                <a:gd name="T50" fmla="*/ 147 w 150"/>
                <a:gd name="T51" fmla="*/ 53 h 150"/>
                <a:gd name="T52" fmla="*/ 141 w 150"/>
                <a:gd name="T53" fmla="*/ 40 h 150"/>
                <a:gd name="T54" fmla="*/ 133 w 150"/>
                <a:gd name="T55" fmla="*/ 27 h 150"/>
                <a:gd name="T56" fmla="*/ 123 w 150"/>
                <a:gd name="T57" fmla="*/ 17 h 150"/>
                <a:gd name="T58" fmla="*/ 111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6" y="6"/>
                  </a:lnTo>
                  <a:lnTo>
                    <a:pt x="40" y="9"/>
                  </a:lnTo>
                  <a:lnTo>
                    <a:pt x="33" y="13"/>
                  </a:lnTo>
                  <a:lnTo>
                    <a:pt x="28" y="17"/>
                  </a:lnTo>
                  <a:lnTo>
                    <a:pt x="22" y="22"/>
                  </a:lnTo>
                  <a:lnTo>
                    <a:pt x="17" y="27"/>
                  </a:lnTo>
                  <a:lnTo>
                    <a:pt x="13" y="33"/>
                  </a:lnTo>
                  <a:lnTo>
                    <a:pt x="10" y="40"/>
                  </a:lnTo>
                  <a:lnTo>
                    <a:pt x="6" y="46"/>
                  </a:lnTo>
                  <a:lnTo>
                    <a:pt x="3" y="53"/>
                  </a:lnTo>
                  <a:lnTo>
                    <a:pt x="1" y="60"/>
                  </a:lnTo>
                  <a:lnTo>
                    <a:pt x="0" y="68"/>
                  </a:lnTo>
                  <a:lnTo>
                    <a:pt x="0" y="75"/>
                  </a:lnTo>
                  <a:lnTo>
                    <a:pt x="0" y="83"/>
                  </a:lnTo>
                  <a:lnTo>
                    <a:pt x="1" y="90"/>
                  </a:lnTo>
                  <a:lnTo>
                    <a:pt x="3" y="98"/>
                  </a:lnTo>
                  <a:lnTo>
                    <a:pt x="6" y="104"/>
                  </a:lnTo>
                  <a:lnTo>
                    <a:pt x="10" y="111"/>
                  </a:lnTo>
                  <a:lnTo>
                    <a:pt x="13" y="117"/>
                  </a:lnTo>
                  <a:lnTo>
                    <a:pt x="17" y="122"/>
                  </a:lnTo>
                  <a:lnTo>
                    <a:pt x="22" y="128"/>
                  </a:lnTo>
                  <a:lnTo>
                    <a:pt x="28" y="133"/>
                  </a:lnTo>
                  <a:lnTo>
                    <a:pt x="33" y="137"/>
                  </a:lnTo>
                  <a:lnTo>
                    <a:pt x="40" y="142"/>
                  </a:lnTo>
                  <a:lnTo>
                    <a:pt x="46" y="145"/>
                  </a:lnTo>
                  <a:lnTo>
                    <a:pt x="52" y="147"/>
                  </a:lnTo>
                  <a:lnTo>
                    <a:pt x="60" y="149"/>
                  </a:lnTo>
                  <a:lnTo>
                    <a:pt x="67" y="150"/>
                  </a:lnTo>
                  <a:lnTo>
                    <a:pt x="75" y="150"/>
                  </a:lnTo>
                  <a:lnTo>
                    <a:pt x="82" y="150"/>
                  </a:lnTo>
                  <a:lnTo>
                    <a:pt x="90" y="149"/>
                  </a:lnTo>
                  <a:lnTo>
                    <a:pt x="97" y="147"/>
                  </a:lnTo>
                  <a:lnTo>
                    <a:pt x="104" y="145"/>
                  </a:lnTo>
                  <a:lnTo>
                    <a:pt x="111" y="142"/>
                  </a:lnTo>
                  <a:lnTo>
                    <a:pt x="117" y="137"/>
                  </a:lnTo>
                  <a:lnTo>
                    <a:pt x="123" y="133"/>
                  </a:lnTo>
                  <a:lnTo>
                    <a:pt x="128" y="128"/>
                  </a:lnTo>
                  <a:lnTo>
                    <a:pt x="133" y="122"/>
                  </a:lnTo>
                  <a:lnTo>
                    <a:pt x="137" y="117"/>
                  </a:lnTo>
                  <a:lnTo>
                    <a:pt x="141" y="111"/>
                  </a:lnTo>
                  <a:lnTo>
                    <a:pt x="145" y="104"/>
                  </a:lnTo>
                  <a:lnTo>
                    <a:pt x="147" y="98"/>
                  </a:lnTo>
                  <a:lnTo>
                    <a:pt x="149" y="90"/>
                  </a:lnTo>
                  <a:lnTo>
                    <a:pt x="150" y="83"/>
                  </a:lnTo>
                  <a:lnTo>
                    <a:pt x="150" y="75"/>
                  </a:lnTo>
                  <a:lnTo>
                    <a:pt x="150" y="68"/>
                  </a:lnTo>
                  <a:lnTo>
                    <a:pt x="149" y="60"/>
                  </a:lnTo>
                  <a:lnTo>
                    <a:pt x="147" y="53"/>
                  </a:lnTo>
                  <a:lnTo>
                    <a:pt x="145" y="46"/>
                  </a:lnTo>
                  <a:lnTo>
                    <a:pt x="141" y="40"/>
                  </a:lnTo>
                  <a:lnTo>
                    <a:pt x="137" y="33"/>
                  </a:lnTo>
                  <a:lnTo>
                    <a:pt x="133" y="27"/>
                  </a:lnTo>
                  <a:lnTo>
                    <a:pt x="128" y="22"/>
                  </a:lnTo>
                  <a:lnTo>
                    <a:pt x="123" y="17"/>
                  </a:lnTo>
                  <a:lnTo>
                    <a:pt x="117" y="13"/>
                  </a:lnTo>
                  <a:lnTo>
                    <a:pt x="111"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7" name="Rectangle 36">
            <a:extLst>
              <a:ext uri="{FF2B5EF4-FFF2-40B4-BE49-F238E27FC236}">
                <a16:creationId xmlns:a16="http://schemas.microsoft.com/office/drawing/2014/main" id="{4E60CA6E-6658-48CA-9198-2DFA1FC1179A}"/>
              </a:ext>
              <a:ext uri="{C183D7F6-B498-43B3-948B-1728B52AA6E4}">
                <adec:decorative xmlns:adec="http://schemas.microsoft.com/office/drawing/2017/decorative" val="1"/>
              </a:ext>
            </a:extLst>
          </p:cNvPr>
          <p:cNvSpPr/>
          <p:nvPr/>
        </p:nvSpPr>
        <p:spPr>
          <a:xfrm rot="16200000" flipH="1">
            <a:off x="3724234" y="4093736"/>
            <a:ext cx="3243867"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AE17A427-332B-4AFE-9CE3-B3EFAB9DBDE2}"/>
              </a:ext>
              <a:ext uri="{C183D7F6-B498-43B3-948B-1728B52AA6E4}">
                <adec:decorative xmlns:adec="http://schemas.microsoft.com/office/drawing/2017/decorative" val="1"/>
              </a:ext>
            </a:extLst>
          </p:cNvPr>
          <p:cNvSpPr/>
          <p:nvPr/>
        </p:nvSpPr>
        <p:spPr>
          <a:xfrm rot="16200000" flipH="1">
            <a:off x="3266610" y="3997013"/>
            <a:ext cx="4145361"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47">
            <a:extLst>
              <a:ext uri="{FF2B5EF4-FFF2-40B4-BE49-F238E27FC236}">
                <a16:creationId xmlns:a16="http://schemas.microsoft.com/office/drawing/2014/main" id="{2224656D-48B4-4B02-80C0-F5C92EA0546B}"/>
              </a:ext>
            </a:extLst>
          </p:cNvPr>
          <p:cNvSpPr txBox="1"/>
          <p:nvPr/>
        </p:nvSpPr>
        <p:spPr>
          <a:xfrm>
            <a:off x="6096000" y="1731225"/>
            <a:ext cx="5270484" cy="830997"/>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GB" dirty="0">
                <a:solidFill>
                  <a:srgbClr val="7F7F7F"/>
                </a:solidFill>
              </a:rPr>
              <a:t>In this dataset, we try to </a:t>
            </a:r>
            <a:r>
              <a:rPr lang="en-GB" b="1" dirty="0">
                <a:solidFill>
                  <a:srgbClr val="7F7F7F"/>
                </a:solidFill>
              </a:rPr>
              <a:t>predict whether or not a slow oscillation will be followed by another one in sham condition</a:t>
            </a:r>
            <a:r>
              <a:rPr lang="en-GB" dirty="0">
                <a:solidFill>
                  <a:srgbClr val="7F7F7F"/>
                </a:solidFill>
              </a:rPr>
              <a:t>, i.e. without any stimulation. This will allow to:</a:t>
            </a:r>
            <a:endParaRPr lang="en-US" sz="1100" dirty="0">
              <a:solidFill>
                <a:srgbClr val="7F7F7F"/>
              </a:solidFill>
            </a:endParaRPr>
          </a:p>
        </p:txBody>
      </p:sp>
      <p:sp>
        <p:nvSpPr>
          <p:cNvPr id="43" name="Freeform: Shape 42">
            <a:extLst>
              <a:ext uri="{FF2B5EF4-FFF2-40B4-BE49-F238E27FC236}">
                <a16:creationId xmlns:a16="http://schemas.microsoft.com/office/drawing/2014/main" id="{934F38CB-C5FD-4FE2-BA1B-5DE6FD7F1DC7}"/>
              </a:ext>
              <a:ext uri="{C183D7F6-B498-43B3-948B-1728B52AA6E4}">
                <adec:decorative xmlns:adec="http://schemas.microsoft.com/office/drawing/2017/decorative" val="1"/>
              </a:ext>
            </a:extLst>
          </p:cNvPr>
          <p:cNvSpPr/>
          <p:nvPr/>
        </p:nvSpPr>
        <p:spPr>
          <a:xfrm>
            <a:off x="0" y="1"/>
            <a:ext cx="1438275" cy="1466850"/>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298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DATA DESCRIPTION</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5" name="Rectangle 1">
            <a:extLst>
              <a:ext uri="{FF2B5EF4-FFF2-40B4-BE49-F238E27FC236}">
                <a16:creationId xmlns:a16="http://schemas.microsoft.com/office/drawing/2014/main" id="{EC51095B-A2FC-47B9-B664-F0FB2FC2DD55}"/>
              </a:ext>
            </a:extLst>
          </p:cNvPr>
          <p:cNvSpPr>
            <a:spLocks noChangeArrowheads="1"/>
          </p:cNvSpPr>
          <p:nvPr/>
        </p:nvSpPr>
        <p:spPr bwMode="auto">
          <a:xfrm>
            <a:off x="914400" y="2936065"/>
            <a:ext cx="2438400"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D3237"/>
                </a:solidFill>
                <a:effectLst/>
                <a:latin typeface="+mn-lt"/>
                <a:ea typeface="Raleway"/>
              </a:rPr>
              <a:t>Dataset</a:t>
            </a:r>
            <a:endParaRPr kumimoji="0" lang="en-US" altLang="en-US" sz="3200" b="0" i="0" u="none" strike="noStrike" cap="none" normalizeH="0" baseline="0" dirty="0">
              <a:ln>
                <a:noFill/>
              </a:ln>
              <a:solidFill>
                <a:srgbClr val="2D3237"/>
              </a:solidFill>
              <a:effectLst/>
              <a:latin typeface="+mn-lt"/>
              <a:ea typeface="Raleway"/>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666666"/>
              </a:solidFill>
              <a:effectLst/>
              <a:latin typeface="+mn-lt"/>
              <a:ea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n-lt"/>
                <a:ea typeface="Open Sans"/>
              </a:rPr>
              <a:t>Each sample represents </a:t>
            </a:r>
            <a:r>
              <a:rPr kumimoji="0" lang="en-US" altLang="en-US" sz="1400" b="1" i="0" u="none" strike="noStrike" cap="none" normalizeH="0" baseline="0" dirty="0">
                <a:ln>
                  <a:noFill/>
                </a:ln>
                <a:solidFill>
                  <a:srgbClr val="333333"/>
                </a:solidFill>
                <a:effectLst/>
                <a:latin typeface="+mn-lt"/>
                <a:ea typeface="inherit"/>
              </a:rPr>
              <a:t>10 seconds</a:t>
            </a:r>
            <a:r>
              <a:rPr kumimoji="0" lang="en-US" altLang="en-US" sz="1400" b="0" i="0" u="none" strike="noStrike" cap="none" normalizeH="0" baseline="0" dirty="0">
                <a:ln>
                  <a:noFill/>
                </a:ln>
                <a:solidFill>
                  <a:srgbClr val="666666"/>
                </a:solidFill>
                <a:effectLst/>
                <a:latin typeface="+mn-lt"/>
                <a:ea typeface="Open Sans"/>
              </a:rPr>
              <a:t> of recording starting 10 seconds before the end of a slow oscillation. Data provided consists of a N x 1261 matrix.</a:t>
            </a:r>
            <a:endParaRPr kumimoji="0" lang="en-US" altLang="en-US" sz="3200" b="0" i="0" u="none" strike="noStrike" cap="none" normalizeH="0" baseline="0" dirty="0">
              <a:ln>
                <a:noFill/>
              </a:ln>
              <a:solidFill>
                <a:schemeClr val="tx1"/>
              </a:solidFill>
              <a:effectLst/>
              <a:latin typeface="+mn-lt"/>
            </a:endParaRPr>
          </a:p>
        </p:txBody>
      </p:sp>
      <p:sp>
        <p:nvSpPr>
          <p:cNvPr id="39" name="Rectangle 1">
            <a:extLst>
              <a:ext uri="{FF2B5EF4-FFF2-40B4-BE49-F238E27FC236}">
                <a16:creationId xmlns:a16="http://schemas.microsoft.com/office/drawing/2014/main" id="{01F03BD0-11A9-4F64-8805-349520FF0087}"/>
              </a:ext>
            </a:extLst>
          </p:cNvPr>
          <p:cNvSpPr>
            <a:spLocks noChangeArrowheads="1"/>
          </p:cNvSpPr>
          <p:nvPr/>
        </p:nvSpPr>
        <p:spPr bwMode="auto">
          <a:xfrm>
            <a:off x="4381500" y="2289733"/>
            <a:ext cx="329565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D3237"/>
                </a:solidFill>
                <a:effectLst/>
                <a:latin typeface="+mn-lt"/>
                <a:ea typeface="Raleway"/>
              </a:rPr>
              <a:t>Features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D3237"/>
              </a:solidFill>
              <a:effectLst/>
              <a:latin typeface="+mn-lt"/>
              <a:ea typeface="Raleway"/>
            </a:endParaRPr>
          </a:p>
          <a:p>
            <a:pPr marL="342900" lvl="0" indent="-342900" algn="just">
              <a:buFont typeface="+mj-lt"/>
              <a:buAutoNum type="arabicPeriod"/>
            </a:pPr>
            <a:r>
              <a:rPr lang="en-GB" sz="1200" dirty="0">
                <a:solidFill>
                  <a:srgbClr val="7F7F7F"/>
                </a:solidFill>
                <a:latin typeface="+mn-lt"/>
              </a:rPr>
              <a:t>Number of previous slow oscillations</a:t>
            </a:r>
          </a:p>
          <a:p>
            <a:pPr marL="342900" lvl="0" indent="-342900" algn="just">
              <a:buFont typeface="+mj-lt"/>
              <a:buAutoNum type="arabicPeriod"/>
            </a:pPr>
            <a:r>
              <a:rPr lang="en-GB" sz="1200" dirty="0">
                <a:solidFill>
                  <a:srgbClr val="7F7F7F"/>
                </a:solidFill>
                <a:latin typeface="+mn-lt"/>
              </a:rPr>
              <a:t>Mean amplitude of previous slow oscillations</a:t>
            </a:r>
          </a:p>
          <a:p>
            <a:pPr marL="342900" lvl="0" indent="-342900" algn="just">
              <a:buFont typeface="+mj-lt"/>
              <a:buAutoNum type="arabicPeriod"/>
            </a:pPr>
            <a:r>
              <a:rPr lang="en-GB" sz="1200" dirty="0">
                <a:solidFill>
                  <a:srgbClr val="7F7F7F"/>
                </a:solidFill>
                <a:latin typeface="+mn-lt"/>
              </a:rPr>
              <a:t>Mean duration of previous slow oscillations</a:t>
            </a:r>
          </a:p>
          <a:p>
            <a:pPr marL="342900" lvl="0" indent="-342900" algn="just">
              <a:buFont typeface="+mj-lt"/>
              <a:buAutoNum type="arabicPeriod"/>
            </a:pPr>
            <a:r>
              <a:rPr lang="en-GB" sz="1200" dirty="0">
                <a:solidFill>
                  <a:srgbClr val="7F7F7F"/>
                </a:solidFill>
                <a:latin typeface="+mn-lt"/>
              </a:rPr>
              <a:t>Amplitude of the current slow oscillation</a:t>
            </a:r>
          </a:p>
          <a:p>
            <a:pPr marL="342900" lvl="0" indent="-342900" algn="just">
              <a:buFont typeface="+mj-lt"/>
              <a:buAutoNum type="arabicPeriod"/>
            </a:pPr>
            <a:r>
              <a:rPr lang="en-GB" sz="1200" dirty="0">
                <a:solidFill>
                  <a:srgbClr val="7F7F7F"/>
                </a:solidFill>
                <a:latin typeface="+mn-lt"/>
              </a:rPr>
              <a:t>Duration of the current slow oscillation</a:t>
            </a:r>
          </a:p>
          <a:p>
            <a:pPr marL="342900" lvl="0" indent="-342900" algn="just">
              <a:buFont typeface="+mj-lt"/>
              <a:buAutoNum type="arabicPeriod"/>
            </a:pPr>
            <a:r>
              <a:rPr lang="en-US" sz="1200" dirty="0">
                <a:solidFill>
                  <a:srgbClr val="7F7F7F"/>
                </a:solidFill>
                <a:latin typeface="+mn-lt"/>
              </a:rPr>
              <a:t>Current Sleep stage</a:t>
            </a:r>
          </a:p>
          <a:p>
            <a:pPr marL="342900" lvl="0" indent="-342900" algn="just">
              <a:buFont typeface="+mj-lt"/>
              <a:buAutoNum type="arabicPeriod"/>
            </a:pPr>
            <a:r>
              <a:rPr lang="en-GB" sz="1200" dirty="0">
                <a:solidFill>
                  <a:srgbClr val="7F7F7F"/>
                </a:solidFill>
                <a:latin typeface="+mn-lt"/>
              </a:rPr>
              <a:t>Time elapsed since the person fell asleep</a:t>
            </a:r>
          </a:p>
          <a:p>
            <a:pPr marL="342900" lvl="0" indent="-342900" algn="just">
              <a:buFont typeface="+mj-lt"/>
              <a:buAutoNum type="arabicPeriod"/>
            </a:pPr>
            <a:r>
              <a:rPr lang="en-GB" sz="1200" dirty="0">
                <a:solidFill>
                  <a:srgbClr val="7F7F7F"/>
                </a:solidFill>
                <a:latin typeface="+mn-lt"/>
              </a:rPr>
              <a:t>Time spent in deep sleep so far</a:t>
            </a:r>
          </a:p>
          <a:p>
            <a:pPr marL="342900" lvl="0" indent="-342900" algn="just">
              <a:buFont typeface="+mj-lt"/>
              <a:buAutoNum type="arabicPeriod"/>
            </a:pPr>
            <a:r>
              <a:rPr lang="en-GB" sz="1200" dirty="0">
                <a:solidFill>
                  <a:srgbClr val="7F7F7F"/>
                </a:solidFill>
                <a:latin typeface="+mn-lt"/>
              </a:rPr>
              <a:t>Time spent in light sleep so far</a:t>
            </a:r>
          </a:p>
          <a:p>
            <a:pPr marL="342900" lvl="0" indent="-342900" algn="just">
              <a:buFont typeface="+mj-lt"/>
              <a:buAutoNum type="arabicPeriod"/>
            </a:pPr>
            <a:r>
              <a:rPr lang="en-GB" sz="1200" dirty="0">
                <a:solidFill>
                  <a:srgbClr val="7F7F7F"/>
                </a:solidFill>
                <a:latin typeface="+mn-lt"/>
              </a:rPr>
              <a:t>Time spent in rem sleep so far</a:t>
            </a:r>
          </a:p>
          <a:p>
            <a:pPr marL="342900" lvl="0" indent="-342900" algn="just">
              <a:buFont typeface="+mj-lt"/>
              <a:buAutoNum type="arabicPeriod"/>
            </a:pPr>
            <a:r>
              <a:rPr lang="en-GB" sz="1200" dirty="0">
                <a:solidFill>
                  <a:srgbClr val="7F7F7F"/>
                </a:solidFill>
                <a:latin typeface="+mn-lt"/>
              </a:rPr>
              <a:t>Time spent in wake sleep so far</a:t>
            </a:r>
          </a:p>
          <a:p>
            <a:pPr marL="342900" lvl="0" indent="-342900" algn="just">
              <a:buFont typeface="+mj-lt"/>
              <a:buAutoNum type="arabicPeriod"/>
            </a:pPr>
            <a:r>
              <a:rPr lang="en-GB" sz="1200" dirty="0">
                <a:solidFill>
                  <a:srgbClr val="7F7F7F"/>
                </a:solidFill>
                <a:latin typeface="+mn-lt"/>
              </a:rPr>
              <a:t>to 1261. EEG signal for 10 seconds (sampling frequency: 125Hz -&gt; 1250 data points)</a:t>
            </a:r>
            <a:endParaRPr kumimoji="0" lang="en-US" altLang="en-US" sz="1200" b="0" i="0" u="none" strike="noStrike" cap="none" normalizeH="0" baseline="0" dirty="0">
              <a:ln>
                <a:noFill/>
              </a:ln>
              <a:solidFill>
                <a:srgbClr val="7F7F7F"/>
              </a:solidFill>
              <a:effectLst/>
              <a:latin typeface="+mn-lt"/>
              <a:ea typeface="Open Sans"/>
            </a:endParaRPr>
          </a:p>
        </p:txBody>
      </p:sp>
      <p:sp>
        <p:nvSpPr>
          <p:cNvPr id="40" name="Rectangle 1">
            <a:extLst>
              <a:ext uri="{FF2B5EF4-FFF2-40B4-BE49-F238E27FC236}">
                <a16:creationId xmlns:a16="http://schemas.microsoft.com/office/drawing/2014/main" id="{5CD8F180-D22C-4C88-82E5-EE5D713AD93D}"/>
              </a:ext>
            </a:extLst>
          </p:cNvPr>
          <p:cNvSpPr>
            <a:spLocks noChangeArrowheads="1"/>
          </p:cNvSpPr>
          <p:nvPr/>
        </p:nvSpPr>
        <p:spPr bwMode="auto">
          <a:xfrm>
            <a:off x="8382000" y="2474399"/>
            <a:ext cx="329565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D3237"/>
                </a:solidFill>
                <a:effectLst/>
                <a:latin typeface="+mn-lt"/>
                <a:ea typeface="Raleway"/>
              </a:rPr>
              <a:t>Labels</a:t>
            </a:r>
          </a:p>
          <a:p>
            <a:pPr lvl="0" algn="ctr"/>
            <a:endParaRPr lang="en-GB" sz="1200" dirty="0">
              <a:solidFill>
                <a:srgbClr val="7F7F7F"/>
              </a:solidFill>
              <a:latin typeface="+mn-lt"/>
            </a:endParaRPr>
          </a:p>
          <a:p>
            <a:pPr lvl="0" algn="ctr"/>
            <a:r>
              <a:rPr lang="en-GB" sz="1200" dirty="0">
                <a:solidFill>
                  <a:srgbClr val="7F7F7F"/>
                </a:solidFill>
                <a:latin typeface="+mn-lt"/>
              </a:rPr>
              <a:t>The prediction is a label in {0, 1, 2}.</a:t>
            </a:r>
          </a:p>
          <a:p>
            <a:pPr lvl="0" algn="ctr"/>
            <a:endParaRPr lang="en-GB" sz="1200" dirty="0">
              <a:solidFill>
                <a:srgbClr val="7F7F7F"/>
              </a:solidFill>
              <a:latin typeface="+mn-lt"/>
            </a:endParaRPr>
          </a:p>
          <a:p>
            <a:pPr marL="228600" lvl="0" indent="-228600" algn="ctr">
              <a:buFont typeface="+mj-lt"/>
              <a:buAutoNum type="arabicPeriod"/>
            </a:pPr>
            <a:r>
              <a:rPr lang="en-GB" sz="1200" dirty="0">
                <a:solidFill>
                  <a:srgbClr val="7F7F7F"/>
                </a:solidFill>
                <a:latin typeface="+mn-lt"/>
              </a:rPr>
              <a:t>no slow oscillation is starting in the following second.</a:t>
            </a:r>
          </a:p>
          <a:p>
            <a:pPr marL="228600" lvl="0" indent="-228600" algn="ctr">
              <a:buFont typeface="+mj-lt"/>
              <a:buAutoNum type="arabicPeriod"/>
            </a:pPr>
            <a:r>
              <a:rPr lang="en-GB" sz="1200" dirty="0">
                <a:solidFill>
                  <a:srgbClr val="7F7F7F"/>
                </a:solidFill>
                <a:latin typeface="+mn-lt"/>
              </a:rPr>
              <a:t>a slow oscillation of low amplitude started in the following second.</a:t>
            </a:r>
          </a:p>
          <a:p>
            <a:pPr marL="228600" lvl="0" indent="-228600" algn="ctr">
              <a:buFont typeface="+mj-lt"/>
              <a:buAutoNum type="arabicPeriod"/>
            </a:pPr>
            <a:r>
              <a:rPr lang="en-GB" sz="1200" dirty="0">
                <a:solidFill>
                  <a:srgbClr val="7F7F7F"/>
                </a:solidFill>
                <a:latin typeface="+mn-lt"/>
              </a:rPr>
              <a:t>a slow oscillation of high amplitude started in the following second</a:t>
            </a:r>
          </a:p>
          <a:p>
            <a:pPr marL="228600" lvl="0" indent="-228600" algn="ctr">
              <a:buFont typeface="+mj-lt"/>
              <a:buAutoNum type="arabicPeriod"/>
            </a:pPr>
            <a:endParaRPr kumimoji="0" lang="en-GB" altLang="en-US" sz="1200" b="0" i="0" u="none" strike="noStrike" cap="none" normalizeH="0" baseline="0" dirty="0">
              <a:ln>
                <a:noFill/>
              </a:ln>
              <a:solidFill>
                <a:srgbClr val="7F7F7F"/>
              </a:solidFill>
              <a:effectLst/>
              <a:latin typeface="+mn-lt"/>
              <a:ea typeface="Raleway"/>
            </a:endParaRPr>
          </a:p>
          <a:p>
            <a:pPr lvl="0" algn="ctr"/>
            <a:r>
              <a:rPr lang="en-GB" sz="1200" dirty="0">
                <a:solidFill>
                  <a:srgbClr val="7F7F7F"/>
                </a:solidFill>
                <a:latin typeface="+mn-lt"/>
              </a:rPr>
              <a:t>High and low are defined with respect with the mean amplitude of slow oscillations measured on the whole record.</a:t>
            </a:r>
            <a:endParaRPr kumimoji="0" lang="en-US" altLang="en-US" sz="1200" b="0" i="0" u="none" strike="noStrike" cap="none" normalizeH="0" baseline="0" dirty="0">
              <a:ln>
                <a:noFill/>
              </a:ln>
              <a:solidFill>
                <a:srgbClr val="7F7F7F"/>
              </a:solidFill>
              <a:effectLst/>
              <a:latin typeface="+mn-lt"/>
              <a:ea typeface="Raleway"/>
            </a:endParaRPr>
          </a:p>
        </p:txBody>
      </p:sp>
      <p:sp>
        <p:nvSpPr>
          <p:cNvPr id="43" name="Rectangle: Rounded Corners 42">
            <a:extLst>
              <a:ext uri="{FF2B5EF4-FFF2-40B4-BE49-F238E27FC236}">
                <a16:creationId xmlns:a16="http://schemas.microsoft.com/office/drawing/2014/main" id="{19BB83A7-C485-478E-A65A-5EBEB32FAEAA}"/>
              </a:ext>
              <a:ext uri="{C183D7F6-B498-43B3-948B-1728B52AA6E4}">
                <adec:decorative xmlns:adec="http://schemas.microsoft.com/office/drawing/2017/decorative" val="1"/>
              </a:ext>
            </a:extLst>
          </p:cNvPr>
          <p:cNvSpPr/>
          <p:nvPr/>
        </p:nvSpPr>
        <p:spPr>
          <a:xfrm rot="18900000">
            <a:off x="11005936" y="381620"/>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242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BENCHMARK DESCRIPTION</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7</a:t>
            </a:fld>
            <a:endParaRPr lang="en-US" dirty="0"/>
          </a:p>
        </p:txBody>
      </p:sp>
      <p:sp>
        <p:nvSpPr>
          <p:cNvPr id="9" name="Rectangle: Rounded Corners 8">
            <a:extLst>
              <a:ext uri="{FF2B5EF4-FFF2-40B4-BE49-F238E27FC236}">
                <a16:creationId xmlns:a16="http://schemas.microsoft.com/office/drawing/2014/main" id="{3065E37C-89A6-43AD-9E00-8B7A2831F9B4}"/>
              </a:ext>
              <a:ext uri="{C183D7F6-B498-43B3-948B-1728B52AA6E4}">
                <adec:decorative xmlns:adec="http://schemas.microsoft.com/office/drawing/2017/decorative" val="1"/>
              </a:ext>
            </a:extLst>
          </p:cNvPr>
          <p:cNvSpPr/>
          <p:nvPr/>
        </p:nvSpPr>
        <p:spPr>
          <a:xfrm rot="18900000">
            <a:off x="-36035" y="1669703"/>
            <a:ext cx="936599" cy="878726"/>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8A227BCB-A9D3-41C4-903C-2943B659B277}"/>
              </a:ext>
            </a:extLst>
          </p:cNvPr>
          <p:cNvPicPr>
            <a:picLocks noChangeAspect="1"/>
          </p:cNvPicPr>
          <p:nvPr/>
        </p:nvPicPr>
        <p:blipFill>
          <a:blip r:embed="rId3"/>
          <a:stretch>
            <a:fillRect/>
          </a:stretch>
        </p:blipFill>
        <p:spPr>
          <a:xfrm>
            <a:off x="4469496" y="1336700"/>
            <a:ext cx="4083954" cy="5173010"/>
          </a:xfrm>
          <a:prstGeom prst="rect">
            <a:avLst/>
          </a:prstGeom>
        </p:spPr>
      </p:pic>
      <p:sp>
        <p:nvSpPr>
          <p:cNvPr id="14" name="Rectangle: Rounded Corners 13">
            <a:extLst>
              <a:ext uri="{FF2B5EF4-FFF2-40B4-BE49-F238E27FC236}">
                <a16:creationId xmlns:a16="http://schemas.microsoft.com/office/drawing/2014/main" id="{260DF36C-E8AC-4759-9010-5541974F3DF4}"/>
              </a:ext>
              <a:ext uri="{C183D7F6-B498-43B3-948B-1728B52AA6E4}">
                <adec:decorative xmlns:adec="http://schemas.microsoft.com/office/drawing/2017/decorative" val="1"/>
              </a:ext>
            </a:extLst>
          </p:cNvPr>
          <p:cNvSpPr/>
          <p:nvPr/>
        </p:nvSpPr>
        <p:spPr>
          <a:xfrm rot="18900000">
            <a:off x="10910686" y="4475825"/>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672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Additional content</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8</a:t>
            </a:fld>
            <a:endParaRPr lang="en-US" dirty="0"/>
          </a:p>
        </p:txBody>
      </p:sp>
      <p:sp>
        <p:nvSpPr>
          <p:cNvPr id="2" name="Rectangle 1">
            <a:extLst>
              <a:ext uri="{FF2B5EF4-FFF2-40B4-BE49-F238E27FC236}">
                <a16:creationId xmlns:a16="http://schemas.microsoft.com/office/drawing/2014/main" id="{2B4665A1-A4A5-4DCF-80AB-0A308773C98A}"/>
              </a:ext>
            </a:extLst>
          </p:cNvPr>
          <p:cNvSpPr/>
          <p:nvPr/>
        </p:nvSpPr>
        <p:spPr>
          <a:xfrm>
            <a:off x="838200" y="2828835"/>
            <a:ext cx="4762500" cy="1200329"/>
          </a:xfrm>
          <a:prstGeom prst="rect">
            <a:avLst/>
          </a:prstGeom>
        </p:spPr>
        <p:txBody>
          <a:bodyPr wrap="square">
            <a:spAutoFit/>
          </a:bodyPr>
          <a:lstStyle/>
          <a:p>
            <a:r>
              <a:rPr lang="en-US" dirty="0">
                <a:solidFill>
                  <a:srgbClr val="005A95"/>
                </a:solidFill>
                <a:latin typeface="arial" panose="020B0604020202020204" pitchFamily="34" charset="0"/>
                <a:hlinkClick r:id="rId3"/>
              </a:rPr>
              <a:t>https://www.college-de-france.fr/site/stephane-mallat/Challenge-2018-2019-Predict-brain-deep-sleep-slow-oscillation.htm</a:t>
            </a:r>
            <a:endParaRPr lang="en-US" dirty="0"/>
          </a:p>
        </p:txBody>
      </p:sp>
      <p:sp>
        <p:nvSpPr>
          <p:cNvPr id="4" name="Rectangle 3">
            <a:extLst>
              <a:ext uri="{FF2B5EF4-FFF2-40B4-BE49-F238E27FC236}">
                <a16:creationId xmlns:a16="http://schemas.microsoft.com/office/drawing/2014/main" id="{B0E2C017-3FDF-4B13-A7C8-D17D0098F5D6}"/>
              </a:ext>
            </a:extLst>
          </p:cNvPr>
          <p:cNvSpPr/>
          <p:nvPr/>
        </p:nvSpPr>
        <p:spPr>
          <a:xfrm>
            <a:off x="704855" y="1978878"/>
            <a:ext cx="4391137" cy="646331"/>
          </a:xfrm>
          <a:prstGeom prst="rect">
            <a:avLst/>
          </a:prstGeom>
        </p:spPr>
        <p:txBody>
          <a:bodyPr wrap="none">
            <a:spAutoFit/>
          </a:bodyPr>
          <a:lstStyle/>
          <a:p>
            <a:pPr lvl="0" algn="ctr" eaLnBrk="0" fontAlgn="base" hangingPunct="0">
              <a:spcBef>
                <a:spcPct val="0"/>
              </a:spcBef>
              <a:spcAft>
                <a:spcPct val="0"/>
              </a:spcAft>
            </a:pPr>
            <a:r>
              <a:rPr lang="en-US" altLang="en-US" dirty="0">
                <a:solidFill>
                  <a:srgbClr val="2D3237"/>
                </a:solidFill>
                <a:ea typeface="Raleway"/>
              </a:rPr>
              <a:t>Video de presentation au </a:t>
            </a:r>
            <a:r>
              <a:rPr lang="en-US" altLang="en-US" dirty="0" err="1">
                <a:solidFill>
                  <a:srgbClr val="2D3237"/>
                </a:solidFill>
                <a:ea typeface="Raleway"/>
              </a:rPr>
              <a:t>collège</a:t>
            </a:r>
            <a:r>
              <a:rPr lang="en-US" altLang="en-US" dirty="0">
                <a:solidFill>
                  <a:srgbClr val="2D3237"/>
                </a:solidFill>
                <a:ea typeface="Raleway"/>
              </a:rPr>
              <a:t> de France</a:t>
            </a:r>
          </a:p>
          <a:p>
            <a:pPr lvl="0" algn="ctr" eaLnBrk="0" fontAlgn="base" hangingPunct="0">
              <a:spcBef>
                <a:spcPct val="0"/>
              </a:spcBef>
              <a:spcAft>
                <a:spcPct val="0"/>
              </a:spcAft>
            </a:pPr>
            <a:r>
              <a:rPr lang="en-US" altLang="en-US" dirty="0">
                <a:solidFill>
                  <a:srgbClr val="2D3237"/>
                </a:solidFill>
                <a:ea typeface="Raleway"/>
              </a:rPr>
              <a:t>(challenge MVA):</a:t>
            </a:r>
            <a:endParaRPr lang="en-US" altLang="en-US" sz="2400" dirty="0">
              <a:solidFill>
                <a:srgbClr val="2D3237"/>
              </a:solidFill>
              <a:ea typeface="Raleway"/>
            </a:endParaRPr>
          </a:p>
        </p:txBody>
      </p:sp>
    </p:spTree>
    <p:extLst>
      <p:ext uri="{BB962C8B-B14F-4D97-AF65-F5344CB8AC3E}">
        <p14:creationId xmlns:p14="http://schemas.microsoft.com/office/powerpoint/2010/main" val="412966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Image result for dreem">
            <a:extLst>
              <a:ext uri="{FF2B5EF4-FFF2-40B4-BE49-F238E27FC236}">
                <a16:creationId xmlns:a16="http://schemas.microsoft.com/office/drawing/2014/main" id="{3EA0A143-F365-4A33-A588-5AAC58E5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0"/>
            <a:ext cx="9159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GOOD</a:t>
            </a:r>
          </a:p>
          <a:p>
            <a:pPr algn="ctr"/>
            <a:r>
              <a:rPr lang="en-US" sz="7200" dirty="0">
                <a:solidFill>
                  <a:schemeClr val="bg1"/>
                </a:solidFill>
                <a:latin typeface="+mj-lt"/>
              </a:rPr>
              <a:t>LUCK</a:t>
            </a:r>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
        <p:nvSpPr>
          <p:cNvPr id="15" name="Slide Number Placeholder 3">
            <a:extLst>
              <a:ext uri="{FF2B5EF4-FFF2-40B4-BE49-F238E27FC236}">
                <a16:creationId xmlns:a16="http://schemas.microsoft.com/office/drawing/2014/main" id="{FEB274F6-2445-4B40-8751-7FF26679CBC2}"/>
              </a:ext>
            </a:extLst>
          </p:cNvPr>
          <p:cNvSpPr>
            <a:spLocks noGrp="1"/>
          </p:cNvSpPr>
          <p:nvPr>
            <p:ph type="sldNum" sz="quarter" idx="12"/>
          </p:nvPr>
        </p:nvSpPr>
        <p:spPr>
          <a:xfrm>
            <a:off x="11677650" y="589475"/>
            <a:ext cx="419100" cy="365125"/>
          </a:xfrm>
        </p:spPr>
        <p:txBody>
          <a:bodyPr/>
          <a:lstStyle/>
          <a:p>
            <a:fld id="{0FD50806-BABF-4915-9689-3B9956D1C75C}" type="slidenum">
              <a:rPr lang="en-US" smtClean="0"/>
              <a:pPr/>
              <a:t>9</a:t>
            </a:fld>
            <a:endParaRPr lang="en-US" dirty="0"/>
          </a:p>
        </p:txBody>
      </p:sp>
      <p:pic>
        <p:nvPicPr>
          <p:cNvPr id="3" name="Picture 2">
            <a:extLst>
              <a:ext uri="{FF2B5EF4-FFF2-40B4-BE49-F238E27FC236}">
                <a16:creationId xmlns:a16="http://schemas.microsoft.com/office/drawing/2014/main" id="{7FF22840-B8E4-46EC-988F-3265D485F29B}"/>
              </a:ext>
            </a:extLst>
          </p:cNvPr>
          <p:cNvPicPr>
            <a:picLocks noChangeAspect="1"/>
          </p:cNvPicPr>
          <p:nvPr/>
        </p:nvPicPr>
        <p:blipFill>
          <a:blip r:embed="rId4"/>
          <a:stretch>
            <a:fillRect/>
          </a:stretch>
        </p:blipFill>
        <p:spPr>
          <a:xfrm>
            <a:off x="8090938" y="6156030"/>
            <a:ext cx="2441216" cy="642999"/>
          </a:xfrm>
          <a:prstGeom prst="rect">
            <a:avLst/>
          </a:prstGeom>
          <a:ln>
            <a:noFill/>
          </a:ln>
          <a:effectLst>
            <a:softEdge rad="112500"/>
          </a:effectLst>
        </p:spPr>
      </p:pic>
    </p:spTree>
    <p:extLst>
      <p:ext uri="{BB962C8B-B14F-4D97-AF65-F5344CB8AC3E}">
        <p14:creationId xmlns:p14="http://schemas.microsoft.com/office/powerpoint/2010/main" val="686076518"/>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792</Words>
  <Application>Microsoft Office PowerPoint</Application>
  <PresentationFormat>Widescreen</PresentationFormat>
  <Paragraphs>84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Open Sans</vt:lpstr>
      <vt:lpstr>arial</vt:lpstr>
      <vt:lpstr>arial</vt:lpstr>
      <vt:lpstr>Calibri</vt:lpstr>
      <vt:lpstr>Century Gothic</vt:lpstr>
      <vt:lpstr>Segoe UI Light</vt:lpstr>
      <vt:lpstr>Office Theme</vt:lpstr>
      <vt:lpstr>Slide 1</vt:lpstr>
      <vt:lpstr>Measuring sleep</vt:lpstr>
      <vt:lpstr>The dream headband</vt:lpstr>
      <vt:lpstr>NORMAL SLEEP</vt:lpstr>
      <vt:lpstr>GOALS</vt:lpstr>
      <vt:lpstr>DATA DESCRIPTION</vt:lpstr>
      <vt:lpstr>BENCHMARK DESCRIPTION</vt:lpstr>
      <vt:lpstr>Additional content</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2019-09-27T15:58:13Z</dcterms:created>
  <dcterms:modified xsi:type="dcterms:W3CDTF">2019-09-27T19:03:30Z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