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52" r:id="rId4"/>
    <p:sldId id="266" r:id="rId6"/>
    <p:sldId id="406" r:id="rId7"/>
    <p:sldId id="442" r:id="rId8"/>
    <p:sldId id="444" r:id="rId9"/>
    <p:sldId id="450" r:id="rId10"/>
    <p:sldId id="451" r:id="rId11"/>
    <p:sldId id="453" r:id="rId12"/>
    <p:sldId id="414" r:id="rId13"/>
    <p:sldId id="445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48A2A0"/>
    <a:srgbClr val="7EBDBB"/>
    <a:srgbClr val="595959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4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843463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96085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48707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01329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53951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06574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530173"/>
            <a:ext cx="9144000" cy="12638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9306"/>
            <a:ext cx="9144000" cy="47897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7164388" y="2120839"/>
            <a:ext cx="5429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>
            <a:off x="4484688" y="2120839"/>
            <a:ext cx="5429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59416" y="2351314"/>
            <a:ext cx="5969544" cy="103550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59416" y="3431391"/>
            <a:ext cx="5969544" cy="8706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843463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96085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48707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01329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53951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06574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2150" y="1666966"/>
            <a:ext cx="10807700" cy="17144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692150" y="3422466"/>
            <a:ext cx="10807700" cy="76635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2.emf"/><Relationship Id="rId2" Type="http://schemas.openxmlformats.org/officeDocument/2006/relationships/tags" Target="../tags/tag10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927350" y="1992630"/>
            <a:ext cx="6335395" cy="1778000"/>
          </a:xfrm>
        </p:spPr>
        <p:txBody>
          <a:bodyPr>
            <a:noAutofit/>
          </a:bodyPr>
          <a:lstStyle/>
          <a:p>
            <a:r>
              <a:rPr lang="zh-CN" altLang="en-US" sz="8000">
                <a:solidFill>
                  <a:schemeClr val="accent3"/>
                </a:solidFill>
                <a:uFillTx/>
                <a:latin typeface="+中文标题" charset="0"/>
              </a:rPr>
              <a:t>林晓乙</a:t>
            </a:r>
            <a:endParaRPr lang="zh-CN" altLang="en-US" sz="8000">
              <a:solidFill>
                <a:schemeClr val="accent3"/>
              </a:solidFill>
              <a:uFillTx/>
              <a:latin typeface="+中文标题" charset="0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3365" y="3858986"/>
            <a:ext cx="9144000" cy="47897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uFillTx/>
              </a:rPr>
              <a:t>15813320796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uFillTx/>
            </a:endParaRPr>
          </a:p>
          <a:p>
            <a:endParaRPr lang="en-US" altLang="zh-CN" sz="3200" dirty="0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</p:spTree>
    <p:custDataLst>
      <p:tags r:id="rId3"/>
    </p:custDataLst>
  </p:cSld>
  <p:clrMapOvr>
    <a:masterClrMapping/>
  </p:clrMapOvr>
  <p:transition advTm="135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622165" y="2013585"/>
            <a:ext cx="5969635" cy="46799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spc="100" dirty="0">
                <a:solidFill>
                  <a:srgbClr val="595959"/>
                </a:solidFill>
                <a:uFillTx/>
                <a:sym typeface="+mn-ea"/>
              </a:rPr>
              <a:t>笔试：一般线上</a:t>
            </a:r>
            <a:endParaRPr lang="zh-CN" altLang="en-US" sz="2000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spc="100" dirty="0">
                <a:solidFill>
                  <a:srgbClr val="595959"/>
                </a:solidFill>
                <a:uFillTx/>
                <a:sym typeface="+mn-ea"/>
              </a:rPr>
              <a:t>技术面</a:t>
            </a:r>
            <a:endParaRPr lang="zh-CN" altLang="en-US" sz="2000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spc="100" dirty="0">
                <a:solidFill>
                  <a:srgbClr val="595959"/>
                </a:solidFill>
                <a:uFillTx/>
                <a:sym typeface="+mn-ea"/>
              </a:rPr>
              <a:t>hr</a:t>
            </a:r>
            <a:r>
              <a:rPr lang="zh-CN" altLang="en-US" sz="2000" spc="100" dirty="0">
                <a:solidFill>
                  <a:srgbClr val="595959"/>
                </a:solidFill>
                <a:uFillTx/>
                <a:sym typeface="+mn-ea"/>
              </a:rPr>
              <a:t>面</a:t>
            </a:r>
            <a:endParaRPr lang="zh-CN" altLang="en-US" sz="2000" spc="100" dirty="0">
              <a:solidFill>
                <a:srgbClr val="595959"/>
              </a:solidFill>
              <a:uFillTx/>
              <a:sym typeface="+mn-ea"/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4622165" y="1031240"/>
            <a:ext cx="1787525" cy="649605"/>
          </a:xfrm>
          <a:custGeom>
            <a:avLst/>
            <a:gdLst>
              <a:gd name="connsiteX0" fmla="*/ 0 w 1640084"/>
              <a:gd name="connsiteY0" fmla="*/ 0 h 648809"/>
              <a:gd name="connsiteX1" fmla="*/ 1134678 w 1640084"/>
              <a:gd name="connsiteY1" fmla="*/ 0 h 648809"/>
              <a:gd name="connsiteX2" fmla="*/ 1640084 w 1640084"/>
              <a:gd name="connsiteY2" fmla="*/ 648809 h 648809"/>
              <a:gd name="connsiteX3" fmla="*/ 0 w 1640084"/>
              <a:gd name="connsiteY3" fmla="*/ 648809 h 64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084" h="648809">
                <a:moveTo>
                  <a:pt x="0" y="0"/>
                </a:moveTo>
                <a:lnTo>
                  <a:pt x="1134678" y="0"/>
                </a:lnTo>
                <a:lnTo>
                  <a:pt x="1640084" y="648809"/>
                </a:lnTo>
                <a:lnTo>
                  <a:pt x="0" y="64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6004560" y="1031240"/>
            <a:ext cx="4883150" cy="649605"/>
          </a:xfrm>
          <a:custGeom>
            <a:avLst/>
            <a:gdLst>
              <a:gd name="connsiteX0" fmla="*/ 0 w 4513262"/>
              <a:gd name="connsiteY0" fmla="*/ 0 h 649288"/>
              <a:gd name="connsiteX1" fmla="*/ 4164424 w 4513262"/>
              <a:gd name="connsiteY1" fmla="*/ 0 h 649288"/>
              <a:gd name="connsiteX2" fmla="*/ 4513262 w 4513262"/>
              <a:gd name="connsiteY2" fmla="*/ 448215 h 649288"/>
              <a:gd name="connsiteX3" fmla="*/ 4415743 w 4513262"/>
              <a:gd name="connsiteY3" fmla="*/ 649288 h 649288"/>
              <a:gd name="connsiteX4" fmla="*/ 505329 w 4513262"/>
              <a:gd name="connsiteY4" fmla="*/ 649288 h 6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262" h="649288">
                <a:moveTo>
                  <a:pt x="0" y="0"/>
                </a:moveTo>
                <a:lnTo>
                  <a:pt x="4164424" y="0"/>
                </a:lnTo>
                <a:lnTo>
                  <a:pt x="4513262" y="448215"/>
                </a:lnTo>
                <a:lnTo>
                  <a:pt x="4415743" y="649288"/>
                </a:lnTo>
                <a:lnTo>
                  <a:pt x="505329" y="6492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zh-CN" altLang="en-US" sz="2800">
              <a:solidFill>
                <a:schemeClr val="bg1"/>
              </a:solidFill>
              <a:uFillTx/>
              <a:sym typeface="+mn-ea"/>
            </a:endParaRPr>
          </a:p>
          <a:p>
            <a:endParaRPr lang="zh-CN" altLang="en-US" sz="280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9690" y="1110615"/>
            <a:ext cx="3462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实习和工作基本一样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40180" y="1624330"/>
            <a:ext cx="1024890" cy="999490"/>
          </a:xfrm>
          <a:prstGeom prst="ellipse">
            <a:avLst/>
          </a:prstGeom>
          <a:solidFill>
            <a:srgbClr val="7EBDBB">
              <a:alpha val="99000"/>
            </a:srgbClr>
          </a:solidFill>
          <a:ln>
            <a:solidFill>
              <a:srgbClr val="7EB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1440180" y="1855470"/>
            <a:ext cx="1401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FOUR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8" name="MH_Others_1"/>
          <p:cNvSpPr txBox="1"/>
          <p:nvPr>
            <p:custDataLst>
              <p:tags r:id="rId4"/>
            </p:custDataLst>
          </p:nvPr>
        </p:nvSpPr>
        <p:spPr>
          <a:xfrm>
            <a:off x="4359275" y="725170"/>
            <a:ext cx="1913890" cy="89916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20000"/>
          </a:bodyPr>
          <a:lstStyle/>
          <a:p>
            <a:pPr algn="ctr"/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sym typeface="+mn-lt"/>
              </a:rPr>
              <a:t>校招流程</a:t>
            </a:r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</p:txBody>
      </p:sp>
      <p:sp>
        <p:nvSpPr>
          <p:cNvPr id="14" name="MH_Others_1"/>
          <p:cNvSpPr txBox="1"/>
          <p:nvPr>
            <p:custDataLst>
              <p:tags r:id="rId5"/>
            </p:custDataLst>
          </p:nvPr>
        </p:nvSpPr>
        <p:spPr>
          <a:xfrm>
            <a:off x="1577975" y="2727960"/>
            <a:ext cx="2503170" cy="10668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sym typeface="+mn-lt"/>
              </a:rPr>
              <a:t>校招相关</a:t>
            </a:r>
            <a:endParaRPr lang="zh-CN" altLang="en-US" sz="3600" b="1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p:transition advTm="2981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622165" y="2013585"/>
            <a:ext cx="5969635" cy="46799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spc="100" dirty="0">
                <a:solidFill>
                  <a:srgbClr val="595959"/>
                </a:solidFill>
                <a:uFillTx/>
                <a:sym typeface="+mn-ea"/>
              </a:rPr>
              <a:t>实习：</a:t>
            </a:r>
            <a:endParaRPr lang="zh-CN" altLang="en-US" sz="2000" spc="100" dirty="0">
              <a:solidFill>
                <a:srgbClr val="595959"/>
              </a:solidFill>
              <a:uFillTx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</a:pPr>
            <a:r>
              <a:rPr lang="zh-CN" altLang="en-US" sz="1800" b="1" spc="100" dirty="0">
                <a:solidFill>
                  <a:srgbClr val="595959"/>
                </a:solidFill>
                <a:uFillTx/>
                <a:sym typeface="+mn-ea"/>
              </a:rPr>
              <a:t>日常实习</a:t>
            </a:r>
            <a:r>
              <a:rPr lang="zh-CN" altLang="en-US" sz="1800" spc="100" dirty="0">
                <a:solidFill>
                  <a:srgbClr val="595959"/>
                </a:solidFill>
                <a:uFillTx/>
                <a:sym typeface="+mn-ea"/>
              </a:rPr>
              <a:t>：</a:t>
            </a:r>
            <a:endParaRPr lang="zh-CN" altLang="en-US" sz="1800" spc="100" dirty="0">
              <a:solidFill>
                <a:srgbClr val="595959"/>
              </a:solidFill>
              <a:uFillTx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</a:pPr>
            <a:r>
              <a:rPr lang="en-US" altLang="zh-CN" sz="1800" spc="100" dirty="0">
                <a:solidFill>
                  <a:srgbClr val="595959"/>
                </a:solidFill>
                <a:uFillTx/>
                <a:sym typeface="+mn-ea"/>
              </a:rPr>
              <a:t>	</a:t>
            </a:r>
            <a:r>
              <a:rPr lang="zh-CN" altLang="en-US" sz="1800" spc="100" dirty="0">
                <a:solidFill>
                  <a:srgbClr val="595959"/>
                </a:solidFill>
                <a:uFillTx/>
                <a:sym typeface="+mn-ea"/>
              </a:rPr>
              <a:t>全年都有（能力稍好的可以大二暑假或者大三上学期和寒假去）</a:t>
            </a:r>
            <a:endParaRPr lang="zh-CN" altLang="en-US" sz="1800" spc="100" dirty="0">
              <a:solidFill>
                <a:srgbClr val="595959"/>
              </a:solidFill>
              <a:uFillTx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</a:pPr>
            <a:r>
              <a:rPr lang="zh-CN" altLang="en-US" sz="1800" b="1" spc="100" dirty="0">
                <a:solidFill>
                  <a:srgbClr val="595959"/>
                </a:solidFill>
                <a:uFillTx/>
                <a:sym typeface="+mn-ea"/>
              </a:rPr>
              <a:t>暑期实习</a:t>
            </a:r>
            <a:r>
              <a:rPr lang="zh-CN" altLang="en-US" sz="1800" spc="100" dirty="0">
                <a:solidFill>
                  <a:srgbClr val="595959"/>
                </a:solidFill>
                <a:uFillTx/>
                <a:sym typeface="+mn-ea"/>
              </a:rPr>
              <a:t>：</a:t>
            </a:r>
            <a:endParaRPr lang="zh-CN" altLang="en-US" sz="1800" spc="100" dirty="0">
              <a:solidFill>
                <a:srgbClr val="595959"/>
              </a:solidFill>
              <a:uFillTx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</a:pPr>
            <a:r>
              <a:rPr lang="zh-CN" altLang="en-US" sz="1800" spc="100" dirty="0">
                <a:solidFill>
                  <a:srgbClr val="595959"/>
                </a:solidFill>
                <a:uFillTx/>
                <a:sym typeface="+mn-ea"/>
              </a:rPr>
              <a:t>     大三下学期（</a:t>
            </a:r>
            <a:r>
              <a:rPr lang="en-US" altLang="zh-CN" sz="1800" spc="100" dirty="0">
                <a:solidFill>
                  <a:srgbClr val="595959"/>
                </a:solidFill>
                <a:uFillTx/>
                <a:sym typeface="+mn-ea"/>
              </a:rPr>
              <a:t>3</a:t>
            </a:r>
            <a:r>
              <a:rPr lang="zh-CN" altLang="en-US" sz="1800" spc="100" dirty="0">
                <a:solidFill>
                  <a:srgbClr val="595959"/>
                </a:solidFill>
                <a:uFillTx/>
                <a:sym typeface="+mn-ea"/>
              </a:rPr>
              <a:t>、</a:t>
            </a:r>
            <a:r>
              <a:rPr lang="en-US" altLang="zh-CN" sz="1800" spc="100" dirty="0">
                <a:solidFill>
                  <a:srgbClr val="595959"/>
                </a:solidFill>
                <a:uFillTx/>
                <a:sym typeface="+mn-ea"/>
              </a:rPr>
              <a:t>4</a:t>
            </a:r>
            <a:r>
              <a:rPr lang="zh-CN" altLang="en-US" sz="1800" spc="100" dirty="0">
                <a:solidFill>
                  <a:srgbClr val="595959"/>
                </a:solidFill>
                <a:uFillTx/>
                <a:sym typeface="+mn-ea"/>
              </a:rPr>
              <a:t>月份集中，跟大四春招一起）</a:t>
            </a:r>
            <a:endParaRPr lang="zh-CN" altLang="en-US" sz="2220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spc="100" dirty="0">
                <a:solidFill>
                  <a:srgbClr val="595959"/>
                </a:solidFill>
                <a:uFillTx/>
                <a:sym typeface="+mn-ea"/>
              </a:rPr>
              <a:t>工作：</a:t>
            </a:r>
            <a:endParaRPr lang="zh-CN" altLang="en-US" sz="2000" spc="100" dirty="0">
              <a:solidFill>
                <a:srgbClr val="595959"/>
              </a:solidFill>
              <a:uFillTx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</a:pPr>
            <a:r>
              <a:rPr lang="zh-CN" altLang="en-US" sz="1800" b="1" spc="100" dirty="0">
                <a:solidFill>
                  <a:srgbClr val="595959"/>
                </a:solidFill>
                <a:uFillTx/>
                <a:sym typeface="+mn-ea"/>
              </a:rPr>
              <a:t>秋招</a:t>
            </a:r>
            <a:r>
              <a:rPr lang="zh-CN" altLang="en-US" sz="1800" spc="100" dirty="0">
                <a:solidFill>
                  <a:srgbClr val="595959"/>
                </a:solidFill>
                <a:uFillTx/>
                <a:sym typeface="+mn-ea"/>
              </a:rPr>
              <a:t>：岗位多，集中在</a:t>
            </a:r>
            <a:r>
              <a:rPr lang="en-US" altLang="zh-CN" sz="1800" spc="100" dirty="0">
                <a:solidFill>
                  <a:srgbClr val="595959"/>
                </a:solidFill>
                <a:uFillTx/>
                <a:sym typeface="+mn-ea"/>
              </a:rPr>
              <a:t>8</a:t>
            </a:r>
            <a:r>
              <a:rPr lang="zh-CN" altLang="en-US" sz="1800" spc="100" dirty="0">
                <a:solidFill>
                  <a:srgbClr val="595959"/>
                </a:solidFill>
                <a:uFillTx/>
                <a:sym typeface="+mn-ea"/>
              </a:rPr>
              <a:t>月开始</a:t>
            </a:r>
            <a:r>
              <a:rPr lang="en-US" altLang="zh-CN" sz="1800" spc="100" dirty="0">
                <a:solidFill>
                  <a:srgbClr val="595959"/>
                </a:solidFill>
                <a:uFillTx/>
                <a:sym typeface="+mn-ea"/>
              </a:rPr>
              <a:t>,9</a:t>
            </a:r>
            <a:r>
              <a:rPr lang="zh-CN" altLang="en-US" sz="1800" spc="100" dirty="0">
                <a:solidFill>
                  <a:srgbClr val="595959"/>
                </a:solidFill>
                <a:uFillTx/>
                <a:sym typeface="+mn-ea"/>
              </a:rPr>
              <a:t>月爆发</a:t>
            </a:r>
            <a:r>
              <a:rPr lang="en-US" altLang="zh-CN" sz="1800" spc="100" dirty="0">
                <a:solidFill>
                  <a:srgbClr val="595959"/>
                </a:solidFill>
                <a:uFillTx/>
                <a:sym typeface="+mn-ea"/>
              </a:rPr>
              <a:t>,10</a:t>
            </a:r>
            <a:r>
              <a:rPr lang="zh-CN" altLang="en-US" sz="1800" spc="100" dirty="0">
                <a:solidFill>
                  <a:srgbClr val="595959"/>
                </a:solidFill>
                <a:uFillTx/>
                <a:sym typeface="+mn-ea"/>
              </a:rPr>
              <a:t>尾声</a:t>
            </a:r>
            <a:endParaRPr lang="zh-CN" altLang="en-US" sz="1800" spc="100" dirty="0">
              <a:solidFill>
                <a:srgbClr val="595959"/>
              </a:solidFill>
              <a:uFillTx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800" spc="100" dirty="0">
                <a:solidFill>
                  <a:srgbClr val="595959"/>
                </a:solidFill>
                <a:uFillTx/>
                <a:sym typeface="+mn-ea"/>
              </a:rPr>
              <a:t>      </a:t>
            </a:r>
            <a:r>
              <a:rPr lang="zh-CN" altLang="en-US" sz="1800" b="1" spc="100" dirty="0">
                <a:solidFill>
                  <a:srgbClr val="595959"/>
                </a:solidFill>
                <a:uFillTx/>
                <a:sym typeface="+mn-ea"/>
              </a:rPr>
              <a:t>春招</a:t>
            </a:r>
            <a:r>
              <a:rPr lang="zh-CN" altLang="en-US" sz="1800" spc="100" dirty="0">
                <a:solidFill>
                  <a:srgbClr val="595959"/>
                </a:solidFill>
                <a:uFillTx/>
                <a:sym typeface="+mn-ea"/>
              </a:rPr>
              <a:t>：岗位少，主要是补招和海归，</a:t>
            </a:r>
            <a:r>
              <a:rPr lang="en-US" altLang="zh-CN" sz="1800" spc="100" dirty="0">
                <a:solidFill>
                  <a:srgbClr val="595959"/>
                </a:solidFill>
                <a:uFillTx/>
                <a:sym typeface="+mn-ea"/>
              </a:rPr>
              <a:t>3,4</a:t>
            </a:r>
            <a:r>
              <a:rPr lang="zh-CN" altLang="en-US" sz="1800" spc="100" dirty="0">
                <a:solidFill>
                  <a:srgbClr val="595959"/>
                </a:solidFill>
                <a:uFillTx/>
                <a:sym typeface="+mn-ea"/>
              </a:rPr>
              <a:t>月份</a:t>
            </a:r>
            <a:endParaRPr lang="zh-CN" altLang="en-US" sz="1800" spc="100" dirty="0">
              <a:solidFill>
                <a:srgbClr val="595959"/>
              </a:solidFill>
              <a:uFillTx/>
              <a:sym typeface="+mn-ea"/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4622165" y="1031240"/>
            <a:ext cx="1787525" cy="649605"/>
          </a:xfrm>
          <a:custGeom>
            <a:avLst/>
            <a:gdLst>
              <a:gd name="connsiteX0" fmla="*/ 0 w 1640084"/>
              <a:gd name="connsiteY0" fmla="*/ 0 h 648809"/>
              <a:gd name="connsiteX1" fmla="*/ 1134678 w 1640084"/>
              <a:gd name="connsiteY1" fmla="*/ 0 h 648809"/>
              <a:gd name="connsiteX2" fmla="*/ 1640084 w 1640084"/>
              <a:gd name="connsiteY2" fmla="*/ 648809 h 648809"/>
              <a:gd name="connsiteX3" fmla="*/ 0 w 1640084"/>
              <a:gd name="connsiteY3" fmla="*/ 648809 h 64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084" h="648809">
                <a:moveTo>
                  <a:pt x="0" y="0"/>
                </a:moveTo>
                <a:lnTo>
                  <a:pt x="1134678" y="0"/>
                </a:lnTo>
                <a:lnTo>
                  <a:pt x="1640084" y="648809"/>
                </a:lnTo>
                <a:lnTo>
                  <a:pt x="0" y="64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6004560" y="1031240"/>
            <a:ext cx="4883150" cy="649605"/>
          </a:xfrm>
          <a:custGeom>
            <a:avLst/>
            <a:gdLst>
              <a:gd name="connsiteX0" fmla="*/ 0 w 4513262"/>
              <a:gd name="connsiteY0" fmla="*/ 0 h 649288"/>
              <a:gd name="connsiteX1" fmla="*/ 4164424 w 4513262"/>
              <a:gd name="connsiteY1" fmla="*/ 0 h 649288"/>
              <a:gd name="connsiteX2" fmla="*/ 4513262 w 4513262"/>
              <a:gd name="connsiteY2" fmla="*/ 448215 h 649288"/>
              <a:gd name="connsiteX3" fmla="*/ 4415743 w 4513262"/>
              <a:gd name="connsiteY3" fmla="*/ 649288 h 649288"/>
              <a:gd name="connsiteX4" fmla="*/ 505329 w 4513262"/>
              <a:gd name="connsiteY4" fmla="*/ 649288 h 6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262" h="649288">
                <a:moveTo>
                  <a:pt x="0" y="0"/>
                </a:moveTo>
                <a:lnTo>
                  <a:pt x="4164424" y="0"/>
                </a:lnTo>
                <a:lnTo>
                  <a:pt x="4513262" y="448215"/>
                </a:lnTo>
                <a:lnTo>
                  <a:pt x="4415743" y="649288"/>
                </a:lnTo>
                <a:lnTo>
                  <a:pt x="505329" y="6492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zh-CN" altLang="en-US" sz="2800">
              <a:solidFill>
                <a:schemeClr val="bg1"/>
              </a:solidFill>
              <a:uFillTx/>
              <a:sym typeface="+mn-ea"/>
            </a:endParaRPr>
          </a:p>
          <a:p>
            <a:endParaRPr lang="zh-CN" altLang="en-US" sz="280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40180" y="1624330"/>
            <a:ext cx="1024890" cy="999490"/>
          </a:xfrm>
          <a:prstGeom prst="ellipse">
            <a:avLst/>
          </a:prstGeom>
          <a:solidFill>
            <a:srgbClr val="7EBDBB">
              <a:alpha val="99000"/>
            </a:srgbClr>
          </a:solidFill>
          <a:ln>
            <a:solidFill>
              <a:srgbClr val="7EB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1440180" y="1855470"/>
            <a:ext cx="1401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sym typeface="+mn-ea"/>
              </a:rPr>
              <a:t>FOUR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8" name="MH_Others_1"/>
          <p:cNvSpPr txBox="1"/>
          <p:nvPr>
            <p:custDataLst>
              <p:tags r:id="rId4"/>
            </p:custDataLst>
          </p:nvPr>
        </p:nvSpPr>
        <p:spPr>
          <a:xfrm>
            <a:off x="4359275" y="725170"/>
            <a:ext cx="1913890" cy="89916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20000"/>
          </a:bodyPr>
          <a:lstStyle/>
          <a:p>
            <a:pPr algn="ctr"/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sym typeface="+mn-lt"/>
              </a:rPr>
              <a:t>校招时间</a:t>
            </a:r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</p:txBody>
      </p:sp>
      <p:sp>
        <p:nvSpPr>
          <p:cNvPr id="14" name="MH_Others_1"/>
          <p:cNvSpPr txBox="1"/>
          <p:nvPr>
            <p:custDataLst>
              <p:tags r:id="rId5"/>
            </p:custDataLst>
          </p:nvPr>
        </p:nvSpPr>
        <p:spPr>
          <a:xfrm>
            <a:off x="1577975" y="2727960"/>
            <a:ext cx="2503170" cy="10668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sym typeface="+mn-lt"/>
              </a:rPr>
              <a:t>校招相关</a:t>
            </a:r>
            <a:endParaRPr lang="zh-CN" altLang="en-US" sz="3600" b="1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p:transition advTm="2981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2150" y="1609816"/>
            <a:ext cx="10807700" cy="1714499"/>
          </a:xfrm>
        </p:spPr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 advTm="225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1113745" y="1573213"/>
            <a:ext cx="3746500" cy="37115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44" y="1728471"/>
            <a:ext cx="3371533" cy="321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空心弧 3"/>
          <p:cNvSpPr/>
          <p:nvPr>
            <p:custDataLst>
              <p:tags r:id="rId4"/>
            </p:custDataLst>
          </p:nvPr>
        </p:nvSpPr>
        <p:spPr>
          <a:xfrm rot="5400000">
            <a:off x="896257" y="1338263"/>
            <a:ext cx="4181475" cy="4181475"/>
          </a:xfrm>
          <a:prstGeom prst="blockArc">
            <a:avLst>
              <a:gd name="adj1" fmla="val 10800000"/>
              <a:gd name="adj2" fmla="val 21578710"/>
              <a:gd name="adj3" fmla="val 27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5460411" y="1570831"/>
            <a:ext cx="5799136" cy="649288"/>
            <a:chOff x="5496606" y="3104356"/>
            <a:chExt cx="5799136" cy="649288"/>
          </a:xfrm>
        </p:grpSpPr>
        <p:sp>
          <p:nvSpPr>
            <p:cNvPr id="6" name="任意多边形 5"/>
            <p:cNvSpPr/>
            <p:nvPr>
              <p:custDataLst>
                <p:tags r:id="rId6"/>
              </p:custDataLst>
            </p:nvPr>
          </p:nvSpPr>
          <p:spPr>
            <a:xfrm>
              <a:off x="5496606" y="3104356"/>
              <a:ext cx="1639887" cy="649288"/>
            </a:xfrm>
            <a:custGeom>
              <a:avLst/>
              <a:gdLst>
                <a:gd name="connsiteX0" fmla="*/ 0 w 1640084"/>
                <a:gd name="connsiteY0" fmla="*/ 0 h 648809"/>
                <a:gd name="connsiteX1" fmla="*/ 1134678 w 1640084"/>
                <a:gd name="connsiteY1" fmla="*/ 0 h 648809"/>
                <a:gd name="connsiteX2" fmla="*/ 1640084 w 1640084"/>
                <a:gd name="connsiteY2" fmla="*/ 648809 h 648809"/>
                <a:gd name="connsiteX3" fmla="*/ 0 w 1640084"/>
                <a:gd name="connsiteY3" fmla="*/ 648809 h 64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084" h="648809">
                  <a:moveTo>
                    <a:pt x="0" y="0"/>
                  </a:moveTo>
                  <a:lnTo>
                    <a:pt x="1134678" y="0"/>
                  </a:lnTo>
                  <a:lnTo>
                    <a:pt x="1640084" y="648809"/>
                  </a:lnTo>
                  <a:lnTo>
                    <a:pt x="0" y="6488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schemeClr val="bg1"/>
                  </a:solidFill>
                </a:rPr>
                <a:t>ONE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7"/>
              </p:custDataLst>
            </p:nvPr>
          </p:nvSpPr>
          <p:spPr>
            <a:xfrm>
              <a:off x="6782480" y="3104356"/>
              <a:ext cx="4513262" cy="649288"/>
            </a:xfrm>
            <a:custGeom>
              <a:avLst/>
              <a:gdLst>
                <a:gd name="connsiteX0" fmla="*/ 0 w 4513262"/>
                <a:gd name="connsiteY0" fmla="*/ 0 h 649288"/>
                <a:gd name="connsiteX1" fmla="*/ 4164424 w 4513262"/>
                <a:gd name="connsiteY1" fmla="*/ 0 h 649288"/>
                <a:gd name="connsiteX2" fmla="*/ 4513262 w 4513262"/>
                <a:gd name="connsiteY2" fmla="*/ 448215 h 649288"/>
                <a:gd name="connsiteX3" fmla="*/ 4415743 w 4513262"/>
                <a:gd name="connsiteY3" fmla="*/ 649288 h 649288"/>
                <a:gd name="connsiteX4" fmla="*/ 505329 w 4513262"/>
                <a:gd name="connsiteY4" fmla="*/ 649288 h 64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3262" h="649288">
                  <a:moveTo>
                    <a:pt x="0" y="0"/>
                  </a:moveTo>
                  <a:lnTo>
                    <a:pt x="4164424" y="0"/>
                  </a:lnTo>
                  <a:lnTo>
                    <a:pt x="4513262" y="448215"/>
                  </a:lnTo>
                  <a:lnTo>
                    <a:pt x="4415743" y="649288"/>
                  </a:lnTo>
                  <a:lnTo>
                    <a:pt x="505329" y="649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4000" rtlCol="0" anchor="ctr"/>
            <a:lstStyle/>
            <a:p>
              <a:r>
                <a:rPr lang="zh-CN" altLang="en-US" sz="2000" dirty="0">
                  <a:solidFill>
                    <a:schemeClr val="bg1"/>
                  </a:solidFill>
                  <a:sym typeface="+mn-lt"/>
                </a:rPr>
                <a:t>大学重要事项</a:t>
              </a:r>
              <a:endParaRPr lang="zh-CN" altLang="en-US" sz="2000" dirty="0">
                <a:solidFill>
                  <a:schemeClr val="bg1"/>
                </a:solidFill>
                <a:sym typeface="+mn-lt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5460411" y="2436336"/>
            <a:ext cx="5799136" cy="649288"/>
            <a:chOff x="5496606" y="3104356"/>
            <a:chExt cx="5799136" cy="649288"/>
          </a:xfrm>
        </p:grpSpPr>
        <p:sp>
          <p:nvSpPr>
            <p:cNvPr id="10" name="任意多边形 9"/>
            <p:cNvSpPr/>
            <p:nvPr>
              <p:custDataLst>
                <p:tags r:id="rId9"/>
              </p:custDataLst>
            </p:nvPr>
          </p:nvSpPr>
          <p:spPr>
            <a:xfrm>
              <a:off x="5496606" y="3104356"/>
              <a:ext cx="1639887" cy="649288"/>
            </a:xfrm>
            <a:custGeom>
              <a:avLst/>
              <a:gdLst>
                <a:gd name="connsiteX0" fmla="*/ 0 w 1640084"/>
                <a:gd name="connsiteY0" fmla="*/ 0 h 648809"/>
                <a:gd name="connsiteX1" fmla="*/ 1134678 w 1640084"/>
                <a:gd name="connsiteY1" fmla="*/ 0 h 648809"/>
                <a:gd name="connsiteX2" fmla="*/ 1640084 w 1640084"/>
                <a:gd name="connsiteY2" fmla="*/ 648809 h 648809"/>
                <a:gd name="connsiteX3" fmla="*/ 0 w 1640084"/>
                <a:gd name="connsiteY3" fmla="*/ 648809 h 64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084" h="648809">
                  <a:moveTo>
                    <a:pt x="0" y="0"/>
                  </a:moveTo>
                  <a:lnTo>
                    <a:pt x="1134678" y="0"/>
                  </a:lnTo>
                  <a:lnTo>
                    <a:pt x="1640084" y="648809"/>
                  </a:lnTo>
                  <a:lnTo>
                    <a:pt x="0" y="6488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schemeClr val="bg1"/>
                  </a:solidFill>
                </a:rPr>
                <a:t>TWO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10"/>
              </p:custDataLst>
            </p:nvPr>
          </p:nvSpPr>
          <p:spPr>
            <a:xfrm>
              <a:off x="6782480" y="3104356"/>
              <a:ext cx="4513262" cy="649288"/>
            </a:xfrm>
            <a:custGeom>
              <a:avLst/>
              <a:gdLst>
                <a:gd name="connsiteX0" fmla="*/ 0 w 4513262"/>
                <a:gd name="connsiteY0" fmla="*/ 0 h 649288"/>
                <a:gd name="connsiteX1" fmla="*/ 4164424 w 4513262"/>
                <a:gd name="connsiteY1" fmla="*/ 0 h 649288"/>
                <a:gd name="connsiteX2" fmla="*/ 4513262 w 4513262"/>
                <a:gd name="connsiteY2" fmla="*/ 448215 h 649288"/>
                <a:gd name="connsiteX3" fmla="*/ 4415743 w 4513262"/>
                <a:gd name="connsiteY3" fmla="*/ 649288 h 649288"/>
                <a:gd name="connsiteX4" fmla="*/ 505329 w 4513262"/>
                <a:gd name="connsiteY4" fmla="*/ 649288 h 64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3262" h="649288">
                  <a:moveTo>
                    <a:pt x="0" y="0"/>
                  </a:moveTo>
                  <a:lnTo>
                    <a:pt x="4164424" y="0"/>
                  </a:lnTo>
                  <a:lnTo>
                    <a:pt x="4513262" y="448215"/>
                  </a:lnTo>
                  <a:lnTo>
                    <a:pt x="4415743" y="649288"/>
                  </a:lnTo>
                  <a:lnTo>
                    <a:pt x="505329" y="649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4000" rtlCol="0" anchor="ctr"/>
            <a:lstStyle/>
            <a:p>
              <a:r>
                <a:rPr lang="zh-CN" altLang="en-US" sz="2000" dirty="0">
                  <a:solidFill>
                    <a:schemeClr val="bg1"/>
                  </a:solidFill>
                  <a:sym typeface="+mn-lt"/>
                </a:rPr>
                <a:t>确定方向之前：如何确定</a:t>
              </a:r>
              <a:endParaRPr lang="zh-CN" altLang="en-US" sz="2000" dirty="0">
                <a:solidFill>
                  <a:schemeClr val="bg1"/>
                </a:solidFill>
                <a:sym typeface="+mn-lt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5460411" y="3308191"/>
            <a:ext cx="5799136" cy="649288"/>
            <a:chOff x="5496606" y="3104356"/>
            <a:chExt cx="5799136" cy="649288"/>
          </a:xfrm>
        </p:grpSpPr>
        <p:sp>
          <p:nvSpPr>
            <p:cNvPr id="13" name="任意多边形 12"/>
            <p:cNvSpPr/>
            <p:nvPr>
              <p:custDataLst>
                <p:tags r:id="rId12"/>
              </p:custDataLst>
            </p:nvPr>
          </p:nvSpPr>
          <p:spPr>
            <a:xfrm>
              <a:off x="5496606" y="3104356"/>
              <a:ext cx="1639887" cy="649288"/>
            </a:xfrm>
            <a:custGeom>
              <a:avLst/>
              <a:gdLst>
                <a:gd name="connsiteX0" fmla="*/ 0 w 1640084"/>
                <a:gd name="connsiteY0" fmla="*/ 0 h 648809"/>
                <a:gd name="connsiteX1" fmla="*/ 1134678 w 1640084"/>
                <a:gd name="connsiteY1" fmla="*/ 0 h 648809"/>
                <a:gd name="connsiteX2" fmla="*/ 1640084 w 1640084"/>
                <a:gd name="connsiteY2" fmla="*/ 648809 h 648809"/>
                <a:gd name="connsiteX3" fmla="*/ 0 w 1640084"/>
                <a:gd name="connsiteY3" fmla="*/ 648809 h 64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084" h="648809">
                  <a:moveTo>
                    <a:pt x="0" y="0"/>
                  </a:moveTo>
                  <a:lnTo>
                    <a:pt x="1134678" y="0"/>
                  </a:lnTo>
                  <a:lnTo>
                    <a:pt x="1640084" y="648809"/>
                  </a:lnTo>
                  <a:lnTo>
                    <a:pt x="0" y="6488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schemeClr val="bg1"/>
                  </a:solidFill>
                </a:rPr>
                <a:t>THREE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任意多边形 13"/>
            <p:cNvSpPr/>
            <p:nvPr>
              <p:custDataLst>
                <p:tags r:id="rId13"/>
              </p:custDataLst>
            </p:nvPr>
          </p:nvSpPr>
          <p:spPr>
            <a:xfrm>
              <a:off x="6782480" y="3104356"/>
              <a:ext cx="4513262" cy="649288"/>
            </a:xfrm>
            <a:custGeom>
              <a:avLst/>
              <a:gdLst>
                <a:gd name="connsiteX0" fmla="*/ 0 w 4513262"/>
                <a:gd name="connsiteY0" fmla="*/ 0 h 649288"/>
                <a:gd name="connsiteX1" fmla="*/ 4164424 w 4513262"/>
                <a:gd name="connsiteY1" fmla="*/ 0 h 649288"/>
                <a:gd name="connsiteX2" fmla="*/ 4513262 w 4513262"/>
                <a:gd name="connsiteY2" fmla="*/ 448215 h 649288"/>
                <a:gd name="connsiteX3" fmla="*/ 4415743 w 4513262"/>
                <a:gd name="connsiteY3" fmla="*/ 649288 h 649288"/>
                <a:gd name="connsiteX4" fmla="*/ 505329 w 4513262"/>
                <a:gd name="connsiteY4" fmla="*/ 649288 h 64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3262" h="649288">
                  <a:moveTo>
                    <a:pt x="0" y="0"/>
                  </a:moveTo>
                  <a:lnTo>
                    <a:pt x="4164424" y="0"/>
                  </a:lnTo>
                  <a:lnTo>
                    <a:pt x="4513262" y="448215"/>
                  </a:lnTo>
                  <a:lnTo>
                    <a:pt x="4415743" y="649288"/>
                  </a:lnTo>
                  <a:lnTo>
                    <a:pt x="505329" y="649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4000" rtlCol="0" anchor="ctr"/>
            <a:lstStyle/>
            <a:p>
              <a:r>
                <a:rPr lang="zh-CN" altLang="en-US" sz="2000" dirty="0">
                  <a:solidFill>
                    <a:schemeClr val="bg1"/>
                  </a:solidFill>
                  <a:sym typeface="+mn-lt"/>
                </a:rPr>
                <a:t>确定方向之后：如何学习</a:t>
              </a:r>
              <a:endParaRPr lang="zh-CN" altLang="en-US" sz="2000" dirty="0">
                <a:solidFill>
                  <a:schemeClr val="bg1"/>
                </a:solidFill>
                <a:sym typeface="+mn-lt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4"/>
            </p:custDataLst>
          </p:nvPr>
        </p:nvGrpSpPr>
        <p:grpSpPr>
          <a:xfrm>
            <a:off x="5460411" y="4180046"/>
            <a:ext cx="5799136" cy="649288"/>
            <a:chOff x="5496606" y="3104356"/>
            <a:chExt cx="5799136" cy="649288"/>
          </a:xfrm>
        </p:grpSpPr>
        <p:sp>
          <p:nvSpPr>
            <p:cNvPr id="21" name="任意多边形 20"/>
            <p:cNvSpPr/>
            <p:nvPr>
              <p:custDataLst>
                <p:tags r:id="rId15"/>
              </p:custDataLst>
            </p:nvPr>
          </p:nvSpPr>
          <p:spPr>
            <a:xfrm>
              <a:off x="5496606" y="3104356"/>
              <a:ext cx="1639887" cy="649288"/>
            </a:xfrm>
            <a:custGeom>
              <a:avLst/>
              <a:gdLst>
                <a:gd name="connsiteX0" fmla="*/ 0 w 1640084"/>
                <a:gd name="connsiteY0" fmla="*/ 0 h 648809"/>
                <a:gd name="connsiteX1" fmla="*/ 1134678 w 1640084"/>
                <a:gd name="connsiteY1" fmla="*/ 0 h 648809"/>
                <a:gd name="connsiteX2" fmla="*/ 1640084 w 1640084"/>
                <a:gd name="connsiteY2" fmla="*/ 648809 h 648809"/>
                <a:gd name="connsiteX3" fmla="*/ 0 w 1640084"/>
                <a:gd name="connsiteY3" fmla="*/ 648809 h 64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084" h="648809">
                  <a:moveTo>
                    <a:pt x="0" y="0"/>
                  </a:moveTo>
                  <a:lnTo>
                    <a:pt x="1134678" y="0"/>
                  </a:lnTo>
                  <a:lnTo>
                    <a:pt x="1640084" y="648809"/>
                  </a:lnTo>
                  <a:lnTo>
                    <a:pt x="0" y="6488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b="1" dirty="0">
                  <a:solidFill>
                    <a:schemeClr val="bg1"/>
                  </a:solidFill>
                </a:rPr>
                <a:t>FOUR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16"/>
              </p:custDataLst>
            </p:nvPr>
          </p:nvSpPr>
          <p:spPr>
            <a:xfrm>
              <a:off x="6782480" y="3104356"/>
              <a:ext cx="4513262" cy="649288"/>
            </a:xfrm>
            <a:custGeom>
              <a:avLst/>
              <a:gdLst>
                <a:gd name="connsiteX0" fmla="*/ 0 w 4513262"/>
                <a:gd name="connsiteY0" fmla="*/ 0 h 649288"/>
                <a:gd name="connsiteX1" fmla="*/ 4164424 w 4513262"/>
                <a:gd name="connsiteY1" fmla="*/ 0 h 649288"/>
                <a:gd name="connsiteX2" fmla="*/ 4513262 w 4513262"/>
                <a:gd name="connsiteY2" fmla="*/ 448215 h 649288"/>
                <a:gd name="connsiteX3" fmla="*/ 4415743 w 4513262"/>
                <a:gd name="connsiteY3" fmla="*/ 649288 h 649288"/>
                <a:gd name="connsiteX4" fmla="*/ 505329 w 4513262"/>
                <a:gd name="connsiteY4" fmla="*/ 649288 h 64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3262" h="649288">
                  <a:moveTo>
                    <a:pt x="0" y="0"/>
                  </a:moveTo>
                  <a:lnTo>
                    <a:pt x="4164424" y="0"/>
                  </a:lnTo>
                  <a:lnTo>
                    <a:pt x="4513262" y="448215"/>
                  </a:lnTo>
                  <a:lnTo>
                    <a:pt x="4415743" y="649288"/>
                  </a:lnTo>
                  <a:lnTo>
                    <a:pt x="505329" y="649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4000" rtlCol="0" anchor="ctr"/>
            <a:lstStyle/>
            <a:p>
              <a:r>
                <a:rPr lang="zh-CN" altLang="en-US" sz="2000" dirty="0">
                  <a:solidFill>
                    <a:schemeClr val="bg1"/>
                  </a:solidFill>
                  <a:sym typeface="+mn-lt"/>
                </a:rPr>
                <a:t>校招相关</a:t>
              </a:r>
              <a:endParaRPr lang="zh-CN" altLang="en-US" sz="2000" dirty="0">
                <a:solidFill>
                  <a:schemeClr val="bg1"/>
                </a:solidFill>
                <a:sym typeface="+mn-lt"/>
              </a:endParaRPr>
            </a:p>
          </p:txBody>
        </p:sp>
      </p:grpSp>
    </p:spTree>
    <p:custDataLst>
      <p:tags r:id="rId17"/>
    </p:custDataLst>
  </p:cSld>
  <p:clrMapOvr>
    <a:masterClrMapping/>
  </p:clrMapOvr>
  <p:transition advTm="736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681220" y="1877060"/>
            <a:ext cx="6198235" cy="452374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体验生活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：大一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确定方向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：大二（越早越好）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找实习：大三（早的话大二暑假或大三寒假，正常大三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  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下学期，晚的话大三暑假）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找工作：大四（主要秋招，春招是补招或海外）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>
            <a:off x="5996305" y="1076960"/>
            <a:ext cx="4883150" cy="649605"/>
          </a:xfrm>
          <a:custGeom>
            <a:avLst/>
            <a:gdLst>
              <a:gd name="connsiteX0" fmla="*/ 0 w 4513262"/>
              <a:gd name="connsiteY0" fmla="*/ 0 h 649288"/>
              <a:gd name="connsiteX1" fmla="*/ 4164424 w 4513262"/>
              <a:gd name="connsiteY1" fmla="*/ 0 h 649288"/>
              <a:gd name="connsiteX2" fmla="*/ 4513262 w 4513262"/>
              <a:gd name="connsiteY2" fmla="*/ 448215 h 649288"/>
              <a:gd name="connsiteX3" fmla="*/ 4415743 w 4513262"/>
              <a:gd name="connsiteY3" fmla="*/ 649288 h 649288"/>
              <a:gd name="connsiteX4" fmla="*/ 505329 w 4513262"/>
              <a:gd name="connsiteY4" fmla="*/ 649288 h 6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262" h="649288">
                <a:moveTo>
                  <a:pt x="0" y="0"/>
                </a:moveTo>
                <a:lnTo>
                  <a:pt x="4164424" y="0"/>
                </a:lnTo>
                <a:lnTo>
                  <a:pt x="4513262" y="448215"/>
                </a:lnTo>
                <a:lnTo>
                  <a:pt x="4415743" y="649288"/>
                </a:lnTo>
                <a:lnTo>
                  <a:pt x="505329" y="6492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zh-CN" altLang="en-US" sz="2800">
              <a:solidFill>
                <a:schemeClr val="bg1"/>
              </a:solidFill>
              <a:uFillTx/>
              <a:sym typeface="+mn-ea"/>
            </a:endParaRPr>
          </a:p>
          <a:p>
            <a:endParaRPr lang="zh-CN" altLang="en-US" sz="280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>
            <a:off x="4622165" y="1069340"/>
            <a:ext cx="1787525" cy="649605"/>
          </a:xfrm>
          <a:custGeom>
            <a:avLst/>
            <a:gdLst>
              <a:gd name="connsiteX0" fmla="*/ 0 w 1640084"/>
              <a:gd name="connsiteY0" fmla="*/ 0 h 648809"/>
              <a:gd name="connsiteX1" fmla="*/ 1134678 w 1640084"/>
              <a:gd name="connsiteY1" fmla="*/ 0 h 648809"/>
              <a:gd name="connsiteX2" fmla="*/ 1640084 w 1640084"/>
              <a:gd name="connsiteY2" fmla="*/ 648809 h 648809"/>
              <a:gd name="connsiteX3" fmla="*/ 0 w 1640084"/>
              <a:gd name="connsiteY3" fmla="*/ 648809 h 64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084" h="648809">
                <a:moveTo>
                  <a:pt x="0" y="0"/>
                </a:moveTo>
                <a:lnTo>
                  <a:pt x="1134678" y="0"/>
                </a:lnTo>
                <a:lnTo>
                  <a:pt x="1640084" y="648809"/>
                </a:lnTo>
                <a:lnTo>
                  <a:pt x="0" y="64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大学生活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40180" y="1624330"/>
            <a:ext cx="1024890" cy="999490"/>
          </a:xfrm>
          <a:prstGeom prst="ellipse">
            <a:avLst/>
          </a:prstGeom>
          <a:solidFill>
            <a:srgbClr val="7EBDBB">
              <a:alpha val="99000"/>
            </a:srgbClr>
          </a:solidFill>
          <a:ln>
            <a:solidFill>
              <a:srgbClr val="7EB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1527175" y="1860550"/>
            <a:ext cx="1024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sym typeface="+mn-ea"/>
              </a:rPr>
              <a:t>ONE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4" name="MH_Others_1"/>
          <p:cNvSpPr txBox="1"/>
          <p:nvPr>
            <p:custDataLst>
              <p:tags r:id="rId4"/>
            </p:custDataLst>
          </p:nvPr>
        </p:nvSpPr>
        <p:spPr>
          <a:xfrm>
            <a:off x="1603375" y="2705735"/>
            <a:ext cx="2503170" cy="10668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+mn-lt"/>
              </a:rPr>
              <a:t>重要事项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p:transition advTm="3489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681220" y="1877060"/>
            <a:ext cx="6198235" cy="4523740"/>
          </a:xfrm>
        </p:spPr>
        <p:txBody>
          <a:bodyPr>
            <a:normAutofit lnSpcReduction="20000"/>
          </a:bodyPr>
          <a:lstStyle/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endParaRPr lang="zh-CN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前端、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安卓、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测试、运维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产品经理、运营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大数据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深度学习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>
            <a:off x="5996305" y="1076960"/>
            <a:ext cx="4883150" cy="649605"/>
          </a:xfrm>
          <a:custGeom>
            <a:avLst/>
            <a:gdLst>
              <a:gd name="connsiteX0" fmla="*/ 0 w 4513262"/>
              <a:gd name="connsiteY0" fmla="*/ 0 h 649288"/>
              <a:gd name="connsiteX1" fmla="*/ 4164424 w 4513262"/>
              <a:gd name="connsiteY1" fmla="*/ 0 h 649288"/>
              <a:gd name="connsiteX2" fmla="*/ 4513262 w 4513262"/>
              <a:gd name="connsiteY2" fmla="*/ 448215 h 649288"/>
              <a:gd name="connsiteX3" fmla="*/ 4415743 w 4513262"/>
              <a:gd name="connsiteY3" fmla="*/ 649288 h 649288"/>
              <a:gd name="connsiteX4" fmla="*/ 505329 w 4513262"/>
              <a:gd name="connsiteY4" fmla="*/ 649288 h 6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262" h="649288">
                <a:moveTo>
                  <a:pt x="0" y="0"/>
                </a:moveTo>
                <a:lnTo>
                  <a:pt x="4164424" y="0"/>
                </a:lnTo>
                <a:lnTo>
                  <a:pt x="4513262" y="448215"/>
                </a:lnTo>
                <a:lnTo>
                  <a:pt x="4415743" y="649288"/>
                </a:lnTo>
                <a:lnTo>
                  <a:pt x="505329" y="6492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zh-CN" altLang="en-US" sz="2400">
              <a:solidFill>
                <a:schemeClr val="bg1"/>
              </a:solidFill>
              <a:uFillTx/>
              <a:sym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uFillTx/>
                <a:sym typeface="+mn-ea"/>
              </a:rPr>
              <a:t>选择比努力更重要</a:t>
            </a:r>
            <a:endParaRPr lang="zh-CN" altLang="en-US" sz="2800">
              <a:solidFill>
                <a:schemeClr val="bg1"/>
              </a:solidFill>
              <a:uFillTx/>
              <a:sym typeface="+mn-ea"/>
            </a:endParaRPr>
          </a:p>
          <a:p>
            <a:endParaRPr lang="zh-CN" altLang="en-US" sz="280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>
            <a:off x="4622165" y="1069340"/>
            <a:ext cx="1787525" cy="649605"/>
          </a:xfrm>
          <a:custGeom>
            <a:avLst/>
            <a:gdLst>
              <a:gd name="connsiteX0" fmla="*/ 0 w 1640084"/>
              <a:gd name="connsiteY0" fmla="*/ 0 h 648809"/>
              <a:gd name="connsiteX1" fmla="*/ 1134678 w 1640084"/>
              <a:gd name="connsiteY1" fmla="*/ 0 h 648809"/>
              <a:gd name="connsiteX2" fmla="*/ 1640084 w 1640084"/>
              <a:gd name="connsiteY2" fmla="*/ 648809 h 648809"/>
              <a:gd name="connsiteX3" fmla="*/ 0 w 1640084"/>
              <a:gd name="connsiteY3" fmla="*/ 648809 h 64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084" h="648809">
                <a:moveTo>
                  <a:pt x="0" y="0"/>
                </a:moveTo>
                <a:lnTo>
                  <a:pt x="1134678" y="0"/>
                </a:lnTo>
                <a:lnTo>
                  <a:pt x="1640084" y="648809"/>
                </a:lnTo>
                <a:lnTo>
                  <a:pt x="0" y="64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就业方向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40180" y="1624330"/>
            <a:ext cx="1024890" cy="999490"/>
          </a:xfrm>
          <a:prstGeom prst="ellipse">
            <a:avLst/>
          </a:prstGeom>
          <a:solidFill>
            <a:srgbClr val="7EBDBB">
              <a:alpha val="99000"/>
            </a:srgbClr>
          </a:solidFill>
          <a:ln>
            <a:solidFill>
              <a:srgbClr val="7EB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1527175" y="1860550"/>
            <a:ext cx="1024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sym typeface="+mn-ea"/>
              </a:rPr>
              <a:t>TWO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4" name="MH_Others_1"/>
          <p:cNvSpPr txBox="1"/>
          <p:nvPr>
            <p:custDataLst>
              <p:tags r:id="rId4"/>
            </p:custDataLst>
          </p:nvPr>
        </p:nvSpPr>
        <p:spPr>
          <a:xfrm>
            <a:off x="1603375" y="2705735"/>
            <a:ext cx="2503170" cy="10668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sym typeface="+mn-lt"/>
              </a:rPr>
              <a:t>确定方向</a:t>
            </a:r>
            <a:endParaRPr lang="zh-CN" altLang="en-US" sz="3600" b="1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p:transition advTm="3489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681220" y="1877060"/>
            <a:ext cx="6198235" cy="4523740"/>
          </a:xfrm>
        </p:spPr>
        <p:txBody>
          <a:bodyPr>
            <a:normAutofit lnSpcReduction="20000"/>
          </a:bodyPr>
          <a:lstStyle/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endParaRPr lang="zh-CN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考公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银行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互联网公司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>
            <a:off x="5996305" y="1076960"/>
            <a:ext cx="4883150" cy="649605"/>
          </a:xfrm>
          <a:custGeom>
            <a:avLst/>
            <a:gdLst>
              <a:gd name="connsiteX0" fmla="*/ 0 w 4513262"/>
              <a:gd name="connsiteY0" fmla="*/ 0 h 649288"/>
              <a:gd name="connsiteX1" fmla="*/ 4164424 w 4513262"/>
              <a:gd name="connsiteY1" fmla="*/ 0 h 649288"/>
              <a:gd name="connsiteX2" fmla="*/ 4513262 w 4513262"/>
              <a:gd name="connsiteY2" fmla="*/ 448215 h 649288"/>
              <a:gd name="connsiteX3" fmla="*/ 4415743 w 4513262"/>
              <a:gd name="connsiteY3" fmla="*/ 649288 h 649288"/>
              <a:gd name="connsiteX4" fmla="*/ 505329 w 4513262"/>
              <a:gd name="connsiteY4" fmla="*/ 649288 h 6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262" h="649288">
                <a:moveTo>
                  <a:pt x="0" y="0"/>
                </a:moveTo>
                <a:lnTo>
                  <a:pt x="4164424" y="0"/>
                </a:lnTo>
                <a:lnTo>
                  <a:pt x="4513262" y="448215"/>
                </a:lnTo>
                <a:lnTo>
                  <a:pt x="4415743" y="649288"/>
                </a:lnTo>
                <a:lnTo>
                  <a:pt x="505329" y="6492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zh-CN" altLang="en-US" sz="2800">
              <a:solidFill>
                <a:schemeClr val="bg1"/>
              </a:solidFill>
              <a:uFillTx/>
              <a:sym typeface="+mn-ea"/>
            </a:endParaRPr>
          </a:p>
          <a:p>
            <a:endParaRPr lang="zh-CN" altLang="en-US" sz="280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>
            <a:off x="4622165" y="1069340"/>
            <a:ext cx="1787525" cy="649605"/>
          </a:xfrm>
          <a:custGeom>
            <a:avLst/>
            <a:gdLst>
              <a:gd name="connsiteX0" fmla="*/ 0 w 1640084"/>
              <a:gd name="connsiteY0" fmla="*/ 0 h 648809"/>
              <a:gd name="connsiteX1" fmla="*/ 1134678 w 1640084"/>
              <a:gd name="connsiteY1" fmla="*/ 0 h 648809"/>
              <a:gd name="connsiteX2" fmla="*/ 1640084 w 1640084"/>
              <a:gd name="connsiteY2" fmla="*/ 648809 h 648809"/>
              <a:gd name="connsiteX3" fmla="*/ 0 w 1640084"/>
              <a:gd name="connsiteY3" fmla="*/ 648809 h 64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084" h="648809">
                <a:moveTo>
                  <a:pt x="0" y="0"/>
                </a:moveTo>
                <a:lnTo>
                  <a:pt x="1134678" y="0"/>
                </a:lnTo>
                <a:lnTo>
                  <a:pt x="1640084" y="648809"/>
                </a:lnTo>
                <a:lnTo>
                  <a:pt x="0" y="64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就业去向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40180" y="1624330"/>
            <a:ext cx="1024890" cy="999490"/>
          </a:xfrm>
          <a:prstGeom prst="ellipse">
            <a:avLst/>
          </a:prstGeom>
          <a:solidFill>
            <a:srgbClr val="7EBDBB">
              <a:alpha val="99000"/>
            </a:srgbClr>
          </a:solidFill>
          <a:ln>
            <a:solidFill>
              <a:srgbClr val="7EB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1527175" y="1860550"/>
            <a:ext cx="1024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sym typeface="+mn-ea"/>
              </a:rPr>
              <a:t>TWO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4" name="MH_Others_1"/>
          <p:cNvSpPr txBox="1"/>
          <p:nvPr>
            <p:custDataLst>
              <p:tags r:id="rId4"/>
            </p:custDataLst>
          </p:nvPr>
        </p:nvSpPr>
        <p:spPr>
          <a:xfrm>
            <a:off x="1603375" y="2705735"/>
            <a:ext cx="2503170" cy="10668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sym typeface="+mn-lt"/>
              </a:rPr>
              <a:t>确定方向</a:t>
            </a:r>
            <a:endParaRPr lang="zh-CN" altLang="en-US" sz="3600" b="1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p:transition advTm="3489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681220" y="1877060"/>
            <a:ext cx="6198235" cy="452374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endParaRPr lang="zh-CN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年轻：年轻就是最大的资本，趁年轻多去接触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渠道：网络， 向对应岗位、优秀的师兄师姐了解， 自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己去尝试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需要了解什么：做什么，学什么，就业前景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兴趣：兴趣很重要，至少要保证不会反感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>
            <a:off x="5996305" y="1076960"/>
            <a:ext cx="4883150" cy="649605"/>
          </a:xfrm>
          <a:custGeom>
            <a:avLst/>
            <a:gdLst>
              <a:gd name="connsiteX0" fmla="*/ 0 w 4513262"/>
              <a:gd name="connsiteY0" fmla="*/ 0 h 649288"/>
              <a:gd name="connsiteX1" fmla="*/ 4164424 w 4513262"/>
              <a:gd name="connsiteY1" fmla="*/ 0 h 649288"/>
              <a:gd name="connsiteX2" fmla="*/ 4513262 w 4513262"/>
              <a:gd name="connsiteY2" fmla="*/ 448215 h 649288"/>
              <a:gd name="connsiteX3" fmla="*/ 4415743 w 4513262"/>
              <a:gd name="connsiteY3" fmla="*/ 649288 h 649288"/>
              <a:gd name="connsiteX4" fmla="*/ 505329 w 4513262"/>
              <a:gd name="connsiteY4" fmla="*/ 649288 h 6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262" h="649288">
                <a:moveTo>
                  <a:pt x="0" y="0"/>
                </a:moveTo>
                <a:lnTo>
                  <a:pt x="4164424" y="0"/>
                </a:lnTo>
                <a:lnTo>
                  <a:pt x="4513262" y="448215"/>
                </a:lnTo>
                <a:lnTo>
                  <a:pt x="4415743" y="649288"/>
                </a:lnTo>
                <a:lnTo>
                  <a:pt x="505329" y="6492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zh-CN" altLang="en-US" sz="2800">
              <a:solidFill>
                <a:schemeClr val="bg1"/>
              </a:solidFill>
              <a:uFillTx/>
              <a:sym typeface="+mn-ea"/>
            </a:endParaRPr>
          </a:p>
          <a:p>
            <a:endParaRPr lang="zh-CN" altLang="en-US" sz="280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>
            <a:off x="4622165" y="1069340"/>
            <a:ext cx="1787525" cy="649605"/>
          </a:xfrm>
          <a:custGeom>
            <a:avLst/>
            <a:gdLst>
              <a:gd name="connsiteX0" fmla="*/ 0 w 1640084"/>
              <a:gd name="connsiteY0" fmla="*/ 0 h 648809"/>
              <a:gd name="connsiteX1" fmla="*/ 1134678 w 1640084"/>
              <a:gd name="connsiteY1" fmla="*/ 0 h 648809"/>
              <a:gd name="connsiteX2" fmla="*/ 1640084 w 1640084"/>
              <a:gd name="connsiteY2" fmla="*/ 648809 h 648809"/>
              <a:gd name="connsiteX3" fmla="*/ 0 w 1640084"/>
              <a:gd name="connsiteY3" fmla="*/ 648809 h 64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084" h="648809">
                <a:moveTo>
                  <a:pt x="0" y="0"/>
                </a:moveTo>
                <a:lnTo>
                  <a:pt x="1134678" y="0"/>
                </a:lnTo>
                <a:lnTo>
                  <a:pt x="1640084" y="648809"/>
                </a:lnTo>
                <a:lnTo>
                  <a:pt x="0" y="64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如何确定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40180" y="1624330"/>
            <a:ext cx="1024890" cy="999490"/>
          </a:xfrm>
          <a:prstGeom prst="ellipse">
            <a:avLst/>
          </a:prstGeom>
          <a:solidFill>
            <a:srgbClr val="7EBDBB">
              <a:alpha val="99000"/>
            </a:srgbClr>
          </a:solidFill>
          <a:ln>
            <a:solidFill>
              <a:srgbClr val="7EB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1527175" y="1860550"/>
            <a:ext cx="1024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sym typeface="+mn-ea"/>
              </a:rPr>
              <a:t>TWO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4" name="MH_Others_1"/>
          <p:cNvSpPr txBox="1"/>
          <p:nvPr>
            <p:custDataLst>
              <p:tags r:id="rId4"/>
            </p:custDataLst>
          </p:nvPr>
        </p:nvSpPr>
        <p:spPr>
          <a:xfrm>
            <a:off x="1603375" y="2705735"/>
            <a:ext cx="2503170" cy="10668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sym typeface="+mn-lt"/>
              </a:rPr>
              <a:t>确定方向</a:t>
            </a:r>
            <a:endParaRPr lang="zh-CN" altLang="en-US" sz="3600" b="1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p:transition advTm="3489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622165" y="2013585"/>
            <a:ext cx="5969635" cy="467995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慕课网：推荐实战付费视频（找到免费的）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实验楼：直接做任务练手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pc="100" dirty="0">
                <a:solidFill>
                  <a:srgbClr val="595959"/>
                </a:solidFill>
                <a:uFillTx/>
                <a:sym typeface="+mn-ea"/>
              </a:rPr>
              <a:t>GitHub</a:t>
            </a: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：全球最大的同性交友社区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pc="100" dirty="0">
                <a:solidFill>
                  <a:srgbClr val="595959"/>
                </a:solidFill>
                <a:uFillTx/>
                <a:sym typeface="+mn-ea"/>
              </a:rPr>
              <a:t>StackOverflow</a:t>
            </a: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：解决问题的好地方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知乎：很多大牛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云盘精灵：付费视频</a:t>
            </a:r>
            <a:r>
              <a:rPr lang="en-US" altLang="zh-CN" spc="100" dirty="0">
                <a:solidFill>
                  <a:srgbClr val="595959"/>
                </a:solidFill>
                <a:uFillTx/>
                <a:sym typeface="+mn-ea"/>
              </a:rPr>
              <a:t>or</a:t>
            </a: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电子书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项目：</a:t>
            </a:r>
            <a:r>
              <a:rPr lang="zh-CN" spc="100" dirty="0">
                <a:solidFill>
                  <a:srgbClr val="595959"/>
                </a:solidFill>
                <a:uFillTx/>
                <a:sym typeface="+mn-ea"/>
              </a:rPr>
              <a:t>工作室（推荐</a:t>
            </a:r>
            <a:r>
              <a:rPr lang="en-US" altLang="zh-CN" spc="100" dirty="0">
                <a:solidFill>
                  <a:srgbClr val="595959"/>
                </a:solidFill>
                <a:uFillTx/>
                <a:sym typeface="+mn-ea"/>
              </a:rPr>
              <a:t>935</a:t>
            </a: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）、</a:t>
            </a:r>
            <a:r>
              <a:rPr lang="zh-CN" spc="100" dirty="0">
                <a:solidFill>
                  <a:srgbClr val="595959"/>
                </a:solidFill>
                <a:uFillTx/>
                <a:sym typeface="+mn-ea"/>
              </a:rPr>
              <a:t>大创（跟自己的方向相关）</a:t>
            </a:r>
            <a:endParaRPr lang="zh-CN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spc="100" dirty="0">
                <a:solidFill>
                  <a:srgbClr val="595959"/>
                </a:solidFill>
                <a:uFillTx/>
                <a:sym typeface="+mn-ea"/>
              </a:rPr>
              <a:t>师兄师姐：方向相同的优秀的师兄师姐</a:t>
            </a:r>
            <a:endParaRPr lang="zh-CN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多看好书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4622165" y="1031240"/>
            <a:ext cx="1787525" cy="649605"/>
          </a:xfrm>
          <a:custGeom>
            <a:avLst/>
            <a:gdLst>
              <a:gd name="connsiteX0" fmla="*/ 0 w 1640084"/>
              <a:gd name="connsiteY0" fmla="*/ 0 h 648809"/>
              <a:gd name="connsiteX1" fmla="*/ 1134678 w 1640084"/>
              <a:gd name="connsiteY1" fmla="*/ 0 h 648809"/>
              <a:gd name="connsiteX2" fmla="*/ 1640084 w 1640084"/>
              <a:gd name="connsiteY2" fmla="*/ 648809 h 648809"/>
              <a:gd name="connsiteX3" fmla="*/ 0 w 1640084"/>
              <a:gd name="connsiteY3" fmla="*/ 648809 h 64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084" h="648809">
                <a:moveTo>
                  <a:pt x="0" y="0"/>
                </a:moveTo>
                <a:lnTo>
                  <a:pt x="1134678" y="0"/>
                </a:lnTo>
                <a:lnTo>
                  <a:pt x="1640084" y="648809"/>
                </a:lnTo>
                <a:lnTo>
                  <a:pt x="0" y="64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6004560" y="1031240"/>
            <a:ext cx="4883150" cy="649605"/>
          </a:xfrm>
          <a:custGeom>
            <a:avLst/>
            <a:gdLst>
              <a:gd name="connsiteX0" fmla="*/ 0 w 4513262"/>
              <a:gd name="connsiteY0" fmla="*/ 0 h 649288"/>
              <a:gd name="connsiteX1" fmla="*/ 4164424 w 4513262"/>
              <a:gd name="connsiteY1" fmla="*/ 0 h 649288"/>
              <a:gd name="connsiteX2" fmla="*/ 4513262 w 4513262"/>
              <a:gd name="connsiteY2" fmla="*/ 448215 h 649288"/>
              <a:gd name="connsiteX3" fmla="*/ 4415743 w 4513262"/>
              <a:gd name="connsiteY3" fmla="*/ 649288 h 649288"/>
              <a:gd name="connsiteX4" fmla="*/ 505329 w 4513262"/>
              <a:gd name="connsiteY4" fmla="*/ 649288 h 6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262" h="649288">
                <a:moveTo>
                  <a:pt x="0" y="0"/>
                </a:moveTo>
                <a:lnTo>
                  <a:pt x="4164424" y="0"/>
                </a:lnTo>
                <a:lnTo>
                  <a:pt x="4513262" y="448215"/>
                </a:lnTo>
                <a:lnTo>
                  <a:pt x="4415743" y="649288"/>
                </a:lnTo>
                <a:lnTo>
                  <a:pt x="505329" y="6492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zh-CN" altLang="en-US" sz="2800">
              <a:solidFill>
                <a:schemeClr val="bg1"/>
              </a:solidFill>
              <a:uFillTx/>
              <a:sym typeface="+mn-ea"/>
            </a:endParaRPr>
          </a:p>
          <a:p>
            <a:endParaRPr lang="zh-CN" altLang="en-US" sz="280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40180" y="1624330"/>
            <a:ext cx="1024890" cy="999490"/>
          </a:xfrm>
          <a:prstGeom prst="ellipse">
            <a:avLst/>
          </a:prstGeom>
          <a:solidFill>
            <a:srgbClr val="7EBDBB">
              <a:alpha val="99000"/>
            </a:srgbClr>
          </a:solidFill>
          <a:ln>
            <a:solidFill>
              <a:srgbClr val="7EB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1440180" y="1855470"/>
            <a:ext cx="1401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sym typeface="+mn-ea"/>
              </a:rPr>
              <a:t>THREE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8" name="MH_Others_1"/>
          <p:cNvSpPr txBox="1"/>
          <p:nvPr>
            <p:custDataLst>
              <p:tags r:id="rId4"/>
            </p:custDataLst>
          </p:nvPr>
        </p:nvSpPr>
        <p:spPr>
          <a:xfrm>
            <a:off x="4359275" y="725170"/>
            <a:ext cx="1913890" cy="89916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20000"/>
          </a:bodyPr>
          <a:lstStyle/>
          <a:p>
            <a:pPr algn="ctr"/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sym typeface="+mn-lt"/>
              </a:rPr>
              <a:t>学习资源</a:t>
            </a:r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</p:txBody>
      </p:sp>
      <p:sp>
        <p:nvSpPr>
          <p:cNvPr id="14" name="MH_Others_1"/>
          <p:cNvSpPr txBox="1"/>
          <p:nvPr>
            <p:custDataLst>
              <p:tags r:id="rId5"/>
            </p:custDataLst>
          </p:nvPr>
        </p:nvSpPr>
        <p:spPr>
          <a:xfrm>
            <a:off x="1577975" y="2727960"/>
            <a:ext cx="2503170" cy="10668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sym typeface="+mn-lt"/>
              </a:rPr>
              <a:t>学习心得</a:t>
            </a:r>
            <a:endParaRPr lang="zh-CN" altLang="en-US" sz="3600" b="1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p:transition advTm="2981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622165" y="2013585"/>
            <a:ext cx="5969635" cy="467995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学习路线：知乎、简书、</a:t>
            </a:r>
            <a:r>
              <a:rPr lang="en-US" altLang="zh-CN" spc="100" dirty="0">
                <a:solidFill>
                  <a:srgbClr val="595959"/>
                </a:solidFill>
                <a:uFillTx/>
                <a:sym typeface="+mn-ea"/>
              </a:rPr>
              <a:t>CSDN</a:t>
            </a: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，优秀的师兄师姐等（要区分路线适不适合自己）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模块化学习：例如</a:t>
            </a:r>
            <a:r>
              <a:rPr lang="en-US" altLang="zh-CN" spc="100" dirty="0">
                <a:solidFill>
                  <a:srgbClr val="595959"/>
                </a:solidFill>
                <a:uFillTx/>
                <a:sym typeface="+mn-ea"/>
              </a:rPr>
              <a:t>java</a:t>
            </a: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后端：</a:t>
            </a:r>
            <a:r>
              <a:rPr lang="en-US" altLang="zh-CN" spc="100" dirty="0">
                <a:solidFill>
                  <a:srgbClr val="595959"/>
                </a:solidFill>
                <a:uFillTx/>
                <a:sym typeface="+mn-ea"/>
              </a:rPr>
              <a:t>JavaSE</a:t>
            </a: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、框架、并发、</a:t>
            </a:r>
            <a:r>
              <a:rPr lang="en-US" altLang="zh-CN" spc="100" dirty="0">
                <a:solidFill>
                  <a:srgbClr val="595959"/>
                </a:solidFill>
                <a:uFillTx/>
                <a:sym typeface="+mn-ea"/>
              </a:rPr>
              <a:t>JVM</a:t>
            </a: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、</a:t>
            </a:r>
            <a:r>
              <a:rPr lang="en-US" altLang="zh-CN" spc="100" dirty="0">
                <a:solidFill>
                  <a:srgbClr val="595959"/>
                </a:solidFill>
                <a:uFillTx/>
                <a:sym typeface="+mn-ea"/>
              </a:rPr>
              <a:t>mysql</a:t>
            </a: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、</a:t>
            </a:r>
            <a:r>
              <a:rPr lang="en-US" altLang="zh-CN" spc="100" dirty="0">
                <a:solidFill>
                  <a:srgbClr val="595959"/>
                </a:solidFill>
                <a:uFillTx/>
                <a:sym typeface="+mn-ea"/>
              </a:rPr>
              <a:t>redis......</a:t>
            </a:r>
            <a:endParaRPr lang="en-US" altLang="zh-CN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选择性学习：挑有用的、主流的东西学习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项目驱动型学习：先实战，会用，然后回过头来深入原理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学习总结：多总结，写学习笔记、博客，有利于记忆也有利于复习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4622165" y="1031240"/>
            <a:ext cx="1787525" cy="649605"/>
          </a:xfrm>
          <a:custGeom>
            <a:avLst/>
            <a:gdLst>
              <a:gd name="connsiteX0" fmla="*/ 0 w 1640084"/>
              <a:gd name="connsiteY0" fmla="*/ 0 h 648809"/>
              <a:gd name="connsiteX1" fmla="*/ 1134678 w 1640084"/>
              <a:gd name="connsiteY1" fmla="*/ 0 h 648809"/>
              <a:gd name="connsiteX2" fmla="*/ 1640084 w 1640084"/>
              <a:gd name="connsiteY2" fmla="*/ 648809 h 648809"/>
              <a:gd name="connsiteX3" fmla="*/ 0 w 1640084"/>
              <a:gd name="connsiteY3" fmla="*/ 648809 h 64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084" h="648809">
                <a:moveTo>
                  <a:pt x="0" y="0"/>
                </a:moveTo>
                <a:lnTo>
                  <a:pt x="1134678" y="0"/>
                </a:lnTo>
                <a:lnTo>
                  <a:pt x="1640084" y="648809"/>
                </a:lnTo>
                <a:lnTo>
                  <a:pt x="0" y="64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6004560" y="1031240"/>
            <a:ext cx="4883150" cy="649605"/>
          </a:xfrm>
          <a:custGeom>
            <a:avLst/>
            <a:gdLst>
              <a:gd name="connsiteX0" fmla="*/ 0 w 4513262"/>
              <a:gd name="connsiteY0" fmla="*/ 0 h 649288"/>
              <a:gd name="connsiteX1" fmla="*/ 4164424 w 4513262"/>
              <a:gd name="connsiteY1" fmla="*/ 0 h 649288"/>
              <a:gd name="connsiteX2" fmla="*/ 4513262 w 4513262"/>
              <a:gd name="connsiteY2" fmla="*/ 448215 h 649288"/>
              <a:gd name="connsiteX3" fmla="*/ 4415743 w 4513262"/>
              <a:gd name="connsiteY3" fmla="*/ 649288 h 649288"/>
              <a:gd name="connsiteX4" fmla="*/ 505329 w 4513262"/>
              <a:gd name="connsiteY4" fmla="*/ 649288 h 6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262" h="649288">
                <a:moveTo>
                  <a:pt x="0" y="0"/>
                </a:moveTo>
                <a:lnTo>
                  <a:pt x="4164424" y="0"/>
                </a:lnTo>
                <a:lnTo>
                  <a:pt x="4513262" y="448215"/>
                </a:lnTo>
                <a:lnTo>
                  <a:pt x="4415743" y="649288"/>
                </a:lnTo>
                <a:lnTo>
                  <a:pt x="505329" y="6492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zh-CN" altLang="en-US" sz="2800">
              <a:solidFill>
                <a:schemeClr val="bg1"/>
              </a:solidFill>
              <a:uFillTx/>
              <a:sym typeface="+mn-ea"/>
            </a:endParaRPr>
          </a:p>
          <a:p>
            <a:endParaRPr lang="zh-CN" altLang="en-US" sz="280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40180" y="1624330"/>
            <a:ext cx="1024890" cy="999490"/>
          </a:xfrm>
          <a:prstGeom prst="ellipse">
            <a:avLst/>
          </a:prstGeom>
          <a:solidFill>
            <a:srgbClr val="7EBDBB">
              <a:alpha val="99000"/>
            </a:srgbClr>
          </a:solidFill>
          <a:ln>
            <a:solidFill>
              <a:srgbClr val="7EB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1440180" y="1855470"/>
            <a:ext cx="1401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sym typeface="+mn-ea"/>
              </a:rPr>
              <a:t>THREE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8" name="MH_Others_1"/>
          <p:cNvSpPr txBox="1"/>
          <p:nvPr>
            <p:custDataLst>
              <p:tags r:id="rId4"/>
            </p:custDataLst>
          </p:nvPr>
        </p:nvSpPr>
        <p:spPr>
          <a:xfrm>
            <a:off x="4359275" y="725170"/>
            <a:ext cx="1913890" cy="89916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20000"/>
          </a:bodyPr>
          <a:lstStyle/>
          <a:p>
            <a:pPr algn="ctr"/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sym typeface="+mn-lt"/>
              </a:rPr>
              <a:t>系统学习</a:t>
            </a:r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</p:txBody>
      </p:sp>
      <p:sp>
        <p:nvSpPr>
          <p:cNvPr id="14" name="MH_Others_1"/>
          <p:cNvSpPr txBox="1"/>
          <p:nvPr>
            <p:custDataLst>
              <p:tags r:id="rId5"/>
            </p:custDataLst>
          </p:nvPr>
        </p:nvSpPr>
        <p:spPr>
          <a:xfrm>
            <a:off x="1577975" y="2727960"/>
            <a:ext cx="2503170" cy="10668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sym typeface="+mn-lt"/>
              </a:rPr>
              <a:t>学习心得</a:t>
            </a:r>
            <a:endParaRPr lang="zh-CN" altLang="en-US" sz="3600" b="1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p:transition advTm="2981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622165" y="2013585"/>
            <a:ext cx="5969635" cy="467995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努力学习：不努力，你连选择的机会都没有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兴趣和坚持：万事开头难，然后中间难，结尾难，贵在兴趣和坚持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基础：</a:t>
            </a: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基础是一个标准，</a:t>
            </a: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好好打基础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谦虚：头发掉光之前，不要觉得自己厉害，多向别人请教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健康：少熬夜，得不偿失，多运动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pc="100" dirty="0">
                <a:solidFill>
                  <a:srgbClr val="595959"/>
                </a:solidFill>
                <a:uFillTx/>
                <a:sym typeface="+mn-ea"/>
              </a:rPr>
              <a:t>恋爱：有机会的话谈个恋爱</a:t>
            </a:r>
            <a:endParaRPr lang="zh-CN" altLang="en-US" spc="100" dirty="0">
              <a:solidFill>
                <a:srgbClr val="595959"/>
              </a:solidFill>
              <a:uFillTx/>
              <a:sym typeface="+mn-ea"/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4622165" y="1031240"/>
            <a:ext cx="1787525" cy="649605"/>
          </a:xfrm>
          <a:custGeom>
            <a:avLst/>
            <a:gdLst>
              <a:gd name="connsiteX0" fmla="*/ 0 w 1640084"/>
              <a:gd name="connsiteY0" fmla="*/ 0 h 648809"/>
              <a:gd name="connsiteX1" fmla="*/ 1134678 w 1640084"/>
              <a:gd name="connsiteY1" fmla="*/ 0 h 648809"/>
              <a:gd name="connsiteX2" fmla="*/ 1640084 w 1640084"/>
              <a:gd name="connsiteY2" fmla="*/ 648809 h 648809"/>
              <a:gd name="connsiteX3" fmla="*/ 0 w 1640084"/>
              <a:gd name="connsiteY3" fmla="*/ 648809 h 64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084" h="648809">
                <a:moveTo>
                  <a:pt x="0" y="0"/>
                </a:moveTo>
                <a:lnTo>
                  <a:pt x="1134678" y="0"/>
                </a:lnTo>
                <a:lnTo>
                  <a:pt x="1640084" y="648809"/>
                </a:lnTo>
                <a:lnTo>
                  <a:pt x="0" y="64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6004560" y="1031240"/>
            <a:ext cx="4883150" cy="649605"/>
          </a:xfrm>
          <a:custGeom>
            <a:avLst/>
            <a:gdLst>
              <a:gd name="connsiteX0" fmla="*/ 0 w 4513262"/>
              <a:gd name="connsiteY0" fmla="*/ 0 h 649288"/>
              <a:gd name="connsiteX1" fmla="*/ 4164424 w 4513262"/>
              <a:gd name="connsiteY1" fmla="*/ 0 h 649288"/>
              <a:gd name="connsiteX2" fmla="*/ 4513262 w 4513262"/>
              <a:gd name="connsiteY2" fmla="*/ 448215 h 649288"/>
              <a:gd name="connsiteX3" fmla="*/ 4415743 w 4513262"/>
              <a:gd name="connsiteY3" fmla="*/ 649288 h 649288"/>
              <a:gd name="connsiteX4" fmla="*/ 505329 w 4513262"/>
              <a:gd name="connsiteY4" fmla="*/ 649288 h 6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262" h="649288">
                <a:moveTo>
                  <a:pt x="0" y="0"/>
                </a:moveTo>
                <a:lnTo>
                  <a:pt x="4164424" y="0"/>
                </a:lnTo>
                <a:lnTo>
                  <a:pt x="4513262" y="448215"/>
                </a:lnTo>
                <a:lnTo>
                  <a:pt x="4415743" y="649288"/>
                </a:lnTo>
                <a:lnTo>
                  <a:pt x="505329" y="6492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zh-CN" altLang="en-US" sz="2800">
              <a:solidFill>
                <a:schemeClr val="bg1"/>
              </a:solidFill>
              <a:uFillTx/>
              <a:sym typeface="+mn-ea"/>
            </a:endParaRPr>
          </a:p>
          <a:p>
            <a:endParaRPr lang="zh-CN" altLang="en-US" sz="280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40180" y="1624330"/>
            <a:ext cx="1024890" cy="999490"/>
          </a:xfrm>
          <a:prstGeom prst="ellipse">
            <a:avLst/>
          </a:prstGeom>
          <a:solidFill>
            <a:srgbClr val="7EBDBB">
              <a:alpha val="99000"/>
            </a:srgbClr>
          </a:solidFill>
          <a:ln>
            <a:solidFill>
              <a:srgbClr val="7EB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1440180" y="1855470"/>
            <a:ext cx="1401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sym typeface="+mn-ea"/>
              </a:rPr>
              <a:t>THREE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8" name="MH_Others_1"/>
          <p:cNvSpPr txBox="1"/>
          <p:nvPr>
            <p:custDataLst>
              <p:tags r:id="rId4"/>
            </p:custDataLst>
          </p:nvPr>
        </p:nvSpPr>
        <p:spPr>
          <a:xfrm>
            <a:off x="4359275" y="725170"/>
            <a:ext cx="1913890" cy="89916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20000"/>
          </a:bodyPr>
          <a:lstStyle/>
          <a:p>
            <a:pPr algn="ctr"/>
            <a:endParaRPr lang="zh-CN" altLang="en-US" sz="3600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sym typeface="+mn-lt"/>
              </a:rPr>
              <a:t>一些忠告</a:t>
            </a:r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</p:txBody>
      </p:sp>
      <p:sp>
        <p:nvSpPr>
          <p:cNvPr id="14" name="MH_Others_1"/>
          <p:cNvSpPr txBox="1"/>
          <p:nvPr>
            <p:custDataLst>
              <p:tags r:id="rId5"/>
            </p:custDataLst>
          </p:nvPr>
        </p:nvSpPr>
        <p:spPr>
          <a:xfrm>
            <a:off x="1577975" y="2727960"/>
            <a:ext cx="2503170" cy="10668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chemeClr val="accent5">
                      <a:alpha val="43000"/>
                    </a:schemeClr>
                  </a:outerShdw>
                </a:effectLst>
                <a:sym typeface="+mn-lt"/>
              </a:rPr>
              <a:t>学习心得</a:t>
            </a:r>
            <a:endParaRPr lang="zh-CN" altLang="en-US" sz="3600" b="1">
              <a:solidFill>
                <a:schemeClr val="bg1"/>
              </a:solidFill>
              <a:effectLst>
                <a:outerShdw blurRad="38100" dist="38100" dir="2700000" algn="tl">
                  <a:schemeClr val="accent5">
                    <a:alpha val="43000"/>
                  </a:schemeClr>
                </a:outerShdw>
              </a:effectLst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p:transition advTm="29813"/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1*i*3"/>
  <p:tag name="KSO_WM_TEMPLATE_CATEGORY" val="custom"/>
  <p:tag name="KSO_WM_TEMPLATE_INDEX" val="20184558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6*i*1"/>
  <p:tag name="KSO_WM_TEMPLATE_CATEGORY" val="custom"/>
  <p:tag name="KSO_WM_TEMPLATE_INDEX" val="20184558"/>
  <p:tag name="KSO_WM_UNIT_INDEX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6*i*2"/>
  <p:tag name="KSO_WM_TEMPLATE_CATEGORY" val="custom"/>
  <p:tag name="KSO_WM_TEMPLATE_INDEX" val="20184558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6*i*3"/>
  <p:tag name="KSO_WM_TEMPLATE_CATEGORY" val="custom"/>
  <p:tag name="KSO_WM_TEMPLATE_INDEX" val="20184558"/>
  <p:tag name="KSO_WM_UNIT_INDEX" val="3"/>
</p:tagLst>
</file>

<file path=ppt/tags/tag13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58_6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l_h_f"/>
  <p:tag name="KSO_WM_UNIT_INDEX" val="1_1_1"/>
  <p:tag name="KSO_WM_UNIT_ID" val="custom20184558_6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6*i*3"/>
  <p:tag name="KSO_WM_TEMPLATE_CATEGORY" val="custom"/>
  <p:tag name="KSO_WM_TEMPLATE_INDEX" val="20184558"/>
  <p:tag name="KSO_WM_UNIT_INDEX" val="3"/>
</p:tagLst>
</file>

<file path=ppt/tags/tag1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58_6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l_h_f"/>
  <p:tag name="KSO_WM_UNIT_INDEX" val="1_1_1"/>
  <p:tag name="KSO_WM_UNIT_ID" val="custom20184558_6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6*i*3"/>
  <p:tag name="KSO_WM_TEMPLATE_CATEGORY" val="custom"/>
  <p:tag name="KSO_WM_TEMPLATE_INDEX" val="20184558"/>
  <p:tag name="KSO_WM_UNIT_INDEX" val="3"/>
</p:tagLst>
</file>

<file path=ppt/tags/tag19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58_6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1*i*4"/>
  <p:tag name="KSO_WM_TEMPLATE_CATEGORY" val="custom"/>
  <p:tag name="KSO_WM_TEMPLATE_INDEX" val="20184558"/>
  <p:tag name="KSO_WM_UNIT_INDEX" val="4"/>
</p:tagLst>
</file>

<file path=ppt/tags/tag20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l_h_f"/>
  <p:tag name="KSO_WM_UNIT_INDEX" val="1_1_1"/>
  <p:tag name="KSO_WM_UNIT_ID" val="custom20184558_6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6*i*3"/>
  <p:tag name="KSO_WM_TEMPLATE_CATEGORY" val="custom"/>
  <p:tag name="KSO_WM_TEMPLATE_INDEX" val="20184558"/>
  <p:tag name="KSO_WM_UNIT_INDEX" val="3"/>
</p:tagLst>
</file>

<file path=ppt/tags/tag22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58_6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l_h_f"/>
  <p:tag name="KSO_WM_UNIT_INDEX" val="1_1_1"/>
  <p:tag name="KSO_WM_UNIT_ID" val="custom20184558_6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SLIDE_ITEM_CNT" val="1"/>
  <p:tag name="KSO_WM_SLIDE_LAYOUT" val="l"/>
  <p:tag name="KSO_WM_SLIDE_LAYOUT_CNT" val="1"/>
  <p:tag name="KSO_WM_SLIDE_TYPE" val="contents"/>
  <p:tag name="KSO_WM_BEAUTIFY_FLAG" val="#wm#"/>
  <p:tag name="KSO_WM_TEMPLATE_CATEGORY" val="custom"/>
  <p:tag name="KSO_WM_TEMPLATE_INDEX" val="20184558"/>
  <p:tag name="KSO_WM_SLIDE_ID" val="custom20184558_6"/>
  <p:tag name="KSO_WM_SLIDE_INDEX" val="6"/>
  <p:tag name="KSO_WM_DIAGRAM_GROUP_CODE" val="l1-1"/>
  <p:tag name="KSO_WM_TEMPLATE_THUMBS_INDEX" val="1、2、3、4、5、6"/>
  <p:tag name="KSO_WM_SLIDE_SUBTYPE" val="diag"/>
</p:tagLst>
</file>

<file path=ppt/tags/tag2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f"/>
  <p:tag name="KSO_WM_UNIT_INDEX" val="1"/>
  <p:tag name="KSO_WM_UNIT_ID" val="custom20184558_12*f*1"/>
  <p:tag name="KSO_WM_UNIT_LAYERLEVEL" val="1"/>
  <p:tag name="KSO_WM_UNIT_VALUE" val="75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2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l_h_f"/>
  <p:tag name="KSO_WM_UNIT_INDEX" val="1_1_1"/>
  <p:tag name="KSO_WM_UNIT_ID" val="custom20184558_6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58_6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MH" val="20151230141854"/>
  <p:tag name="MH_LIBRARY" val="CONTENTS"/>
  <p:tag name="MH_TYPE" val="OTHERS"/>
  <p:tag name="ID" val="545839"/>
  <p:tag name="KSO_WM_UNIT_TYPE" val="e"/>
  <p:tag name="KSO_WM_UNIT_INDEX" val="1"/>
  <p:tag name="KSO_WM_UNIT_ID" val="custom20184558_12*e*1"/>
  <p:tag name="KSO_WM_UNIT_LAYERLEVEL" val="1"/>
  <p:tag name="KSO_WM_UNIT_VALUE" val="12"/>
  <p:tag name="KSO_WM_UNIT_HIGHLIGHT" val="0"/>
  <p:tag name="KSO_WM_UNIT_COMPATIBLE" val="1"/>
  <p:tag name="KSO_WM_UNIT_CLEAR" val="0"/>
  <p:tag name="KSO_WM_UNIT_PRESET_TEXT" val="PART 1"/>
</p:tagLst>
</file>

<file path=ppt/tags/tag29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58"/>
</p:tagLst>
</file>

<file path=ppt/tags/tag30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f"/>
  <p:tag name="KSO_WM_UNIT_INDEX" val="1"/>
  <p:tag name="KSO_WM_UNIT_ID" val="custom20184558_12*f*1"/>
  <p:tag name="KSO_WM_UNIT_LAYERLEVEL" val="1"/>
  <p:tag name="KSO_WM_UNIT_VALUE" val="75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1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l_h_f"/>
  <p:tag name="KSO_WM_UNIT_INDEX" val="1_1_1"/>
  <p:tag name="KSO_WM_UNIT_ID" val="custom20184558_6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58_6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MH" val="20151230141854"/>
  <p:tag name="MH_LIBRARY" val="CONTENTS"/>
  <p:tag name="MH_TYPE" val="OTHERS"/>
  <p:tag name="ID" val="545839"/>
  <p:tag name="KSO_WM_UNIT_TYPE" val="e"/>
  <p:tag name="KSO_WM_UNIT_INDEX" val="1"/>
  <p:tag name="KSO_WM_UNIT_ID" val="custom20184558_12*e*1"/>
  <p:tag name="KSO_WM_UNIT_LAYERLEVEL" val="1"/>
  <p:tag name="KSO_WM_UNIT_VALUE" val="12"/>
  <p:tag name="KSO_WM_UNIT_HIGHLIGHT" val="0"/>
  <p:tag name="KSO_WM_UNIT_COMPATIBLE" val="1"/>
  <p:tag name="KSO_WM_UNIT_CLEAR" val="0"/>
  <p:tag name="KSO_WM_UNIT_PRESET_TEXT" val="PART 1"/>
</p:tagLst>
</file>

<file path=ppt/tags/tag34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f"/>
  <p:tag name="KSO_WM_UNIT_INDEX" val="1"/>
  <p:tag name="KSO_WM_UNIT_ID" val="custom20184558_12*f*1"/>
  <p:tag name="KSO_WM_UNIT_LAYERLEVEL" val="1"/>
  <p:tag name="KSO_WM_UNIT_VALUE" val="75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l_h_f"/>
  <p:tag name="KSO_WM_UNIT_INDEX" val="1_1_1"/>
  <p:tag name="KSO_WM_UNIT_ID" val="custom20184558_6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58_6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MH" val="20151230141854"/>
  <p:tag name="MH_LIBRARY" val="CONTENTS"/>
  <p:tag name="MH_TYPE" val="OTHERS"/>
  <p:tag name="ID" val="545839"/>
  <p:tag name="KSO_WM_UNIT_TYPE" val="e"/>
  <p:tag name="KSO_WM_UNIT_INDEX" val="1"/>
  <p:tag name="KSO_WM_UNIT_ID" val="custom20184558_12*e*1"/>
  <p:tag name="KSO_WM_UNIT_LAYERLEVEL" val="1"/>
  <p:tag name="KSO_WM_UNIT_VALUE" val="12"/>
  <p:tag name="KSO_WM_UNIT_HIGHLIGHT" val="0"/>
  <p:tag name="KSO_WM_UNIT_COMPATIBLE" val="1"/>
  <p:tag name="KSO_WM_UNIT_CLEAR" val="0"/>
  <p:tag name="KSO_WM_UNIT_PRESET_TEXT" val="PART 1"/>
</p:tagLst>
</file>

<file path=ppt/tags/tag39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8"/>
</p:tagLst>
</file>

<file path=ppt/tags/tag40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f"/>
  <p:tag name="KSO_WM_UNIT_INDEX" val="1"/>
  <p:tag name="KSO_WM_UNIT_ID" val="custom20184558_12*f*1"/>
  <p:tag name="KSO_WM_UNIT_LAYERLEVEL" val="1"/>
  <p:tag name="KSO_WM_UNIT_VALUE" val="75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41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l_h_f"/>
  <p:tag name="KSO_WM_UNIT_INDEX" val="1_1_1"/>
  <p:tag name="KSO_WM_UNIT_ID" val="custom20184558_6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58_6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MH" val="20151230141854"/>
  <p:tag name="MH_LIBRARY" val="CONTENTS"/>
  <p:tag name="MH_TYPE" val="OTHERS"/>
  <p:tag name="ID" val="545839"/>
  <p:tag name="KSO_WM_UNIT_TYPE" val="e"/>
  <p:tag name="KSO_WM_UNIT_INDEX" val="1"/>
  <p:tag name="KSO_WM_UNIT_ID" val="custom20184558_12*e*1"/>
  <p:tag name="KSO_WM_UNIT_LAYERLEVEL" val="1"/>
  <p:tag name="KSO_WM_UNIT_VALUE" val="12"/>
  <p:tag name="KSO_WM_UNIT_HIGHLIGHT" val="0"/>
  <p:tag name="KSO_WM_UNIT_COMPATIBLE" val="1"/>
  <p:tag name="KSO_WM_UNIT_CLEAR" val="0"/>
  <p:tag name="KSO_WM_UNIT_PRESET_TEXT" val="PART 1"/>
</p:tagLst>
</file>

<file path=ppt/tags/tag44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4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f"/>
  <p:tag name="KSO_WM_UNIT_INDEX" val="1"/>
  <p:tag name="KSO_WM_UNIT_ID" val="custom20184558_12*f*1"/>
  <p:tag name="KSO_WM_UNIT_LAYERLEVEL" val="1"/>
  <p:tag name="KSO_WM_UNIT_VALUE" val="75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4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58_6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l_h_f"/>
  <p:tag name="KSO_WM_UNIT_INDEX" val="1_1_1"/>
  <p:tag name="KSO_WM_UNIT_ID" val="custom20184558_6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MH" val="20151230141854"/>
  <p:tag name="MH_LIBRARY" val="CONTENTS"/>
  <p:tag name="MH_TYPE" val="OTHERS"/>
  <p:tag name="ID" val="545839"/>
  <p:tag name="KSO_WM_UNIT_TYPE" val="e"/>
  <p:tag name="KSO_WM_UNIT_INDEX" val="1"/>
  <p:tag name="KSO_WM_UNIT_ID" val="custom20184558_12*e*1"/>
  <p:tag name="KSO_WM_UNIT_LAYERLEVEL" val="1"/>
  <p:tag name="KSO_WM_UNIT_VALUE" val="12"/>
  <p:tag name="KSO_WM_UNIT_HIGHLIGHT" val="0"/>
  <p:tag name="KSO_WM_UNIT_COMPATIBLE" val="1"/>
  <p:tag name="KSO_WM_UNIT_CLEAR" val="0"/>
  <p:tag name="KSO_WM_UNIT_PRESET_TEXT" val="PART 1"/>
</p:tagLst>
</file>

<file path=ppt/tags/tag49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MH" val="20151230141854"/>
  <p:tag name="MH_LIBRARY" val="CONTENTS"/>
  <p:tag name="MH_TYPE" val="OTHERS"/>
  <p:tag name="ID" val="545839"/>
  <p:tag name="KSO_WM_UNIT_TYPE" val="e"/>
  <p:tag name="KSO_WM_UNIT_INDEX" val="1"/>
  <p:tag name="KSO_WM_UNIT_ID" val="custom20184558_12*e*1"/>
  <p:tag name="KSO_WM_UNIT_LAYERLEVEL" val="1"/>
  <p:tag name="KSO_WM_UNIT_VALUE" val="12"/>
  <p:tag name="KSO_WM_UNIT_HIGHLIGHT" val="0"/>
  <p:tag name="KSO_WM_UNIT_COMPATIBLE" val="1"/>
  <p:tag name="KSO_WM_UNIT_CLEAR" val="0"/>
  <p:tag name="KSO_WM_UNIT_PRESET_TEXT" val="PART 1"/>
</p:tagLst>
</file>

<file path=ppt/tags/tag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TEMPLATE_THUMBS_INDEX" val="1、9、12、15、18、21"/>
</p:tagLst>
</file>

<file path=ppt/tags/tag50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51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f"/>
  <p:tag name="KSO_WM_UNIT_INDEX" val="1"/>
  <p:tag name="KSO_WM_UNIT_ID" val="custom20184558_12*f*1"/>
  <p:tag name="KSO_WM_UNIT_LAYERLEVEL" val="1"/>
  <p:tag name="KSO_WM_UNIT_VALUE" val="75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52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58_6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l_h_f"/>
  <p:tag name="KSO_WM_UNIT_INDEX" val="1_1_1"/>
  <p:tag name="KSO_WM_UNIT_ID" val="custom20184558_6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MH" val="20151230141854"/>
  <p:tag name="MH_LIBRARY" val="CONTENTS"/>
  <p:tag name="MH_TYPE" val="OTHERS"/>
  <p:tag name="ID" val="545839"/>
  <p:tag name="KSO_WM_UNIT_TYPE" val="e"/>
  <p:tag name="KSO_WM_UNIT_INDEX" val="1"/>
  <p:tag name="KSO_WM_UNIT_ID" val="custom20184558_12*e*1"/>
  <p:tag name="KSO_WM_UNIT_LAYERLEVEL" val="1"/>
  <p:tag name="KSO_WM_UNIT_VALUE" val="12"/>
  <p:tag name="KSO_WM_UNIT_HIGHLIGHT" val="0"/>
  <p:tag name="KSO_WM_UNIT_COMPATIBLE" val="1"/>
  <p:tag name="KSO_WM_UNIT_CLEAR" val="0"/>
  <p:tag name="KSO_WM_UNIT_PRESET_TEXT" val="PART 1"/>
</p:tagLst>
</file>

<file path=ppt/tags/tag5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MH" val="20151230141854"/>
  <p:tag name="MH_LIBRARY" val="CONTENTS"/>
  <p:tag name="MH_TYPE" val="OTHERS"/>
  <p:tag name="ID" val="545839"/>
  <p:tag name="KSO_WM_UNIT_TYPE" val="e"/>
  <p:tag name="KSO_WM_UNIT_INDEX" val="1"/>
  <p:tag name="KSO_WM_UNIT_ID" val="custom20184558_12*e*1"/>
  <p:tag name="KSO_WM_UNIT_LAYERLEVEL" val="1"/>
  <p:tag name="KSO_WM_UNIT_VALUE" val="12"/>
  <p:tag name="KSO_WM_UNIT_HIGHLIGHT" val="0"/>
  <p:tag name="KSO_WM_UNIT_COMPATIBLE" val="1"/>
  <p:tag name="KSO_WM_UNIT_CLEAR" val="0"/>
  <p:tag name="KSO_WM_UNIT_PRESET_TEXT" val="PART 1"/>
</p:tagLst>
</file>

<file path=ppt/tags/tag5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57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f"/>
  <p:tag name="KSO_WM_UNIT_INDEX" val="1"/>
  <p:tag name="KSO_WM_UNIT_ID" val="custom20184558_12*f*1"/>
  <p:tag name="KSO_WM_UNIT_LAYERLEVEL" val="1"/>
  <p:tag name="KSO_WM_UNIT_VALUE" val="75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58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58_6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l_h_f"/>
  <p:tag name="KSO_WM_UNIT_INDEX" val="1_1_1"/>
  <p:tag name="KSO_WM_UNIT_ID" val="custom20184558_6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a"/>
  <p:tag name="KSO_WM_UNIT_INDEX" val="1"/>
  <p:tag name="KSO_WM_UNIT_ID" val="custom20184558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简约商务总结汇报"/>
</p:tagLst>
</file>

<file path=ppt/tags/tag60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MH" val="20151230141854"/>
  <p:tag name="MH_LIBRARY" val="CONTENTS"/>
  <p:tag name="MH_TYPE" val="OTHERS"/>
  <p:tag name="ID" val="545839"/>
  <p:tag name="KSO_WM_UNIT_TYPE" val="e"/>
  <p:tag name="KSO_WM_UNIT_INDEX" val="1"/>
  <p:tag name="KSO_WM_UNIT_ID" val="custom20184558_12*e*1"/>
  <p:tag name="KSO_WM_UNIT_LAYERLEVEL" val="1"/>
  <p:tag name="KSO_WM_UNIT_VALUE" val="12"/>
  <p:tag name="KSO_WM_UNIT_HIGHLIGHT" val="0"/>
  <p:tag name="KSO_WM_UNIT_COMPATIBLE" val="1"/>
  <p:tag name="KSO_WM_UNIT_CLEAR" val="0"/>
  <p:tag name="KSO_WM_UNIT_PRESET_TEXT" val="PART 1"/>
</p:tagLst>
</file>

<file path=ppt/tags/tag61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MH" val="20151230141854"/>
  <p:tag name="MH_LIBRARY" val="CONTENTS"/>
  <p:tag name="MH_TYPE" val="OTHERS"/>
  <p:tag name="ID" val="545839"/>
  <p:tag name="KSO_WM_UNIT_TYPE" val="e"/>
  <p:tag name="KSO_WM_UNIT_INDEX" val="1"/>
  <p:tag name="KSO_WM_UNIT_ID" val="custom20184558_12*e*1"/>
  <p:tag name="KSO_WM_UNIT_LAYERLEVEL" val="1"/>
  <p:tag name="KSO_WM_UNIT_VALUE" val="12"/>
  <p:tag name="KSO_WM_UNIT_HIGHLIGHT" val="0"/>
  <p:tag name="KSO_WM_UNIT_COMPATIBLE" val="1"/>
  <p:tag name="KSO_WM_UNIT_CLEAR" val="0"/>
  <p:tag name="KSO_WM_UNIT_PRESET_TEXT" val="PART 1"/>
</p:tagLst>
</file>

<file path=ppt/tags/tag62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63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f"/>
  <p:tag name="KSO_WM_UNIT_INDEX" val="1"/>
  <p:tag name="KSO_WM_UNIT_ID" val="custom20184558_12*f*1"/>
  <p:tag name="KSO_WM_UNIT_LAYERLEVEL" val="1"/>
  <p:tag name="KSO_WM_UNIT_VALUE" val="75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64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58_6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l_h_f"/>
  <p:tag name="KSO_WM_UNIT_INDEX" val="1_1_1"/>
  <p:tag name="KSO_WM_UNIT_ID" val="custom20184558_6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MH" val="20151230141854"/>
  <p:tag name="MH_LIBRARY" val="CONTENTS"/>
  <p:tag name="MH_TYPE" val="OTHERS"/>
  <p:tag name="ID" val="545839"/>
  <p:tag name="KSO_WM_UNIT_TYPE" val="e"/>
  <p:tag name="KSO_WM_UNIT_INDEX" val="1"/>
  <p:tag name="KSO_WM_UNIT_ID" val="custom20184558_12*e*1"/>
  <p:tag name="KSO_WM_UNIT_LAYERLEVEL" val="1"/>
  <p:tag name="KSO_WM_UNIT_VALUE" val="12"/>
  <p:tag name="KSO_WM_UNIT_HIGHLIGHT" val="0"/>
  <p:tag name="KSO_WM_UNIT_COMPATIBLE" val="1"/>
  <p:tag name="KSO_WM_UNIT_CLEAR" val="0"/>
  <p:tag name="KSO_WM_UNIT_PRESET_TEXT" val="PART 1"/>
</p:tagLst>
</file>

<file path=ppt/tags/tag67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MH" val="20151230141854"/>
  <p:tag name="MH_LIBRARY" val="CONTENTS"/>
  <p:tag name="MH_TYPE" val="OTHERS"/>
  <p:tag name="ID" val="545839"/>
  <p:tag name="KSO_WM_UNIT_TYPE" val="e"/>
  <p:tag name="KSO_WM_UNIT_INDEX" val="1"/>
  <p:tag name="KSO_WM_UNIT_ID" val="custom20184558_12*e*1"/>
  <p:tag name="KSO_WM_UNIT_LAYERLEVEL" val="1"/>
  <p:tag name="KSO_WM_UNIT_VALUE" val="12"/>
  <p:tag name="KSO_WM_UNIT_HIGHLIGHT" val="0"/>
  <p:tag name="KSO_WM_UNIT_COMPATIBLE" val="1"/>
  <p:tag name="KSO_WM_UNIT_CLEAR" val="0"/>
  <p:tag name="KSO_WM_UNIT_PRESET_TEXT" val="PART 1"/>
</p:tagLst>
</file>

<file path=ppt/tags/tag68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69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f"/>
  <p:tag name="KSO_WM_UNIT_INDEX" val="1"/>
  <p:tag name="KSO_WM_UNIT_ID" val="custom20184558_12*f*1"/>
  <p:tag name="KSO_WM_UNIT_LAYERLEVEL" val="1"/>
  <p:tag name="KSO_WM_UNIT_VALUE" val="75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7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b"/>
  <p:tag name="KSO_WM_UNIT_INDEX" val="1"/>
  <p:tag name="KSO_WM_UNIT_ID" val="custom20184558_1*b*1"/>
  <p:tag name="KSO_WM_UNIT_LAYERLEVEL" val="1"/>
  <p:tag name="KSO_WM_UNIT_VALUE" val="39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70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58_6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l_h_f"/>
  <p:tag name="KSO_WM_UNIT_INDEX" val="1_1_1"/>
  <p:tag name="KSO_WM_UNIT_ID" val="custom20184558_6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MH" val="20151230141854"/>
  <p:tag name="MH_LIBRARY" val="CONTENTS"/>
  <p:tag name="MH_TYPE" val="OTHERS"/>
  <p:tag name="ID" val="545839"/>
  <p:tag name="KSO_WM_UNIT_TYPE" val="e"/>
  <p:tag name="KSO_WM_UNIT_INDEX" val="1"/>
  <p:tag name="KSO_WM_UNIT_ID" val="custom20184558_12*e*1"/>
  <p:tag name="KSO_WM_UNIT_LAYERLEVEL" val="1"/>
  <p:tag name="KSO_WM_UNIT_VALUE" val="12"/>
  <p:tag name="KSO_WM_UNIT_HIGHLIGHT" val="0"/>
  <p:tag name="KSO_WM_UNIT_COMPATIBLE" val="1"/>
  <p:tag name="KSO_WM_UNIT_CLEAR" val="0"/>
  <p:tag name="KSO_WM_UNIT_PRESET_TEXT" val="PART 1"/>
</p:tagLst>
</file>

<file path=ppt/tags/tag73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MH" val="20151230141854"/>
  <p:tag name="MH_LIBRARY" val="CONTENTS"/>
  <p:tag name="MH_TYPE" val="OTHERS"/>
  <p:tag name="ID" val="545839"/>
  <p:tag name="KSO_WM_UNIT_TYPE" val="e"/>
  <p:tag name="KSO_WM_UNIT_INDEX" val="1"/>
  <p:tag name="KSO_WM_UNIT_ID" val="custom20184558_12*e*1"/>
  <p:tag name="KSO_WM_UNIT_LAYERLEVEL" val="1"/>
  <p:tag name="KSO_WM_UNIT_VALUE" val="12"/>
  <p:tag name="KSO_WM_UNIT_HIGHLIGHT" val="0"/>
  <p:tag name="KSO_WM_UNIT_COMPATIBLE" val="1"/>
  <p:tag name="KSO_WM_UNIT_CLEAR" val="0"/>
  <p:tag name="KSO_WM_UNIT_PRESET_TEXT" val="PART 1"/>
</p:tagLst>
</file>

<file path=ppt/tags/tag74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2"/>
  <p:tag name="KSO_WM_SLIDE_INDEX" val="12"/>
  <p:tag name="KSO_WM_SLIDE_ITEM_CNT" val="2"/>
  <p:tag name="KSO_WM_SLIDE_LAYOUT" val="a_f_e"/>
  <p:tag name="KSO_WM_SLIDE_LAYOUT_CNT" val="1_1_1"/>
  <p:tag name="KSO_WM_SLIDE_TYPE" val="sectionTitle"/>
  <p:tag name="KSO_WM_BEAUTIFY_FLAG" val="#wm#"/>
  <p:tag name="KSO_WM_SLIDE_SUBTYPE" val="pureTxt"/>
</p:tagLst>
</file>

<file path=ppt/tags/tag7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a"/>
  <p:tag name="KSO_WM_UNIT_INDEX" val="1"/>
  <p:tag name="KSO_WM_UNIT_ID" val="custom20184558_2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7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f"/>
  <p:tag name="KSO_WM_UNIT_INDEX" val="1"/>
  <p:tag name="KSO_WM_UNIT_ID" val="custom20184558_21*f*1"/>
  <p:tag name="KSO_WM_UNIT_LAYERLEVEL" val="1"/>
  <p:tag name="KSO_WM_UNIT_VALUE" val="29"/>
  <p:tag name="KSO_WM_UNIT_HIGHLIGHT" val="0"/>
  <p:tag name="KSO_WM_UNIT_COMPATIBLE" val="0"/>
  <p:tag name="KSO_WM_UNIT_CLEAR" val="0"/>
  <p:tag name="KSO_WM_UNIT_PRESET_TEXT" val="THANK YOU"/>
</p:tagLst>
</file>

<file path=ppt/tags/tag77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21"/>
  <p:tag name="KSO_WM_SLIDE_INDEX" val="21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8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"/>
  <p:tag name="KSO_WM_SLIDE_INDEX" val="1"/>
  <p:tag name="KSO_WM_SLIDE_ITEM_CNT" val="2"/>
  <p:tag name="KSO_WM_SLIDE_LAYOUT" val="a_b_c"/>
  <p:tag name="KSO_WM_SLIDE_LAYOUT_CNT" val="1_1_1"/>
  <p:tag name="KSO_WM_SLIDE_TYPE" val="title"/>
  <p:tag name="KSO_WM_BEAUTIFY_FLAG" val="#wm#"/>
  <p:tag name="KSO_WM_TEMPLATE_THUMBS_INDEX" val="1、9、12、15、18、21、"/>
  <p:tag name="KSO_WM_SLIDE_SUBTYPE" val="pureTxt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6*i*0"/>
  <p:tag name="KSO_WM_TEMPLATE_CATEGORY" val="custom"/>
  <p:tag name="KSO_WM_TEMPLATE_INDEX" val="20184558"/>
  <p:tag name="KSO_WM_UNIT_INDEX" val="0"/>
</p:tagLst>
</file>

<file path=ppt/theme/theme1.xml><?xml version="1.0" encoding="utf-8"?>
<a:theme xmlns:a="http://schemas.openxmlformats.org/drawingml/2006/main" name="1_Office 主题​​">
  <a:themeElements>
    <a:clrScheme name="自定义 105">
      <a:dk1>
        <a:srgbClr val="000000"/>
      </a:dk1>
      <a:lt1>
        <a:srgbClr val="FFFFFF"/>
      </a:lt1>
      <a:dk2>
        <a:srgbClr val="48A2A0"/>
      </a:dk2>
      <a:lt2>
        <a:srgbClr val="FFFFFF"/>
      </a:lt2>
      <a:accent1>
        <a:srgbClr val="48A2A0"/>
      </a:accent1>
      <a:accent2>
        <a:srgbClr val="48A2A0"/>
      </a:accent2>
      <a:accent3>
        <a:srgbClr val="48A2A0"/>
      </a:accent3>
      <a:accent4>
        <a:srgbClr val="48A2A0"/>
      </a:accent4>
      <a:accent5>
        <a:srgbClr val="A4D6D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演示</Application>
  <PresentationFormat>宽屏</PresentationFormat>
  <Paragraphs>181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黑体</vt:lpstr>
      <vt:lpstr>+中文标题</vt:lpstr>
      <vt:lpstr>Wingdings</vt:lpstr>
      <vt:lpstr>微软雅黑</vt:lpstr>
      <vt:lpstr>Segoe Print</vt:lpstr>
      <vt:lpstr>Arial Unicode MS</vt:lpstr>
      <vt:lpstr>Calibri</vt:lpstr>
      <vt:lpstr>1_Office 主题​​</vt:lpstr>
      <vt:lpstr>林晓乙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华农圈</dc:title>
  <dc:creator/>
  <cp:lastModifiedBy>王妙</cp:lastModifiedBy>
  <cp:revision>196</cp:revision>
  <dcterms:created xsi:type="dcterms:W3CDTF">2018-09-23T13:59:00Z</dcterms:created>
  <dcterms:modified xsi:type="dcterms:W3CDTF">2019-06-01T07:26:24Z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2052-10.8.2.6948</vt:lpwstr>
  </property>
</Properties>
</file>