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p:scale>
          <a:sx n="90" d="100"/>
          <a:sy n="90" d="100"/>
        </p:scale>
        <p:origin x="14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1/8/22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nordique/8324822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FA8C-3304-FE47-A631-AA533DDC1101}"/>
              </a:ext>
            </a:extLst>
          </p:cNvPr>
          <p:cNvSpPr>
            <a:spLocks noGrp="1"/>
          </p:cNvSpPr>
          <p:nvPr>
            <p:ph type="ctrTitle"/>
          </p:nvPr>
        </p:nvSpPr>
        <p:spPr/>
        <p:txBody>
          <a:bodyPr/>
          <a:lstStyle/>
          <a:p>
            <a:r>
              <a:rPr lang="en-US" dirty="0"/>
              <a:t>Big Mountain Ski Resort Analysis</a:t>
            </a:r>
          </a:p>
        </p:txBody>
      </p:sp>
      <p:sp>
        <p:nvSpPr>
          <p:cNvPr id="3" name="Subtitle 2">
            <a:extLst>
              <a:ext uri="{FF2B5EF4-FFF2-40B4-BE49-F238E27FC236}">
                <a16:creationId xmlns:a16="http://schemas.microsoft.com/office/drawing/2014/main" id="{01270474-1675-D145-9F19-835E61EEAF9C}"/>
              </a:ext>
            </a:extLst>
          </p:cNvPr>
          <p:cNvSpPr>
            <a:spLocks noGrp="1"/>
          </p:cNvSpPr>
          <p:nvPr>
            <p:ph type="subTitle" idx="1"/>
          </p:nvPr>
        </p:nvSpPr>
        <p:spPr/>
        <p:txBody>
          <a:bodyPr/>
          <a:lstStyle/>
          <a:p>
            <a:r>
              <a:rPr lang="en-US" dirty="0"/>
              <a:t>Janis Navarro</a:t>
            </a:r>
          </a:p>
        </p:txBody>
      </p:sp>
      <p:pic>
        <p:nvPicPr>
          <p:cNvPr id="5" name="Picture 4" descr="A picture containing snow, outdoor, sky, mountain&#10;&#10;Description automatically generated">
            <a:extLst>
              <a:ext uri="{FF2B5EF4-FFF2-40B4-BE49-F238E27FC236}">
                <a16:creationId xmlns:a16="http://schemas.microsoft.com/office/drawing/2014/main" id="{0E9DCECC-63BB-2E41-A9A5-51987CE8221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15450" y="1397000"/>
            <a:ext cx="2714625" cy="4064000"/>
          </a:xfrm>
          <a:prstGeom prst="rect">
            <a:avLst/>
          </a:prstGeom>
        </p:spPr>
      </p:pic>
    </p:spTree>
    <p:extLst>
      <p:ext uri="{BB962C8B-B14F-4D97-AF65-F5344CB8AC3E}">
        <p14:creationId xmlns:p14="http://schemas.microsoft.com/office/powerpoint/2010/main" val="307986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10EF30-9070-8D4B-8A0C-3761482D7C16}"/>
              </a:ext>
            </a:extLst>
          </p:cNvPr>
          <p:cNvSpPr>
            <a:spLocks noGrp="1"/>
          </p:cNvSpPr>
          <p:nvPr>
            <p:ph type="title"/>
          </p:nvPr>
        </p:nvSpPr>
        <p:spPr>
          <a:xfrm>
            <a:off x="494260" y="1683144"/>
            <a:ext cx="2774922" cy="3491712"/>
          </a:xfrm>
        </p:spPr>
        <p:txBody>
          <a:bodyPr>
            <a:normAutofit/>
          </a:bodyPr>
          <a:lstStyle/>
          <a:p>
            <a:r>
              <a:rPr lang="en-US" sz="2800" dirty="0"/>
              <a:t>Recommendation &amp; Key Findings</a:t>
            </a:r>
          </a:p>
        </p:txBody>
      </p:sp>
      <p:sp>
        <p:nvSpPr>
          <p:cNvPr id="3" name="Content Placeholder 2">
            <a:extLst>
              <a:ext uri="{FF2B5EF4-FFF2-40B4-BE49-F238E27FC236}">
                <a16:creationId xmlns:a16="http://schemas.microsoft.com/office/drawing/2014/main" id="{CA28DACA-EDE7-DC47-A8E7-93B2C88CFFBF}"/>
              </a:ext>
            </a:extLst>
          </p:cNvPr>
          <p:cNvSpPr>
            <a:spLocks noGrp="1"/>
          </p:cNvSpPr>
          <p:nvPr>
            <p:ph idx="1"/>
          </p:nvPr>
        </p:nvSpPr>
        <p:spPr>
          <a:xfrm>
            <a:off x="4208489" y="728663"/>
            <a:ext cx="6627377" cy="6129337"/>
          </a:xfrm>
        </p:spPr>
        <p:txBody>
          <a:bodyPr>
            <a:normAutofit/>
          </a:bodyPr>
          <a:lstStyle/>
          <a:p>
            <a:pPr marL="0" indent="0">
              <a:buNone/>
            </a:pPr>
            <a:r>
              <a:rPr lang="en-US" dirty="0"/>
              <a:t>The analysis supports:</a:t>
            </a:r>
          </a:p>
          <a:p>
            <a:pPr lvl="1"/>
            <a:r>
              <a:rPr lang="en-US" dirty="0"/>
              <a:t>Big Mountain Ski Resort has all the top features and facilities that visitors are willing to pay more for. </a:t>
            </a:r>
          </a:p>
          <a:p>
            <a:pPr lvl="1"/>
            <a:r>
              <a:rPr lang="en-US" dirty="0"/>
              <a:t>Big Mountain ranks above average on seven of the eight most important features that impact ticket pricing. </a:t>
            </a:r>
          </a:p>
          <a:p>
            <a:pPr lvl="2"/>
            <a:r>
              <a:rPr lang="en-US" dirty="0"/>
              <a:t>This supports the model recommendation to increase ticket price to $95.87 or increase by at least $10.39 from $81.00 to $91.39.</a:t>
            </a:r>
          </a:p>
          <a:p>
            <a:pPr marL="0" indent="0">
              <a:buNone/>
            </a:pPr>
            <a:r>
              <a:rPr lang="en-US" dirty="0"/>
              <a:t>The model also created various feature modification scenarios that provided the following key findings:</a:t>
            </a:r>
          </a:p>
          <a:p>
            <a:pPr lvl="1"/>
            <a:r>
              <a:rPr lang="en-US" dirty="0"/>
              <a:t>Close runs strategically to use open runs to full capacity</a:t>
            </a:r>
          </a:p>
          <a:p>
            <a:pPr lvl="2"/>
            <a:r>
              <a:rPr lang="en-US" dirty="0"/>
              <a:t>Assuming each run requires the use of a chair lift, each chair lift has an operating cost of $1,540,000. </a:t>
            </a:r>
          </a:p>
          <a:p>
            <a:pPr lvl="2"/>
            <a:r>
              <a:rPr lang="en-US" dirty="0"/>
              <a:t>The model recommends Big Mountain should close 3 to 5 runs to keep decrease costs without making an impact on the ticket revenues or the visitor’s experience.</a:t>
            </a:r>
          </a:p>
          <a:p>
            <a:pPr lvl="2"/>
            <a:endParaRPr lang="en-US" dirty="0"/>
          </a:p>
          <a:p>
            <a:pPr lvl="1"/>
            <a:r>
              <a:rPr lang="en-US" dirty="0"/>
              <a:t>Increasing ticket price in the future</a:t>
            </a:r>
          </a:p>
          <a:p>
            <a:pPr lvl="2"/>
            <a:r>
              <a:rPr lang="en-US" dirty="0"/>
              <a:t>Explore increasing maximum vertical drop by 150 feet</a:t>
            </a:r>
          </a:p>
          <a:p>
            <a:pPr lvl="2"/>
            <a:r>
              <a:rPr lang="en-US" dirty="0"/>
              <a:t>Continue to evaluate data for future opportunities</a:t>
            </a:r>
          </a:p>
          <a:p>
            <a:pPr lvl="2"/>
            <a:endParaRPr lang="en-US" dirty="0"/>
          </a:p>
          <a:p>
            <a:pPr lvl="2"/>
            <a:endParaRPr 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812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5742-FCD4-8D4B-A647-09593C8698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102DF4-EE84-2D41-A4AC-FFB9EE549831}"/>
              </a:ext>
            </a:extLst>
          </p:cNvPr>
          <p:cNvSpPr>
            <a:spLocks noGrp="1"/>
          </p:cNvSpPr>
          <p:nvPr>
            <p:ph idx="1"/>
          </p:nvPr>
        </p:nvSpPr>
        <p:spPr/>
        <p:txBody>
          <a:bodyPr/>
          <a:lstStyle/>
          <a:p>
            <a:r>
              <a:rPr lang="en-US" dirty="0"/>
              <a:t>Big Mountain Ski Resort should increase its ticket price from the actual $81.00 to an approximate recommended range of $91 to $95.</a:t>
            </a:r>
          </a:p>
          <a:p>
            <a:r>
              <a:rPr lang="en-US" dirty="0"/>
              <a:t>This recommendation is based on nationwide data as provided by each resort and does not take consideration of State or influences where there are competitor resorts within a certain geographical approximation to Big Mountain Ski Resort.</a:t>
            </a:r>
          </a:p>
        </p:txBody>
      </p:sp>
    </p:spTree>
    <p:extLst>
      <p:ext uri="{BB962C8B-B14F-4D97-AF65-F5344CB8AC3E}">
        <p14:creationId xmlns:p14="http://schemas.microsoft.com/office/powerpoint/2010/main" val="305321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80E1-F2B3-0E45-9F42-DA41AE08F64F}"/>
              </a:ext>
            </a:extLst>
          </p:cNvPr>
          <p:cNvSpPr>
            <a:spLocks noGrp="1"/>
          </p:cNvSpPr>
          <p:nvPr>
            <p:ph type="title"/>
          </p:nvPr>
        </p:nvSpPr>
        <p:spPr/>
        <p:txBody>
          <a:bodyPr/>
          <a:lstStyle/>
          <a:p>
            <a:r>
              <a:rPr lang="en-US" dirty="0"/>
              <a:t>Big Mountain Ski Resort</a:t>
            </a:r>
          </a:p>
        </p:txBody>
      </p:sp>
      <p:sp>
        <p:nvSpPr>
          <p:cNvPr id="3" name="Content Placeholder 2">
            <a:extLst>
              <a:ext uri="{FF2B5EF4-FFF2-40B4-BE49-F238E27FC236}">
                <a16:creationId xmlns:a16="http://schemas.microsoft.com/office/drawing/2014/main" id="{470DECFF-F1F2-3141-9941-E983E2F0858C}"/>
              </a:ext>
            </a:extLst>
          </p:cNvPr>
          <p:cNvSpPr>
            <a:spLocks noGrp="1"/>
          </p:cNvSpPr>
          <p:nvPr>
            <p:ph idx="1"/>
          </p:nvPr>
        </p:nvSpPr>
        <p:spPr/>
        <p:txBody>
          <a:bodyPr/>
          <a:lstStyle/>
          <a:p>
            <a:r>
              <a:rPr lang="en-US" dirty="0"/>
              <a:t>The purpose of this project is to produce a price model for ski resort tickets in the market segment.</a:t>
            </a:r>
          </a:p>
          <a:p>
            <a:pPr marL="0" indent="0">
              <a:buNone/>
            </a:pPr>
            <a:endParaRPr lang="en-US" dirty="0"/>
          </a:p>
          <a:p>
            <a:r>
              <a:rPr lang="en-US" dirty="0"/>
              <a:t>Big Mountain Resort suspected they were not maximizing ticket profit returns, relative to its position in the market.  They also did not have a strong sense of what facilities matter most to visitors and which are the most likely they are willing to pay more for.</a:t>
            </a:r>
          </a:p>
          <a:p>
            <a:pPr marL="0" indent="0">
              <a:buNone/>
            </a:pPr>
            <a:endParaRPr lang="en-US" dirty="0"/>
          </a:p>
        </p:txBody>
      </p:sp>
    </p:spTree>
    <p:extLst>
      <p:ext uri="{BB962C8B-B14F-4D97-AF65-F5344CB8AC3E}">
        <p14:creationId xmlns:p14="http://schemas.microsoft.com/office/powerpoint/2010/main" val="268061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0EC1-FD5F-0B42-AA44-A9A6C6B71B54}"/>
              </a:ext>
            </a:extLst>
          </p:cNvPr>
          <p:cNvSpPr>
            <a:spLocks noGrp="1"/>
          </p:cNvSpPr>
          <p:nvPr>
            <p:ph type="title"/>
          </p:nvPr>
        </p:nvSpPr>
        <p:spPr/>
        <p:txBody>
          <a:bodyPr/>
          <a:lstStyle/>
          <a:p>
            <a:r>
              <a:rPr lang="en-US" dirty="0"/>
              <a:t>Big Mountain Ski Resort</a:t>
            </a:r>
          </a:p>
        </p:txBody>
      </p:sp>
      <p:sp>
        <p:nvSpPr>
          <p:cNvPr id="3" name="Content Placeholder 2">
            <a:extLst>
              <a:ext uri="{FF2B5EF4-FFF2-40B4-BE49-F238E27FC236}">
                <a16:creationId xmlns:a16="http://schemas.microsoft.com/office/drawing/2014/main" id="{96943692-6D7C-1941-B31E-4A012B7D6B60}"/>
              </a:ext>
            </a:extLst>
          </p:cNvPr>
          <p:cNvSpPr>
            <a:spLocks noGrp="1"/>
          </p:cNvSpPr>
          <p:nvPr>
            <p:ph idx="1"/>
          </p:nvPr>
        </p:nvSpPr>
        <p:spPr/>
        <p:txBody>
          <a:bodyPr/>
          <a:lstStyle/>
          <a:p>
            <a:r>
              <a:rPr lang="en-US" dirty="0"/>
              <a:t>The pricing model built is a predictive model for ticket price based on nationwide ski resorts data based on the facilities available, property acres owned and what is valued most by visitors.</a:t>
            </a:r>
          </a:p>
          <a:p>
            <a:pPr marL="0" indent="0">
              <a:buNone/>
            </a:pPr>
            <a:endParaRPr lang="en-US" dirty="0"/>
          </a:p>
          <a:p>
            <a:pPr marL="0" indent="0">
              <a:buNone/>
            </a:pPr>
            <a:r>
              <a:rPr lang="en-US" dirty="0"/>
              <a:t>Big Mountain Ski Resort wanted to a pricing model for ski resort tickets to review current price and how it compares in its market segment.</a:t>
            </a:r>
          </a:p>
          <a:p>
            <a:pPr marL="0" indent="0">
              <a:buNone/>
            </a:pPr>
            <a:endParaRPr lang="en-US" dirty="0"/>
          </a:p>
          <a:p>
            <a:r>
              <a:rPr lang="en-US" dirty="0"/>
              <a:t>The model will be used for recommendations on ski resort ticket pricing and provide additional guidance on future facility investment opportunities.</a:t>
            </a:r>
          </a:p>
          <a:p>
            <a:endParaRPr lang="en-US" dirty="0"/>
          </a:p>
        </p:txBody>
      </p:sp>
    </p:spTree>
    <p:extLst>
      <p:ext uri="{BB962C8B-B14F-4D97-AF65-F5344CB8AC3E}">
        <p14:creationId xmlns:p14="http://schemas.microsoft.com/office/powerpoint/2010/main" val="35755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AEA-86EC-0648-A095-B3A62204BC6F}"/>
              </a:ext>
            </a:extLst>
          </p:cNvPr>
          <p:cNvSpPr>
            <a:spLocks noGrp="1"/>
          </p:cNvSpPr>
          <p:nvPr>
            <p:ph type="title"/>
          </p:nvPr>
        </p:nvSpPr>
        <p:spPr/>
        <p:txBody>
          <a:bodyPr/>
          <a:lstStyle/>
          <a:p>
            <a:r>
              <a:rPr lang="en-US" dirty="0"/>
              <a:t>Predictive Pricing Model</a:t>
            </a:r>
          </a:p>
        </p:txBody>
      </p:sp>
      <p:sp>
        <p:nvSpPr>
          <p:cNvPr id="3" name="Content Placeholder 2">
            <a:extLst>
              <a:ext uri="{FF2B5EF4-FFF2-40B4-BE49-F238E27FC236}">
                <a16:creationId xmlns:a16="http://schemas.microsoft.com/office/drawing/2014/main" id="{96F9C57B-22F8-D943-B71F-34DB8084209C}"/>
              </a:ext>
            </a:extLst>
          </p:cNvPr>
          <p:cNvSpPr>
            <a:spLocks noGrp="1"/>
          </p:cNvSpPr>
          <p:nvPr>
            <p:ph idx="1"/>
          </p:nvPr>
        </p:nvSpPr>
        <p:spPr/>
        <p:txBody>
          <a:bodyPr>
            <a:normAutofit/>
          </a:bodyPr>
          <a:lstStyle/>
          <a:p>
            <a:pPr marL="0" indent="0">
              <a:buNone/>
            </a:pPr>
            <a:endParaRPr lang="en-US" dirty="0"/>
          </a:p>
          <a:p>
            <a:pPr marL="0" indent="0">
              <a:buNone/>
            </a:pPr>
            <a:r>
              <a:rPr lang="en-US" dirty="0"/>
              <a:t>The Predictive Pricing Model was trained and optimized with the provided nationwide resort data. The model provides analysis as to what Big Mountain Ski Resort’s ideal ticket price should be and how that can be impacted based on a change of different influential components known as Features.</a:t>
            </a:r>
          </a:p>
          <a:p>
            <a:pPr marL="0" indent="0">
              <a:buNone/>
            </a:pPr>
            <a:endParaRPr lang="en-US" dirty="0"/>
          </a:p>
          <a:p>
            <a:r>
              <a:rPr lang="en-US" dirty="0"/>
              <a:t>Big Mountain Ski Resort’s current actual ticket price is at $81.00.</a:t>
            </a:r>
          </a:p>
          <a:p>
            <a:r>
              <a:rPr lang="en-US" dirty="0"/>
              <a:t>The model resulted in a ticket price of $95.87.</a:t>
            </a:r>
          </a:p>
          <a:p>
            <a:pPr marL="0" indent="0">
              <a:buNone/>
            </a:pPr>
            <a:endParaRPr lang="en-US" dirty="0"/>
          </a:p>
          <a:p>
            <a:pPr marL="0" indent="0">
              <a:buNone/>
            </a:pPr>
            <a:r>
              <a:rPr lang="en-US" dirty="0"/>
              <a:t>Even with the expected mean absolute error of $10.39, the model suggests there is room to increase the ticket price from its current actual ticket price of $81.00.</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7679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4614-380C-5F4D-B607-DD621A3C5161}"/>
              </a:ext>
            </a:extLst>
          </p:cNvPr>
          <p:cNvSpPr>
            <a:spLocks noGrp="1"/>
          </p:cNvSpPr>
          <p:nvPr>
            <p:ph type="title"/>
          </p:nvPr>
        </p:nvSpPr>
        <p:spPr/>
        <p:txBody>
          <a:bodyPr/>
          <a:lstStyle/>
          <a:p>
            <a:r>
              <a:rPr lang="en-US" dirty="0"/>
              <a:t>Predictive Pricing Model</a:t>
            </a:r>
          </a:p>
        </p:txBody>
      </p:sp>
      <p:sp>
        <p:nvSpPr>
          <p:cNvPr id="3" name="Content Placeholder 2">
            <a:extLst>
              <a:ext uri="{FF2B5EF4-FFF2-40B4-BE49-F238E27FC236}">
                <a16:creationId xmlns:a16="http://schemas.microsoft.com/office/drawing/2014/main" id="{2FC050D8-6710-7E42-9F36-2E904B9C2563}"/>
              </a:ext>
            </a:extLst>
          </p:cNvPr>
          <p:cNvSpPr>
            <a:spLocks noGrp="1"/>
          </p:cNvSpPr>
          <p:nvPr>
            <p:ph idx="1"/>
          </p:nvPr>
        </p:nvSpPr>
        <p:spPr/>
        <p:txBody>
          <a:bodyPr/>
          <a:lstStyle/>
          <a:p>
            <a:r>
              <a:rPr lang="en-US" dirty="0"/>
              <a:t>From the Best Random Forest Regressor Feature, we used the most important Features that visitors are willing to pay more for as follows:</a:t>
            </a:r>
          </a:p>
          <a:p>
            <a:pPr marL="0" indent="0">
              <a:buNone/>
            </a:pPr>
            <a:endParaRPr lang="en-US" dirty="0"/>
          </a:p>
          <a:p>
            <a:pPr lvl="1"/>
            <a:r>
              <a:rPr lang="en-US" dirty="0"/>
              <a:t>Vertical Drop</a:t>
            </a:r>
          </a:p>
          <a:p>
            <a:pPr lvl="1"/>
            <a:r>
              <a:rPr lang="en-US" dirty="0"/>
              <a:t>Snow Making Area</a:t>
            </a:r>
          </a:p>
          <a:p>
            <a:pPr lvl="1"/>
            <a:r>
              <a:rPr lang="en-US" dirty="0"/>
              <a:t>Total Number of Chairs</a:t>
            </a:r>
          </a:p>
          <a:p>
            <a:pPr lvl="1"/>
            <a:r>
              <a:rPr lang="en-US" dirty="0"/>
              <a:t>Fast Quads</a:t>
            </a:r>
          </a:p>
          <a:p>
            <a:pPr lvl="1"/>
            <a:r>
              <a:rPr lang="en-US" dirty="0"/>
              <a:t>Total Number of Runs</a:t>
            </a:r>
          </a:p>
          <a:p>
            <a:pPr lvl="1"/>
            <a:r>
              <a:rPr lang="en-US" dirty="0"/>
              <a:t>Longest Run in Miles</a:t>
            </a:r>
          </a:p>
          <a:p>
            <a:pPr lvl="1"/>
            <a:r>
              <a:rPr lang="en-US" dirty="0"/>
              <a:t>Trams</a:t>
            </a:r>
          </a:p>
          <a:p>
            <a:pPr lvl="1"/>
            <a:r>
              <a:rPr lang="en-US" dirty="0"/>
              <a:t>Skiable Terrain Area in Acres</a:t>
            </a:r>
          </a:p>
        </p:txBody>
      </p:sp>
    </p:spTree>
    <p:extLst>
      <p:ext uri="{BB962C8B-B14F-4D97-AF65-F5344CB8AC3E}">
        <p14:creationId xmlns:p14="http://schemas.microsoft.com/office/powerpoint/2010/main" val="28603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93F37E-4560-F444-AB7A-4A4BA5F65007}"/>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spc="-100"/>
              <a:t>Vertical Drop					Snow Making Area</a:t>
            </a:r>
          </a:p>
        </p:txBody>
      </p:sp>
      <p:pic>
        <p:nvPicPr>
          <p:cNvPr id="4" name="Content Placeholder 3" descr="Chart, histogram&#10;&#10;Description automatically generated">
            <a:extLst>
              <a:ext uri="{FF2B5EF4-FFF2-40B4-BE49-F238E27FC236}">
                <a16:creationId xmlns:a16="http://schemas.microsoft.com/office/drawing/2014/main" id="{13B901AB-7C72-9246-B846-BB54487ED7CB}"/>
              </a:ext>
            </a:extLst>
          </p:cNvPr>
          <p:cNvPicPr>
            <a:picLocks noGrp="1" noChangeAspect="1"/>
          </p:cNvPicPr>
          <p:nvPr>
            <p:ph idx="1"/>
          </p:nvPr>
        </p:nvPicPr>
        <p:blipFill>
          <a:blip r:embed="rId2"/>
          <a:stretch>
            <a:fillRect/>
          </a:stretch>
        </p:blipFill>
        <p:spPr>
          <a:xfrm>
            <a:off x="628651" y="927799"/>
            <a:ext cx="5329238" cy="2670421"/>
          </a:xfrm>
          <a:prstGeom prst="rect">
            <a:avLst/>
          </a:prstGeom>
        </p:spPr>
      </p:pic>
      <p:pic>
        <p:nvPicPr>
          <p:cNvPr id="5" name="Picture 4" descr="Chart, histogram&#10;&#10;Description automatically generated">
            <a:extLst>
              <a:ext uri="{FF2B5EF4-FFF2-40B4-BE49-F238E27FC236}">
                <a16:creationId xmlns:a16="http://schemas.microsoft.com/office/drawing/2014/main" id="{0F801D68-9382-9F49-B9D5-F07E678AA4C0}"/>
              </a:ext>
            </a:extLst>
          </p:cNvPr>
          <p:cNvPicPr>
            <a:picLocks noChangeAspect="1"/>
          </p:cNvPicPr>
          <p:nvPr/>
        </p:nvPicPr>
        <p:blipFill>
          <a:blip r:embed="rId3"/>
          <a:stretch>
            <a:fillRect/>
          </a:stretch>
        </p:blipFill>
        <p:spPr>
          <a:xfrm>
            <a:off x="6343649" y="927799"/>
            <a:ext cx="5225033" cy="2873994"/>
          </a:xfrm>
          <a:prstGeom prst="rect">
            <a:avLst/>
          </a:prstGeom>
        </p:spPr>
      </p:pic>
    </p:spTree>
    <p:extLst>
      <p:ext uri="{BB962C8B-B14F-4D97-AF65-F5344CB8AC3E}">
        <p14:creationId xmlns:p14="http://schemas.microsoft.com/office/powerpoint/2010/main" val="343437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93F37E-4560-F444-AB7A-4A4BA5F65007}"/>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700" spc="-100" dirty="0"/>
              <a:t>Total Number of Chairs			Fast Quads</a:t>
            </a:r>
          </a:p>
        </p:txBody>
      </p:sp>
      <p:pic>
        <p:nvPicPr>
          <p:cNvPr id="11" name="Picture 10" descr="Chart, histogram&#10;&#10;Description automatically generated">
            <a:extLst>
              <a:ext uri="{FF2B5EF4-FFF2-40B4-BE49-F238E27FC236}">
                <a16:creationId xmlns:a16="http://schemas.microsoft.com/office/drawing/2014/main" id="{2904AEDE-2B5E-6848-B972-A9C180BB7070}"/>
              </a:ext>
            </a:extLst>
          </p:cNvPr>
          <p:cNvPicPr>
            <a:picLocks noChangeAspect="1"/>
          </p:cNvPicPr>
          <p:nvPr/>
        </p:nvPicPr>
        <p:blipFill>
          <a:blip r:embed="rId2"/>
          <a:stretch>
            <a:fillRect/>
          </a:stretch>
        </p:blipFill>
        <p:spPr>
          <a:xfrm>
            <a:off x="603169" y="927799"/>
            <a:ext cx="5486400" cy="2971800"/>
          </a:xfrm>
          <a:prstGeom prst="rect">
            <a:avLst/>
          </a:prstGeom>
        </p:spPr>
      </p:pic>
      <p:pic>
        <p:nvPicPr>
          <p:cNvPr id="12" name="Content Placeholder 11" descr="Graphical user interface&#10;&#10;Description automatically generated with low confidence">
            <a:extLst>
              <a:ext uri="{FF2B5EF4-FFF2-40B4-BE49-F238E27FC236}">
                <a16:creationId xmlns:a16="http://schemas.microsoft.com/office/drawing/2014/main" id="{40C7A409-C2A5-B84A-B5CE-ADA56FADAEEA}"/>
              </a:ext>
            </a:extLst>
          </p:cNvPr>
          <p:cNvPicPr>
            <a:picLocks noGrp="1" noChangeAspect="1"/>
          </p:cNvPicPr>
          <p:nvPr>
            <p:ph idx="1"/>
          </p:nvPr>
        </p:nvPicPr>
        <p:blipFill>
          <a:blip r:embed="rId3"/>
          <a:stretch>
            <a:fillRect/>
          </a:stretch>
        </p:blipFill>
        <p:spPr>
          <a:xfrm>
            <a:off x="6633202" y="929270"/>
            <a:ext cx="5016833" cy="2970329"/>
          </a:xfrm>
          <a:prstGeom prst="rect">
            <a:avLst/>
          </a:prstGeom>
        </p:spPr>
      </p:pic>
    </p:spTree>
    <p:extLst>
      <p:ext uri="{BB962C8B-B14F-4D97-AF65-F5344CB8AC3E}">
        <p14:creationId xmlns:p14="http://schemas.microsoft.com/office/powerpoint/2010/main" val="223697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93F37E-4560-F444-AB7A-4A4BA5F65007}"/>
              </a:ext>
            </a:extLst>
          </p:cNvPr>
          <p:cNvSpPr>
            <a:spLocks noGrp="1"/>
          </p:cNvSpPr>
          <p:nvPr>
            <p:ph type="title"/>
          </p:nvPr>
        </p:nvSpPr>
        <p:spPr>
          <a:xfrm>
            <a:off x="1069848" y="4590661"/>
            <a:ext cx="10210862" cy="1065690"/>
          </a:xfrm>
        </p:spPr>
        <p:txBody>
          <a:bodyPr vert="horz" lIns="91440" tIns="45720" rIns="91440" bIns="45720" rtlCol="0" anchor="b">
            <a:normAutofit fontScale="90000"/>
          </a:bodyPr>
          <a:lstStyle/>
          <a:p>
            <a:r>
              <a:rPr lang="en-US" sz="3700" spc="-100" dirty="0"/>
              <a:t>Total Number of Runs 				Longest Run in Miles</a:t>
            </a:r>
          </a:p>
        </p:txBody>
      </p:sp>
      <p:pic>
        <p:nvPicPr>
          <p:cNvPr id="11" name="Picture 10" descr="Chart, histogram&#10;&#10;Description automatically generated">
            <a:extLst>
              <a:ext uri="{FF2B5EF4-FFF2-40B4-BE49-F238E27FC236}">
                <a16:creationId xmlns:a16="http://schemas.microsoft.com/office/drawing/2014/main" id="{BCC3634B-18AF-D642-930A-E31F21A39662}"/>
              </a:ext>
            </a:extLst>
          </p:cNvPr>
          <p:cNvPicPr>
            <a:picLocks noChangeAspect="1"/>
          </p:cNvPicPr>
          <p:nvPr/>
        </p:nvPicPr>
        <p:blipFill>
          <a:blip r:embed="rId2"/>
          <a:stretch>
            <a:fillRect/>
          </a:stretch>
        </p:blipFill>
        <p:spPr>
          <a:xfrm>
            <a:off x="204787" y="853496"/>
            <a:ext cx="5486400" cy="3022600"/>
          </a:xfrm>
          <a:prstGeom prst="rect">
            <a:avLst/>
          </a:prstGeom>
        </p:spPr>
      </p:pic>
      <p:pic>
        <p:nvPicPr>
          <p:cNvPr id="12" name="Content Placeholder 11" descr="Chart, histogram&#10;&#10;Description automatically generated">
            <a:extLst>
              <a:ext uri="{FF2B5EF4-FFF2-40B4-BE49-F238E27FC236}">
                <a16:creationId xmlns:a16="http://schemas.microsoft.com/office/drawing/2014/main" id="{064EAB76-F350-2245-A4BC-0868E1D105F3}"/>
              </a:ext>
            </a:extLst>
          </p:cNvPr>
          <p:cNvPicPr>
            <a:picLocks noGrp="1" noChangeAspect="1"/>
          </p:cNvPicPr>
          <p:nvPr>
            <p:ph idx="1"/>
          </p:nvPr>
        </p:nvPicPr>
        <p:blipFill>
          <a:blip r:embed="rId3"/>
          <a:stretch>
            <a:fillRect/>
          </a:stretch>
        </p:blipFill>
        <p:spPr>
          <a:xfrm>
            <a:off x="5895974" y="853496"/>
            <a:ext cx="6065044" cy="3073400"/>
          </a:xfrm>
          <a:prstGeom prst="rect">
            <a:avLst/>
          </a:prstGeom>
        </p:spPr>
      </p:pic>
    </p:spTree>
    <p:extLst>
      <p:ext uri="{BB962C8B-B14F-4D97-AF65-F5344CB8AC3E}">
        <p14:creationId xmlns:p14="http://schemas.microsoft.com/office/powerpoint/2010/main" val="26893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93F37E-4560-F444-AB7A-4A4BA5F65007}"/>
              </a:ext>
            </a:extLst>
          </p:cNvPr>
          <p:cNvSpPr>
            <a:spLocks noGrp="1"/>
          </p:cNvSpPr>
          <p:nvPr>
            <p:ph type="title"/>
          </p:nvPr>
        </p:nvSpPr>
        <p:spPr>
          <a:xfrm>
            <a:off x="1069848" y="4590661"/>
            <a:ext cx="10210862" cy="1065690"/>
          </a:xfrm>
        </p:spPr>
        <p:txBody>
          <a:bodyPr vert="horz" lIns="91440" tIns="45720" rIns="91440" bIns="45720" rtlCol="0" anchor="b">
            <a:normAutofit fontScale="90000"/>
          </a:bodyPr>
          <a:lstStyle/>
          <a:p>
            <a:r>
              <a:rPr lang="en-US" sz="3700" spc="-100" dirty="0"/>
              <a:t>Trams 				            Skiable Terrain Area in Acres</a:t>
            </a:r>
          </a:p>
        </p:txBody>
      </p:sp>
      <p:pic>
        <p:nvPicPr>
          <p:cNvPr id="9" name="Picture 8" descr="Chart&#10;&#10;Description automatically generated">
            <a:extLst>
              <a:ext uri="{FF2B5EF4-FFF2-40B4-BE49-F238E27FC236}">
                <a16:creationId xmlns:a16="http://schemas.microsoft.com/office/drawing/2014/main" id="{3B247946-FF07-8A47-8DA3-16C7EA1F683A}"/>
              </a:ext>
            </a:extLst>
          </p:cNvPr>
          <p:cNvPicPr>
            <a:picLocks noChangeAspect="1"/>
          </p:cNvPicPr>
          <p:nvPr/>
        </p:nvPicPr>
        <p:blipFill>
          <a:blip r:embed="rId2"/>
          <a:stretch>
            <a:fillRect/>
          </a:stretch>
        </p:blipFill>
        <p:spPr>
          <a:xfrm>
            <a:off x="597693" y="853496"/>
            <a:ext cx="5067300" cy="2984500"/>
          </a:xfrm>
          <a:prstGeom prst="rect">
            <a:avLst/>
          </a:prstGeom>
        </p:spPr>
      </p:pic>
      <p:pic>
        <p:nvPicPr>
          <p:cNvPr id="13" name="Picture 12" descr="Chart, histogram&#10;&#10;Description automatically generated">
            <a:extLst>
              <a:ext uri="{FF2B5EF4-FFF2-40B4-BE49-F238E27FC236}">
                <a16:creationId xmlns:a16="http://schemas.microsoft.com/office/drawing/2014/main" id="{129A2876-3F50-0E4D-8414-5639F8C869C4}"/>
              </a:ext>
            </a:extLst>
          </p:cNvPr>
          <p:cNvPicPr>
            <a:picLocks noChangeAspect="1"/>
          </p:cNvPicPr>
          <p:nvPr/>
        </p:nvPicPr>
        <p:blipFill>
          <a:blip r:embed="rId3"/>
          <a:stretch>
            <a:fillRect/>
          </a:stretch>
        </p:blipFill>
        <p:spPr>
          <a:xfrm>
            <a:off x="6175279" y="853496"/>
            <a:ext cx="5181600" cy="3009900"/>
          </a:xfrm>
          <a:prstGeom prst="rect">
            <a:avLst/>
          </a:prstGeom>
        </p:spPr>
      </p:pic>
    </p:spTree>
    <p:extLst>
      <p:ext uri="{BB962C8B-B14F-4D97-AF65-F5344CB8AC3E}">
        <p14:creationId xmlns:p14="http://schemas.microsoft.com/office/powerpoint/2010/main" val="317965769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193</TotalTime>
  <Words>601</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Big Mountain Ski Resort Analysis</vt:lpstr>
      <vt:lpstr>Big Mountain Ski Resort</vt:lpstr>
      <vt:lpstr>Big Mountain Ski Resort</vt:lpstr>
      <vt:lpstr>Predictive Pricing Model</vt:lpstr>
      <vt:lpstr>Predictive Pricing Model</vt:lpstr>
      <vt:lpstr>Vertical Drop     Snow Making Area</vt:lpstr>
      <vt:lpstr>Total Number of Chairs   Fast Quads</vt:lpstr>
      <vt:lpstr>Total Number of Runs     Longest Run in Miles</vt:lpstr>
      <vt:lpstr>Trams                 Skiable Terrain Area in Acres</vt:lpstr>
      <vt:lpstr>Recommendation &amp; 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Analysis</dc:title>
  <dc:creator>Janis Navarro</dc:creator>
  <cp:lastModifiedBy>Janis Navarro</cp:lastModifiedBy>
  <cp:revision>2</cp:revision>
  <dcterms:created xsi:type="dcterms:W3CDTF">2022-01-08T17:20:13Z</dcterms:created>
  <dcterms:modified xsi:type="dcterms:W3CDTF">2022-01-08T20:33:36Z</dcterms:modified>
</cp:coreProperties>
</file>