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93775"/>
            <a:ext cx="9144000" cy="1005205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NJUAIA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47938"/>
            <a:ext cx="9144000" cy="1655762"/>
          </a:xfrm>
        </p:spPr>
        <p:txBody>
          <a:bodyPr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打造南大学生社团自己的门户网站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ourselves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28810" y="5829300"/>
            <a:ext cx="220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  WanShenghua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2365" y="803275"/>
            <a:ext cx="811911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  <a:r>
              <a:rPr lang="en-US" altLang="zh-CN" sz="2000"/>
              <a:t>    if   had account before:</a:t>
            </a:r>
            <a:endParaRPr lang="en-US" altLang="zh-CN" sz="2000"/>
          </a:p>
          <a:p>
            <a:r>
              <a:rPr lang="en-US" altLang="zh-CN" sz="2000"/>
              <a:t>	       log in </a:t>
            </a:r>
            <a:endParaRPr lang="en-US" altLang="zh-CN" sz="2000"/>
          </a:p>
          <a:p>
            <a:r>
              <a:rPr lang="en-US" altLang="zh-CN" sz="2000"/>
              <a:t>                else:</a:t>
            </a:r>
            <a:endParaRPr lang="en-US" altLang="zh-CN" sz="2000"/>
          </a:p>
          <a:p>
            <a:r>
              <a:rPr lang="en-US" altLang="zh-CN" sz="2000"/>
              <a:t>	       sign up</a:t>
            </a:r>
            <a:endParaRPr lang="en-US" altLang="zh-CN" sz="2000"/>
          </a:p>
          <a:p>
            <a:r>
              <a:rPr lang="en-US" altLang="zh-CN" sz="2000"/>
              <a:t>	       log in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  <a:r>
              <a:rPr lang="en-US" altLang="zh-CN" sz="2000"/>
              <a:t>    if  identity is principal:</a:t>
            </a:r>
            <a:endParaRPr lang="en-US" altLang="zh-CN" sz="2000"/>
          </a:p>
          <a:p>
            <a:r>
              <a:rPr lang="en-US" altLang="zh-CN" sz="2000"/>
              <a:t>	       enter  members page(-&gt;step3)</a:t>
            </a:r>
            <a:endParaRPr lang="en-US" altLang="zh-CN" sz="2000"/>
          </a:p>
          <a:p>
            <a:r>
              <a:rPr lang="en-US" altLang="zh-CN" sz="2000"/>
              <a:t>                else:</a:t>
            </a:r>
            <a:endParaRPr lang="en-US" altLang="zh-CN" sz="2000"/>
          </a:p>
          <a:p>
            <a:r>
              <a:rPr lang="en-US" altLang="zh-CN" sz="2000"/>
              <a:t>	        enter department page(you belong to)(-&gt;step4)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</a:t>
            </a:r>
            <a:r>
              <a:rPr lang="en-US" altLang="zh-CN" sz="2000"/>
              <a:t>     query the member's information</a:t>
            </a:r>
            <a:endParaRPr lang="en-US" altLang="zh-CN" sz="2000"/>
          </a:p>
          <a:p>
            <a:r>
              <a:rPr lang="en-US" altLang="zh-CN" sz="2000"/>
              <a:t>                delete the member's information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</a:t>
            </a:r>
            <a:r>
              <a:rPr lang="en-US" altLang="zh-CN" sz="2000"/>
              <a:t>      update your extra information</a:t>
            </a:r>
            <a:endParaRPr lang="en-US" altLang="zh-CN" sz="2000"/>
          </a:p>
          <a:p>
            <a:r>
              <a:rPr lang="en-US" altLang="zh-CN" sz="2000"/>
              <a:t>                browse the web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278130" y="206375"/>
            <a:ext cx="1615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README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8875" y="481965"/>
            <a:ext cx="9311005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altLang="zh-CN"/>
              <a:t>|-—— NJUAIA</a:t>
            </a:r>
            <a:endParaRPr lang="en-US" altLang="zh-CN"/>
          </a:p>
          <a:p>
            <a:pPr fontAlgn="auto">
              <a:lnSpc>
                <a:spcPct val="125000"/>
              </a:lnSpc>
            </a:pPr>
            <a:r>
              <a:rPr lang="en-US" altLang="zh-CN"/>
              <a:t>|          |-—— </a:t>
            </a:r>
            <a:r>
              <a:rPr lang="en-US" altLang="zh-CN">
                <a:solidFill>
                  <a:srgbClr val="FF0000"/>
                </a:solidFill>
              </a:rPr>
              <a:t>pages</a:t>
            </a:r>
            <a:endParaRPr lang="en-US" altLang="zh-CN"/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signup.aspx  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login.aspx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</a:t>
            </a:r>
            <a:r>
              <a:rPr lang="en-US" altLang="zh-CN">
                <a:sym typeface="+mn-ea"/>
              </a:rPr>
              <a:t>department.aspx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aboutus.aspx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members.aspx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photo.aspx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|-——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class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BasePage.cs</a:t>
            </a:r>
            <a:endParaRPr lang="en-US" altLang="zh-CN"/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DataCon.cs</a:t>
            </a:r>
            <a:endParaRPr lang="en-US" altLang="zh-CN"/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DataOperate.cs</a:t>
            </a:r>
            <a:endParaRPr lang="en-US" altLang="zh-CN"/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ValidCode.cs</a:t>
            </a:r>
            <a:endParaRPr lang="en-US" altLang="zh-CN"/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            |-—— SqlData.cs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|-—— CSS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|-—— JS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|          |-—— images</a:t>
            </a:r>
            <a:endParaRPr lang="en-US" altLang="zh-CN"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/>
              <a:t>|          |-—— </a:t>
            </a:r>
            <a:r>
              <a:rPr lang="en-US" altLang="zh-CN">
                <a:solidFill>
                  <a:srgbClr val="FF0000"/>
                </a:solidFill>
              </a:rPr>
              <a:t>header.ascx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585" y="76200"/>
            <a:ext cx="2694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Tree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47090" y="497205"/>
            <a:ext cx="94468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DataBase</a:t>
            </a:r>
            <a:r>
              <a:rPr lang="en-US" altLang="zh-CN" sz="2400"/>
              <a:t>: 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NJUAIA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Table</a:t>
            </a:r>
            <a:r>
              <a:rPr lang="en-US" altLang="zh-CN" sz="2400"/>
              <a:t>: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AIA(</a:t>
            </a:r>
            <a:r>
              <a:rPr lang="en-US" altLang="zh-CN" sz="2400">
                <a:solidFill>
                  <a:srgbClr val="FF0000"/>
                </a:solidFill>
              </a:rPr>
              <a:t>PID</a:t>
            </a:r>
            <a:r>
              <a:rPr lang="en-US" altLang="zh-CN" sz="2400"/>
              <a:t>,</a:t>
            </a:r>
            <a:r>
              <a:rPr lang="en-US" altLang="zh-CN" sz="2400">
                <a:solidFill>
                  <a:srgbClr val="FF0000"/>
                </a:solidFill>
              </a:rPr>
              <a:t>DEPARTMENT</a:t>
            </a:r>
            <a:r>
              <a:rPr lang="en-US" altLang="zh-CN" sz="2400"/>
              <a:t>,MINISTER,DMINISTER,MEMNUM)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MEMBERS(</a:t>
            </a:r>
            <a:r>
              <a:rPr lang="en-US" altLang="zh-CN" sz="2400">
                <a:solidFill>
                  <a:srgbClr val="FF0000"/>
                </a:solidFill>
              </a:rPr>
              <a:t>MID</a:t>
            </a:r>
            <a:r>
              <a:rPr lang="en-US" altLang="zh-CN" sz="2400"/>
              <a:t>,NAME,</a:t>
            </a:r>
            <a:r>
              <a:rPr lang="en-US" altLang="zh-CN" sz="2400" u="sng"/>
              <a:t>DEPARTMENT</a:t>
            </a:r>
            <a:r>
              <a:rPr lang="en-US" altLang="zh-CN" sz="2400"/>
              <a:t>,POS,EDU,COLLEGE,TEL,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                  QQ,WECHAT,PERMISSION,STATUS,INTIME,INTRO,PHOTO)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LOGINFO(</a:t>
            </a:r>
            <a:r>
              <a:rPr lang="en-US" altLang="zh-CN" sz="2400" u="sng">
                <a:solidFill>
                  <a:srgbClr val="FF0000"/>
                </a:solidFill>
                <a:sym typeface="+mn-ea"/>
              </a:rPr>
              <a:t>MID</a:t>
            </a:r>
            <a:r>
              <a:rPr lang="en-US" altLang="zh-CN" sz="2400">
                <a:sym typeface="+mn-ea"/>
              </a:rPr>
              <a:t>,PASSWORD</a:t>
            </a:r>
            <a:r>
              <a:rPr lang="en-US" altLang="zh-CN" sz="2400"/>
              <a:t>)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5910" y="214630"/>
            <a:ext cx="2271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details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765810"/>
            <a:ext cx="2677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1.Integrity granted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5015" y="1122045"/>
            <a:ext cx="850709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(1) entity integrity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  CREATE TABLE AIA(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		 PID char(5) ,</a:t>
            </a:r>
            <a:endParaRPr lang="en-US" altLang="zh-CN"/>
          </a:p>
          <a:p>
            <a:r>
              <a:rPr lang="en-US" altLang="zh-CN"/>
              <a:t>		 DEPARTMENT nchar(10),</a:t>
            </a:r>
            <a:endParaRPr lang="en-US" altLang="zh-CN"/>
          </a:p>
          <a:p>
            <a:r>
              <a:rPr lang="en-US" altLang="zh-CN"/>
              <a:t>		 </a:t>
            </a:r>
            <a:r>
              <a:rPr lang="en-US" altLang="zh-CN">
                <a:sym typeface="+mn-ea"/>
              </a:rPr>
              <a:t>PRIMARY KEY(PID,DEPARTMENT)</a:t>
            </a:r>
            <a:endParaRPr lang="en-US" altLang="zh-CN"/>
          </a:p>
          <a:p>
            <a:r>
              <a:rPr lang="en-US" altLang="zh-CN"/>
              <a:t>		);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(2) reference integrity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  CREATE TABLE MEMBERS(</a:t>
            </a:r>
            <a:endParaRPr lang="en-US" altLang="zh-CN"/>
          </a:p>
          <a:p>
            <a:r>
              <a:rPr lang="en-US" altLang="zh-CN"/>
              <a:t>		 MID nchar(10) PRIMARY KEY,</a:t>
            </a:r>
            <a:endParaRPr lang="en-US" altLang="zh-CN"/>
          </a:p>
          <a:p>
            <a:r>
              <a:rPr lang="en-US" altLang="zh-CN"/>
              <a:t>		 DEPARTMENT nchar(10) NOT NULL,</a:t>
            </a:r>
            <a:endParaRPr lang="en-US" altLang="zh-CN"/>
          </a:p>
          <a:p>
            <a:r>
              <a:rPr lang="en-US" altLang="zh-CN"/>
              <a:t>		 FOREIGN KEY (DEPARTMENT) REFERENCES AIA(DEPARTMENT)</a:t>
            </a:r>
            <a:endParaRPr lang="en-US" altLang="zh-CN"/>
          </a:p>
          <a:p>
            <a:r>
              <a:rPr lang="en-US" altLang="zh-CN"/>
              <a:t>);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(3) user-defined integrity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CREATE TABLE AIA(</a:t>
            </a:r>
            <a:endParaRPr lang="en-US" altLang="zh-CN"/>
          </a:p>
          <a:p>
            <a:r>
              <a:rPr lang="en-US" altLang="zh-CN"/>
              <a:t>		MEMNUM int CHECK(MEMNUM&gt;=0)</a:t>
            </a:r>
            <a:endParaRPr lang="en-US" altLang="zh-CN"/>
          </a:p>
          <a:p>
            <a:r>
              <a:rPr lang="en-US" altLang="zh-CN"/>
              <a:t>);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32460" y="765810"/>
            <a:ext cx="2677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2.database normalization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95910" y="214630"/>
            <a:ext cx="2271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details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19595" y="365760"/>
          <a:ext cx="5191125" cy="447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25"/>
                <a:gridCol w="1038225"/>
                <a:gridCol w="1038225"/>
                <a:gridCol w="1038225"/>
                <a:gridCol w="1038225"/>
              </a:tblGrid>
              <a:tr h="73088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1NF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2NF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3NF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BCNF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数据项不可分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非主属性完全函数依赖于码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非主属性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不传递依赖于码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en-US" altLang="zh-CN" sz="40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en-US" altLang="zh-CN" sz="4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3088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决定因素都包含码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en-US" altLang="zh-CN" sz="40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en-US" altLang="zh-CN" sz="40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endParaRPr lang="en-US" altLang="zh-CN" sz="4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 b="1">
                          <a:solidFill>
                            <a:srgbClr val="FF0000"/>
                          </a:solidFill>
                          <a:sym typeface="+mn-ea"/>
                        </a:rPr>
                        <a:t>√</a:t>
                      </a: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4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420" y="1057275"/>
            <a:ext cx="6783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MEMBERS(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MID</a:t>
            </a:r>
            <a:r>
              <a:rPr lang="en-US" altLang="zh-CN">
                <a:sym typeface="+mn-ea"/>
              </a:rPr>
              <a:t>,NAME,</a:t>
            </a:r>
            <a:r>
              <a:rPr lang="en-US" altLang="zh-CN" u="sng">
                <a:sym typeface="+mn-ea"/>
              </a:rPr>
              <a:t>DEPARTMENT</a:t>
            </a:r>
            <a:r>
              <a:rPr lang="en-US" altLang="zh-CN">
                <a:sym typeface="+mn-ea"/>
              </a:rPr>
              <a:t>,POS,EDU,COLLEGE,TEL,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                QQ,WECHAT,PERMISSION,STATUS,INTIME,INTRO,PHOTO)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一个成员只能在一个部门，一个部门可以有多个成员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    </a:t>
            </a:r>
            <a:endParaRPr lang="en-US" altLang="zh-CN"/>
          </a:p>
          <a:p>
            <a:r>
              <a:rPr lang="zh-CN" altLang="en-US"/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91640"/>
            <a:ext cx="9144000" cy="1189990"/>
          </a:xfrm>
        </p:spPr>
        <p:txBody>
          <a:bodyPr/>
          <a:p>
            <a:r>
              <a:rPr lang="en-US" altLang="zh-CN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NOW JOIN US  AIA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c49fea2-8e1c-4aec-83ed-0a7b6c9d16cc}"/>
  <p:tag name="TABLE_SKINIDX" val="1"/>
  <p:tag name="TABLE_ENCOLOR" val="#FFFFF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WPS 演示</Application>
  <PresentationFormat>宽屏</PresentationFormat>
  <Paragraphs>152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NJUAIA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万盛华</dc:creator>
  <cp:lastModifiedBy>有一个地方</cp:lastModifiedBy>
  <cp:revision>3</cp:revision>
  <dcterms:created xsi:type="dcterms:W3CDTF">2019-12-21T01:31:00Z</dcterms:created>
  <dcterms:modified xsi:type="dcterms:W3CDTF">2019-12-26T15:48:24Z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