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71" r:id="rId3"/>
    <p:sldId id="267" r:id="rId4"/>
    <p:sldId id="277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5" r:id="rId23"/>
    <p:sldId id="323" r:id="rId24"/>
    <p:sldId id="311" r:id="rId25"/>
    <p:sldId id="312" r:id="rId26"/>
    <p:sldId id="313" r:id="rId27"/>
    <p:sldId id="324" r:id="rId28"/>
    <p:sldId id="331" r:id="rId29"/>
    <p:sldId id="314" r:id="rId30"/>
    <p:sldId id="330" r:id="rId31"/>
    <p:sldId id="260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4407" autoAdjust="0"/>
  </p:normalViewPr>
  <p:slideViewPr>
    <p:cSldViewPr>
      <p:cViewPr varScale="1">
        <p:scale>
          <a:sx n="108" d="100"/>
          <a:sy n="108" d="100"/>
        </p:scale>
        <p:origin x="1176" y="67"/>
      </p:cViewPr>
      <p:guideLst>
        <p:guide orient="horz" pos="558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3216" y="208"/>
      </p:cViewPr>
      <p:guideLst>
        <p:guide orient="horz" pos="2818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0" y="0"/>
            <a:ext cx="9178366" cy="516403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3211624"/>
            <a:ext cx="6408712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4011910"/>
            <a:ext cx="4824536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78366" cy="5164038"/>
          </a:xfrm>
          <a:prstGeom prst="rect">
            <a:avLst/>
          </a:prstGeom>
        </p:spPr>
      </p:pic>
      <p:sp>
        <p:nvSpPr>
          <p:cNvPr id="5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3211624"/>
            <a:ext cx="6408712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4011910"/>
            <a:ext cx="4824536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9" t="86399" r="3515" b="5201"/>
          <a:stretch>
            <a:fillRect/>
          </a:stretch>
        </p:blipFill>
        <p:spPr>
          <a:xfrm>
            <a:off x="8063886" y="4711454"/>
            <a:ext cx="1080114" cy="432046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251520" y="771550"/>
            <a:ext cx="8424936" cy="0"/>
          </a:xfrm>
          <a:prstGeom prst="line">
            <a:avLst/>
          </a:prstGeom>
          <a:ln w="127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5" t="86399" r="4315" b="5201"/>
          <a:stretch>
            <a:fillRect/>
          </a:stretch>
        </p:blipFill>
        <p:spPr>
          <a:xfrm>
            <a:off x="8135890" y="4711452"/>
            <a:ext cx="936105" cy="432048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" y="0"/>
            <a:ext cx="9178366" cy="5164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9178364" cy="5164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tags" Target="../tags/tag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3211830"/>
            <a:ext cx="7164070" cy="603885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WebRTC之媒体协商、网络协商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>
                <a:sym typeface="+mn-ea"/>
              </a:rPr>
              <a:t>Livenet</a:t>
            </a:r>
            <a:r>
              <a:rPr kumimoji="1" lang="zh-CN" altLang="en-US" dirty="0">
                <a:sym typeface="+mn-ea"/>
              </a:rPr>
              <a:t>开发组  代品品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/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43535" y="885825"/>
            <a:ext cx="1618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SDP协商过程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43535" y="1223010"/>
            <a:ext cx="53568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webrtc使用offer-answer模型来交换SDP</a:t>
            </a:r>
            <a:endParaRPr lang="zh-CN" altLang="en-US" sz="1400"/>
          </a:p>
          <a:p>
            <a:pPr algn="l"/>
            <a:r>
              <a:rPr lang="zh-CN" altLang="en-US" sz="1400"/>
              <a:t>一般推流方(或者呼叫方)先发起offer，接收方(或者被叫方)给answer</a:t>
            </a:r>
            <a:endParaRPr lang="zh-CN" altLang="en-US" sz="1400"/>
          </a:p>
        </p:txBody>
      </p:sp>
      <p:pic>
        <p:nvPicPr>
          <p:cNvPr id="8" name="图片 7" descr="媒体协商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1901825"/>
            <a:ext cx="607187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会话元数据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4" name="图片 3" descr="会话元数据（Session Metadata）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" y="1131570"/>
            <a:ext cx="8425815" cy="2849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流描述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4" name="图片 3" descr="流描述（Stream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843280"/>
            <a:ext cx="6532245" cy="4271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网络描述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4" name="图片 3" descr="网络描述（Network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771525"/>
            <a:ext cx="713105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安全描述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4" name="图片 3" descr="安全描述（Security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88060"/>
            <a:ext cx="8397240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服务质量描述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3" name="图片 2" descr="服务质量描述（Qos Grouping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03605"/>
            <a:ext cx="847217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</a:t>
            </a:r>
            <a:r>
              <a:rPr lang="zh-CN" altLang="en-US" sz="2000" dirty="0">
                <a:sym typeface="+mn-ea"/>
              </a:rPr>
              <a:t>一个</a:t>
            </a:r>
            <a:r>
              <a:rPr lang="en-US" altLang="zh-CN" sz="2000" dirty="0">
                <a:sym typeface="+mn-ea"/>
              </a:rPr>
              <a:t>SDP</a:t>
            </a:r>
            <a:r>
              <a:rPr lang="zh-CN" altLang="en-US" sz="2000" dirty="0">
                <a:sym typeface="+mn-ea"/>
              </a:rPr>
              <a:t>实际例子</a:t>
            </a: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4" name="图片 3" descr="具体的SDP例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798830"/>
            <a:ext cx="2452370" cy="4344670"/>
          </a:xfrm>
          <a:prstGeom prst="rect">
            <a:avLst/>
          </a:prstGeom>
        </p:spPr>
      </p:pic>
      <p:pic>
        <p:nvPicPr>
          <p:cNvPr id="3" name="图片 2" descr="注释版SD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814705"/>
            <a:ext cx="2568575" cy="4248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1348105"/>
            <a:ext cx="2329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&lt;key&gt;=&lt;attribute&gt;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&lt;key&gt;=&lt;attribute&gt;:&lt;value&gt;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79705" y="915670"/>
            <a:ext cx="2329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SDP</a:t>
            </a:r>
            <a:r>
              <a:rPr lang="zh-CN" altLang="en-US" sz="1600" b="1"/>
              <a:t>表达式格式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5560" y="2715895"/>
            <a:ext cx="2840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关于</a:t>
            </a:r>
            <a:r>
              <a:rPr lang="en-US" altLang="zh-CN" sz="1400"/>
              <a:t>SDP</a:t>
            </a:r>
            <a:r>
              <a:rPr lang="zh-CN" altLang="en-US" sz="1400"/>
              <a:t>更详细的信息，可以查看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RFC4566 </a:t>
            </a:r>
            <a:r>
              <a:rPr lang="zh-CN" altLang="en-US" sz="1400"/>
              <a:t>或者</a:t>
            </a:r>
            <a:endParaRPr lang="zh-CN" altLang="en-US" sz="1400"/>
          </a:p>
          <a:p>
            <a:pPr algn="l"/>
            <a:r>
              <a:rPr lang="zh-CN" altLang="en-US" sz="1400"/>
              <a:t>https://webrtchacks.com/sdp-anatomy/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4945" y="2364740"/>
            <a:ext cx="1353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说明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57175" y="868680"/>
            <a:ext cx="1899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什么是网络协商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257175" y="1541780"/>
            <a:ext cx="2513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为什么要进行网络协商</a:t>
            </a:r>
            <a:endParaRPr lang="zh-CN" altLang="en-US" sz="1600" b="1"/>
          </a:p>
        </p:txBody>
      </p:sp>
      <p:sp>
        <p:nvSpPr>
          <p:cNvPr id="13" name="文本框 12"/>
          <p:cNvSpPr txBox="1"/>
          <p:nvPr/>
        </p:nvSpPr>
        <p:spPr>
          <a:xfrm>
            <a:off x="257175" y="1193165"/>
            <a:ext cx="4013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了解彼此的网络情况，并建立起一个</a:t>
            </a:r>
            <a:r>
              <a:rPr lang="en-US" altLang="zh-CN" sz="1400"/>
              <a:t>P2P</a:t>
            </a:r>
            <a:r>
              <a:rPr lang="zh-CN" altLang="en-US" sz="1400"/>
              <a:t>连接通道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57175" y="1995170"/>
            <a:ext cx="5117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只有知道彼此的网络</a:t>
            </a:r>
            <a:r>
              <a:rPr lang="en-US" altLang="zh-CN" sz="1400"/>
              <a:t>ip</a:t>
            </a:r>
            <a:r>
              <a:rPr lang="zh-CN" altLang="en-US" sz="1400"/>
              <a:t>、端口等信息，才能建立一个通讯的链路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257175" y="2355215"/>
            <a:ext cx="21043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网络协商主要步骤</a:t>
            </a:r>
            <a:endParaRPr lang="zh-CN" altLang="en-US" sz="1600" b="1"/>
          </a:p>
        </p:txBody>
      </p:sp>
      <p:sp>
        <p:nvSpPr>
          <p:cNvPr id="16" name="文本框 15"/>
          <p:cNvSpPr txBox="1"/>
          <p:nvPr/>
        </p:nvSpPr>
        <p:spPr>
          <a:xfrm>
            <a:off x="257175" y="2715260"/>
            <a:ext cx="30911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收集</a:t>
            </a:r>
            <a:r>
              <a:rPr lang="en-US" altLang="zh-CN" sz="1400"/>
              <a:t>candidate(</a:t>
            </a:r>
            <a:r>
              <a:rPr lang="zh-CN" altLang="en-US" sz="1400"/>
              <a:t>获取外网</a:t>
            </a:r>
            <a:r>
              <a:rPr lang="en-US" altLang="zh-CN" sz="1400"/>
              <a:t>IP</a:t>
            </a:r>
            <a:r>
              <a:rPr lang="zh-CN" altLang="en-US" sz="1400"/>
              <a:t>和端口信息</a:t>
            </a:r>
            <a:r>
              <a:rPr lang="en-US" altLang="zh-CN" sz="1400"/>
              <a:t>)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通过信令服务器交换网络信息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P2P</a:t>
            </a:r>
            <a:r>
              <a:rPr lang="zh-CN" altLang="en-US" sz="1400"/>
              <a:t>穿透，尝试建立</a:t>
            </a:r>
            <a:r>
              <a:rPr lang="en-US" altLang="zh-CN" sz="1400"/>
              <a:t>P2P</a:t>
            </a:r>
            <a:r>
              <a:rPr lang="zh-CN" altLang="en-US" sz="1400"/>
              <a:t>通道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257175" y="3580130"/>
            <a:ext cx="4149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网络协商的目标：兼顾连通率和传输效率</a:t>
            </a:r>
            <a:endParaRPr lang="zh-CN" altLang="en-US" sz="1600" b="1"/>
          </a:p>
        </p:txBody>
      </p:sp>
      <p:sp>
        <p:nvSpPr>
          <p:cNvPr id="18" name="文本框 17"/>
          <p:cNvSpPr txBox="1"/>
          <p:nvPr/>
        </p:nvSpPr>
        <p:spPr>
          <a:xfrm>
            <a:off x="257175" y="3974465"/>
            <a:ext cx="3214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传输效率：同局域网</a:t>
            </a:r>
            <a:r>
              <a:rPr lang="en-US" altLang="zh-CN" sz="1400">
                <a:sym typeface="+mn-ea"/>
              </a:rPr>
              <a:t>P2P</a:t>
            </a:r>
            <a:r>
              <a:rPr lang="en-US" altLang="zh-CN" sz="1400"/>
              <a:t>&gt;</a:t>
            </a:r>
            <a:r>
              <a:rPr lang="zh-CN" altLang="en-US" sz="1400"/>
              <a:t>外网</a:t>
            </a:r>
            <a:r>
              <a:rPr lang="en-US" altLang="zh-CN" sz="1400"/>
              <a:t>P2P&gt;relay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257175" y="4191635"/>
            <a:ext cx="3036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连通率：</a:t>
            </a:r>
            <a:r>
              <a:rPr lang="en-US" altLang="zh-CN" sz="1400"/>
              <a:t>relay&gt;</a:t>
            </a:r>
            <a:r>
              <a:rPr lang="zh-CN" altLang="en-US" sz="1400"/>
              <a:t>外网</a:t>
            </a:r>
            <a:r>
              <a:rPr lang="en-US" altLang="zh-CN" sz="1400"/>
              <a:t>P2P&gt;</a:t>
            </a:r>
            <a:r>
              <a:rPr lang="zh-CN" altLang="en-US" sz="1400"/>
              <a:t>同局域网</a:t>
            </a:r>
            <a:r>
              <a:rPr lang="en-US" altLang="zh-CN" sz="1400"/>
              <a:t>P2P</a:t>
            </a:r>
            <a:endParaRPr lang="en-US" altLang="zh-CN" sz="1400"/>
          </a:p>
        </p:txBody>
      </p:sp>
      <p:pic>
        <p:nvPicPr>
          <p:cNvPr id="20" name="图片 19" descr="ICE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193165"/>
            <a:ext cx="30670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51460" y="1130935"/>
            <a:ext cx="3423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速度快</a:t>
            </a:r>
            <a:r>
              <a:rPr lang="en-US" altLang="zh-CN" sz="1400"/>
              <a:t>(</a:t>
            </a:r>
            <a:r>
              <a:rPr lang="zh-CN" altLang="en-US" sz="1400"/>
              <a:t>实时音视频通话对延时要求高</a:t>
            </a:r>
            <a:r>
              <a:rPr lang="en-US" altLang="zh-CN" sz="1400"/>
              <a:t>)</a:t>
            </a: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自由度高，可以针对弱网情况进行优化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39725" y="4154805"/>
            <a:ext cx="299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缓解</a:t>
            </a:r>
            <a:r>
              <a:rPr lang="en-US" altLang="zh-CN" sz="1400"/>
              <a:t>IPv4</a:t>
            </a:r>
            <a:r>
              <a:rPr lang="zh-CN" altLang="en-US" sz="1400"/>
              <a:t>不够用的问题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安全</a:t>
            </a:r>
            <a:r>
              <a:rPr lang="en-US" altLang="zh-CN" sz="1400"/>
              <a:t>(</a:t>
            </a:r>
            <a:r>
              <a:rPr lang="zh-CN" altLang="en-US" sz="1400"/>
              <a:t>但同时也导致了连通性变差</a:t>
            </a:r>
            <a:r>
              <a:rPr lang="en-US" altLang="zh-CN" sz="1400"/>
              <a:t>)</a:t>
            </a:r>
            <a:endParaRPr lang="en-US" altLang="zh-CN" sz="1400"/>
          </a:p>
        </p:txBody>
      </p:sp>
      <p:pic>
        <p:nvPicPr>
          <p:cNvPr id="5" name="图片 4" descr="NAT映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310" y="3493135"/>
            <a:ext cx="3418840" cy="1578610"/>
          </a:xfrm>
          <a:prstGeom prst="rect">
            <a:avLst/>
          </a:prstGeom>
        </p:spPr>
      </p:pic>
      <p:pic>
        <p:nvPicPr>
          <p:cNvPr id="7" name="图片 6" descr="RTC协议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70" y="808990"/>
            <a:ext cx="3448050" cy="2495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5835" y="3304540"/>
            <a:ext cx="3932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互联网工程任务组（IETF）定义的WebRTC技术栈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51460" y="2211705"/>
            <a:ext cx="46374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多数的设备与外部通信时，可能会经过一个或者多个NAT路由器，得到最外层的外网</a:t>
            </a:r>
            <a:r>
              <a:rPr lang="en-US" altLang="zh-CN" sz="1400"/>
              <a:t>IP</a:t>
            </a:r>
            <a:r>
              <a:rPr lang="zh-CN" altLang="en-US" sz="1400"/>
              <a:t>和端口，然后才能与远端目标及其通信</a:t>
            </a:r>
            <a:endParaRPr lang="zh-CN" altLang="en-US" sz="1400"/>
          </a:p>
          <a:p>
            <a:r>
              <a:rPr lang="zh-CN" altLang="en-US" sz="1400"/>
              <a:t>在</a:t>
            </a:r>
            <a:r>
              <a:rPr lang="en-US" altLang="zh-CN" sz="1400"/>
              <a:t>P2P</a:t>
            </a:r>
            <a:r>
              <a:rPr lang="zh-CN" altLang="en-US" sz="1400"/>
              <a:t>通信时，两端不知道对方的外网</a:t>
            </a:r>
            <a:r>
              <a:rPr lang="en-US" altLang="zh-CN" sz="1400"/>
              <a:t>IP</a:t>
            </a:r>
            <a:r>
              <a:rPr lang="zh-CN" altLang="en-US" sz="1400"/>
              <a:t>和端口，是无法直接进行通信，因此需要进行</a:t>
            </a:r>
            <a:r>
              <a:rPr lang="en-US" altLang="zh-CN" sz="1400"/>
              <a:t>NAT</a:t>
            </a:r>
            <a:r>
              <a:rPr lang="zh-CN" altLang="en-US" sz="1400"/>
              <a:t>穿透，目前</a:t>
            </a:r>
            <a:r>
              <a:rPr lang="en-US" altLang="zh-CN" sz="1400"/>
              <a:t>WebRTC</a:t>
            </a:r>
            <a:r>
              <a:rPr lang="zh-CN" altLang="en-US" sz="1400"/>
              <a:t>采用的是</a:t>
            </a:r>
            <a:r>
              <a:rPr lang="en-US" altLang="zh-CN" sz="1400"/>
              <a:t>ICE</a:t>
            </a:r>
            <a:r>
              <a:rPr lang="zh-CN" altLang="en-US" sz="1400"/>
              <a:t>框架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9725" y="1867535"/>
            <a:ext cx="2817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为什么需要进行穿透</a:t>
            </a:r>
            <a:r>
              <a:rPr lang="en-US" altLang="zh-CN" sz="1600" b="1"/>
              <a:t>(</a:t>
            </a:r>
            <a:r>
              <a:rPr lang="zh-CN" altLang="en-US" sz="1600" b="1"/>
              <a:t>打洞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259715" y="808990"/>
            <a:ext cx="2817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为什么要使用</a:t>
            </a:r>
            <a:r>
              <a:rPr lang="en-US" altLang="zh-CN" sz="1600" b="1">
                <a:sym typeface="+mn-ea"/>
              </a:rPr>
              <a:t>UDP</a:t>
            </a:r>
            <a:r>
              <a:rPr lang="zh-CN" altLang="en-US" sz="1600" b="1">
                <a:sym typeface="+mn-ea"/>
              </a:rPr>
              <a:t>传输</a:t>
            </a:r>
            <a:endParaRPr lang="en-US" altLang="zh-CN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259715" y="3778250"/>
            <a:ext cx="5932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为什么会有</a:t>
            </a:r>
            <a:r>
              <a:rPr lang="en-US" altLang="zh-CN" sz="1600" b="1">
                <a:sym typeface="+mn-ea"/>
              </a:rPr>
              <a:t>NAT(</a:t>
            </a:r>
            <a:r>
              <a:rPr lang="zh-CN" altLang="en-US" sz="1600">
                <a:sym typeface="+mn-ea"/>
              </a:rPr>
              <a:t>Network Address Translation，网络地址转换</a:t>
            </a:r>
            <a:r>
              <a:rPr lang="en-US" altLang="zh-CN" sz="1600" b="1">
                <a:sym typeface="+mn-ea"/>
              </a:rPr>
              <a:t>)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zh-CN" altLang="en-US" sz="2000" dirty="0">
                <a:sym typeface="+mn-ea"/>
              </a:rPr>
              <a:t>基本概念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81635" y="2860040"/>
            <a:ext cx="47821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/>
              <a:t>TURN(Traversal Using Relays around NAT)  RFC5766</a:t>
            </a:r>
            <a:endParaRPr lang="en-US" altLang="zh-CN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381635" y="800735"/>
            <a:ext cx="5571490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ICE</a:t>
            </a:r>
            <a:r>
              <a:rPr lang="en-US" altLang="zh-CN" sz="1600" b="1"/>
              <a:t>: </a:t>
            </a:r>
            <a:r>
              <a:rPr lang="zh-CN" altLang="en-US" sz="1600" b="1"/>
              <a:t>全称Interactive Connectivity </a:t>
            </a:r>
            <a:r>
              <a:rPr lang="en-US" altLang="zh-CN" sz="1600" b="1"/>
              <a:t>E</a:t>
            </a:r>
            <a:r>
              <a:rPr lang="zh-CN" altLang="en-US" sz="1600" b="1"/>
              <a:t>stablishment，RFC5</a:t>
            </a:r>
            <a:r>
              <a:rPr lang="en-US" altLang="zh-CN" sz="1600" b="1"/>
              <a:t>245</a:t>
            </a:r>
            <a:endParaRPr lang="zh-CN" altLang="en-US" sz="1600" b="1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/>
              <a:t>ICE=STUN+TURN+协商机制+协商路径，也可以理解为是一个框架</a:t>
            </a:r>
            <a:endParaRPr lang="zh-CN" altLang="en-US" sz="1400"/>
          </a:p>
          <a:p>
            <a:pPr algn="l"/>
            <a:r>
              <a:rPr lang="zh-CN" altLang="en-US" sz="1400"/>
              <a:t>ICE的主要功能：利用STUN、TURN等协议，来建立端到端的会话</a:t>
            </a:r>
            <a:endParaRPr lang="zh-CN" altLang="en-US" sz="1400"/>
          </a:p>
          <a:p>
            <a:pPr algn="l"/>
            <a:r>
              <a:rPr lang="en-US" altLang="zh-CN" sz="1400"/>
              <a:t>ICE</a:t>
            </a:r>
            <a:r>
              <a:rPr lang="zh-CN" altLang="en-US" sz="1400"/>
              <a:t>也适用于非</a:t>
            </a:r>
            <a:r>
              <a:rPr lang="en-US" altLang="zh-CN" sz="1400"/>
              <a:t>WebRTC</a:t>
            </a:r>
            <a:r>
              <a:rPr lang="zh-CN" altLang="en-US" sz="1400"/>
              <a:t>的应用，它是目前业界用于穿透</a:t>
            </a:r>
            <a:r>
              <a:rPr lang="en-US" altLang="zh-CN" sz="1400"/>
              <a:t>NAT</a:t>
            </a:r>
            <a:r>
              <a:rPr lang="zh-CN" altLang="en-US" sz="1400"/>
              <a:t>的标准方案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81635" y="3904615"/>
            <a:ext cx="4170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Candidate(</a:t>
            </a:r>
            <a:r>
              <a:rPr lang="zh-CN" altLang="en-US" sz="1600" b="1"/>
              <a:t>候选者</a:t>
            </a:r>
            <a:r>
              <a:rPr lang="en-US" altLang="zh-CN" sz="1600" b="1"/>
              <a:t>):</a:t>
            </a:r>
            <a:endParaRPr lang="en-US" altLang="zh-CN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81635" y="3197225"/>
            <a:ext cx="8295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TURN协议是STUN协议的扩展，允许一个peer只使用relay address就可以和多个peer实现通信。</a:t>
            </a:r>
            <a:endParaRPr lang="zh-CN" altLang="en-US" sz="1400"/>
          </a:p>
          <a:p>
            <a:r>
              <a:rPr lang="zh-CN" altLang="en-US" sz="1400"/>
              <a:t>节点之间穿透失败，无法建立P2P连接时，就要借助TURN服务器进行数据转发。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81635" y="4272915"/>
            <a:ext cx="572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媒体传输的候选地址，每个传输地址</a:t>
            </a:r>
            <a:r>
              <a:rPr lang="en-US" altLang="zh-CN" sz="1400"/>
              <a:t>&lt;</a:t>
            </a:r>
            <a:r>
              <a:rPr sz="1400"/>
              <a:t>IP 地址</a:t>
            </a:r>
            <a:r>
              <a:rPr lang="zh-CN" sz="1400"/>
              <a:t>、</a:t>
            </a:r>
            <a:r>
              <a:rPr sz="1400"/>
              <a:t>端口</a:t>
            </a:r>
            <a:r>
              <a:rPr lang="en-US" sz="1400"/>
              <a:t>&gt;</a:t>
            </a:r>
            <a:r>
              <a:rPr lang="zh-CN" altLang="en-US" sz="1400"/>
              <a:t>记为一个</a:t>
            </a:r>
            <a:r>
              <a:rPr lang="en-US" altLang="zh-CN" sz="1400"/>
              <a:t>candidate</a:t>
            </a:r>
            <a:endParaRPr lang="en-US" altLang="zh-CN" sz="1400"/>
          </a:p>
          <a:p>
            <a:pPr algn="l"/>
            <a:r>
              <a:rPr lang="en-US" altLang="zh-CN" sz="1400"/>
              <a:t>candidate</a:t>
            </a:r>
            <a:r>
              <a:rPr lang="zh-CN" altLang="en-US" sz="1400"/>
              <a:t>由</a:t>
            </a:r>
            <a:r>
              <a:rPr lang="en-US" altLang="zh-CN" sz="1400"/>
              <a:t>IP</a:t>
            </a:r>
            <a:r>
              <a:rPr lang="zh-CN" altLang="en-US" sz="1400"/>
              <a:t>地址、端口、类型、优先级、传输协议等字段组成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81635" y="1856105"/>
            <a:ext cx="763905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STUN(Session Traversal Utilities for NAT) RFC5389</a:t>
            </a:r>
            <a:endParaRPr lang="en-US" altLang="zh-CN" sz="1600" b="1">
              <a:sym typeface="+mn-ea"/>
            </a:endParaRPr>
          </a:p>
          <a:p>
            <a:r>
              <a:rPr lang="en-US" altLang="zh-CN" sz="1400"/>
              <a:t>STUN</a:t>
            </a:r>
            <a:r>
              <a:rPr lang="zh-CN" altLang="en-US" sz="1400"/>
              <a:t>的主要功能：</a:t>
            </a:r>
            <a:endParaRPr lang="zh-CN" altLang="en-US" sz="1400"/>
          </a:p>
          <a:p>
            <a:r>
              <a:rPr lang="zh-CN" altLang="en-US" sz="1400"/>
              <a:t>获取一个内网连接（IP+Port）对应的公网连接映射关系（NAT Binding）</a:t>
            </a:r>
            <a:endParaRPr lang="zh-CN" altLang="en-US" sz="1400"/>
          </a:p>
          <a:p>
            <a:r>
              <a:rPr lang="zh-CN" altLang="en-US" sz="1400"/>
              <a:t>提供NAT Binding保活机制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sym typeface="+mn-ea"/>
              </a:rPr>
              <a:t>目录</a:t>
            </a:r>
            <a:endParaRPr lang="zh-CN" altLang="en-US" sz="2400"/>
          </a:p>
        </p:txBody>
      </p:sp>
      <p:pic>
        <p:nvPicPr>
          <p:cNvPr id="6" name="图片 5" descr="WebRTC分享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814705"/>
            <a:ext cx="6012180" cy="41446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zh-CN" altLang="en-US" sz="2000" dirty="0">
                <a:sym typeface="+mn-ea"/>
              </a:rPr>
              <a:t>基本概念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81635" y="800735"/>
            <a:ext cx="8295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ICE的角色</a:t>
            </a:r>
            <a:endParaRPr lang="zh-CN" altLang="en-US" sz="1600" b="1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/>
              <a:t>ICE角色分为</a:t>
            </a:r>
            <a:r>
              <a:rPr lang="en-US" altLang="zh-CN" sz="1400"/>
              <a:t>controlling</a:t>
            </a:r>
            <a:r>
              <a:rPr lang="zh-CN" altLang="en-US" sz="1400"/>
              <a:t>和</a:t>
            </a:r>
            <a:r>
              <a:rPr lang="en-US" altLang="zh-CN" sz="1400"/>
              <a:t>controlled</a:t>
            </a:r>
            <a:endParaRPr lang="zh-CN" altLang="en-US" sz="1400"/>
          </a:p>
          <a:p>
            <a:pPr algn="l"/>
            <a:r>
              <a:rPr lang="en-US" altLang="zh-CN" sz="1400"/>
              <a:t>offer</a:t>
            </a:r>
            <a:r>
              <a:rPr lang="zh-CN" altLang="en-US" sz="1400"/>
              <a:t>一方为</a:t>
            </a:r>
            <a:r>
              <a:rPr lang="en-US" altLang="zh-CN" sz="1400"/>
              <a:t>controlling</a:t>
            </a:r>
            <a:r>
              <a:rPr lang="zh-CN" altLang="en-US" sz="1400"/>
              <a:t>角色，</a:t>
            </a:r>
            <a:r>
              <a:rPr lang="en-US" altLang="zh-CN" sz="1400"/>
              <a:t>answer</a:t>
            </a:r>
            <a:r>
              <a:rPr lang="zh-CN" altLang="en-US" sz="1400"/>
              <a:t>一方为</a:t>
            </a:r>
            <a:r>
              <a:rPr lang="en-US" altLang="zh-CN" sz="1400">
                <a:sym typeface="+mn-ea"/>
              </a:rPr>
              <a:t>controlled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81635" y="1640840"/>
            <a:ext cx="716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ICE</a:t>
            </a:r>
            <a:r>
              <a:rPr lang="zh-CN" altLang="en-US" sz="1600" b="1">
                <a:sym typeface="+mn-ea"/>
              </a:rPr>
              <a:t>模式</a:t>
            </a:r>
            <a:endParaRPr lang="en-US" altLang="zh-CN" sz="1600">
              <a:sym typeface="+mn-ea"/>
            </a:endParaRPr>
          </a:p>
          <a:p>
            <a:r>
              <a:rPr lang="en-US" altLang="zh-CN" sz="1400"/>
              <a:t>ICE</a:t>
            </a:r>
            <a:r>
              <a:rPr lang="zh-CN" altLang="en-US" sz="1400"/>
              <a:t>模式分为</a:t>
            </a:r>
            <a:r>
              <a:rPr lang="en-US" altLang="zh-CN" sz="1400"/>
              <a:t>FULL ICE</a:t>
            </a:r>
            <a:r>
              <a:rPr lang="zh-CN" altLang="en-US" sz="1400"/>
              <a:t>和</a:t>
            </a:r>
            <a:r>
              <a:rPr lang="en-US" altLang="zh-CN" sz="1400"/>
              <a:t>Lite ICE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FULL ICE:</a:t>
            </a:r>
            <a:r>
              <a:rPr lang="zh-CN" altLang="en-US" sz="1400">
                <a:sym typeface="+mn-ea"/>
              </a:rPr>
              <a:t>双方都要进行连通性检查，完整的走一遍流程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Lite ICE: </a:t>
            </a:r>
            <a:r>
              <a:rPr lang="zh-CN" altLang="en-US" sz="1400">
                <a:sym typeface="+mn-ea"/>
              </a:rPr>
              <a:t>在</a:t>
            </a:r>
            <a:r>
              <a:rPr lang="en-US" altLang="zh-CN" sz="1400">
                <a:sym typeface="+mn-ea"/>
              </a:rPr>
              <a:t>FULL ICE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Lite ICE</a:t>
            </a:r>
            <a:r>
              <a:rPr lang="zh-CN" altLang="en-US" sz="1400">
                <a:sym typeface="+mn-ea"/>
              </a:rPr>
              <a:t>互通时，只需要</a:t>
            </a:r>
            <a:r>
              <a:rPr lang="en-US" altLang="zh-CN" sz="1400">
                <a:sym typeface="+mn-ea"/>
              </a:rPr>
              <a:t>FULL ICE</a:t>
            </a:r>
            <a:r>
              <a:rPr lang="zh-CN" altLang="en-US" sz="1400">
                <a:sym typeface="+mn-ea"/>
              </a:rPr>
              <a:t>一方进行连通性检查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适用于</a:t>
            </a:r>
            <a:r>
              <a:rPr lang="en-US" altLang="zh-CN" sz="1400">
                <a:sym typeface="+mn-ea"/>
              </a:rPr>
              <a:t>SFU/MCU</a:t>
            </a:r>
            <a:r>
              <a:rPr lang="zh-CN" altLang="en-US" sz="1400">
                <a:sym typeface="+mn-ea"/>
              </a:rPr>
              <a:t>模式，服务器使用公网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，可以加快</a:t>
            </a:r>
            <a:r>
              <a:rPr lang="en-US" altLang="zh-CN" sz="1400">
                <a:sym typeface="+mn-ea"/>
              </a:rPr>
              <a:t>ICE</a:t>
            </a:r>
            <a:r>
              <a:rPr lang="zh-CN" altLang="en-US" sz="1400">
                <a:sym typeface="+mn-ea"/>
              </a:rPr>
              <a:t>协商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850" y="3002915"/>
            <a:ext cx="579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有的网络防火墙可能关闭了</a:t>
            </a:r>
            <a:r>
              <a:rPr lang="en-US" altLang="zh-CN" sz="1400"/>
              <a:t>UDP</a:t>
            </a:r>
            <a:r>
              <a:rPr lang="zh-CN" altLang="en-US" sz="1400"/>
              <a:t>连接，这时只能使用</a:t>
            </a:r>
            <a:r>
              <a:rPr lang="en-US" altLang="zh-CN" sz="1400"/>
              <a:t>TCP</a:t>
            </a:r>
            <a:r>
              <a:rPr lang="zh-CN" altLang="en-US" sz="1400"/>
              <a:t>连接了</a:t>
            </a:r>
            <a:endParaRPr lang="zh-CN" altLang="en-US" sz="1400"/>
          </a:p>
          <a:p>
            <a:r>
              <a:rPr lang="zh-CN" altLang="en-US" sz="1400"/>
              <a:t>有两种方式支持</a:t>
            </a:r>
            <a:r>
              <a:rPr lang="en-US" altLang="zh-CN" sz="1400"/>
              <a:t>TCP</a:t>
            </a:r>
            <a:r>
              <a:rPr lang="zh-CN" altLang="en-US" sz="1400"/>
              <a:t>连接：</a:t>
            </a:r>
            <a:r>
              <a:rPr lang="en-US" altLang="zh-CN" sz="1400"/>
              <a:t>STUN over TCP</a:t>
            </a:r>
            <a:r>
              <a:rPr lang="zh-CN" altLang="en-US" sz="1400"/>
              <a:t>和</a:t>
            </a:r>
            <a:r>
              <a:rPr lang="en-US" altLang="zh-CN" sz="1400"/>
              <a:t> TURN over TCP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79095" y="3703955"/>
            <a:ext cx="5796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通常</a:t>
            </a:r>
            <a:r>
              <a:rPr lang="en-US" altLang="zh-CN" sz="1400"/>
              <a:t>TURN</a:t>
            </a:r>
            <a:r>
              <a:rPr lang="zh-CN" altLang="en-US" sz="1400"/>
              <a:t>服务器也是</a:t>
            </a:r>
            <a:r>
              <a:rPr lang="en-US" altLang="zh-CN" sz="1400"/>
              <a:t>STUN</a:t>
            </a:r>
            <a:r>
              <a:rPr lang="zh-CN" altLang="en-US" sz="1400"/>
              <a:t>服务器，一般都使用</a:t>
            </a:r>
            <a:r>
              <a:rPr lang="en-US" altLang="zh-CN" sz="1400"/>
              <a:t>coturn</a:t>
            </a:r>
            <a:r>
              <a:rPr lang="zh-CN" altLang="en-US" sz="1400"/>
              <a:t>的开源</a:t>
            </a:r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zh-CN" altLang="en-US" sz="2000" dirty="0">
                <a:sym typeface="+mn-ea"/>
              </a:rPr>
              <a:t>收集</a:t>
            </a:r>
            <a:r>
              <a:rPr lang="en-US" altLang="zh-CN" sz="2000" dirty="0">
                <a:sym typeface="+mn-ea"/>
              </a:rPr>
              <a:t>Candidate</a:t>
            </a:r>
            <a:br>
              <a:rPr lang="en-US" altLang="zh-CN" sz="2400" dirty="0">
                <a:sym typeface="+mn-ea"/>
              </a:rPr>
            </a:br>
            <a:br>
              <a:rPr lang="en-US" altLang="zh-CN" sz="2400" dirty="0">
                <a:sym typeface="+mn-ea"/>
              </a:rPr>
            </a:b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64160" y="858520"/>
            <a:ext cx="8063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candidate</a:t>
            </a:r>
            <a:r>
              <a:rPr lang="zh-CN" altLang="en-US" sz="1600" b="1">
                <a:sym typeface="+mn-ea"/>
              </a:rPr>
              <a:t>的类型：</a:t>
            </a:r>
            <a:endParaRPr lang="en-US" altLang="zh-CN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160" y="3535680"/>
            <a:ext cx="7322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candidate</a:t>
            </a:r>
            <a:r>
              <a:rPr lang="zh-CN" altLang="en-US" sz="1600" b="1">
                <a:sym typeface="+mn-ea"/>
              </a:rPr>
              <a:t>的优先级：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264160" y="2267585"/>
            <a:ext cx="5681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如何收集</a:t>
            </a:r>
            <a:r>
              <a:rPr lang="en-US" altLang="zh-CN" sz="1600" b="1">
                <a:sym typeface="+mn-ea"/>
              </a:rPr>
              <a:t>candidate</a:t>
            </a:r>
            <a:endParaRPr lang="en-US" altLang="zh-CN" sz="16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160" y="3871595"/>
            <a:ext cx="8063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host </a:t>
            </a:r>
            <a:r>
              <a:rPr lang="en-US" altLang="zh-CN" sz="1400">
                <a:sym typeface="+mn-ea"/>
              </a:rPr>
              <a:t>&gt; </a:t>
            </a:r>
            <a:r>
              <a:rPr lang="zh-CN" altLang="en-US" sz="1400">
                <a:sym typeface="+mn-ea"/>
              </a:rPr>
              <a:t>srflx </a:t>
            </a:r>
            <a:r>
              <a:rPr lang="en-US" altLang="zh-CN" sz="1400">
                <a:sym typeface="+mn-ea"/>
              </a:rPr>
              <a:t>&gt;  </a:t>
            </a:r>
            <a:r>
              <a:rPr lang="zh-CN" altLang="en-US" sz="1400">
                <a:sym typeface="+mn-ea"/>
              </a:rPr>
              <a:t>prflx </a:t>
            </a:r>
            <a:r>
              <a:rPr lang="en-US" altLang="zh-CN" sz="1400">
                <a:sym typeface="+mn-ea"/>
              </a:rPr>
              <a:t>&gt; </a:t>
            </a:r>
            <a:r>
              <a:rPr lang="zh-CN" altLang="en-US" sz="1400">
                <a:sym typeface="+mn-ea"/>
              </a:rPr>
              <a:t>relay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但是为了加快连接建立的速度</a:t>
            </a:r>
            <a:r>
              <a:rPr lang="en-US" altLang="zh-CN" sz="1400"/>
              <a:t>(ICE</a:t>
            </a:r>
            <a:r>
              <a:rPr lang="zh-CN" altLang="en-US" sz="1400"/>
              <a:t>协商耗时长</a:t>
            </a:r>
            <a:r>
              <a:rPr lang="en-US" altLang="zh-CN" sz="1400"/>
              <a:t>)</a:t>
            </a:r>
            <a:r>
              <a:rPr lang="zh-CN" altLang="en-US" sz="1400"/>
              <a:t>，也有使用</a:t>
            </a:r>
            <a:r>
              <a:rPr lang="en-US" altLang="zh-CN" sz="1400"/>
              <a:t>TURN First</a:t>
            </a:r>
            <a:r>
              <a:rPr lang="zh-CN" altLang="en-US" sz="1400"/>
              <a:t>方案的</a:t>
            </a:r>
            <a:r>
              <a:rPr lang="en-US" altLang="zh-CN" sz="1400"/>
              <a:t>(</a:t>
            </a:r>
            <a:r>
              <a:rPr lang="zh-CN" altLang="en-US" sz="1400"/>
              <a:t>优先使用</a:t>
            </a:r>
            <a:r>
              <a:rPr lang="en-US" altLang="zh-CN" sz="1400"/>
              <a:t>relay</a:t>
            </a:r>
            <a:r>
              <a:rPr lang="zh-CN" altLang="en-US" sz="1400"/>
              <a:t>，同时进行</a:t>
            </a:r>
            <a:r>
              <a:rPr lang="en-US" altLang="zh-CN" sz="1400"/>
              <a:t>P2P</a:t>
            </a:r>
            <a:r>
              <a:rPr lang="zh-CN" altLang="en-US" sz="1400"/>
              <a:t>，如果建立</a:t>
            </a:r>
            <a:r>
              <a:rPr lang="en-US" altLang="zh-CN" sz="1400"/>
              <a:t>P2P</a:t>
            </a:r>
            <a:r>
              <a:rPr lang="zh-CN" altLang="en-US" sz="1400"/>
              <a:t>成功，再将</a:t>
            </a:r>
            <a:r>
              <a:rPr lang="en-US" altLang="zh-CN" sz="1400"/>
              <a:t>call</a:t>
            </a:r>
            <a:r>
              <a:rPr lang="zh-CN" altLang="en-US" sz="1400"/>
              <a:t>转到</a:t>
            </a:r>
            <a:r>
              <a:rPr lang="en-US" altLang="zh-CN" sz="1400"/>
              <a:t>P2P</a:t>
            </a:r>
            <a:r>
              <a:rPr lang="zh-CN" altLang="en-US" sz="1400"/>
              <a:t>连接上</a:t>
            </a:r>
            <a:r>
              <a:rPr lang="en-US" altLang="zh-CN" sz="1400"/>
              <a:t>)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en-US" altLang="zh-CN" sz="1400"/>
              <a:t>WhatsApp(FaceBook</a:t>
            </a:r>
            <a:r>
              <a:rPr lang="zh-CN" altLang="en-US" sz="1400"/>
              <a:t>花了</a:t>
            </a:r>
            <a:r>
              <a:rPr lang="en-US" altLang="zh-CN" sz="1400"/>
              <a:t>190</a:t>
            </a:r>
            <a:r>
              <a:rPr lang="zh-CN" altLang="en-US" sz="1400"/>
              <a:t>亿美金收购</a:t>
            </a:r>
            <a:r>
              <a:rPr lang="en-US" altLang="zh-CN" sz="1400"/>
              <a:t>)/Facetime(Apple</a:t>
            </a:r>
            <a:r>
              <a:rPr lang="zh-CN" altLang="en-US" sz="1400"/>
              <a:t>的视频聊天软件</a:t>
            </a:r>
            <a:r>
              <a:rPr lang="en-US" altLang="zh-CN" sz="1400"/>
              <a:t>)</a:t>
            </a:r>
            <a:r>
              <a:rPr lang="zh-CN" altLang="en-US" sz="1400"/>
              <a:t>等都是这么做的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64160" y="1242695"/>
            <a:ext cx="76434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host</a:t>
            </a:r>
            <a:r>
              <a:rPr lang="en-US" altLang="zh-CN" sz="1400">
                <a:sym typeface="+mn-ea"/>
              </a:rPr>
              <a:t>:  即本机内网的 IP 和端口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srflx(server reflexive)</a:t>
            </a:r>
            <a:r>
              <a:rPr lang="en-US" altLang="zh-CN" sz="1400">
                <a:sym typeface="+mn-ea"/>
              </a:rPr>
              <a:t>: 即本机 NAT 映射后的外网的 IP 和端口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relay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latin typeface="+mn-ea"/>
                <a:cs typeface="+mn-ea"/>
                <a:sym typeface="+mn-ea"/>
              </a:rPr>
              <a:t>中继服务器的 IP 和端口</a:t>
            </a:r>
            <a:endParaRPr lang="en-US" altLang="zh-CN" sz="14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prflx(peer reflexive)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latin typeface="+mn-ea"/>
                <a:sym typeface="+mn-ea"/>
              </a:rPr>
              <a:t>连通性测试过程中，在来自对方的数据报文里看到的地址(</a:t>
            </a:r>
            <a:r>
              <a:rPr lang="zh-CN" altLang="en-US" sz="1400">
                <a:latin typeface="+mn-ea"/>
                <a:sym typeface="+mn-ea"/>
              </a:rPr>
              <a:t>自身为对称型</a:t>
            </a:r>
            <a:r>
              <a:rPr lang="en-US" altLang="zh-CN" sz="1400">
                <a:latin typeface="+mn-ea"/>
                <a:sym typeface="+mn-ea"/>
              </a:rPr>
              <a:t>NAT)</a:t>
            </a:r>
            <a:endParaRPr lang="zh-CN" altLang="en-US" sz="140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4160" y="2557780"/>
            <a:ext cx="54705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+mn-ea"/>
                <a:cs typeface="+mn-ea"/>
                <a:sym typeface="+mn-ea"/>
              </a:rPr>
              <a:t>通过查询</a:t>
            </a:r>
            <a:r>
              <a:rPr lang="en-US" altLang="zh-CN" sz="1400">
                <a:latin typeface="+mn-ea"/>
                <a:cs typeface="+mn-ea"/>
                <a:sym typeface="+mn-ea"/>
              </a:rPr>
              <a:t>本机</a:t>
            </a:r>
            <a:r>
              <a:rPr lang="zh-CN" altLang="en-US" sz="1400">
                <a:latin typeface="+mn-ea"/>
                <a:cs typeface="+mn-ea"/>
                <a:sym typeface="+mn-ea"/>
              </a:rPr>
              <a:t>操作系统</a:t>
            </a:r>
            <a:r>
              <a:rPr lang="en-US" altLang="zh-CN" sz="1400">
                <a:latin typeface="+mn-ea"/>
                <a:cs typeface="+mn-ea"/>
                <a:sym typeface="+mn-ea"/>
              </a:rPr>
              <a:t>收集</a:t>
            </a:r>
            <a:r>
              <a:rPr lang="en-US" altLang="zh-CN" sz="1400">
                <a:cs typeface="+mn-lt"/>
                <a:sym typeface="+mn-ea"/>
              </a:rPr>
              <a:t>host</a:t>
            </a:r>
            <a:r>
              <a:rPr lang="en-US" altLang="zh-CN" sz="1400">
                <a:latin typeface="+mn-ea"/>
                <a:cs typeface="+mn-ea"/>
                <a:sym typeface="+mn-ea"/>
              </a:rPr>
              <a:t>类型的</a:t>
            </a:r>
            <a:r>
              <a:rPr lang="en-US" altLang="zh-CN" sz="1400">
                <a:sym typeface="+mn-ea"/>
              </a:rPr>
              <a:t> Candidate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通过 STUN 协议收集 srflx 类型的 Candidate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使用 TURN 协议收集 relay 类型的 Candidate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在穿透过程中，收集</a:t>
            </a:r>
            <a:r>
              <a:rPr lang="en-US" altLang="zh-CN" sz="1400">
                <a:sym typeface="+mn-ea"/>
              </a:rPr>
              <a:t>prflx</a:t>
            </a:r>
            <a:r>
              <a:rPr lang="zh-CN" altLang="en-US" sz="1400">
                <a:sym typeface="+mn-ea"/>
              </a:rPr>
              <a:t>类型的</a:t>
            </a:r>
            <a:r>
              <a:rPr lang="en-US" altLang="zh-CN" sz="1400">
                <a:sym typeface="+mn-ea"/>
              </a:rPr>
              <a:t>Candidate</a:t>
            </a:r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-ICE-STUN</a:t>
            </a:r>
            <a:r>
              <a:rPr lang="zh-CN" altLang="en-US" sz="2000" dirty="0">
                <a:sym typeface="+mn-ea"/>
              </a:rPr>
              <a:t>协议</a:t>
            </a:r>
            <a:br>
              <a:rPr lang="en-US" altLang="zh-CN" sz="2400" dirty="0">
                <a:sym typeface="+mn-ea"/>
              </a:rPr>
            </a:br>
            <a:br>
              <a:rPr lang="en-US" altLang="zh-CN" sz="2400" dirty="0">
                <a:sym typeface="+mn-ea"/>
              </a:rPr>
            </a:b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95605" y="2573020"/>
            <a:ext cx="844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NAT类型</a:t>
            </a:r>
            <a:endParaRPr lang="en-US" altLang="zh-CN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323215" y="844550"/>
            <a:ext cx="7490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STUN</a:t>
            </a:r>
            <a:r>
              <a:rPr lang="zh-CN" altLang="en-US" sz="1400"/>
              <a:t>是一种网络协议，它允许位于</a:t>
            </a:r>
            <a:r>
              <a:rPr lang="en-US" altLang="zh-CN" sz="1400"/>
              <a:t>NAT(</a:t>
            </a:r>
            <a:r>
              <a:rPr lang="zh-CN" altLang="en-US" sz="1400"/>
              <a:t>或者多重</a:t>
            </a:r>
            <a:r>
              <a:rPr lang="en-US" altLang="zh-CN" sz="1400"/>
              <a:t>NAT)</a:t>
            </a:r>
            <a:r>
              <a:rPr lang="zh-CN" altLang="en-US" sz="1400"/>
              <a:t>后的客户端找出自己的公网地址和端口，</a:t>
            </a:r>
            <a:endParaRPr lang="zh-CN" altLang="en-US" sz="1400"/>
          </a:p>
          <a:p>
            <a:r>
              <a:rPr lang="zh-CN" altLang="en-US" sz="1400"/>
              <a:t>查出自己的位于哪种</a:t>
            </a:r>
            <a:r>
              <a:rPr lang="en-US" altLang="zh-CN" sz="1400"/>
              <a:t>NAT</a:t>
            </a:r>
            <a:r>
              <a:rPr lang="zh-CN" altLang="en-US" sz="1400"/>
              <a:t>之后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78130" y="1421130"/>
            <a:ext cx="5570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b="1"/>
              <a:t>如何获取自己的外网</a:t>
            </a:r>
            <a:r>
              <a:rPr lang="en-US" altLang="zh-CN" sz="1600" b="1"/>
              <a:t>IP</a:t>
            </a:r>
            <a:r>
              <a:rPr lang="zh-CN" altLang="en-US" sz="1600" b="1"/>
              <a:t>和端口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95605" y="2931795"/>
            <a:ext cx="7136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完全锥形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限制型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、端口限制性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、对称型</a:t>
            </a:r>
            <a:r>
              <a:rPr lang="en-US" altLang="zh-CN" sz="1400">
                <a:sym typeface="+mn-ea"/>
              </a:rPr>
              <a:t>NAT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95605" y="1779905"/>
            <a:ext cx="79641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、内网主机发送一个</a:t>
            </a:r>
            <a:r>
              <a:rPr lang="en-US" altLang="zh-CN" sz="1400">
                <a:sym typeface="+mn-ea"/>
              </a:rPr>
              <a:t>binding request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消息给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服务器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服务器收到该请求后，会将请求的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地址和端口填充到</a:t>
            </a:r>
            <a:r>
              <a:rPr lang="en-US" altLang="zh-CN" sz="1400">
                <a:sym typeface="+mn-ea"/>
              </a:rPr>
              <a:t>response</a:t>
            </a:r>
            <a:r>
              <a:rPr lang="zh-CN" altLang="en-US" sz="1400">
                <a:sym typeface="+mn-ea"/>
              </a:rPr>
              <a:t>消息中，返回给内网主机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、内网主机在收到</a:t>
            </a:r>
            <a:r>
              <a:rPr lang="en-US" altLang="zh-CN" sz="1400">
                <a:sym typeface="+mn-ea"/>
              </a:rPr>
              <a:t>binding response</a:t>
            </a:r>
            <a:r>
              <a:rPr lang="zh-CN" altLang="en-US" sz="1400">
                <a:sym typeface="+mn-ea"/>
              </a:rPr>
              <a:t>消息后，就可以从中解析出自己的外网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和端口了</a:t>
            </a:r>
            <a:endParaRPr lang="zh-CN" altLang="en-US" sz="1400">
              <a:sym typeface="+mn-ea"/>
            </a:endParaRPr>
          </a:p>
        </p:txBody>
      </p:sp>
      <p:pic>
        <p:nvPicPr>
          <p:cNvPr id="9" name="图片 8" descr="完全锥形N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364230"/>
            <a:ext cx="2371090" cy="1306195"/>
          </a:xfrm>
          <a:prstGeom prst="rect">
            <a:avLst/>
          </a:prstGeom>
        </p:spPr>
      </p:pic>
      <p:pic>
        <p:nvPicPr>
          <p:cNvPr id="10" name="图片 9" descr="IP限制型N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3435985"/>
            <a:ext cx="2192020" cy="1311910"/>
          </a:xfrm>
          <a:prstGeom prst="rect">
            <a:avLst/>
          </a:prstGeom>
        </p:spPr>
      </p:pic>
      <p:pic>
        <p:nvPicPr>
          <p:cNvPr id="11" name="图片 10" descr="端口限制型N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508375"/>
            <a:ext cx="2051050" cy="1223010"/>
          </a:xfrm>
          <a:prstGeom prst="rect">
            <a:avLst/>
          </a:prstGeom>
        </p:spPr>
      </p:pic>
      <p:pic>
        <p:nvPicPr>
          <p:cNvPr id="12" name="图片 11" descr="对称型N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3500755"/>
            <a:ext cx="1767840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en-US" sz="2000" dirty="0">
                <a:sym typeface="+mn-ea"/>
              </a:rPr>
              <a:t>NAT</a:t>
            </a:r>
            <a:r>
              <a:rPr lang="zh-CN" altLang="en-US" sz="2000" dirty="0">
                <a:sym typeface="+mn-ea"/>
              </a:rPr>
              <a:t>类型检测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3" name="图片 2" descr="NAT类型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788670"/>
            <a:ext cx="6025515" cy="41630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-ICE-TURN</a:t>
            </a:r>
            <a:r>
              <a:rPr lang="zh-CN" altLang="en-US" sz="2000" dirty="0">
                <a:sym typeface="+mn-ea"/>
              </a:rPr>
              <a:t>协议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3" name="图片 2" descr="turn转发数据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1470" y="1052195"/>
            <a:ext cx="4535170" cy="361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705" y="1275715"/>
            <a:ext cx="39001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如果</a:t>
            </a:r>
            <a:r>
              <a:rPr lang="en-US" altLang="zh-CN" sz="1400"/>
              <a:t>srflx</a:t>
            </a:r>
            <a:r>
              <a:rPr lang="zh-CN" altLang="en-US" sz="1400"/>
              <a:t>类型的</a:t>
            </a:r>
            <a:r>
              <a:rPr lang="en-US" altLang="zh-CN" sz="1400"/>
              <a:t>candidate</a:t>
            </a:r>
            <a:r>
              <a:rPr lang="zh-CN" altLang="en-US" sz="1400"/>
              <a:t>穿透失败，这时就要借助</a:t>
            </a:r>
            <a:r>
              <a:rPr lang="en-US" altLang="zh-CN" sz="1400"/>
              <a:t>TURN</a:t>
            </a:r>
            <a:r>
              <a:rPr lang="zh-CN" altLang="en-US" sz="1400"/>
              <a:t>服务器</a:t>
            </a:r>
            <a:r>
              <a:rPr lang="en-US" altLang="zh-CN" sz="1400"/>
              <a:t>(relay</a:t>
            </a:r>
            <a:r>
              <a:rPr lang="zh-CN" altLang="en-US" sz="1400"/>
              <a:t>类型的</a:t>
            </a:r>
            <a:r>
              <a:rPr lang="en-US" altLang="zh-CN" sz="1400"/>
              <a:t>candidate)</a:t>
            </a:r>
            <a:r>
              <a:rPr lang="zh-CN" altLang="en-US" sz="1400"/>
              <a:t>进行数据转发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41300" y="2284095"/>
            <a:ext cx="3900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/>
              <a:t>如何收集</a:t>
            </a:r>
            <a:r>
              <a:rPr lang="en-US" altLang="zh-CN" sz="1400"/>
              <a:t>relay </a:t>
            </a:r>
            <a:r>
              <a:rPr lang="zh-CN" altLang="en-US" sz="1400"/>
              <a:t>类型的</a:t>
            </a:r>
            <a:r>
              <a:rPr lang="en-US" altLang="zh-CN" sz="1400"/>
              <a:t>candidate</a:t>
            </a:r>
            <a:endParaRPr lang="en-US" altLang="zh-C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en-US" sz="2000" dirty="0">
                <a:sym typeface="+mn-ea"/>
              </a:rPr>
              <a:t>P2P</a:t>
            </a:r>
            <a:r>
              <a:rPr lang="zh-CN" altLang="en-US" sz="2000" dirty="0">
                <a:sym typeface="+mn-ea"/>
              </a:rPr>
              <a:t>连接建立过程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23850" y="843915"/>
            <a:ext cx="573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收集完</a:t>
            </a:r>
            <a:r>
              <a:rPr lang="en-US" altLang="zh-CN" sz="1400"/>
              <a:t>candidate</a:t>
            </a:r>
            <a:r>
              <a:rPr lang="zh-CN" altLang="en-US" sz="1400"/>
              <a:t>，下一步就是交换</a:t>
            </a:r>
            <a:r>
              <a:rPr lang="en-US" altLang="zh-CN" sz="1400"/>
              <a:t>candidate</a:t>
            </a:r>
            <a:r>
              <a:rPr lang="zh-CN" altLang="en-US" sz="1400"/>
              <a:t>，尝试建立</a:t>
            </a:r>
            <a:r>
              <a:rPr lang="en-US" altLang="zh-CN" sz="1400"/>
              <a:t>P2P</a:t>
            </a:r>
            <a:r>
              <a:rPr lang="zh-CN" altLang="en-US" sz="1400"/>
              <a:t>连接了</a:t>
            </a:r>
            <a:endParaRPr lang="zh-CN" altLang="en-US" sz="1400"/>
          </a:p>
        </p:txBody>
      </p:sp>
      <p:pic>
        <p:nvPicPr>
          <p:cNvPr id="4" name="图片 3" descr="ICE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1203960"/>
            <a:ext cx="2632710" cy="3296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850" y="1836420"/>
            <a:ext cx="57340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/>
              <a:t>在</a:t>
            </a:r>
            <a:r>
              <a:rPr lang="en-US" altLang="zh-CN" sz="1400"/>
              <a:t>candidate check</a:t>
            </a:r>
            <a:r>
              <a:rPr lang="zh-CN" altLang="en-US" sz="1400"/>
              <a:t>完成以后，</a:t>
            </a:r>
            <a:r>
              <a:rPr lang="en-US" altLang="zh-CN" sz="1400"/>
              <a:t>ICE</a:t>
            </a:r>
            <a:r>
              <a:rPr lang="zh-CN" altLang="en-US" sz="1400"/>
              <a:t>控制方仍然可以通过</a:t>
            </a:r>
            <a:r>
              <a:rPr lang="en-US" altLang="zh-CN" sz="1400"/>
              <a:t>USE-Candidate</a:t>
            </a:r>
            <a:r>
              <a:rPr lang="zh-CN" altLang="en-US" sz="1400"/>
              <a:t>属性参数来通知对端改变</a:t>
            </a:r>
            <a:r>
              <a:rPr lang="en-US" altLang="zh-CN" sz="1400"/>
              <a:t>candidate pair</a:t>
            </a:r>
            <a:r>
              <a:rPr lang="zh-CN" altLang="en-US" sz="1400"/>
              <a:t>。</a:t>
            </a:r>
            <a:r>
              <a:rPr lang="en-US" altLang="zh-CN" sz="1400"/>
              <a:t>ICE</a:t>
            </a:r>
            <a:r>
              <a:rPr lang="zh-CN" altLang="en-US" sz="1400"/>
              <a:t>被控制方回复</a:t>
            </a:r>
            <a:r>
              <a:rPr lang="en-US" altLang="zh-CN" sz="1400"/>
              <a:t>USE-Candidate</a:t>
            </a:r>
            <a:r>
              <a:rPr lang="zh-CN" altLang="en-US" sz="1400"/>
              <a:t>确认这个配对修改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67360" y="3219450"/>
            <a:ext cx="1518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ICE Restart</a:t>
            </a:r>
            <a:endParaRPr 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67360" y="3526155"/>
            <a:ext cx="550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在通话过程中，可能会出现</a:t>
            </a:r>
            <a:r>
              <a:rPr lang="en-US" altLang="zh-CN" sz="1400"/>
              <a:t>RTP</a:t>
            </a:r>
            <a:r>
              <a:rPr lang="zh-CN" altLang="en-US" sz="1400"/>
              <a:t>断开连接的情况，</a:t>
            </a:r>
            <a:r>
              <a:rPr lang="en-US" altLang="zh-CN" sz="1400"/>
              <a:t>WebRTC</a:t>
            </a:r>
            <a:r>
              <a:rPr lang="zh-CN" altLang="en-US" sz="1400"/>
              <a:t>会提供onIceConnectionChange的回调通知，这个时候可以尝试</a:t>
            </a:r>
            <a:r>
              <a:rPr lang="en-US" altLang="zh-CN" sz="1400"/>
              <a:t>ICE Restart</a:t>
            </a:r>
            <a:endParaRPr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en-US" sz="2000" dirty="0">
                <a:sym typeface="+mn-ea"/>
              </a:rPr>
              <a:t>ICE</a:t>
            </a:r>
            <a:r>
              <a:rPr lang="zh-CN" altLang="en-US" sz="2000" dirty="0">
                <a:sym typeface="+mn-ea"/>
              </a:rPr>
              <a:t>状态转移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br>
              <a:rPr lang="zh-CN" altLang="en-US" sz="2000" dirty="0"/>
            </a:br>
            <a:br>
              <a:rPr lang="en-US" altLang="zh-CN" sz="2000" dirty="0">
                <a:sym typeface="+mn-ea"/>
              </a:rPr>
            </a:br>
            <a:br>
              <a:rPr lang="en-US" altLang="zh-CN" sz="2000" dirty="0">
                <a:sym typeface="+mn-ea"/>
              </a:rPr>
            </a:br>
            <a:endParaRPr lang="zh-CN" altLang="en-US" sz="2000"/>
          </a:p>
        </p:txBody>
      </p:sp>
      <p:pic>
        <p:nvPicPr>
          <p:cNvPr id="8" name="图片 7" descr="ICE状态转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915670"/>
            <a:ext cx="3851275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附录</a:t>
            </a:r>
            <a:endParaRPr lang="zh-CN" altLang="en-US" sz="2000"/>
          </a:p>
        </p:txBody>
      </p:sp>
      <p:sp>
        <p:nvSpPr>
          <p:cNvPr id="9" name="内容占位符 2"/>
          <p:cNvSpPr txBox="1"/>
          <p:nvPr/>
        </p:nvSpPr>
        <p:spPr>
          <a:xfrm>
            <a:off x="251520" y="915565"/>
            <a:ext cx="8424936" cy="4021955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sz="1200" dirty="0">
                <a:solidFill>
                  <a:schemeClr val="tx1"/>
                </a:solidFill>
              </a:rPr>
              <a:t>WebRTC</a:t>
            </a:r>
            <a:r>
              <a:rPr lang="zh-CN" altLang="en-US" sz="1200" dirty="0">
                <a:solidFill>
                  <a:schemeClr val="tx1"/>
                </a:solidFill>
              </a:rPr>
              <a:t>资料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</a:rPr>
              <a:t>https://developer.mozilla.org/en-US/docs/Web/Guide/API/WebRTC/Peer-to-peer_communications_with_WebRTC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</a:rPr>
              <a:t>https://hpbn.co/webrtc/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</a:rPr>
              <a:t>https://webrtchacks.com/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</a:rPr>
              <a:t>https://www.html5rocks.com/en/tutorials/webrtc/basics/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</a:rPr>
              <a:t>https://webrtccourse.com/developers/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https://codelabs.developers.google.com/codelabs/webrtc-web#0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附录</a:t>
            </a:r>
            <a:endParaRPr lang="zh-CN" altLang="en-US" sz="2000"/>
          </a:p>
        </p:txBody>
      </p:sp>
      <p:sp>
        <p:nvSpPr>
          <p:cNvPr id="9" name="内容占位符 2"/>
          <p:cNvSpPr txBox="1"/>
          <p:nvPr/>
        </p:nvSpPr>
        <p:spPr>
          <a:xfrm>
            <a:off x="251520" y="915565"/>
            <a:ext cx="8424936" cy="4021955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sz="1200" dirty="0">
                <a:solidFill>
                  <a:schemeClr val="tx1"/>
                </a:solidFill>
                <a:sym typeface="+mn-ea"/>
              </a:rPr>
              <a:t>RFC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文档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  <a:sym typeface="+mn-ea"/>
              </a:rPr>
              <a:t>SDP RFC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4566</a:t>
            </a:r>
            <a:r>
              <a:rPr sz="12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https://tools.ietf.org/html/rfc4566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  <a:sym typeface="+mn-ea"/>
              </a:rPr>
              <a:t>ICE RFC5245        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https://tools.ietf.org/html/rfc5245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  <a:sym typeface="+mn-ea"/>
              </a:rPr>
              <a:t>STUN RFC5389     https://tools.ietf.org/html/rfc5389</a:t>
            </a:r>
            <a:endParaRPr sz="1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sz="1200" dirty="0">
                <a:solidFill>
                  <a:schemeClr val="tx1"/>
                </a:solidFill>
                <a:sym typeface="+mn-ea"/>
              </a:rPr>
              <a:t>TURN RFC5766     https://tools.ietf.org/html/rfc5766</a:t>
            </a:r>
            <a:endParaRPr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sz="1200" dirty="0">
                <a:solidFill>
                  <a:schemeClr val="tx1"/>
                </a:solidFill>
                <a:sym typeface="+mn-ea"/>
              </a:rPr>
              <a:t>P2P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技术详解一、二、三、四   http://www.52im.net/thread-50-1-1.html</a:t>
            </a:r>
            <a:endParaRPr lang="zh-CN" altLang="en-US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WebRTC SDP 详解和剖析 </a:t>
            </a:r>
            <a:r>
              <a:rPr sz="1200" dirty="0">
                <a:solidFill>
                  <a:schemeClr val="tx1"/>
                </a:solidFill>
                <a:sym typeface="+mn-ea"/>
              </a:rPr>
              <a:t> https://blog.csdn.net/VideoCloudTech/article/details/110092546?spm=1001.2014.3001.5501</a:t>
            </a:r>
            <a:endParaRPr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 dirty="0">
                <a:sym typeface="+mn-ea"/>
              </a:rPr>
              <a:t>WebRTC</a:t>
            </a:r>
            <a:r>
              <a:rPr lang="zh-CN" altLang="en-US" sz="2000" dirty="0">
                <a:sym typeface="+mn-ea"/>
              </a:rPr>
              <a:t>简介</a:t>
            </a:r>
            <a:br>
              <a:rPr lang="zh-CN" altLang="en-US" sz="2000" dirty="0"/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14325" y="1002665"/>
            <a:ext cx="434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什么是WebRTC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314325" y="1370965"/>
            <a:ext cx="7198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WebRTC全称Web Real-Time Communication</a:t>
            </a:r>
            <a:r>
              <a:rPr lang="en-US" altLang="zh-CN" sz="1400"/>
              <a:t>(</a:t>
            </a:r>
            <a:r>
              <a:rPr lang="zh-CN" altLang="en-US" sz="1400"/>
              <a:t>基于</a:t>
            </a:r>
            <a:r>
              <a:rPr lang="en-US" altLang="zh-CN" sz="1400"/>
              <a:t>Web</a:t>
            </a:r>
            <a:r>
              <a:rPr lang="zh-CN" altLang="en-US" sz="1400"/>
              <a:t>的实时通信技术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WebRTC</a:t>
            </a:r>
            <a:r>
              <a:rPr lang="zh-CN" altLang="en-US" sz="1400"/>
              <a:t>官网：https://webrtc.org/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14325" y="2299335"/>
            <a:ext cx="1784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WebRTC的来源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314325" y="2759075"/>
            <a:ext cx="8262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2010年5月，Google以6829万美元从VoIP软件开发商Global IP Solutions公司购买了GIPS引擎</a:t>
            </a:r>
            <a:r>
              <a:rPr lang="en-US" altLang="zh-CN" sz="1400"/>
              <a:t>(skype</a:t>
            </a:r>
            <a:r>
              <a:rPr lang="zh-CN" altLang="en-US" sz="1400"/>
              <a:t>、</a:t>
            </a:r>
            <a:r>
              <a:rPr lang="en-US" altLang="zh-CN" sz="1400"/>
              <a:t>QQ</a:t>
            </a:r>
            <a:r>
              <a:rPr lang="zh-CN" altLang="en-US" sz="1400"/>
              <a:t>等都是使用的</a:t>
            </a:r>
            <a:r>
              <a:rPr lang="en-US" altLang="zh-CN" sz="1400"/>
              <a:t>GIPS</a:t>
            </a:r>
            <a:r>
              <a:rPr lang="zh-CN" altLang="en-US" sz="1400"/>
              <a:t>引擎</a:t>
            </a:r>
            <a:r>
              <a:rPr lang="en-US" altLang="zh-CN" sz="1400"/>
              <a:t>)</a:t>
            </a:r>
            <a:r>
              <a:rPr lang="zh-CN" altLang="en-US" sz="1400"/>
              <a:t>，并于2011年将其开源，同时改名为WebRTC。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/>
              <a:t>WebRTC</a:t>
            </a:r>
            <a:r>
              <a:rPr lang="zh-CN" altLang="en-US" sz="1400"/>
              <a:t>结合了</a:t>
            </a:r>
            <a:r>
              <a:rPr lang="en-US" altLang="zh-CN" sz="1400"/>
              <a:t>GIPS</a:t>
            </a:r>
            <a:r>
              <a:rPr lang="zh-CN" altLang="en-US" sz="1400"/>
              <a:t>音视频引擎、</a:t>
            </a:r>
            <a:r>
              <a:rPr lang="en-US" altLang="zh-CN" sz="1400"/>
              <a:t>VPx</a:t>
            </a:r>
            <a:r>
              <a:rPr lang="zh-CN" altLang="en-US" sz="1400"/>
              <a:t>视频编解码器</a:t>
            </a:r>
            <a:r>
              <a:rPr lang="en-US" altLang="zh-CN" sz="1400"/>
              <a:t>(</a:t>
            </a:r>
            <a:r>
              <a:rPr lang="zh-CN" altLang="en-US" sz="1400"/>
              <a:t>收购</a:t>
            </a:r>
            <a:r>
              <a:rPr lang="en-US" altLang="zh-CN" sz="1400"/>
              <a:t>On2</a:t>
            </a:r>
            <a:r>
              <a:rPr lang="zh-CN" altLang="en-US" sz="1400"/>
              <a:t>获得</a:t>
            </a:r>
            <a:r>
              <a:rPr lang="en-US" altLang="zh-CN" sz="1400"/>
              <a:t>)</a:t>
            </a:r>
            <a:r>
              <a:rPr lang="zh-CN" altLang="en-US" sz="1400"/>
              <a:t>、开源项目</a:t>
            </a:r>
            <a:r>
              <a:rPr lang="en-US" altLang="zh-CN" sz="1400"/>
              <a:t>libjingle(P2P</a:t>
            </a:r>
            <a:r>
              <a:rPr lang="zh-CN" altLang="en-US" sz="1400"/>
              <a:t>传输</a:t>
            </a:r>
            <a:r>
              <a:rPr lang="en-US" altLang="zh-CN" sz="1400"/>
              <a:t>)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pic>
        <p:nvPicPr>
          <p:cNvPr id="5" name="图片 4" descr="WebRTC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839470"/>
            <a:ext cx="2980055" cy="1204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WebRTC</a:t>
            </a:r>
            <a:r>
              <a:rPr lang="zh-CN" altLang="en-US" sz="2000">
                <a:sym typeface="+mn-ea"/>
              </a:rPr>
              <a:t>简介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WebRTC的含义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65125" y="820420"/>
            <a:ext cx="3154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在不同的语境下</a:t>
            </a:r>
            <a:r>
              <a:rPr lang="en-US" altLang="zh-CN" sz="1400"/>
              <a:t>WebRTC</a:t>
            </a:r>
            <a:r>
              <a:rPr lang="zh-CN" altLang="en-US" sz="1400"/>
              <a:t>有不同的含义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365125" y="1148080"/>
            <a:ext cx="2193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WebRTC</a:t>
            </a:r>
            <a:r>
              <a:rPr lang="zh-CN" altLang="en-US" sz="1600" b="1"/>
              <a:t>是一个标准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365125" y="1485265"/>
            <a:ext cx="7811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2017年11月，WebRTC 1.0标准草案发布</a:t>
            </a:r>
            <a:endParaRPr lang="en-US" altLang="zh-CN" sz="1400"/>
          </a:p>
          <a:p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1</a:t>
            </a:r>
            <a:r>
              <a:rPr lang="zh-CN" altLang="en-US" sz="1400"/>
              <a:t>月，</a:t>
            </a:r>
            <a:r>
              <a:rPr lang="en-US" altLang="zh-CN" sz="1400"/>
              <a:t>WebRTC</a:t>
            </a:r>
            <a:r>
              <a:rPr lang="zh-CN" altLang="en-US" sz="1400"/>
              <a:t>被</a:t>
            </a:r>
            <a:r>
              <a:rPr lang="en-US" altLang="zh-CN" sz="1400"/>
              <a:t>W3C(</a:t>
            </a:r>
            <a:r>
              <a:rPr lang="zh-CN" altLang="en-US" sz="1400"/>
              <a:t>万维网联盟</a:t>
            </a:r>
            <a:r>
              <a:rPr lang="en-US" altLang="zh-CN" sz="1400"/>
              <a:t>)</a:t>
            </a:r>
            <a:r>
              <a:rPr lang="zh-CN" altLang="en-US" sz="1400"/>
              <a:t>和</a:t>
            </a:r>
            <a:r>
              <a:rPr lang="en-US" altLang="zh-CN" sz="1400"/>
              <a:t>IETF(</a:t>
            </a:r>
            <a:r>
              <a:rPr lang="zh-CN" altLang="en-US" sz="1400"/>
              <a:t>互联网工程任务组</a:t>
            </a:r>
            <a:r>
              <a:rPr lang="en-US" altLang="zh-CN" sz="1400"/>
              <a:t>)</a:t>
            </a:r>
            <a:r>
              <a:rPr lang="zh-CN" altLang="en-US" sz="1400"/>
              <a:t>发布为正式标准</a:t>
            </a:r>
            <a:endParaRPr lang="zh-CN" altLang="en-US" sz="1400"/>
          </a:p>
          <a:p>
            <a:r>
              <a:rPr lang="en-US" altLang="zh-CN" sz="1400"/>
              <a:t>(WebRTC</a:t>
            </a:r>
            <a:r>
              <a:rPr lang="zh-CN" altLang="en-US" sz="1400"/>
              <a:t>的协议由</a:t>
            </a:r>
            <a:r>
              <a:rPr lang="en-US" altLang="zh-CN" sz="1400"/>
              <a:t>IETF</a:t>
            </a:r>
            <a:r>
              <a:rPr lang="zh-CN" altLang="en-US" sz="1400"/>
              <a:t>定义，浏览器相关的</a:t>
            </a:r>
            <a:r>
              <a:rPr lang="en-US" altLang="zh-CN" sz="1400"/>
              <a:t>API</a:t>
            </a:r>
            <a:r>
              <a:rPr lang="zh-CN" altLang="en-US" sz="1400"/>
              <a:t>由</a:t>
            </a:r>
            <a:r>
              <a:rPr lang="en-US" altLang="zh-CN" sz="1400"/>
              <a:t>W3C</a:t>
            </a:r>
            <a:r>
              <a:rPr lang="zh-CN" altLang="en-US" sz="1400"/>
              <a:t>定义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365125" y="2249170"/>
            <a:ext cx="2602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WebRTC是一个开源项目</a:t>
            </a:r>
            <a:endParaRPr lang="zh-CN" altLang="en-US" sz="1600" b="1"/>
          </a:p>
        </p:txBody>
      </p:sp>
      <p:sp>
        <p:nvSpPr>
          <p:cNvPr id="12" name="文本框 11"/>
          <p:cNvSpPr txBox="1"/>
          <p:nvPr/>
        </p:nvSpPr>
        <p:spPr>
          <a:xfrm>
            <a:off x="365125" y="2586355"/>
            <a:ext cx="8168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</a:t>
            </a:r>
            <a:r>
              <a:rPr lang="zh-CN" altLang="en-US" sz="1400"/>
              <a:t>、一般我们说的</a:t>
            </a:r>
            <a:r>
              <a:rPr sz="1400"/>
              <a:t>WebRTC</a:t>
            </a:r>
            <a:r>
              <a:rPr lang="zh-CN" sz="1400"/>
              <a:t>，是</a:t>
            </a:r>
            <a:r>
              <a:rPr sz="1400">
                <a:sym typeface="+mn-ea"/>
              </a:rPr>
              <a:t>Google</a:t>
            </a:r>
            <a:r>
              <a:rPr sz="1400"/>
              <a:t>实现的，其核心代码用C++编写，实现了WebRTC标准里定义的API</a:t>
            </a:r>
            <a:endParaRPr sz="1400"/>
          </a:p>
          <a:p>
            <a:r>
              <a:rPr lang="zh-CN" sz="1400"/>
              <a:t>项目源码地址：https://chromium.googlesource.com/external/webrtc</a:t>
            </a:r>
            <a:endParaRPr lang="zh-CN" sz="1400"/>
          </a:p>
          <a:p>
            <a:r>
              <a:rPr lang="en-US" sz="1400"/>
              <a:t>2</a:t>
            </a:r>
            <a:r>
              <a:rPr lang="zh-CN" altLang="en-US" sz="1400"/>
              <a:t>、</a:t>
            </a:r>
            <a:r>
              <a:rPr sz="1400"/>
              <a:t>除了Google的WebRTC开源实现，目前也有一些其他的WebRTC开源实现，比如亚马逊webrtc和Pion WebRTC(完全用go语言实现WebRTC API)</a:t>
            </a:r>
            <a:endParaRPr sz="1400"/>
          </a:p>
        </p:txBody>
      </p:sp>
      <p:sp>
        <p:nvSpPr>
          <p:cNvPr id="13" name="文本框 12"/>
          <p:cNvSpPr txBox="1"/>
          <p:nvPr/>
        </p:nvSpPr>
        <p:spPr>
          <a:xfrm>
            <a:off x="365125" y="3558540"/>
            <a:ext cx="3829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WebRTC是一个实时音视频的解决方案</a:t>
            </a:r>
            <a:endParaRPr lang="zh-CN" altLang="en-US" sz="1600" b="1"/>
          </a:p>
        </p:txBody>
      </p:sp>
      <p:sp>
        <p:nvSpPr>
          <p:cNvPr id="14" name="文本框 13"/>
          <p:cNvSpPr txBox="1"/>
          <p:nvPr/>
        </p:nvSpPr>
        <p:spPr>
          <a:xfrm>
            <a:off x="365125" y="3895725"/>
            <a:ext cx="8133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标准的</a:t>
            </a:r>
            <a:r>
              <a:rPr lang="en-US" altLang="zh-CN" sz="1400"/>
              <a:t>WebRTC</a:t>
            </a:r>
            <a:r>
              <a:rPr lang="zh-CN" altLang="en-US" sz="1400"/>
              <a:t>是为</a:t>
            </a:r>
            <a:r>
              <a:rPr lang="en-US" altLang="zh-CN" sz="1400"/>
              <a:t>1</a:t>
            </a:r>
            <a:r>
              <a:rPr lang="zh-CN" altLang="en-US" sz="1400"/>
              <a:t>对</a:t>
            </a:r>
            <a:r>
              <a:rPr lang="en-US" altLang="zh-CN" sz="1400"/>
              <a:t>1</a:t>
            </a:r>
            <a:r>
              <a:rPr lang="zh-CN" altLang="en-US" sz="1400"/>
              <a:t>通信场景设计的，并不适合多人场景，因此各厂商</a:t>
            </a:r>
            <a:r>
              <a:rPr lang="en-US" altLang="zh-CN" sz="1400"/>
              <a:t>(</a:t>
            </a:r>
            <a:r>
              <a:rPr lang="zh-CN" altLang="en-US" sz="1400"/>
              <a:t>比如国内的</a:t>
            </a:r>
            <a:r>
              <a:rPr lang="zh-CN" altLang="en-US" sz="1400"/>
              <a:t>声网、即构科技</a:t>
            </a:r>
            <a:endParaRPr lang="zh-CN" altLang="en-US" sz="1400"/>
          </a:p>
          <a:p>
            <a:pPr algn="l"/>
            <a:r>
              <a:rPr lang="zh-CN" altLang="en-US" sz="1400"/>
              <a:t>、阿里、腾讯</a:t>
            </a:r>
            <a:r>
              <a:rPr lang="zh-CN" altLang="en-US" sz="1400">
                <a:sym typeface="+mn-ea"/>
              </a:rPr>
              <a:t>等公司</a:t>
            </a:r>
            <a:r>
              <a:rPr lang="en-US" altLang="zh-CN" sz="1400"/>
              <a:t>)</a:t>
            </a:r>
            <a:r>
              <a:rPr lang="zh-CN" altLang="en-US" sz="1400"/>
              <a:t>都在基于WebRTC二次开发自己的音视频通话方案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 dirty="0">
                <a:sym typeface="+mn-ea"/>
              </a:rPr>
              <a:t>1v1</a:t>
            </a:r>
            <a:r>
              <a:rPr lang="zh-CN" altLang="en-US" sz="2000" dirty="0">
                <a:sym typeface="+mn-ea"/>
              </a:rPr>
              <a:t>音视频通话架构</a:t>
            </a: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/>
          </a:p>
        </p:txBody>
      </p:sp>
      <p:pic>
        <p:nvPicPr>
          <p:cNvPr id="3" name="图片 2" descr="WebRTC1v1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887095"/>
            <a:ext cx="740664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 dirty="0">
                <a:sym typeface="+mn-ea"/>
              </a:rPr>
              <a:t>1v1</a:t>
            </a:r>
            <a:r>
              <a:rPr lang="zh-CN" altLang="en-US" sz="2000" dirty="0">
                <a:sym typeface="+mn-ea"/>
              </a:rPr>
              <a:t>视频通话流程</a:t>
            </a:r>
            <a:br>
              <a:rPr lang="zh-CN" altLang="en-US" sz="2000" dirty="0">
                <a:sym typeface="+mn-ea"/>
              </a:rPr>
            </a:br>
            <a:br>
              <a:rPr lang="zh-CN" altLang="en-US" sz="2000" dirty="0">
                <a:latin typeface="+mn-ea"/>
                <a:ea typeface="+mn-ea"/>
              </a:rPr>
            </a:br>
            <a:endParaRPr lang="zh-CN" altLang="en-US" sz="2000"/>
          </a:p>
        </p:txBody>
      </p:sp>
      <p:pic>
        <p:nvPicPr>
          <p:cNvPr id="4" name="图片 3" descr="音视频通话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834390"/>
            <a:ext cx="4155440" cy="4155440"/>
          </a:xfrm>
          <a:prstGeom prst="rect">
            <a:avLst/>
          </a:prstGeom>
        </p:spPr>
      </p:pic>
      <p:pic>
        <p:nvPicPr>
          <p:cNvPr id="5" name="图片 4" descr="音视频通话主要步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35" y="1551940"/>
            <a:ext cx="336677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89560" y="2402840"/>
            <a:ext cx="5529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/>
              <a:t>SDP</a:t>
            </a:r>
            <a:r>
              <a:rPr lang="zh-CN" altLang="en-US" sz="1600" b="1"/>
              <a:t>是什么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289560" y="1651000"/>
            <a:ext cx="2513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为什么要进行媒体协商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289560" y="1992630"/>
            <a:ext cx="704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因为参与会话的各个成员设备存在差异性</a:t>
            </a:r>
            <a:r>
              <a:rPr lang="en-US" altLang="zh-CN" sz="1400"/>
              <a:t>(</a:t>
            </a:r>
            <a:r>
              <a:rPr lang="zh-CN" altLang="en-US" sz="1400"/>
              <a:t>支持的媒体格式、参数等不同</a:t>
            </a:r>
            <a:r>
              <a:rPr lang="en-US" altLang="zh-CN" sz="1400"/>
              <a:t>)</a:t>
            </a:r>
            <a:r>
              <a:rPr lang="zh-CN" altLang="en-US" sz="1400"/>
              <a:t>，需要达成一致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89560" y="3409315"/>
            <a:ext cx="1414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SDP</a:t>
            </a:r>
            <a:r>
              <a:rPr lang="zh-CN" altLang="en-US" sz="1600" b="1">
                <a:sym typeface="+mn-ea"/>
              </a:rPr>
              <a:t>重要性</a:t>
            </a:r>
            <a:endParaRPr lang="zh-CN" altLang="en-US" sz="16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560" y="3817620"/>
            <a:ext cx="24930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>
                <a:sym typeface="+mn-ea"/>
              </a:rPr>
              <a:t>SDP</a:t>
            </a:r>
            <a:r>
              <a:rPr lang="zh-CN" altLang="en-US" sz="1400">
                <a:sym typeface="+mn-ea"/>
              </a:rPr>
              <a:t>驱动着整个</a:t>
            </a:r>
            <a:r>
              <a:rPr lang="en-US" altLang="zh-CN" sz="1400">
                <a:sym typeface="+mn-ea"/>
              </a:rPr>
              <a:t>WebRTC</a:t>
            </a:r>
            <a:r>
              <a:rPr lang="zh-CN" altLang="en-US" sz="1400">
                <a:sym typeface="+mn-ea"/>
              </a:rPr>
              <a:t>的运行</a:t>
            </a:r>
            <a:endParaRPr lang="zh-CN" altLang="en-US" sz="1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560" y="867410"/>
            <a:ext cx="1899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什么是媒体协商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289560" y="1204595"/>
            <a:ext cx="5444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通过交换</a:t>
            </a:r>
            <a:r>
              <a:rPr lang="en-US" altLang="zh-CN" sz="1400"/>
              <a:t>SDP</a:t>
            </a:r>
            <a:r>
              <a:rPr lang="zh-CN" altLang="en-US" sz="1400"/>
              <a:t>，来了解各自支持的媒体格式的过程，被称为</a:t>
            </a:r>
            <a:r>
              <a:rPr lang="zh-CN" altLang="en-US" sz="1400"/>
              <a:t>媒体协商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89560" y="2687320"/>
            <a:ext cx="72351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ym typeface="+mn-ea"/>
              </a:rPr>
              <a:t>Session Description Protocal（会话描述协议）   </a:t>
            </a:r>
            <a:r>
              <a:rPr lang="en-US" altLang="zh-CN" sz="1400">
                <a:sym typeface="+mn-ea"/>
              </a:rPr>
              <a:t>RFC4566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基于文本，历史悠久，用来描述各端（pc/mac/android/ios）的媒体能力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比如支持哪些编解码器、编解码器的具体参数、使用什么传输协议来传输数据等</a:t>
            </a:r>
            <a:r>
              <a:rPr lang="en-US" altLang="zh-CN" sz="1400"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/>
            </a:b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032510" y="812165"/>
            <a:ext cx="180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标准 SDP 规范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5039995" y="812165"/>
            <a:ext cx="232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WebRTC 中的 SDP</a:t>
            </a:r>
            <a:endParaRPr lang="zh-CN" altLang="en-US" sz="1600" b="1"/>
          </a:p>
        </p:txBody>
      </p:sp>
      <p:pic>
        <p:nvPicPr>
          <p:cNvPr id="8" name="图片 7" descr="标准SDP规范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569720"/>
            <a:ext cx="2880360" cy="2305685"/>
          </a:xfrm>
          <a:prstGeom prst="rect">
            <a:avLst/>
          </a:prstGeom>
        </p:spPr>
      </p:pic>
      <p:pic>
        <p:nvPicPr>
          <p:cNvPr id="4" name="图片 3" descr="WebRTC使用的SDP结构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83710" y="1275715"/>
            <a:ext cx="3455670" cy="3656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br>
              <a:rPr lang="en-US" altLang="zh-CN" sz="2000" dirty="0">
                <a:sym typeface="+mn-ea"/>
              </a:rPr>
            </a:br>
            <a:br>
              <a:rPr lang="en-US" altLang="zh-CN" sz="2000" dirty="0"/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14960" y="949325"/>
            <a:ext cx="3299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两种风格：Plan B 、Unified Plan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314960" y="2049780"/>
            <a:ext cx="877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区别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314960" y="1407160"/>
            <a:ext cx="3849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webrtc早期的版本使用Plan B</a:t>
            </a:r>
            <a:endParaRPr lang="zh-CN" altLang="en-US" sz="1400"/>
          </a:p>
          <a:p>
            <a:r>
              <a:rPr lang="zh-CN" altLang="en-US" sz="1400"/>
              <a:t>WebRTC标准采纳的是Unified Plan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314960" y="2386965"/>
            <a:ext cx="83610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在只有一路音频流和一路视频流时，Plan B和Unified Plan的格式是相互兼容的</a:t>
            </a:r>
            <a:endParaRPr lang="zh-CN" altLang="en-US" sz="1400"/>
          </a:p>
          <a:p>
            <a:r>
              <a:rPr lang="zh-CN" altLang="en-US" sz="1400"/>
              <a:t>只有在传输多路同类型媒体流时SDP格式才不同</a:t>
            </a:r>
            <a:r>
              <a:rPr lang="en-US" altLang="zh-CN" sz="1400"/>
              <a:t>--</a:t>
            </a:r>
            <a:r>
              <a:rPr lang="zh-CN" altLang="en-US" sz="1400"/>
              <a:t>共享屏幕</a:t>
            </a:r>
            <a:r>
              <a:rPr lang="en-US" altLang="zh-CN" sz="1400"/>
              <a:t>+</a:t>
            </a:r>
            <a:r>
              <a:rPr lang="zh-CN" altLang="en-US" sz="1400"/>
              <a:t>相机、多相机场景</a:t>
            </a:r>
            <a:r>
              <a:rPr lang="en-US" altLang="zh-CN" sz="1400"/>
              <a:t>(</a:t>
            </a:r>
            <a:r>
              <a:rPr lang="zh-CN" altLang="en-US" sz="1400"/>
              <a:t>多视角</a:t>
            </a:r>
            <a:r>
              <a:rPr lang="en-US" altLang="zh-CN" sz="1400"/>
              <a:t>)</a:t>
            </a:r>
            <a:r>
              <a:rPr lang="zh-CN" altLang="en-US" sz="1400"/>
              <a:t>、</a:t>
            </a:r>
            <a:r>
              <a:rPr lang="en-US" altLang="zh-CN" sz="1400"/>
              <a:t>Simulcast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Plan B是SDP里同类型的媒体流只有一个m line,同类型的多个媒体流之间通过ssrc区分</a:t>
            </a:r>
            <a:endParaRPr lang="zh-CN" altLang="en-US" sz="1400"/>
          </a:p>
          <a:p>
            <a:r>
              <a:rPr lang="zh-CN" altLang="en-US" sz="1400"/>
              <a:t>Unified Plan是每个媒体流都有一个m line</a:t>
            </a:r>
            <a:r>
              <a:rPr lang="en-US" altLang="zh-CN" sz="1400"/>
              <a:t>(</a:t>
            </a:r>
            <a:r>
              <a:rPr lang="zh-CN" altLang="en-US" sz="1400"/>
              <a:t>每个</a:t>
            </a:r>
            <a:r>
              <a:rPr lang="en-US" altLang="zh-CN" sz="1400"/>
              <a:t>track</a:t>
            </a:r>
            <a:r>
              <a:rPr lang="zh-CN" altLang="en-US" sz="1400"/>
              <a:t>对应一个</a:t>
            </a:r>
            <a:r>
              <a:rPr lang="en-US" altLang="zh-CN" sz="1400"/>
              <a:t>m</a:t>
            </a:r>
            <a:r>
              <a:rPr lang="zh-CN" altLang="en-US" sz="1400"/>
              <a:t>描述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15,&quot;width&quot;:7515}"/>
</p:tagLst>
</file>

<file path=ppt/tags/tag2.xml><?xml version="1.0" encoding="utf-8"?>
<p:tagLst xmlns:p="http://schemas.openxmlformats.org/presentationml/2006/main">
  <p:tag name="KSO_WM_UNIT_PLACING_PICTURE_USER_VIEWPORT" val="{&quot;height&quot;:8100,&quot;width&quot;:7656}"/>
</p:tagLst>
</file>

<file path=ppt/tags/tag3.xml><?xml version="1.0" encoding="utf-8"?>
<p:tagLst xmlns:p="http://schemas.openxmlformats.org/presentationml/2006/main">
  <p:tag name="KSO_WM_UNIT_PLACING_PICTURE_USER_VIEWPORT" val="{&quot;height&quot;:4719,&quot;width&quot;:144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4846</Words>
  <Application>WPS 演示</Application>
  <PresentationFormat>全屏显示(16:9)</PresentationFormat>
  <Paragraphs>272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WebRTC之媒体协商、网络协商 </vt:lpstr>
      <vt:lpstr>目录</vt:lpstr>
      <vt:lpstr>WebRTC简介 </vt:lpstr>
      <vt:lpstr>WebRTC简介-WebRTC的含义</vt:lpstr>
      <vt:lpstr>1v1音视频通话架构  </vt:lpstr>
      <vt:lpstr>1v1视频通话流程  </vt:lpstr>
      <vt:lpstr>媒体协商—SDP</vt:lpstr>
      <vt:lpstr>媒体协商—SDP  </vt:lpstr>
      <vt:lpstr>媒体协商—SDP  </vt:lpstr>
      <vt:lpstr>媒体协商—SDP  </vt:lpstr>
      <vt:lpstr>媒体协商—SDP-会话元数据 </vt:lpstr>
      <vt:lpstr>媒体协商—SDP-流描述 </vt:lpstr>
      <vt:lpstr>媒体协商—SDP-网络描述 </vt:lpstr>
      <vt:lpstr>媒体协商—SDP-安全描述 </vt:lpstr>
      <vt:lpstr>媒体协商—SDP-服务质量描述 </vt:lpstr>
      <vt:lpstr>媒体协商—一个SDP实际例子 </vt:lpstr>
      <vt:lpstr>网络协商-ICE    </vt:lpstr>
      <vt:lpstr>网络协商-ICE    </vt:lpstr>
      <vt:lpstr>网络协商-ICE-基本概念</vt:lpstr>
      <vt:lpstr>网络协商-ICE-基本概念</vt:lpstr>
      <vt:lpstr>网络协商-ICE-收集Candidate  </vt:lpstr>
      <vt:lpstr>网络协商-ICE-STUN协议  </vt:lpstr>
      <vt:lpstr>网络协商-ICE-NAT类型检测  </vt:lpstr>
      <vt:lpstr>网络协商-ICE-TURN协议     </vt:lpstr>
      <vt:lpstr>网络协商-ICE-P2P连接建立过程       </vt:lpstr>
      <vt:lpstr>网络协商-ICE-P2P连接建立过程       </vt:lpstr>
      <vt:lpstr>附录</vt:lpstr>
      <vt:lpstr>附录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daipinpin</cp:lastModifiedBy>
  <cp:revision>291</cp:revision>
  <dcterms:created xsi:type="dcterms:W3CDTF">2015-09-21T02:13:00Z</dcterms:created>
  <dcterms:modified xsi:type="dcterms:W3CDTF">2021-04-25T10:45:34Z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30C3219188EA4DE2819847129FC42F6C</vt:lpwstr>
  </property>
</Properties>
</file>