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9"/>
  </p:handoutMasterIdLst>
  <p:sldIdLst>
    <p:sldId id="271" r:id="rId3"/>
    <p:sldId id="379" r:id="rId4"/>
    <p:sldId id="330" r:id="rId5"/>
    <p:sldId id="380" r:id="rId7"/>
    <p:sldId id="299" r:id="rId8"/>
    <p:sldId id="328" r:id="rId9"/>
    <p:sldId id="267" r:id="rId10"/>
    <p:sldId id="341" r:id="rId11"/>
    <p:sldId id="339" r:id="rId12"/>
    <p:sldId id="291" r:id="rId13"/>
    <p:sldId id="382" r:id="rId14"/>
    <p:sldId id="383" r:id="rId15"/>
    <p:sldId id="384" r:id="rId16"/>
    <p:sldId id="385" r:id="rId17"/>
    <p:sldId id="386" r:id="rId18"/>
    <p:sldId id="381" r:id="rId19"/>
    <p:sldId id="343" r:id="rId20"/>
    <p:sldId id="401" r:id="rId21"/>
    <p:sldId id="342" r:id="rId22"/>
    <p:sldId id="387" r:id="rId23"/>
    <p:sldId id="388" r:id="rId24"/>
    <p:sldId id="390" r:id="rId25"/>
    <p:sldId id="389" r:id="rId26"/>
    <p:sldId id="408" r:id="rId27"/>
    <p:sldId id="351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1" autoAdjust="0"/>
    <p:restoredTop sz="95388" autoAdjust="0"/>
  </p:normalViewPr>
  <p:slideViewPr>
    <p:cSldViewPr>
      <p:cViewPr varScale="1">
        <p:scale>
          <a:sx n="95" d="100"/>
          <a:sy n="95" d="100"/>
        </p:scale>
        <p:origin x="426" y="84"/>
      </p:cViewPr>
      <p:guideLst>
        <p:guide orient="horz" pos="586"/>
        <p:guide pos="2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0" d="100"/>
          <a:sy n="140" d="100"/>
        </p:scale>
        <p:origin x="3216" y="208"/>
      </p:cViewPr>
      <p:guideLst>
        <p:guide orient="horz" pos="3301"/>
        <p:guide pos="2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在生活中我们常见的容器有各种瓶瓶罐罐、各种能够容纳其它物料的东西叫容器；</a:t>
            </a:r>
            <a:endParaRPr kumimoji="1"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容器的特点就是有着很好的隔离作用，使得不同的物料互相隔离；除此之外容器还方便运输、方便储存；这是生活中所说的容器，以及它的特点；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在生活中我们常见的容器有各种瓶瓶罐罐、各种能够容纳其它物料的东西叫容器；</a:t>
            </a:r>
            <a:endParaRPr kumimoji="1"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容器的特点就是有着很好的隔离作用，使得不同的物料互相隔离；除此之外容器还方便运输、方便储存；这是生活中所说的容器，以及它的特点；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Cgroup</a:t>
            </a:r>
            <a:r>
              <a:rPr kumimoji="1" lang="en-US" altLang="zh-CN" dirty="0"/>
              <a:t> </a:t>
            </a:r>
            <a:r>
              <a:rPr kumimoji="1" lang="zh-CN" altLang="en-US" dirty="0"/>
              <a:t>设置三个步骤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至此，</a:t>
            </a:r>
            <a:r>
              <a:rPr kumimoji="1" lang="zh-CN" altLang="en-US" baseline="0" dirty="0"/>
              <a:t> 容器技术的核心 </a:t>
            </a:r>
            <a:r>
              <a:rPr kumimoji="1" lang="en-US" altLang="zh-CN" baseline="0" dirty="0" err="1"/>
              <a:t>chroot</a:t>
            </a:r>
            <a:r>
              <a:rPr kumimoji="1" lang="zh-CN" altLang="en-US" baseline="0" dirty="0"/>
              <a:t>， </a:t>
            </a:r>
            <a:r>
              <a:rPr kumimoji="1" lang="en-US" altLang="zh-CN" baseline="0" dirty="0"/>
              <a:t>namespace</a:t>
            </a:r>
            <a:r>
              <a:rPr kumimoji="1" lang="zh-CN" altLang="en-US" baseline="0" dirty="0"/>
              <a:t>，</a:t>
            </a:r>
            <a:r>
              <a:rPr kumimoji="1" lang="en-US" altLang="zh-CN" baseline="0" dirty="0" err="1"/>
              <a:t>cgroup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引入 </a:t>
            </a:r>
            <a:r>
              <a:rPr kumimoji="1" lang="en-US" altLang="zh-CN" dirty="0" err="1"/>
              <a:t>chroot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namespace </a:t>
            </a:r>
            <a:r>
              <a:rPr kumimoji="1" lang="zh-CN" altLang="en-US" dirty="0"/>
              <a:t>两大关键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这是从</a:t>
            </a:r>
            <a:r>
              <a:rPr kumimoji="1" lang="en-US" altLang="zh-CN" dirty="0"/>
              <a:t>wiki</a:t>
            </a:r>
            <a:r>
              <a:rPr kumimoji="1" lang="zh-CN" altLang="en-US" dirty="0"/>
              <a:t>上摘的定义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https://en.wikipedia.org/wiki/Container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-513白简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251520" y="1491630"/>
            <a:ext cx="6408712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1520" y="2291916"/>
            <a:ext cx="4824536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封面-513黑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" y="0"/>
            <a:ext cx="9142839" cy="5143500"/>
          </a:xfrm>
          <a:prstGeom prst="rect">
            <a:avLst/>
          </a:prstGeom>
        </p:spPr>
      </p:pic>
      <p:sp>
        <p:nvSpPr>
          <p:cNvPr id="7" name="标题 9"/>
          <p:cNvSpPr>
            <a:spLocks noGrp="1"/>
          </p:cNvSpPr>
          <p:nvPr>
            <p:ph type="title" hasCustomPrompt="1"/>
          </p:nvPr>
        </p:nvSpPr>
        <p:spPr>
          <a:xfrm>
            <a:off x="251520" y="1491630"/>
            <a:ext cx="6552728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1520" y="2291916"/>
            <a:ext cx="4968552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424936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9" t="86399" r="3515" b="5201"/>
          <a:stretch>
            <a:fillRect/>
          </a:stretch>
        </p:blipFill>
        <p:spPr>
          <a:xfrm>
            <a:off x="7740352" y="4443958"/>
            <a:ext cx="1080120" cy="432048"/>
          </a:xfrm>
          <a:prstGeom prst="rect">
            <a:avLst/>
          </a:prstGeom>
        </p:spPr>
      </p:pic>
      <p:cxnSp>
        <p:nvCxnSpPr>
          <p:cNvPr id="5" name="直线连接符 4"/>
          <p:cNvCxnSpPr/>
          <p:nvPr userDrawn="1"/>
        </p:nvCxnSpPr>
        <p:spPr>
          <a:xfrm>
            <a:off x="323528" y="807554"/>
            <a:ext cx="8424936" cy="0"/>
          </a:xfrm>
          <a:prstGeom prst="line">
            <a:avLst/>
          </a:prstGeom>
          <a:ln w="28575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424936" cy="230425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5" t="86399" r="4315" b="5201"/>
          <a:stretch>
            <a:fillRect/>
          </a:stretch>
        </p:blipFill>
        <p:spPr>
          <a:xfrm>
            <a:off x="7812359" y="4443958"/>
            <a:ext cx="936105" cy="432048"/>
          </a:xfrm>
          <a:prstGeom prst="rect">
            <a:avLst/>
          </a:prstGeom>
        </p:spPr>
      </p:pic>
      <p:cxnSp>
        <p:nvCxnSpPr>
          <p:cNvPr id="5" name="直线连接符 4"/>
          <p:cNvCxnSpPr/>
          <p:nvPr userDrawn="1"/>
        </p:nvCxnSpPr>
        <p:spPr>
          <a:xfrm>
            <a:off x="323528" y="807554"/>
            <a:ext cx="8424936" cy="0"/>
          </a:xfrm>
          <a:prstGeom prst="line">
            <a:avLst/>
          </a:prstGeom>
          <a:ln w="28575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tags" Target="../tags/tag4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sz="2800" dirty="0"/>
              <a:t>WebRTC之媒体协商、网络协商</a:t>
            </a: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4935" y="2303981"/>
            <a:ext cx="4824536" cy="535867"/>
          </a:xfrm>
        </p:spPr>
        <p:txBody>
          <a:bodyPr/>
          <a:lstStyle/>
          <a:p>
            <a:pPr algn="ctr"/>
            <a:r>
              <a:rPr kumimoji="1" lang="en-US" altLang="zh-CN" sz="2000" dirty="0"/>
              <a:t>Livenet</a:t>
            </a:r>
            <a:r>
              <a:rPr kumimoji="1" lang="zh-CN" altLang="en-US" sz="2000" dirty="0"/>
              <a:t>开发</a:t>
            </a:r>
            <a:r>
              <a:rPr kumimoji="1" lang="zh-CN" altLang="en-US" sz="2000" dirty="0"/>
              <a:t>组  代品品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343535" y="885825"/>
            <a:ext cx="1618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SDP协商过程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343535" y="1223010"/>
            <a:ext cx="53568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webrtc使用offer-answer模型来交换SDP</a:t>
            </a:r>
            <a:endParaRPr lang="zh-CN" altLang="en-US" sz="1400"/>
          </a:p>
          <a:p>
            <a:pPr algn="l"/>
            <a:r>
              <a:rPr lang="zh-CN" altLang="en-US" sz="1400"/>
              <a:t>一般推流方(或者呼叫方)先发起offer，接收方(或者被叫方)给answer</a:t>
            </a:r>
            <a:endParaRPr lang="zh-CN" altLang="en-US" sz="1400"/>
          </a:p>
        </p:txBody>
      </p:sp>
      <p:pic>
        <p:nvPicPr>
          <p:cNvPr id="8" name="图片 7" descr="媒体协商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1901825"/>
            <a:ext cx="607187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会话元数据</a:t>
            </a:r>
            <a:br>
              <a:rPr lang="en-US" altLang="zh-CN" dirty="0">
                <a:sym typeface="+mn-ea"/>
              </a:rPr>
            </a:br>
            <a:endParaRPr lang="en-US" altLang="zh-CN" dirty="0"/>
          </a:p>
        </p:txBody>
      </p:sp>
      <p:pic>
        <p:nvPicPr>
          <p:cNvPr id="3" name="图片 2" descr="会话元数据（Session Metadata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924560"/>
            <a:ext cx="8560435" cy="329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流描述</a:t>
            </a:r>
            <a:br>
              <a:rPr lang="en-US" altLang="zh-CN" dirty="0">
                <a:sym typeface="+mn-ea"/>
              </a:rPr>
            </a:br>
            <a:endParaRPr lang="en-US" altLang="zh-CN" dirty="0"/>
          </a:p>
        </p:txBody>
      </p:sp>
      <p:pic>
        <p:nvPicPr>
          <p:cNvPr id="2" name="图片 1" descr="流描述（Stream Description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858520"/>
            <a:ext cx="7689850" cy="404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网络描述</a:t>
            </a:r>
            <a:br>
              <a:rPr lang="en-US" altLang="zh-CN" dirty="0">
                <a:sym typeface="+mn-ea"/>
              </a:rPr>
            </a:br>
            <a:endParaRPr lang="en-US" altLang="zh-CN" dirty="0"/>
          </a:p>
        </p:txBody>
      </p:sp>
      <p:pic>
        <p:nvPicPr>
          <p:cNvPr id="3" name="图片 2" descr="网络描述（Network Description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921385"/>
            <a:ext cx="8396605" cy="3590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安全描述</a:t>
            </a:r>
            <a:br>
              <a:rPr lang="en-US" altLang="zh-CN" dirty="0">
                <a:sym typeface="+mn-ea"/>
              </a:rPr>
            </a:br>
            <a:endParaRPr lang="en-US" altLang="zh-CN" dirty="0"/>
          </a:p>
        </p:txBody>
      </p:sp>
      <p:pic>
        <p:nvPicPr>
          <p:cNvPr id="2" name="图片 1" descr="安全描述（Security Description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1066800"/>
            <a:ext cx="8324850" cy="321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—SDP-</a:t>
            </a:r>
            <a:r>
              <a:rPr lang="zh-CN" altLang="en-US" sz="2000" dirty="0">
                <a:sym typeface="+mn-ea"/>
              </a:rPr>
              <a:t>服务质量描述</a:t>
            </a:r>
            <a:br>
              <a:rPr lang="en-US" altLang="zh-CN" dirty="0">
                <a:sym typeface="+mn-ea"/>
              </a:rPr>
            </a:br>
            <a:endParaRPr lang="en-US" altLang="zh-CN" dirty="0"/>
          </a:p>
        </p:txBody>
      </p:sp>
      <p:pic>
        <p:nvPicPr>
          <p:cNvPr id="2" name="图片 1" descr="服务质量描述（Qos Grouping Description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951230"/>
            <a:ext cx="8362950" cy="364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</a:t>
            </a:r>
            <a:r>
              <a:rPr lang="zh-CN" altLang="en-US" sz="2000" dirty="0">
                <a:sym typeface="+mn-ea"/>
              </a:rPr>
              <a:t>一个</a:t>
            </a:r>
            <a:r>
              <a:rPr lang="en-US" altLang="zh-CN" sz="2000" dirty="0">
                <a:sym typeface="+mn-ea"/>
              </a:rPr>
              <a:t>SDP</a:t>
            </a:r>
            <a:r>
              <a:rPr lang="zh-CN" altLang="en-US" sz="2000" dirty="0">
                <a:sym typeface="+mn-ea"/>
              </a:rPr>
              <a:t>实际例子</a:t>
            </a:r>
            <a:br>
              <a:rPr lang="en-US" altLang="zh-CN" dirty="0">
                <a:sym typeface="+mn-ea"/>
              </a:rPr>
            </a:br>
            <a:endParaRPr lang="en-US" altLang="zh-CN" dirty="0"/>
          </a:p>
        </p:txBody>
      </p:sp>
      <p:pic>
        <p:nvPicPr>
          <p:cNvPr id="4" name="图片 3" descr="具体的SDP例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915670"/>
            <a:ext cx="2332355" cy="4133215"/>
          </a:xfrm>
          <a:prstGeom prst="rect">
            <a:avLst/>
          </a:prstGeom>
        </p:spPr>
      </p:pic>
      <p:pic>
        <p:nvPicPr>
          <p:cNvPr id="2" name="图片 1" descr="注释版SD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867410"/>
            <a:ext cx="2568575" cy="4248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</a:t>
            </a:r>
            <a:br>
              <a:rPr lang="en-US" altLang="zh-CN" dirty="0"/>
            </a:b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7175" y="868680"/>
            <a:ext cx="1899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什么是网络协商</a:t>
            </a:r>
            <a:endParaRPr lang="zh-CN" altLang="en-US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257175" y="1541780"/>
            <a:ext cx="2513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为什么要进行网络协商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257175" y="1193165"/>
            <a:ext cx="4013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了解彼此的网络情况，并建立起一个</a:t>
            </a:r>
            <a:r>
              <a:rPr lang="en-US" altLang="zh-CN" sz="1400"/>
              <a:t>P2P</a:t>
            </a:r>
            <a:r>
              <a:rPr lang="zh-CN" altLang="en-US" sz="1400"/>
              <a:t>连接通道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257175" y="1995170"/>
            <a:ext cx="5117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/>
              <a:t>只有知道彼此的网络</a:t>
            </a:r>
            <a:r>
              <a:rPr lang="en-US" altLang="zh-CN" sz="1400"/>
              <a:t>ip</a:t>
            </a:r>
            <a:r>
              <a:rPr lang="zh-CN" altLang="en-US" sz="1400"/>
              <a:t>、端口等信息，才能建立一个通讯的链路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257175" y="2355215"/>
            <a:ext cx="21043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网络协商主要步骤</a:t>
            </a:r>
            <a:endParaRPr lang="zh-CN" altLang="en-US" sz="1600" b="1"/>
          </a:p>
        </p:txBody>
      </p:sp>
      <p:sp>
        <p:nvSpPr>
          <p:cNvPr id="13" name="文本框 12"/>
          <p:cNvSpPr txBox="1"/>
          <p:nvPr/>
        </p:nvSpPr>
        <p:spPr>
          <a:xfrm>
            <a:off x="257175" y="2715260"/>
            <a:ext cx="30911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/>
              <a:t>收集</a:t>
            </a:r>
            <a:r>
              <a:rPr lang="en-US" altLang="zh-CN" sz="1400"/>
              <a:t>candidate(</a:t>
            </a:r>
            <a:r>
              <a:rPr lang="zh-CN" altLang="en-US" sz="1400"/>
              <a:t>获取外网</a:t>
            </a:r>
            <a:r>
              <a:rPr lang="en-US" altLang="zh-CN" sz="1400"/>
              <a:t>IP</a:t>
            </a:r>
            <a:r>
              <a:rPr lang="zh-CN" altLang="en-US" sz="1400"/>
              <a:t>和端口信息</a:t>
            </a:r>
            <a:r>
              <a:rPr lang="en-US" altLang="zh-CN" sz="1400"/>
              <a:t>)</a:t>
            </a:r>
            <a:endParaRPr lang="zh-CN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/>
              <a:t>通过信令服务器交换网络信息</a:t>
            </a:r>
            <a:endParaRPr lang="zh-CN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P2P</a:t>
            </a:r>
            <a:r>
              <a:rPr lang="zh-CN" altLang="en-US" sz="1400"/>
              <a:t>穿透，尝试建立</a:t>
            </a:r>
            <a:r>
              <a:rPr lang="en-US" altLang="zh-CN" sz="1400"/>
              <a:t>P2P</a:t>
            </a:r>
            <a:r>
              <a:rPr lang="zh-CN" altLang="en-US" sz="1400"/>
              <a:t>通道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257175" y="3580130"/>
            <a:ext cx="4149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网络协商的目标：兼顾连通率和传输效率</a:t>
            </a:r>
            <a:endParaRPr lang="zh-CN" altLang="en-US" sz="1600" b="1"/>
          </a:p>
        </p:txBody>
      </p:sp>
      <p:sp>
        <p:nvSpPr>
          <p:cNvPr id="15" name="文本框 14"/>
          <p:cNvSpPr txBox="1"/>
          <p:nvPr/>
        </p:nvSpPr>
        <p:spPr>
          <a:xfrm>
            <a:off x="257175" y="3974465"/>
            <a:ext cx="3214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传输效率：同局域网</a:t>
            </a:r>
            <a:r>
              <a:rPr lang="en-US" altLang="zh-CN" sz="1400">
                <a:sym typeface="+mn-ea"/>
              </a:rPr>
              <a:t>P2P</a:t>
            </a:r>
            <a:r>
              <a:rPr lang="en-US" altLang="zh-CN" sz="1400"/>
              <a:t>&gt;</a:t>
            </a:r>
            <a:r>
              <a:rPr lang="zh-CN" altLang="en-US" sz="1400"/>
              <a:t>外网</a:t>
            </a:r>
            <a:r>
              <a:rPr lang="en-US" altLang="zh-CN" sz="1400"/>
              <a:t>P2P&gt;relay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257175" y="4191635"/>
            <a:ext cx="3036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连通率：</a:t>
            </a:r>
            <a:r>
              <a:rPr lang="en-US" altLang="zh-CN" sz="1400"/>
              <a:t>relay&gt;</a:t>
            </a:r>
            <a:r>
              <a:rPr lang="zh-CN" altLang="en-US" sz="1400"/>
              <a:t>外网</a:t>
            </a:r>
            <a:r>
              <a:rPr lang="en-US" altLang="zh-CN" sz="1400"/>
              <a:t>P2P&gt;</a:t>
            </a:r>
            <a:r>
              <a:rPr lang="zh-CN" altLang="en-US" sz="1400"/>
              <a:t>同局域网</a:t>
            </a:r>
            <a:r>
              <a:rPr lang="en-US" altLang="zh-CN" sz="1400"/>
              <a:t>P2P</a:t>
            </a:r>
            <a:endParaRPr lang="en-US" altLang="zh-CN" sz="1400"/>
          </a:p>
        </p:txBody>
      </p:sp>
      <p:pic>
        <p:nvPicPr>
          <p:cNvPr id="17" name="图片 16" descr="ICE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1193165"/>
            <a:ext cx="306705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</a:t>
            </a:r>
            <a:br>
              <a:rPr lang="en-US" altLang="zh-CN" dirty="0"/>
            </a:b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215" y="1059180"/>
            <a:ext cx="3354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/>
              <a:t>为什么要使用</a:t>
            </a:r>
            <a:r>
              <a:rPr lang="en-US" altLang="zh-CN" sz="1400"/>
              <a:t>UDP</a:t>
            </a:r>
            <a:r>
              <a:rPr lang="zh-CN" altLang="en-US" sz="1400"/>
              <a:t>传输</a:t>
            </a:r>
            <a:endParaRPr lang="zh-CN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----</a:t>
            </a:r>
            <a:r>
              <a:rPr lang="zh-CN" altLang="en-US" sz="1400"/>
              <a:t>速度快</a:t>
            </a:r>
            <a:r>
              <a:rPr lang="en-US" altLang="zh-CN" sz="1400"/>
              <a:t>(</a:t>
            </a:r>
            <a:r>
              <a:rPr lang="zh-CN" altLang="en-US" sz="1400"/>
              <a:t>实时音视频通话对延时要求高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23215" y="2197100"/>
            <a:ext cx="29984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/>
              <a:t>为什么会有</a:t>
            </a:r>
            <a:r>
              <a:rPr lang="en-US" altLang="zh-CN" sz="1400"/>
              <a:t>NAT</a:t>
            </a:r>
            <a:endParaRPr lang="en-US" altLang="zh-CN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----</a:t>
            </a:r>
            <a:r>
              <a:rPr lang="zh-CN" altLang="en-US" sz="1400"/>
              <a:t>缓解</a:t>
            </a:r>
            <a:r>
              <a:rPr lang="en-US" altLang="zh-CN" sz="1400"/>
              <a:t>IPv4</a:t>
            </a:r>
            <a:r>
              <a:rPr lang="zh-CN" altLang="en-US" sz="1400"/>
              <a:t>不够用的问题</a:t>
            </a:r>
            <a:endParaRPr lang="zh-CN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----</a:t>
            </a:r>
            <a:r>
              <a:rPr lang="zh-CN" altLang="en-US" sz="1400"/>
              <a:t>安全</a:t>
            </a:r>
            <a:r>
              <a:rPr lang="en-US" altLang="zh-CN" sz="1400"/>
              <a:t>(</a:t>
            </a:r>
            <a:r>
              <a:rPr lang="zh-CN" altLang="en-US" sz="1400"/>
              <a:t>但同时也导致了连通性变差</a:t>
            </a:r>
            <a:r>
              <a:rPr lang="en-US" altLang="zh-CN" sz="1400"/>
              <a:t>)</a:t>
            </a:r>
            <a:endParaRPr lang="en-US" altLang="zh-CN" sz="1400"/>
          </a:p>
        </p:txBody>
      </p:sp>
      <p:pic>
        <p:nvPicPr>
          <p:cNvPr id="4" name="图片 3" descr="NAT映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555" y="3564890"/>
            <a:ext cx="3418840" cy="1578610"/>
          </a:xfrm>
          <a:prstGeom prst="rect">
            <a:avLst/>
          </a:prstGeom>
        </p:spPr>
      </p:pic>
      <p:pic>
        <p:nvPicPr>
          <p:cNvPr id="7" name="图片 6" descr="RTC协议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70" y="808990"/>
            <a:ext cx="3448050" cy="2495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75835" y="3304540"/>
            <a:ext cx="3932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互联网工程任务组（IETF）定义的WebRTC技术栈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323215" y="3576320"/>
            <a:ext cx="46374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理想网络情况是每个设备私有公网IP，可以直接进行点对点连接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实际的情况是，我们的设备大都在</a:t>
            </a:r>
            <a:r>
              <a:rPr lang="en-US" altLang="zh-CN" sz="1400"/>
              <a:t>NAT</a:t>
            </a:r>
            <a:r>
              <a:rPr lang="zh-CN" altLang="en-US" sz="1400"/>
              <a:t>后，发送数据包时需要先进行NAT（Network Address Translation，网络 地址转换），再发送出去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网络协商</a:t>
            </a:r>
            <a:r>
              <a:rPr lang="en-US" altLang="zh-CN" sz="2000" dirty="0"/>
              <a:t>-ICE-</a:t>
            </a:r>
            <a:r>
              <a:rPr lang="zh-CN" altLang="en-US" sz="2000" dirty="0"/>
              <a:t>基本概念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381635" y="2644775"/>
            <a:ext cx="47821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/>
              <a:t>TURN(Traversal Using Relays around NAT)  RFC5766</a:t>
            </a:r>
            <a:endParaRPr lang="en-US" altLang="zh-CN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381635" y="800735"/>
            <a:ext cx="54864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ICE</a:t>
            </a:r>
            <a:r>
              <a:rPr lang="en-US" altLang="zh-CN" sz="1600" b="1"/>
              <a:t>: </a:t>
            </a:r>
            <a:r>
              <a:rPr lang="zh-CN" altLang="en-US" sz="1600" b="1"/>
              <a:t>全称Interactive Connectivity Wstablishment，RFC5</a:t>
            </a:r>
            <a:r>
              <a:rPr lang="en-US" altLang="zh-CN" sz="1600" b="1"/>
              <a:t>245</a:t>
            </a:r>
            <a:endParaRPr lang="zh-CN" altLang="en-US" sz="1600" b="1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/>
              <a:t>ICE=STUN+TURN+协商机制+协商路径，也可以理解为是一个框架</a:t>
            </a:r>
            <a:endParaRPr lang="zh-CN" altLang="en-US" sz="1400"/>
          </a:p>
          <a:p>
            <a:pPr algn="l"/>
            <a:r>
              <a:rPr lang="zh-CN" altLang="en-US" sz="1400"/>
              <a:t>ICE的主要功能：利用STUN、TURN等协议，来建立端到端的会话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381635" y="3689350"/>
            <a:ext cx="4170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/>
              <a:t>Candidate(</a:t>
            </a:r>
            <a:r>
              <a:rPr lang="zh-CN" altLang="en-US" sz="1600" b="1"/>
              <a:t>候选者</a:t>
            </a:r>
            <a:r>
              <a:rPr lang="en-US" altLang="zh-CN" sz="1600" b="1"/>
              <a:t>):</a:t>
            </a:r>
            <a:endParaRPr lang="en-US" altLang="zh-CN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381635" y="1640840"/>
            <a:ext cx="873252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STUN(Session Traversal Utilities for NAT) RFC5389</a:t>
            </a:r>
            <a:endParaRPr lang="en-US" altLang="zh-CN" sz="1600" b="1">
              <a:sym typeface="+mn-ea"/>
            </a:endParaRPr>
          </a:p>
          <a:p>
            <a:r>
              <a:rPr lang="en-US" altLang="zh-CN" sz="1400"/>
              <a:t>STUN</a:t>
            </a:r>
            <a:r>
              <a:rPr lang="zh-CN" altLang="en-US" sz="1400"/>
              <a:t>的主要功能：</a:t>
            </a:r>
            <a:endParaRPr lang="zh-CN" altLang="en-US" sz="1400"/>
          </a:p>
          <a:p>
            <a:r>
              <a:rPr lang="zh-CN" altLang="en-US" sz="1400"/>
              <a:t>获取一个内网连接（IP+Port）对应的公网连接映射关系（NAT Binding）</a:t>
            </a:r>
            <a:endParaRPr lang="zh-CN" altLang="en-US" sz="1400"/>
          </a:p>
          <a:p>
            <a:r>
              <a:rPr lang="zh-CN" altLang="en-US" sz="1400"/>
              <a:t>提供NAT Binding保活机制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81635" y="2981960"/>
            <a:ext cx="8295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TURN协议是STUN协议的扩展，允许一个peer只使用relay address就可以和多个peer实现通信。</a:t>
            </a:r>
            <a:endParaRPr lang="zh-CN" altLang="en-US" sz="1400"/>
          </a:p>
          <a:p>
            <a:r>
              <a:rPr lang="zh-CN" altLang="en-US" sz="1400"/>
              <a:t>节点之间穿透失败，无法建立P2P连接时，就要借助TURN服务器进行数据转发。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1635" y="4057650"/>
            <a:ext cx="572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/>
              <a:t>媒体传输的候选地址，每个传输地址</a:t>
            </a:r>
            <a:r>
              <a:rPr lang="en-US" altLang="zh-CN" sz="1400"/>
              <a:t>&lt;</a:t>
            </a:r>
            <a:r>
              <a:rPr sz="1400"/>
              <a:t>IP 地址</a:t>
            </a:r>
            <a:r>
              <a:rPr lang="zh-CN" sz="1400"/>
              <a:t>、</a:t>
            </a:r>
            <a:r>
              <a:rPr sz="1400"/>
              <a:t>端口</a:t>
            </a:r>
            <a:r>
              <a:rPr lang="en-US" sz="1400"/>
              <a:t>&gt;</a:t>
            </a:r>
            <a:r>
              <a:rPr lang="zh-CN" altLang="en-US" sz="1400"/>
              <a:t>记为一个</a:t>
            </a:r>
            <a:r>
              <a:rPr lang="en-US" altLang="zh-CN" sz="1400"/>
              <a:t>candidate</a:t>
            </a:r>
            <a:endParaRPr lang="en-US" altLang="zh-CN" sz="1400"/>
          </a:p>
          <a:p>
            <a:pPr algn="l"/>
            <a:r>
              <a:rPr lang="en-US" altLang="zh-CN" sz="1400"/>
              <a:t>candidate</a:t>
            </a:r>
            <a:r>
              <a:rPr lang="zh-CN" altLang="en-US" sz="1400"/>
              <a:t>由</a:t>
            </a:r>
            <a:r>
              <a:rPr lang="en-US" altLang="zh-CN" sz="1400"/>
              <a:t>IP</a:t>
            </a:r>
            <a:r>
              <a:rPr lang="zh-CN" altLang="en-US" sz="1400"/>
              <a:t>地址、端口、类型、优先级、传输协议等字段组成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目录</a:t>
            </a:r>
            <a:endParaRPr lang="zh-CN" altLang="en-US" sz="2400"/>
          </a:p>
        </p:txBody>
      </p:sp>
      <p:pic>
        <p:nvPicPr>
          <p:cNvPr id="6" name="图片 5" descr="WebRTC分享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814705"/>
            <a:ext cx="6012180" cy="41446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</a:t>
            </a:r>
            <a:r>
              <a:rPr lang="zh-CN" altLang="en-US" sz="2000" dirty="0">
                <a:sym typeface="+mn-ea"/>
              </a:rPr>
              <a:t>收集</a:t>
            </a:r>
            <a:r>
              <a:rPr lang="en-US" altLang="zh-CN" sz="2000" dirty="0">
                <a:sym typeface="+mn-ea"/>
              </a:rPr>
              <a:t>Candidate</a:t>
            </a:r>
            <a:br>
              <a:rPr lang="en-US" altLang="zh-CN" dirty="0"/>
            </a:br>
            <a:br>
              <a:rPr lang="en-US" altLang="zh-CN" dirty="0">
                <a:sym typeface="+mn-ea"/>
              </a:rPr>
            </a:b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613410" y="930275"/>
            <a:ext cx="8063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candidate</a:t>
            </a:r>
            <a:r>
              <a:rPr lang="zh-CN" altLang="en-US" sz="1600" b="1">
                <a:sym typeface="+mn-ea"/>
              </a:rPr>
              <a:t>的类型：</a:t>
            </a:r>
            <a:endParaRPr lang="en-US" altLang="zh-CN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410" y="2387600"/>
            <a:ext cx="7322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candidate</a:t>
            </a:r>
            <a:r>
              <a:rPr lang="zh-CN" altLang="en-US" sz="1600" b="1">
                <a:sym typeface="+mn-ea"/>
              </a:rPr>
              <a:t>的优先级：</a:t>
            </a:r>
            <a:endParaRPr lang="zh-CN" altLang="en-US" sz="1600" b="1"/>
          </a:p>
        </p:txBody>
      </p:sp>
      <p:sp>
        <p:nvSpPr>
          <p:cNvPr id="4" name="文本框 3"/>
          <p:cNvSpPr txBox="1"/>
          <p:nvPr/>
        </p:nvSpPr>
        <p:spPr>
          <a:xfrm>
            <a:off x="613410" y="3304540"/>
            <a:ext cx="5681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candidate</a:t>
            </a:r>
            <a:r>
              <a:rPr lang="zh-CN" altLang="en-US" sz="1600" b="1">
                <a:sym typeface="+mn-ea"/>
              </a:rPr>
              <a:t>的收集：</a:t>
            </a:r>
            <a:endParaRPr lang="en-US" altLang="zh-CN" sz="16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2795270"/>
            <a:ext cx="4019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host </a:t>
            </a:r>
            <a:r>
              <a:rPr lang="en-US" altLang="zh-CN" sz="1400">
                <a:sym typeface="+mn-ea"/>
              </a:rPr>
              <a:t>&gt; </a:t>
            </a:r>
            <a:r>
              <a:rPr lang="zh-CN" altLang="en-US" sz="1400">
                <a:sym typeface="+mn-ea"/>
              </a:rPr>
              <a:t>srflx </a:t>
            </a:r>
            <a:r>
              <a:rPr lang="en-US" altLang="zh-CN" sz="1400">
                <a:sym typeface="+mn-ea"/>
              </a:rPr>
              <a:t>&gt;  </a:t>
            </a:r>
            <a:r>
              <a:rPr lang="zh-CN" altLang="en-US" sz="1400">
                <a:sym typeface="+mn-ea"/>
              </a:rPr>
              <a:t>prflx </a:t>
            </a:r>
            <a:r>
              <a:rPr lang="en-US" altLang="zh-CN" sz="1400">
                <a:sym typeface="+mn-ea"/>
              </a:rPr>
              <a:t>&gt; </a:t>
            </a:r>
            <a:r>
              <a:rPr lang="zh-CN" altLang="en-US" sz="1400">
                <a:sym typeface="+mn-ea"/>
              </a:rPr>
              <a:t>relay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613410" y="1314450"/>
            <a:ext cx="61321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ym typeface="+mn-ea"/>
              </a:rPr>
              <a:t>host</a:t>
            </a:r>
            <a:r>
              <a:rPr lang="en-US" altLang="zh-CN" sz="1400">
                <a:sym typeface="+mn-ea"/>
              </a:rPr>
              <a:t>:  即本机内网的 IP 和端口</a:t>
            </a:r>
            <a:endParaRPr lang="en-US" altLang="zh-CN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srflx(server reflexive)</a:t>
            </a:r>
            <a:r>
              <a:rPr lang="en-US" altLang="zh-CN" sz="1400">
                <a:sym typeface="+mn-ea"/>
              </a:rPr>
              <a:t>: 即本机 NAT 映射后的外网的 IP 和端口</a:t>
            </a:r>
            <a:endParaRPr lang="en-US" altLang="zh-CN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relay</a:t>
            </a:r>
            <a:r>
              <a:rPr lang="en-US" altLang="zh-CN" sz="1400">
                <a:sym typeface="+mn-ea"/>
              </a:rPr>
              <a:t>: </a:t>
            </a:r>
            <a:r>
              <a:rPr lang="en-US" altLang="zh-CN" sz="1400">
                <a:latin typeface="+mn-ea"/>
                <a:cs typeface="+mn-ea"/>
                <a:sym typeface="+mn-ea"/>
              </a:rPr>
              <a:t>中继服务器的 IP 和端口</a:t>
            </a:r>
            <a:endParaRPr lang="en-US" altLang="zh-CN" sz="1400"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prflx(peer reflexive)</a:t>
            </a:r>
            <a:r>
              <a:rPr lang="en-US" altLang="zh-CN" sz="1400">
                <a:sym typeface="+mn-ea"/>
              </a:rPr>
              <a:t>: </a:t>
            </a:r>
            <a:r>
              <a:rPr lang="en-US" altLang="zh-CN" sz="1400">
                <a:latin typeface="+mn-ea"/>
                <a:sym typeface="+mn-ea"/>
              </a:rPr>
              <a:t>连通性测试过程中，在来自对方的数据报文里看到的地址</a:t>
            </a:r>
            <a:endParaRPr lang="zh-CN" altLang="en-US" sz="140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410" y="3745230"/>
            <a:ext cx="54705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+mn-ea"/>
                <a:cs typeface="+mn-ea"/>
                <a:sym typeface="+mn-ea"/>
              </a:rPr>
              <a:t>在本机收集所有的 </a:t>
            </a:r>
            <a:r>
              <a:rPr lang="en-US" altLang="zh-CN" sz="1400">
                <a:cs typeface="+mn-lt"/>
                <a:sym typeface="+mn-ea"/>
              </a:rPr>
              <a:t>host </a:t>
            </a:r>
            <a:r>
              <a:rPr lang="en-US" altLang="zh-CN" sz="1400">
                <a:latin typeface="+mn-ea"/>
                <a:cs typeface="+mn-ea"/>
                <a:sym typeface="+mn-ea"/>
              </a:rPr>
              <a:t>类型的</a:t>
            </a:r>
            <a:r>
              <a:rPr lang="en-US" altLang="zh-CN" sz="1400">
                <a:sym typeface="+mn-ea"/>
              </a:rPr>
              <a:t> Candidate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通过 STUN 协议收集 srflx 类型的 Candidate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使用 TURN 协议收集 relay 类型的 Candidate</a:t>
            </a:r>
            <a:endParaRPr lang="en-US" altLang="zh-CN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在穿透过程中，收集</a:t>
            </a:r>
            <a:r>
              <a:rPr lang="en-US" altLang="zh-CN" sz="1400">
                <a:sym typeface="+mn-ea"/>
              </a:rPr>
              <a:t>prflx</a:t>
            </a:r>
            <a:r>
              <a:rPr lang="zh-CN" altLang="en-US" sz="1400">
                <a:sym typeface="+mn-ea"/>
              </a:rPr>
              <a:t>类型的</a:t>
            </a:r>
            <a:r>
              <a:rPr lang="en-US" altLang="zh-CN" sz="1400">
                <a:sym typeface="+mn-ea"/>
              </a:rPr>
              <a:t>Candidate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-ICE-STUN</a:t>
            </a:r>
            <a:r>
              <a:rPr lang="zh-CN" altLang="en-US" sz="2000" dirty="0">
                <a:sym typeface="+mn-ea"/>
              </a:rPr>
              <a:t>协议</a:t>
            </a:r>
            <a:br>
              <a:rPr lang="en-US" altLang="zh-CN" dirty="0"/>
            </a:b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2573020"/>
            <a:ext cx="844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NAT类型</a:t>
            </a:r>
            <a:endParaRPr lang="en-US" altLang="zh-CN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323215" y="844550"/>
            <a:ext cx="7490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STUN</a:t>
            </a:r>
            <a:r>
              <a:rPr lang="zh-CN" altLang="en-US" sz="1400"/>
              <a:t>是一种网络协议，它允许位于</a:t>
            </a:r>
            <a:r>
              <a:rPr lang="en-US" altLang="zh-CN" sz="1400"/>
              <a:t>NAT(</a:t>
            </a:r>
            <a:r>
              <a:rPr lang="zh-CN" altLang="en-US" sz="1400"/>
              <a:t>或者多重</a:t>
            </a:r>
            <a:r>
              <a:rPr lang="en-US" altLang="zh-CN" sz="1400"/>
              <a:t>NAT)</a:t>
            </a:r>
            <a:r>
              <a:rPr lang="zh-CN" altLang="en-US" sz="1400"/>
              <a:t>后的客户端找出自己的公网地址和端口，</a:t>
            </a:r>
            <a:endParaRPr lang="zh-CN" altLang="en-US" sz="1400"/>
          </a:p>
          <a:p>
            <a:r>
              <a:rPr lang="zh-CN" altLang="en-US" sz="1400"/>
              <a:t>查出自己的位于哪种</a:t>
            </a:r>
            <a:r>
              <a:rPr lang="en-US" altLang="zh-CN" sz="1400"/>
              <a:t>NAT</a:t>
            </a:r>
            <a:r>
              <a:rPr lang="zh-CN" altLang="en-US" sz="1400"/>
              <a:t>之后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78130" y="1421130"/>
            <a:ext cx="5570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 b="1"/>
              <a:t>如何获取自己的外网</a:t>
            </a:r>
            <a:r>
              <a:rPr lang="en-US" altLang="zh-CN" sz="1600" b="1"/>
              <a:t>IP</a:t>
            </a:r>
            <a:r>
              <a:rPr lang="zh-CN" altLang="en-US" sz="1600" b="1"/>
              <a:t>和端口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395605" y="2931795"/>
            <a:ext cx="7136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完全锥形</a:t>
            </a:r>
            <a:r>
              <a:rPr lang="en-US" altLang="zh-CN" sz="1400">
                <a:sym typeface="+mn-ea"/>
              </a:rPr>
              <a:t>NAT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IP</a:t>
            </a:r>
            <a:r>
              <a:rPr lang="zh-CN" altLang="en-US" sz="1400">
                <a:sym typeface="+mn-ea"/>
              </a:rPr>
              <a:t>限制型</a:t>
            </a:r>
            <a:r>
              <a:rPr lang="en-US" altLang="zh-CN" sz="1400">
                <a:sym typeface="+mn-ea"/>
              </a:rPr>
              <a:t>NAT</a:t>
            </a:r>
            <a:r>
              <a:rPr lang="zh-CN" altLang="en-US" sz="1400">
                <a:sym typeface="+mn-ea"/>
              </a:rPr>
              <a:t>、端口限制性</a:t>
            </a:r>
            <a:r>
              <a:rPr lang="en-US" altLang="zh-CN" sz="1400">
                <a:sym typeface="+mn-ea"/>
              </a:rPr>
              <a:t>NAT</a:t>
            </a:r>
            <a:r>
              <a:rPr lang="zh-CN" altLang="en-US" sz="1400">
                <a:sym typeface="+mn-ea"/>
              </a:rPr>
              <a:t>、对称型</a:t>
            </a:r>
            <a:r>
              <a:rPr lang="en-US" altLang="zh-CN" sz="1400">
                <a:sym typeface="+mn-ea"/>
              </a:rPr>
              <a:t>NAT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395605" y="1779905"/>
            <a:ext cx="79641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、内网主机发送一个</a:t>
            </a:r>
            <a:r>
              <a:rPr lang="en-US" altLang="zh-CN" sz="1400">
                <a:sym typeface="+mn-ea"/>
              </a:rPr>
              <a:t>binding request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STUN</a:t>
            </a:r>
            <a:r>
              <a:rPr lang="zh-CN" altLang="en-US" sz="1400">
                <a:sym typeface="+mn-ea"/>
              </a:rPr>
              <a:t>消息给</a:t>
            </a:r>
            <a:r>
              <a:rPr lang="en-US" altLang="zh-CN" sz="1400">
                <a:sym typeface="+mn-ea"/>
              </a:rPr>
              <a:t>STUN</a:t>
            </a:r>
            <a:r>
              <a:rPr lang="zh-CN" altLang="en-US" sz="1400">
                <a:sym typeface="+mn-ea"/>
              </a:rPr>
              <a:t>服务器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STUN</a:t>
            </a:r>
            <a:r>
              <a:rPr lang="zh-CN" altLang="en-US" sz="1400">
                <a:sym typeface="+mn-ea"/>
              </a:rPr>
              <a:t>服务器收到该请求后，会将请求的</a:t>
            </a:r>
            <a:r>
              <a:rPr lang="en-US" altLang="zh-CN" sz="1400">
                <a:sym typeface="+mn-ea"/>
              </a:rPr>
              <a:t>IP</a:t>
            </a:r>
            <a:r>
              <a:rPr lang="zh-CN" altLang="en-US" sz="1400">
                <a:sym typeface="+mn-ea"/>
              </a:rPr>
              <a:t>地址和端口填充到</a:t>
            </a:r>
            <a:r>
              <a:rPr lang="en-US" altLang="zh-CN" sz="1400">
                <a:sym typeface="+mn-ea"/>
              </a:rPr>
              <a:t>response</a:t>
            </a:r>
            <a:r>
              <a:rPr lang="zh-CN" altLang="en-US" sz="1400">
                <a:sym typeface="+mn-ea"/>
              </a:rPr>
              <a:t>消息中，返回给内网主机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、内网主机在收到</a:t>
            </a:r>
            <a:r>
              <a:rPr lang="en-US" altLang="zh-CN" sz="1400">
                <a:sym typeface="+mn-ea"/>
              </a:rPr>
              <a:t>binding response</a:t>
            </a:r>
            <a:r>
              <a:rPr lang="zh-CN" altLang="en-US" sz="1400">
                <a:sym typeface="+mn-ea"/>
              </a:rPr>
              <a:t>消息后，就可以从中解析出自己的外网</a:t>
            </a:r>
            <a:r>
              <a:rPr lang="en-US" altLang="zh-CN" sz="1400">
                <a:sym typeface="+mn-ea"/>
              </a:rPr>
              <a:t>IP</a:t>
            </a:r>
            <a:r>
              <a:rPr lang="zh-CN" altLang="en-US" sz="1400">
                <a:sym typeface="+mn-ea"/>
              </a:rPr>
              <a:t>和端口了</a:t>
            </a:r>
            <a:endParaRPr lang="zh-CN" altLang="en-US" sz="1400">
              <a:sym typeface="+mn-ea"/>
            </a:endParaRPr>
          </a:p>
        </p:txBody>
      </p:sp>
      <p:pic>
        <p:nvPicPr>
          <p:cNvPr id="9" name="图片 8" descr="完全锥形N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3364230"/>
            <a:ext cx="2371090" cy="1306195"/>
          </a:xfrm>
          <a:prstGeom prst="rect">
            <a:avLst/>
          </a:prstGeom>
        </p:spPr>
      </p:pic>
      <p:pic>
        <p:nvPicPr>
          <p:cNvPr id="10" name="图片 9" descr="IP限制型N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3435985"/>
            <a:ext cx="2192020" cy="1311910"/>
          </a:xfrm>
          <a:prstGeom prst="rect">
            <a:avLst/>
          </a:prstGeom>
        </p:spPr>
      </p:pic>
      <p:pic>
        <p:nvPicPr>
          <p:cNvPr id="11" name="图片 10" descr="端口限制型N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3508375"/>
            <a:ext cx="2051050" cy="1223010"/>
          </a:xfrm>
          <a:prstGeom prst="rect">
            <a:avLst/>
          </a:prstGeom>
        </p:spPr>
      </p:pic>
      <p:pic>
        <p:nvPicPr>
          <p:cNvPr id="12" name="图片 11" descr="对称型N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560" y="3500755"/>
            <a:ext cx="1767840" cy="116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</a:t>
            </a:r>
            <a:r>
              <a:rPr lang="en-US" sz="2000" dirty="0">
                <a:sym typeface="+mn-ea"/>
              </a:rPr>
              <a:t>NAT</a:t>
            </a:r>
            <a:r>
              <a:rPr lang="zh-CN" altLang="en-US" sz="2000" dirty="0">
                <a:sym typeface="+mn-ea"/>
              </a:rPr>
              <a:t>类型检测</a:t>
            </a:r>
            <a:br>
              <a:rPr lang="en-US" altLang="zh-CN" dirty="0"/>
            </a:b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  <p:pic>
        <p:nvPicPr>
          <p:cNvPr id="2" name="图片 1" descr="NAT类型检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953770"/>
            <a:ext cx="5786755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-ICE-TURN</a:t>
            </a:r>
            <a:r>
              <a:rPr lang="zh-CN" altLang="en-US" sz="2000" dirty="0">
                <a:sym typeface="+mn-ea"/>
              </a:rPr>
              <a:t>协议</a:t>
            </a:r>
            <a:br>
              <a:rPr lang="en-US" altLang="zh-CN" dirty="0"/>
            </a:b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网络协商</a:t>
            </a:r>
            <a:r>
              <a:rPr lang="en-US" altLang="zh-CN" sz="2000" dirty="0">
                <a:sym typeface="+mn-ea"/>
              </a:rPr>
              <a:t>-ICE-</a:t>
            </a:r>
            <a:r>
              <a:rPr lang="en-US" sz="2000" dirty="0">
                <a:sym typeface="+mn-ea"/>
              </a:rPr>
              <a:t>P2P</a:t>
            </a:r>
            <a:r>
              <a:rPr lang="zh-CN" altLang="en-US" sz="2000" dirty="0">
                <a:sym typeface="+mn-ea"/>
              </a:rPr>
              <a:t>连接建立过程</a:t>
            </a:r>
            <a:br>
              <a:rPr lang="en-US" altLang="zh-CN" dirty="0"/>
            </a:b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3850" y="843915"/>
            <a:ext cx="5734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收集完</a:t>
            </a:r>
            <a:r>
              <a:rPr lang="en-US" altLang="zh-CN" sz="1400"/>
              <a:t>candidate</a:t>
            </a:r>
            <a:r>
              <a:rPr lang="zh-CN" altLang="en-US" sz="1400"/>
              <a:t>，下一步就是交换</a:t>
            </a:r>
            <a:r>
              <a:rPr lang="en-US" altLang="zh-CN" sz="1400"/>
              <a:t>candidate</a:t>
            </a:r>
            <a:r>
              <a:rPr lang="zh-CN" altLang="en-US" sz="1400"/>
              <a:t>，尝试建立</a:t>
            </a:r>
            <a:r>
              <a:rPr lang="en-US" altLang="zh-CN" sz="1400"/>
              <a:t>P2P</a:t>
            </a:r>
            <a:r>
              <a:rPr lang="zh-CN" altLang="en-US" sz="1400"/>
              <a:t>连接了</a:t>
            </a:r>
            <a:endParaRPr lang="zh-CN" altLang="en-US" sz="1400"/>
          </a:p>
        </p:txBody>
      </p:sp>
      <p:pic>
        <p:nvPicPr>
          <p:cNvPr id="3" name="图片 2" descr="ICE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1203960"/>
            <a:ext cx="2632710" cy="329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>
          <a:xfrm>
            <a:off x="251520" y="915565"/>
            <a:ext cx="8424936" cy="4021955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sz="1400" dirty="0">
                <a:solidFill>
                  <a:schemeClr val="tx1"/>
                </a:solidFill>
              </a:rPr>
              <a:t>SDP RFC </a:t>
            </a:r>
            <a:r>
              <a:rPr lang="zh-CN" altLang="en-US" sz="1400" dirty="0">
                <a:solidFill>
                  <a:schemeClr val="tx1"/>
                </a:solidFill>
              </a:rPr>
              <a:t>https://tools.ietf.org/html/rfc4566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附录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WebRTC</a:t>
            </a:r>
            <a:r>
              <a:rPr lang="zh-CN" altLang="en-US" sz="2000" dirty="0"/>
              <a:t>简介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14325" y="1002665"/>
            <a:ext cx="4345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什么是WebRTC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314325" y="1370965"/>
            <a:ext cx="7198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WebRTC全称Web Real-Time Communication</a:t>
            </a:r>
            <a:r>
              <a:rPr lang="en-US" altLang="zh-CN" sz="1400"/>
              <a:t>(</a:t>
            </a:r>
            <a:r>
              <a:rPr lang="zh-CN" altLang="en-US" sz="1400"/>
              <a:t>基于</a:t>
            </a:r>
            <a:r>
              <a:rPr lang="en-US" altLang="zh-CN" sz="1400"/>
              <a:t>Web</a:t>
            </a:r>
            <a:r>
              <a:rPr lang="zh-CN" altLang="en-US" sz="1400"/>
              <a:t>的实时通信技术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14325" y="2299335"/>
            <a:ext cx="17843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WebRTC的来源</a:t>
            </a:r>
            <a:endParaRPr lang="zh-CN" altLang="en-US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314325" y="2759075"/>
            <a:ext cx="8262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2010年5月，Google以6829万美元从VoIP软件开发商Global IP Solutions公司购买了GIPS引擎</a:t>
            </a:r>
            <a:r>
              <a:rPr lang="en-US" altLang="zh-CN" sz="1400"/>
              <a:t>(skype</a:t>
            </a:r>
            <a:r>
              <a:rPr lang="zh-CN" altLang="en-US" sz="1400"/>
              <a:t>、</a:t>
            </a:r>
            <a:r>
              <a:rPr lang="en-US" altLang="zh-CN" sz="1400"/>
              <a:t>QQ</a:t>
            </a:r>
            <a:r>
              <a:rPr lang="zh-CN" altLang="en-US" sz="1400"/>
              <a:t>等都是使用的</a:t>
            </a:r>
            <a:r>
              <a:rPr lang="en-US" altLang="zh-CN" sz="1400"/>
              <a:t>GIPS</a:t>
            </a:r>
            <a:r>
              <a:rPr lang="zh-CN" altLang="en-US" sz="1400"/>
              <a:t>引擎</a:t>
            </a:r>
            <a:r>
              <a:rPr lang="en-US" altLang="zh-CN" sz="1400"/>
              <a:t>)</a:t>
            </a:r>
            <a:r>
              <a:rPr lang="zh-CN" altLang="en-US" sz="1400"/>
              <a:t>，并于2011年将其开源，同时改名为WebRTC。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/>
              <a:t>WebRTC</a:t>
            </a:r>
            <a:r>
              <a:rPr lang="zh-CN" altLang="en-US" sz="1400"/>
              <a:t>结合了</a:t>
            </a:r>
            <a:r>
              <a:rPr lang="en-US" altLang="zh-CN" sz="1400"/>
              <a:t>GIPS</a:t>
            </a:r>
            <a:r>
              <a:rPr lang="zh-CN" altLang="en-US" sz="1400"/>
              <a:t>音视频引擎、</a:t>
            </a:r>
            <a:r>
              <a:rPr lang="en-US" altLang="zh-CN" sz="1400"/>
              <a:t>VPx</a:t>
            </a:r>
            <a:r>
              <a:rPr lang="zh-CN" altLang="en-US" sz="1400"/>
              <a:t>视频编解码器</a:t>
            </a:r>
            <a:r>
              <a:rPr lang="en-US" altLang="zh-CN" sz="1400"/>
              <a:t>(</a:t>
            </a:r>
            <a:r>
              <a:rPr lang="zh-CN" altLang="en-US" sz="1400"/>
              <a:t>收购</a:t>
            </a:r>
            <a:r>
              <a:rPr lang="en-US" altLang="zh-CN" sz="1400"/>
              <a:t>On2</a:t>
            </a:r>
            <a:r>
              <a:rPr lang="zh-CN" altLang="en-US" sz="1400"/>
              <a:t>获得</a:t>
            </a:r>
            <a:r>
              <a:rPr lang="en-US" altLang="zh-CN" sz="1400"/>
              <a:t>)</a:t>
            </a:r>
            <a:r>
              <a:rPr lang="zh-CN" altLang="en-US" sz="1400"/>
              <a:t>、开源项目</a:t>
            </a:r>
            <a:r>
              <a:rPr lang="en-US" altLang="zh-CN" sz="1400"/>
              <a:t>libjingle(P2P</a:t>
            </a:r>
            <a:r>
              <a:rPr lang="zh-CN" altLang="en-US" sz="1400"/>
              <a:t>传输</a:t>
            </a:r>
            <a:r>
              <a:rPr lang="en-US" altLang="zh-CN" sz="1400"/>
              <a:t>)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pic>
        <p:nvPicPr>
          <p:cNvPr id="4" name="图片 3" descr="WebRTC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0" y="839470"/>
            <a:ext cx="2980055" cy="1204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/>
              <a:t>WebRTC</a:t>
            </a:r>
            <a:r>
              <a:rPr lang="zh-CN" altLang="en-US" sz="2000"/>
              <a:t>简介</a:t>
            </a:r>
            <a:r>
              <a:rPr lang="en-US" altLang="zh-CN" sz="2000"/>
              <a:t>-</a:t>
            </a:r>
            <a:r>
              <a:rPr lang="zh-CN" altLang="en-US" sz="2000">
                <a:sym typeface="+mn-ea"/>
              </a:rPr>
              <a:t>WebRTC的含义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508635" y="963930"/>
            <a:ext cx="3154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在不同的语境下</a:t>
            </a:r>
            <a:r>
              <a:rPr lang="en-US" altLang="zh-CN" sz="1400"/>
              <a:t>WebRTC</a:t>
            </a:r>
            <a:r>
              <a:rPr lang="zh-CN" altLang="en-US" sz="1400"/>
              <a:t>有不同的含义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508635" y="1363345"/>
            <a:ext cx="2193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/>
              <a:t>WebRTC</a:t>
            </a:r>
            <a:r>
              <a:rPr lang="zh-CN" altLang="en-US" sz="1600" b="1"/>
              <a:t>是一个标准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508635" y="1700530"/>
            <a:ext cx="705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2017年11月，WebRTC 1.0标准草案发布</a:t>
            </a:r>
            <a:endParaRPr lang="en-US" altLang="zh-CN" sz="1400"/>
          </a:p>
          <a:p>
            <a:r>
              <a:rPr lang="en-US" altLang="zh-CN" sz="1400"/>
              <a:t>2021</a:t>
            </a:r>
            <a:r>
              <a:rPr lang="zh-CN" altLang="en-US" sz="1400"/>
              <a:t>年</a:t>
            </a:r>
            <a:r>
              <a:rPr lang="en-US" altLang="zh-CN" sz="1400"/>
              <a:t>1</a:t>
            </a:r>
            <a:r>
              <a:rPr lang="zh-CN" altLang="en-US" sz="1400"/>
              <a:t>月，</a:t>
            </a:r>
            <a:r>
              <a:rPr lang="en-US" altLang="zh-CN" sz="1400"/>
              <a:t>WebRTC</a:t>
            </a:r>
            <a:r>
              <a:rPr lang="zh-CN" altLang="en-US" sz="1400"/>
              <a:t>被</a:t>
            </a:r>
            <a:r>
              <a:rPr lang="en-US" altLang="zh-CN" sz="1400"/>
              <a:t>W3C(</a:t>
            </a:r>
            <a:r>
              <a:rPr lang="zh-CN" altLang="en-US" sz="1400"/>
              <a:t>万维网联盟</a:t>
            </a:r>
            <a:r>
              <a:rPr lang="en-US" altLang="zh-CN" sz="1400"/>
              <a:t>)</a:t>
            </a:r>
            <a:r>
              <a:rPr lang="zh-CN" altLang="en-US" sz="1400"/>
              <a:t>和</a:t>
            </a:r>
            <a:r>
              <a:rPr lang="en-US" altLang="zh-CN" sz="1400"/>
              <a:t>IETF(</a:t>
            </a:r>
            <a:r>
              <a:rPr lang="zh-CN" altLang="en-US" sz="1400"/>
              <a:t>互联网工程任务组</a:t>
            </a:r>
            <a:r>
              <a:rPr lang="en-US" altLang="zh-CN" sz="1400"/>
              <a:t>)</a:t>
            </a:r>
            <a:r>
              <a:rPr lang="zh-CN" altLang="en-US" sz="1400"/>
              <a:t>发布为正式标准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508635" y="2249170"/>
            <a:ext cx="2602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WebRTC是一个开源项目</a:t>
            </a:r>
            <a:endParaRPr lang="zh-CN" altLang="en-US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508635" y="2586355"/>
            <a:ext cx="81686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</a:t>
            </a:r>
            <a:r>
              <a:rPr lang="zh-CN" altLang="en-US" sz="1400"/>
              <a:t>、一般我们说的</a:t>
            </a:r>
            <a:r>
              <a:rPr sz="1400"/>
              <a:t>WebRTC</a:t>
            </a:r>
            <a:r>
              <a:rPr lang="zh-CN" sz="1400"/>
              <a:t>，是</a:t>
            </a:r>
            <a:r>
              <a:rPr sz="1400">
                <a:sym typeface="+mn-ea"/>
              </a:rPr>
              <a:t>Google</a:t>
            </a:r>
            <a:r>
              <a:rPr sz="1400"/>
              <a:t>实现的，其核心代码用C++编写，实现了WebRTC标准里定义的API</a:t>
            </a:r>
            <a:endParaRPr sz="1400"/>
          </a:p>
          <a:p>
            <a:r>
              <a:rPr lang="en-US" sz="1400"/>
              <a:t>2</a:t>
            </a:r>
            <a:r>
              <a:rPr lang="zh-CN" altLang="en-US" sz="1400"/>
              <a:t>、</a:t>
            </a:r>
            <a:r>
              <a:rPr sz="1400"/>
              <a:t>除了Google的WebRTC开源实现，目前也有一些其他的WebRTC开源实现，比如亚马逊webrtc和Pion WebRTC(完全用go语言实现WebRTC API)</a:t>
            </a:r>
            <a:endParaRPr sz="1400"/>
          </a:p>
        </p:txBody>
      </p:sp>
      <p:sp>
        <p:nvSpPr>
          <p:cNvPr id="10" name="文本框 9"/>
          <p:cNvSpPr txBox="1"/>
          <p:nvPr/>
        </p:nvSpPr>
        <p:spPr>
          <a:xfrm>
            <a:off x="508635" y="3486785"/>
            <a:ext cx="38290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WebRTC是一个实时音视频的解决方案</a:t>
            </a:r>
            <a:endParaRPr lang="zh-CN" altLang="en-US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508635" y="3895725"/>
            <a:ext cx="8133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标准的</a:t>
            </a:r>
            <a:r>
              <a:rPr lang="en-US" altLang="zh-CN" sz="1400"/>
              <a:t>WebRTC</a:t>
            </a:r>
            <a:r>
              <a:rPr lang="zh-CN" altLang="en-US" sz="1400"/>
              <a:t>是为</a:t>
            </a:r>
            <a:r>
              <a:rPr lang="en-US" altLang="zh-CN" sz="1400"/>
              <a:t>1</a:t>
            </a:r>
            <a:r>
              <a:rPr lang="zh-CN" altLang="en-US" sz="1400"/>
              <a:t>对</a:t>
            </a:r>
            <a:r>
              <a:rPr lang="en-US" altLang="zh-CN" sz="1400"/>
              <a:t>1</a:t>
            </a:r>
            <a:r>
              <a:rPr lang="zh-CN" altLang="en-US" sz="1400"/>
              <a:t>通信场景设计的，并不适合多人场景，因此各厂商</a:t>
            </a:r>
            <a:r>
              <a:rPr lang="en-US" altLang="zh-CN" sz="1400"/>
              <a:t>(</a:t>
            </a:r>
            <a:r>
              <a:rPr lang="zh-CN" altLang="en-US" sz="1400"/>
              <a:t>比如国内的</a:t>
            </a:r>
            <a:r>
              <a:rPr lang="zh-CN" altLang="en-US" sz="1400"/>
              <a:t>声网、即构科技</a:t>
            </a:r>
            <a:endParaRPr lang="zh-CN" altLang="en-US" sz="1400"/>
          </a:p>
          <a:p>
            <a:pPr algn="l"/>
            <a:r>
              <a:rPr lang="zh-CN" altLang="en-US" sz="1400"/>
              <a:t>、阿里、腾讯</a:t>
            </a:r>
            <a:r>
              <a:rPr lang="zh-CN" altLang="en-US" sz="1400">
                <a:sym typeface="+mn-ea"/>
              </a:rPr>
              <a:t>等公司</a:t>
            </a:r>
            <a:r>
              <a:rPr lang="en-US" altLang="zh-CN" sz="1400"/>
              <a:t>)</a:t>
            </a:r>
            <a:r>
              <a:rPr lang="zh-CN" altLang="en-US" sz="1400"/>
              <a:t>都在基于WebRTC二次开发自己的音视频通话方案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1v1</a:t>
            </a:r>
            <a:r>
              <a:rPr lang="zh-CN" altLang="en-US" sz="2000" dirty="0"/>
              <a:t>音</a:t>
            </a:r>
            <a:r>
              <a:rPr lang="zh-CN" altLang="en-US" sz="2000" dirty="0"/>
              <a:t>视频通话架构</a:t>
            </a:r>
            <a:endParaRPr lang="zh-CN" altLang="en-US" sz="2000" dirty="0"/>
          </a:p>
        </p:txBody>
      </p:sp>
      <p:pic>
        <p:nvPicPr>
          <p:cNvPr id="3" name="图片 2" descr="WebRTC1v1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887095"/>
            <a:ext cx="7406640" cy="3749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>
                <a:sym typeface="+mn-ea"/>
              </a:rPr>
              <a:t>1v1</a:t>
            </a:r>
            <a:r>
              <a:rPr lang="zh-CN" altLang="en-US" sz="2000" dirty="0">
                <a:sym typeface="+mn-ea"/>
              </a:rPr>
              <a:t>视频通话流程</a:t>
            </a:r>
            <a:br>
              <a:rPr lang="zh-CN" altLang="en-US" dirty="0"/>
            </a:b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2" name="图片 1" descr="音视频通话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834390"/>
            <a:ext cx="4155440" cy="4155440"/>
          </a:xfrm>
          <a:prstGeom prst="rect">
            <a:avLst/>
          </a:prstGeom>
        </p:spPr>
      </p:pic>
      <p:pic>
        <p:nvPicPr>
          <p:cNvPr id="3" name="图片 2" descr="音视频通话主要步骤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10" y="1275715"/>
            <a:ext cx="4039235" cy="3030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</a:t>
            </a:r>
            <a:endParaRPr lang="en-US" altLang="zh-CN" sz="20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070" y="2402840"/>
            <a:ext cx="55295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/>
              <a:t>SDP</a:t>
            </a:r>
            <a:r>
              <a:rPr lang="zh-CN" altLang="en-US" sz="1600" b="1"/>
              <a:t>是什么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433070" y="1651000"/>
            <a:ext cx="2513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为什么要进行媒体协商</a:t>
            </a:r>
            <a:endParaRPr lang="zh-CN" altLang="en-US" sz="1600" b="1"/>
          </a:p>
        </p:txBody>
      </p:sp>
      <p:sp>
        <p:nvSpPr>
          <p:cNvPr id="4" name="文本框 3"/>
          <p:cNvSpPr txBox="1"/>
          <p:nvPr/>
        </p:nvSpPr>
        <p:spPr>
          <a:xfrm>
            <a:off x="433070" y="1992630"/>
            <a:ext cx="7047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因为参与会话的各个成员设备存在差异性</a:t>
            </a:r>
            <a:r>
              <a:rPr lang="en-US" altLang="zh-CN" sz="1400"/>
              <a:t>(</a:t>
            </a:r>
            <a:r>
              <a:rPr lang="zh-CN" altLang="en-US" sz="1400"/>
              <a:t>支持的媒体格式、参数等不同</a:t>
            </a:r>
            <a:r>
              <a:rPr lang="en-US" altLang="zh-CN" sz="1400"/>
              <a:t>)</a:t>
            </a:r>
            <a:r>
              <a:rPr lang="zh-CN" altLang="en-US" sz="1400"/>
              <a:t>，需要达成一致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33070" y="3409315"/>
            <a:ext cx="1414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SDP</a:t>
            </a:r>
            <a:r>
              <a:rPr lang="zh-CN" altLang="en-US" sz="1600" b="1">
                <a:sym typeface="+mn-ea"/>
              </a:rPr>
              <a:t>重要性</a:t>
            </a:r>
            <a:endParaRPr lang="zh-CN" altLang="en-US" sz="1600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3070" y="3817620"/>
            <a:ext cx="24930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>
                <a:sym typeface="+mn-ea"/>
              </a:rPr>
              <a:t>SDP</a:t>
            </a:r>
            <a:r>
              <a:rPr lang="zh-CN" altLang="en-US" sz="1400">
                <a:sym typeface="+mn-ea"/>
              </a:rPr>
              <a:t>驱动着整个</a:t>
            </a:r>
            <a:r>
              <a:rPr lang="en-US" altLang="zh-CN" sz="1400">
                <a:sym typeface="+mn-ea"/>
              </a:rPr>
              <a:t>WebRTC</a:t>
            </a:r>
            <a:r>
              <a:rPr lang="zh-CN" altLang="en-US" sz="1400">
                <a:sym typeface="+mn-ea"/>
              </a:rPr>
              <a:t>的运行</a:t>
            </a:r>
            <a:endParaRPr lang="zh-CN" alt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070" y="867410"/>
            <a:ext cx="1899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什么是媒体协商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433070" y="1204595"/>
            <a:ext cx="5444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通过交换</a:t>
            </a:r>
            <a:r>
              <a:rPr lang="en-US" altLang="zh-CN" sz="1400"/>
              <a:t>SDP</a:t>
            </a:r>
            <a:r>
              <a:rPr lang="zh-CN" altLang="en-US" sz="1400"/>
              <a:t>，来了解各自支持的媒体格式的过程，被称为</a:t>
            </a:r>
            <a:r>
              <a:rPr lang="zh-CN" altLang="en-US" sz="1400"/>
              <a:t>媒体协商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433070" y="2687320"/>
            <a:ext cx="72351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ym typeface="+mn-ea"/>
              </a:rPr>
              <a:t>Session Description Protocal（会话描述协议）   </a:t>
            </a:r>
            <a:r>
              <a:rPr lang="en-US" altLang="zh-CN" sz="1400">
                <a:sym typeface="+mn-ea"/>
              </a:rPr>
              <a:t>RFC4566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基于文本，历史悠久，用来描述各端（pc/mac/android/ios）的媒体能力</a:t>
            </a:r>
            <a:r>
              <a:rPr lang="en-US" altLang="zh-CN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比如支持哪些编解码器、编解码器的具体参数、使用什么传输协议来传输数据等</a:t>
            </a:r>
            <a:r>
              <a:rPr lang="en-US" altLang="zh-CN" sz="1400"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</a:t>
            </a:r>
            <a:br>
              <a:rPr lang="en-US" altLang="zh-CN" dirty="0">
                <a:sym typeface="+mn-ea"/>
              </a:rPr>
            </a:b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032510" y="812165"/>
            <a:ext cx="1805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标准 SDP 规范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5039995" y="812165"/>
            <a:ext cx="2329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WebRTC 中的 SDP</a:t>
            </a:r>
            <a:endParaRPr lang="zh-CN" altLang="en-US" sz="1600" b="1"/>
          </a:p>
        </p:txBody>
      </p:sp>
      <p:pic>
        <p:nvPicPr>
          <p:cNvPr id="4" name="图片 3" descr="WebRTC使用的SDP结构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83710" y="1275715"/>
            <a:ext cx="3455670" cy="3656330"/>
          </a:xfrm>
          <a:prstGeom prst="rect">
            <a:avLst/>
          </a:prstGeom>
        </p:spPr>
      </p:pic>
      <p:pic>
        <p:nvPicPr>
          <p:cNvPr id="8" name="图片 7" descr="标准SDP规范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605" y="1569720"/>
            <a:ext cx="2880360" cy="2305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ym typeface="+mn-ea"/>
              </a:rPr>
              <a:t>媒体协商</a:t>
            </a:r>
            <a:r>
              <a:rPr lang="en-US" altLang="zh-CN" sz="2000" dirty="0">
                <a:sym typeface="+mn-ea"/>
              </a:rPr>
              <a:t>—SDP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14960" y="949325"/>
            <a:ext cx="32994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两种风格：Plan B 、Unified Plan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314960" y="2049780"/>
            <a:ext cx="8775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/>
              <a:t>区别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314960" y="1407160"/>
            <a:ext cx="3849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webrtc早期的版本使用Plan B</a:t>
            </a:r>
            <a:endParaRPr lang="zh-CN" altLang="en-US" sz="1400"/>
          </a:p>
          <a:p>
            <a:r>
              <a:rPr lang="zh-CN" altLang="en-US" sz="1400"/>
              <a:t>WebRTC标准采纳的是Unified Plan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314960" y="2386965"/>
            <a:ext cx="83610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在只有一路音频流和一路视频流时，Plan B和Unified Plan的格式是相互兼容的</a:t>
            </a:r>
            <a:endParaRPr lang="zh-CN" altLang="en-US" sz="1400"/>
          </a:p>
          <a:p>
            <a:r>
              <a:rPr lang="zh-CN" altLang="en-US" sz="1400"/>
              <a:t>只有在传输多路同类型媒体流时SDP格式才不同</a:t>
            </a:r>
            <a:r>
              <a:rPr lang="en-US" altLang="zh-CN" sz="1400"/>
              <a:t>--</a:t>
            </a:r>
            <a:r>
              <a:rPr lang="zh-CN" altLang="en-US" sz="1400"/>
              <a:t>共享屏幕</a:t>
            </a:r>
            <a:r>
              <a:rPr lang="en-US" altLang="zh-CN" sz="1400"/>
              <a:t>+</a:t>
            </a:r>
            <a:r>
              <a:rPr lang="zh-CN" altLang="en-US" sz="1400"/>
              <a:t>相机、多相机场景</a:t>
            </a:r>
            <a:r>
              <a:rPr lang="en-US" altLang="zh-CN" sz="1400"/>
              <a:t>(</a:t>
            </a:r>
            <a:r>
              <a:rPr lang="zh-CN" altLang="en-US" sz="1400"/>
              <a:t>多视角</a:t>
            </a:r>
            <a:r>
              <a:rPr lang="en-US" altLang="zh-CN" sz="1400"/>
              <a:t>)</a:t>
            </a:r>
            <a:r>
              <a:rPr lang="zh-CN" altLang="en-US" sz="1400"/>
              <a:t>、</a:t>
            </a:r>
            <a:r>
              <a:rPr lang="en-US" altLang="zh-CN" sz="1400"/>
              <a:t>Simulcast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Plan B是SDP里同类型的媒体流只有一个m line,同类型的多个媒体流之间通过ssrc区分</a:t>
            </a:r>
            <a:endParaRPr lang="zh-CN" altLang="en-US" sz="1400"/>
          </a:p>
          <a:p>
            <a:r>
              <a:rPr lang="zh-CN" altLang="en-US" sz="1400"/>
              <a:t>Unified Plan是每个媒体流都有一个m line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3|1.2|0.2|0.2"/>
</p:tagLst>
</file>

<file path=ppt/tags/tag2.xml><?xml version="1.0" encoding="utf-8"?>
<p:tagLst xmlns:p="http://schemas.openxmlformats.org/presentationml/2006/main">
  <p:tag name="TIMING" val="|0.3|1.2|0.2|0.2"/>
</p:tagLst>
</file>

<file path=ppt/tags/tag3.xml><?xml version="1.0" encoding="utf-8"?>
<p:tagLst xmlns:p="http://schemas.openxmlformats.org/presentationml/2006/main">
  <p:tag name="KSO_WM_UNIT_PLACING_PICTURE_USER_VIEWPORT" val="{&quot;height&quot;:8100,&quot;width&quot;:7656}"/>
</p:tagLst>
</file>

<file path=ppt/tags/tag4.xml><?xml version="1.0" encoding="utf-8"?>
<p:tagLst xmlns:p="http://schemas.openxmlformats.org/presentationml/2006/main">
  <p:tag name="KSO_WM_UNIT_PLACING_PICTURE_USER_VIEWPORT" val="{&quot;height&quot;:6015,&quot;width&quot;:75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3025</Words>
  <Application>WPS 演示</Application>
  <PresentationFormat>全屏显示(16:9)</PresentationFormat>
  <Paragraphs>206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WebRTC之媒体协商、网络协商</vt:lpstr>
      <vt:lpstr>目录</vt:lpstr>
      <vt:lpstr>WebRTC简介</vt:lpstr>
      <vt:lpstr>WebRTC简介-WebRTC的含义</vt:lpstr>
      <vt:lpstr>1v1音视频通话架构</vt:lpstr>
      <vt:lpstr>1v1视频通话流程 </vt:lpstr>
      <vt:lpstr>媒体协商—SDP</vt:lpstr>
      <vt:lpstr>媒体协商—SDP </vt:lpstr>
      <vt:lpstr>媒体协商—SDP</vt:lpstr>
      <vt:lpstr>媒体协商—SDP</vt:lpstr>
      <vt:lpstr>媒体协商—SDP-会话元数据 </vt:lpstr>
      <vt:lpstr>媒体协商—SDP-流描述 </vt:lpstr>
      <vt:lpstr>媒体协商—SDP-网络描述 </vt:lpstr>
      <vt:lpstr>媒体协商—SDP-安全描述 </vt:lpstr>
      <vt:lpstr>媒体协商—SDP-服务质量描述 </vt:lpstr>
      <vt:lpstr>媒体协商—一个SDP实际例子 </vt:lpstr>
      <vt:lpstr>网络协商-ICE  </vt:lpstr>
      <vt:lpstr>网络协商-ICE  </vt:lpstr>
      <vt:lpstr>网络协商-ICE-基本概念</vt:lpstr>
      <vt:lpstr>网络协商-ICE-收集Candidate  </vt:lpstr>
      <vt:lpstr>网络协商-ICE-STUN协议  </vt:lpstr>
      <vt:lpstr>网络协商-ICE-NAT类型检测  </vt:lpstr>
      <vt:lpstr>网络协商-ICE-TURN协议  </vt:lpstr>
      <vt:lpstr>网络协商-ICE-P2P连接建立过程  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pinpi</cp:lastModifiedBy>
  <cp:revision>482</cp:revision>
  <dcterms:created xsi:type="dcterms:W3CDTF">2015-09-21T02:13:00Z</dcterms:created>
  <dcterms:modified xsi:type="dcterms:W3CDTF">2021-04-20T13:55:15Z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  <property fmtid="{D5CDD505-2E9C-101B-9397-08002B2CF9AE}" pid="3" name="ICV">
    <vt:lpwstr>FCB1F78B408C489AB959AD8C68F4C6D3</vt:lpwstr>
  </property>
</Properties>
</file>