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3" r:id="rId9"/>
    <p:sldId id="262" r:id="rId10"/>
    <p:sldId id="263" r:id="rId11"/>
    <p:sldId id="269" r:id="rId12"/>
    <p:sldId id="264" r:id="rId13"/>
    <p:sldId id="270" r:id="rId14"/>
    <p:sldId id="265" r:id="rId15"/>
    <p:sldId id="271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39D-F0FA-44B6-9E37-A859E74C98DF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E1E7-2932-4919-AEA6-E7F388D0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4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39D-F0FA-44B6-9E37-A859E74C98DF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E1E7-2932-4919-AEA6-E7F388D0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15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39D-F0FA-44B6-9E37-A859E74C98DF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E1E7-2932-4919-AEA6-E7F388D0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70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39D-F0FA-44B6-9E37-A859E74C98DF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E1E7-2932-4919-AEA6-E7F388D0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01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39D-F0FA-44B6-9E37-A859E74C98DF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E1E7-2932-4919-AEA6-E7F388D0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12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39D-F0FA-44B6-9E37-A859E74C98DF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E1E7-2932-4919-AEA6-E7F388D0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3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39D-F0FA-44B6-9E37-A859E74C98DF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E1E7-2932-4919-AEA6-E7F388D0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51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39D-F0FA-44B6-9E37-A859E74C98DF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E1E7-2932-4919-AEA6-E7F388D0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64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39D-F0FA-44B6-9E37-A859E74C98DF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E1E7-2932-4919-AEA6-E7F388D0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64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39D-F0FA-44B6-9E37-A859E74C98DF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E1E7-2932-4919-AEA6-E7F388D0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56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39D-F0FA-44B6-9E37-A859E74C98DF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E1E7-2932-4919-AEA6-E7F388D0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7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D39D-F0FA-44B6-9E37-A859E74C98DF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7E1E7-2932-4919-AEA6-E7F388D02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4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Twitter</a:t>
            </a:r>
            <a:r>
              <a:rPr lang="fr-FR" dirty="0" smtClean="0"/>
              <a:t> </a:t>
            </a:r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Malik HARRIZ</a:t>
            </a:r>
          </a:p>
          <a:p>
            <a:r>
              <a:rPr lang="fr-FR" dirty="0" smtClean="0"/>
              <a:t>malik.h@webdevpro.net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362" y="3886390"/>
            <a:ext cx="2814638" cy="157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26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système de grille et Responsive Design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" t="38124" r="4565" b="19482"/>
          <a:stretch/>
        </p:blipFill>
        <p:spPr>
          <a:xfrm>
            <a:off x="1100138" y="3311351"/>
            <a:ext cx="9386887" cy="2449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Connecteur droit avec flèche 7"/>
          <p:cNvCxnSpPr/>
          <p:nvPr/>
        </p:nvCxnSpPr>
        <p:spPr>
          <a:xfrm flipH="1">
            <a:off x="938213" y="2900363"/>
            <a:ext cx="487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5976938" y="2900363"/>
            <a:ext cx="487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76613" y="2399211"/>
            <a:ext cx="600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115300" y="2426872"/>
            <a:ext cx="600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sm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7443788" y="2365874"/>
            <a:ext cx="34099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715375" y="1966323"/>
            <a:ext cx="600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9315450" y="1843586"/>
            <a:ext cx="15382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0084594" y="1352134"/>
            <a:ext cx="600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lg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9015412" y="3311351"/>
            <a:ext cx="9358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/>
              <a:t>1170px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78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93908"/>
            <a:ext cx="2850776" cy="83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061447" y="1993907"/>
            <a:ext cx="2850776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122894" y="1993908"/>
            <a:ext cx="2850776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84341" y="1993908"/>
            <a:ext cx="2850776" cy="83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3140752"/>
            <a:ext cx="8973670" cy="561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184341" y="3154199"/>
            <a:ext cx="2850776" cy="5482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85546" y="1489427"/>
            <a:ext cx="12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Ordinateur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530041" y="3866042"/>
            <a:ext cx="92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tablette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242982" y="4342028"/>
            <a:ext cx="1183341" cy="611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648504" y="4342028"/>
            <a:ext cx="1183341" cy="611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107814" y="4342027"/>
            <a:ext cx="1183341" cy="611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555615" y="4342027"/>
            <a:ext cx="1183341" cy="611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242982" y="5212320"/>
            <a:ext cx="5495974" cy="615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12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242982" y="5974741"/>
            <a:ext cx="5495974" cy="615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3-cas-pratique-grille responsive design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861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système de grille et centrer un élément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Le système de grille dispose d’une fonctionnalité intéressante : le décalage</a:t>
            </a:r>
          </a:p>
          <a:p>
            <a:endParaRPr lang="fr-FR" dirty="0"/>
          </a:p>
          <a:p>
            <a:r>
              <a:rPr lang="fr-FR" dirty="0" smtClean="0"/>
              <a:t>Ajouter le mot clé offset à l’intérieur du système de grille pour réaliser un décalage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9795" t="39735" r="25549" b="36198"/>
          <a:stretch/>
        </p:blipFill>
        <p:spPr>
          <a:xfrm>
            <a:off x="6172200" y="3067050"/>
            <a:ext cx="5296037" cy="1604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llipse 5"/>
          <p:cNvSpPr/>
          <p:nvPr/>
        </p:nvSpPr>
        <p:spPr>
          <a:xfrm>
            <a:off x="9848850" y="3670982"/>
            <a:ext cx="40005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57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2434665"/>
            <a:ext cx="12035117" cy="83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12 contient du texte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132729" y="4438356"/>
            <a:ext cx="3765177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 texte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3581509"/>
            <a:ext cx="5912223" cy="5616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 contient un tableau 3 colonnes et 4 lignes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184341" y="3594956"/>
            <a:ext cx="2850776" cy="5482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 image cercle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451295" y="1726343"/>
            <a:ext cx="92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tablette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122894" y="3581509"/>
            <a:ext cx="2850776" cy="5482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 image coins arrondis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Cas pratique grille </a:t>
            </a:r>
            <a:r>
              <a:rPr lang="fr-FR" dirty="0"/>
              <a:t>avec </a:t>
            </a:r>
            <a:r>
              <a:rPr lang="fr-FR" dirty="0" smtClean="0"/>
              <a:t>tableau, image et texte centré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51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images avec </a:t>
            </a:r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Twitter</a:t>
            </a:r>
            <a:r>
              <a:rPr lang="fr-FR" dirty="0" smtClean="0"/>
              <a:t> </a:t>
            </a:r>
            <a:r>
              <a:rPr lang="fr-FR" dirty="0" err="1" smtClean="0"/>
              <a:t>Bootstrap</a:t>
            </a:r>
            <a:r>
              <a:rPr lang="fr-FR" dirty="0" smtClean="0"/>
              <a:t> dispose de classes pour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Rendre les images adaptatives</a:t>
            </a:r>
          </a:p>
          <a:p>
            <a:pPr lvl="1"/>
            <a:r>
              <a:rPr lang="fr-FR" dirty="0" smtClean="0"/>
              <a:t>Mettre en forme les images : </a:t>
            </a:r>
          </a:p>
          <a:p>
            <a:pPr lvl="2"/>
            <a:r>
              <a:rPr lang="fr-FR" dirty="0" smtClean="0"/>
              <a:t>coins arrondis</a:t>
            </a:r>
          </a:p>
          <a:p>
            <a:pPr lvl="2"/>
            <a:r>
              <a:rPr lang="fr-FR" dirty="0" smtClean="0"/>
              <a:t>ajout d’une bordure</a:t>
            </a:r>
          </a:p>
          <a:p>
            <a:pPr lvl="2"/>
            <a:r>
              <a:rPr lang="fr-FR" dirty="0" smtClean="0"/>
              <a:t>Transformer en cercle</a:t>
            </a:r>
          </a:p>
          <a:p>
            <a:pPr lvl="2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9942" t="26822" r="10322" b="25521"/>
          <a:stretch/>
        </p:blipFill>
        <p:spPr>
          <a:xfrm>
            <a:off x="6172200" y="2601119"/>
            <a:ext cx="5201067" cy="2332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llipse 5"/>
          <p:cNvSpPr/>
          <p:nvPr/>
        </p:nvSpPr>
        <p:spPr>
          <a:xfrm>
            <a:off x="11301829" y="3270844"/>
            <a:ext cx="40005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11301829" y="3767534"/>
            <a:ext cx="40005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1301829" y="4281090"/>
            <a:ext cx="40005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44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0649" y="2254248"/>
            <a:ext cx="8861612" cy="229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12 contient trois section de texte</a:t>
            </a:r>
            <a:endParaRPr lang="fr-FR" dirty="0"/>
          </a:p>
          <a:p>
            <a:r>
              <a:rPr lang="fr-FR" dirty="0" smtClean="0"/>
              <a:t>Titre 1 avec une image</a:t>
            </a:r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endParaRPr lang="fr-FR" dirty="0" smtClean="0"/>
          </a:p>
          <a:p>
            <a:r>
              <a:rPr lang="fr-FR" dirty="0" smtClean="0"/>
              <a:t>Titre 1 avec une </a:t>
            </a:r>
            <a:r>
              <a:rPr lang="fr-FR" dirty="0" err="1" smtClean="0"/>
              <a:t>glycon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endParaRPr lang="fr-FR" dirty="0" smtClean="0"/>
          </a:p>
          <a:p>
            <a:r>
              <a:rPr lang="fr-FR" dirty="0" smtClean="0"/>
              <a:t>Titre 1 avec une </a:t>
            </a:r>
            <a:r>
              <a:rPr lang="fr-FR" dirty="0" err="1" smtClean="0"/>
              <a:t>glycon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390649" y="4747981"/>
            <a:ext cx="4329955" cy="17300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 image coins arrondis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922306" y="4720843"/>
            <a:ext cx="4329955" cy="17300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 </a:t>
            </a:r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Youtube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pratique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03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tableaux avec </a:t>
            </a:r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Le comportement par défaut des tableau est de s’adapter à la largeur de leur contenu</a:t>
            </a:r>
          </a:p>
          <a:p>
            <a:r>
              <a:rPr lang="fr-FR" dirty="0" err="1" smtClean="0"/>
              <a:t>Bootstrap</a:t>
            </a:r>
            <a:r>
              <a:rPr lang="fr-FR" dirty="0" smtClean="0"/>
              <a:t> va adapter le tableau à son conteneur</a:t>
            </a:r>
            <a:r>
              <a:rPr lang="fr-FR" dirty="0"/>
              <a:t> </a:t>
            </a:r>
            <a:r>
              <a:rPr lang="fr-FR" dirty="0" smtClean="0"/>
              <a:t>via la class table</a:t>
            </a:r>
          </a:p>
          <a:p>
            <a:r>
              <a:rPr lang="fr-FR" dirty="0" smtClean="0"/>
              <a:t>Enfin, la librairie dispose de plusieurs class permettant de mettre en forme les tableaux et en faciliter la lecture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9210" t="32292" r="30088" b="33333"/>
          <a:stretch/>
        </p:blipFill>
        <p:spPr>
          <a:xfrm>
            <a:off x="6210299" y="2438400"/>
            <a:ext cx="5295901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llipse 5"/>
          <p:cNvSpPr/>
          <p:nvPr/>
        </p:nvSpPr>
        <p:spPr>
          <a:xfrm>
            <a:off x="10229850" y="2743200"/>
            <a:ext cx="40005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53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Glyphicons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 lecture de longs paragraphes sur internet peut effrayer des internautes</a:t>
            </a:r>
          </a:p>
          <a:p>
            <a:r>
              <a:rPr lang="fr-FR" dirty="0" smtClean="0"/>
              <a:t>L’ajout d’icone dans le corps de texte peut dynamiser </a:t>
            </a:r>
            <a:r>
              <a:rPr lang="fr-FR" smtClean="0"/>
              <a:t>la lecture de vos textes</a:t>
            </a:r>
            <a:endParaRPr lang="fr-FR" dirty="0" smtClean="0"/>
          </a:p>
          <a:p>
            <a:r>
              <a:rPr lang="fr-FR" dirty="0" smtClean="0"/>
              <a:t>Le composant </a:t>
            </a:r>
            <a:r>
              <a:rPr lang="fr-FR" dirty="0" err="1" smtClean="0"/>
              <a:t>Glyphicons</a:t>
            </a:r>
            <a:r>
              <a:rPr lang="fr-FR" dirty="0" smtClean="0"/>
              <a:t> permet d’ajout rapidement et facilement des icônes dans vos textes / titres / bouton / formulaire 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30527" t="39063" r="6808" b="18750"/>
          <a:stretch/>
        </p:blipFill>
        <p:spPr>
          <a:xfrm>
            <a:off x="6172200" y="2686050"/>
            <a:ext cx="5737578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llipse 5"/>
          <p:cNvSpPr/>
          <p:nvPr/>
        </p:nvSpPr>
        <p:spPr>
          <a:xfrm>
            <a:off x="9258300" y="2551113"/>
            <a:ext cx="40005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74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barre de navigation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r>
              <a:rPr lang="fr-FR" dirty="0" smtClean="0"/>
              <a:t> dispose d’un composant pour réaliser rapidement et sans effort une barre de menu responsive design :</a:t>
            </a:r>
          </a:p>
          <a:p>
            <a:pPr lvl="1"/>
            <a:r>
              <a:rPr lang="fr-FR" dirty="0" err="1" smtClean="0"/>
              <a:t>navbar</a:t>
            </a:r>
            <a:r>
              <a:rPr lang="fr-FR" smtClean="0"/>
              <a:t> navbar</a:t>
            </a:r>
            <a:r>
              <a:rPr lang="fr-FR" dirty="0" smtClean="0"/>
              <a:t>-default : mis en forme</a:t>
            </a:r>
          </a:p>
          <a:p>
            <a:pPr lvl="2"/>
            <a:r>
              <a:rPr lang="fr-FR" dirty="0" err="1" smtClean="0"/>
              <a:t>nav</a:t>
            </a:r>
            <a:r>
              <a:rPr lang="fr-FR" dirty="0" smtClean="0"/>
              <a:t> </a:t>
            </a:r>
          </a:p>
          <a:p>
            <a:pPr lvl="2"/>
            <a:r>
              <a:rPr lang="fr-FR" dirty="0" err="1" smtClean="0"/>
              <a:t>navbar-nav</a:t>
            </a:r>
            <a:r>
              <a:rPr lang="fr-FR" dirty="0" smtClean="0"/>
              <a:t> : aligner les liens</a:t>
            </a:r>
          </a:p>
          <a:p>
            <a:pPr lvl="3"/>
            <a:r>
              <a:rPr lang="fr-FR" dirty="0" smtClean="0"/>
              <a:t>active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9795" t="43230" r="18229" b="28125"/>
          <a:stretch/>
        </p:blipFill>
        <p:spPr>
          <a:xfrm>
            <a:off x="6172200" y="3067050"/>
            <a:ext cx="5717598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llipse 5"/>
          <p:cNvSpPr/>
          <p:nvPr/>
        </p:nvSpPr>
        <p:spPr>
          <a:xfrm>
            <a:off x="9586913" y="3119437"/>
            <a:ext cx="40005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10070306" y="3317874"/>
            <a:ext cx="40005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1742269" y="3563936"/>
            <a:ext cx="40005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32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Librairie CSS </a:t>
            </a:r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Créée en 2011</a:t>
            </a:r>
          </a:p>
          <a:p>
            <a:r>
              <a:rPr lang="fr-FR" dirty="0" smtClean="0"/>
              <a:t>Très utilisée</a:t>
            </a:r>
          </a:p>
          <a:p>
            <a:r>
              <a:rPr lang="fr-FR" dirty="0"/>
              <a:t>R</a:t>
            </a:r>
            <a:r>
              <a:rPr lang="fr-FR" dirty="0" smtClean="0"/>
              <a:t>épond à de nombreux besoins récurrents pour réaliser des sites internet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415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 pour utiliser </a:t>
            </a:r>
            <a:r>
              <a:rPr lang="fr-FR" dirty="0" err="1" smtClean="0"/>
              <a:t>Twitter</a:t>
            </a:r>
            <a:r>
              <a:rPr lang="fr-FR" dirty="0" smtClean="0"/>
              <a:t> </a:t>
            </a:r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comprendre html et </a:t>
            </a:r>
            <a:r>
              <a:rPr lang="fr-FR" dirty="0" err="1" smtClean="0"/>
              <a:t>css</a:t>
            </a:r>
            <a:endParaRPr lang="fr-FR" dirty="0" smtClean="0"/>
          </a:p>
          <a:p>
            <a:r>
              <a:rPr lang="fr-FR" dirty="0" smtClean="0"/>
              <a:t>savoir lire une documentation (en anglais)</a:t>
            </a:r>
          </a:p>
          <a:p>
            <a:r>
              <a:rPr lang="fr-FR" dirty="0" smtClean="0"/>
              <a:t>copier coller et adapter du code html et du code </a:t>
            </a:r>
            <a:r>
              <a:rPr lang="fr-FR" dirty="0" err="1" smtClean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9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cette librairie est très populaire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Gain de productivité</a:t>
            </a:r>
          </a:p>
          <a:p>
            <a:r>
              <a:rPr lang="fr-FR" dirty="0" smtClean="0"/>
              <a:t>Facile à adapter</a:t>
            </a:r>
          </a:p>
          <a:p>
            <a:r>
              <a:rPr lang="fr-FR" dirty="0"/>
              <a:t>R</a:t>
            </a:r>
            <a:r>
              <a:rPr lang="fr-FR" dirty="0" smtClean="0"/>
              <a:t>obuste : garantie que le site internet va être affiché de la même manière quelque soit le navigateur :</a:t>
            </a:r>
          </a:p>
          <a:p>
            <a:pPr lvl="1"/>
            <a:r>
              <a:rPr lang="fr-FR" dirty="0" smtClean="0"/>
              <a:t>Firefox</a:t>
            </a:r>
          </a:p>
          <a:p>
            <a:pPr lvl="1"/>
            <a:r>
              <a:rPr lang="fr-FR" dirty="0" smtClean="0"/>
              <a:t>Chrome</a:t>
            </a:r>
          </a:p>
          <a:p>
            <a:pPr lvl="1"/>
            <a:r>
              <a:rPr lang="fr-FR" dirty="0" err="1" smtClean="0"/>
              <a:t>Opera</a:t>
            </a:r>
            <a:endParaRPr lang="fr-FR" dirty="0" smtClean="0"/>
          </a:p>
          <a:p>
            <a:pPr lvl="1"/>
            <a:r>
              <a:rPr lang="fr-FR" dirty="0" smtClean="0"/>
              <a:t>Chrome </a:t>
            </a:r>
          </a:p>
          <a:p>
            <a:pPr lvl="1"/>
            <a:r>
              <a:rPr lang="fr-FR" dirty="0" smtClean="0"/>
              <a:t>Internet Explorer (</a:t>
            </a:r>
            <a:r>
              <a:rPr lang="fr-FR" dirty="0" err="1" smtClean="0"/>
              <a:t>Edge</a:t>
            </a:r>
            <a:r>
              <a:rPr lang="fr-FR" dirty="0" smtClean="0"/>
              <a:t>) </a:t>
            </a:r>
          </a:p>
          <a:p>
            <a:pPr lvl="1"/>
            <a:r>
              <a:rPr lang="fr-FR" dirty="0" smtClean="0"/>
              <a:t>et les navigateurs smartphones / tablettes</a:t>
            </a:r>
          </a:p>
        </p:txBody>
      </p:sp>
    </p:spTree>
    <p:extLst>
      <p:ext uri="{BB962C8B-B14F-4D97-AF65-F5344CB8AC3E}">
        <p14:creationId xmlns:p14="http://schemas.microsoft.com/office/powerpoint/2010/main" val="289457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 et version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Twitter</a:t>
            </a:r>
            <a:r>
              <a:rPr lang="fr-FR" dirty="0" smtClean="0"/>
              <a:t> </a:t>
            </a:r>
            <a:r>
              <a:rPr lang="fr-FR" dirty="0" err="1" smtClean="0"/>
              <a:t>Bootstrap</a:t>
            </a:r>
            <a:r>
              <a:rPr lang="fr-FR" dirty="0" smtClean="0"/>
              <a:t> est une librairie = livre de cuisine </a:t>
            </a:r>
          </a:p>
          <a:p>
            <a:r>
              <a:rPr lang="fr-FR" dirty="0" smtClean="0"/>
              <a:t>évolue au cours des années</a:t>
            </a:r>
          </a:p>
          <a:p>
            <a:r>
              <a:rPr lang="fr-FR" dirty="0" smtClean="0"/>
              <a:t>Nouvelle version tous les ans </a:t>
            </a:r>
            <a:r>
              <a:rPr lang="fr-FR" dirty="0"/>
              <a:t>:</a:t>
            </a:r>
            <a:endParaRPr lang="fr-FR" dirty="0" smtClean="0"/>
          </a:p>
          <a:p>
            <a:pPr lvl="1"/>
            <a:r>
              <a:rPr lang="fr-FR" dirty="0" smtClean="0"/>
              <a:t>Nouvelles fonctionnalités</a:t>
            </a:r>
          </a:p>
          <a:p>
            <a:pPr lvl="1"/>
            <a:r>
              <a:rPr lang="fr-FR" dirty="0" smtClean="0"/>
              <a:t>Correction de bug</a:t>
            </a:r>
          </a:p>
          <a:p>
            <a:r>
              <a:rPr lang="nl-NL" dirty="0" smtClean="0"/>
              <a:t>Bootstrap </a:t>
            </a:r>
            <a:r>
              <a:rPr lang="nl-NL" dirty="0" err="1" smtClean="0"/>
              <a:t>version</a:t>
            </a:r>
            <a:r>
              <a:rPr lang="nl-NL" dirty="0" smtClean="0"/>
              <a:t> 3 et Bootstrap </a:t>
            </a:r>
            <a:r>
              <a:rPr lang="nl-NL" dirty="0" err="1" smtClean="0"/>
              <a:t>version</a:t>
            </a:r>
            <a:r>
              <a:rPr lang="nl-NL" dirty="0" smtClean="0"/>
              <a:t> 4</a:t>
            </a:r>
          </a:p>
          <a:p>
            <a:r>
              <a:rPr lang="nl-NL" dirty="0" smtClean="0"/>
              <a:t>Bootstrap </a:t>
            </a:r>
            <a:r>
              <a:rPr lang="nl-NL" dirty="0" err="1" smtClean="0"/>
              <a:t>version</a:t>
            </a:r>
            <a:r>
              <a:rPr lang="nl-NL" dirty="0" smtClean="0"/>
              <a:t> 4.0 et Bootstrap </a:t>
            </a:r>
            <a:r>
              <a:rPr lang="nl-NL" dirty="0" err="1" smtClean="0"/>
              <a:t>version</a:t>
            </a:r>
            <a:r>
              <a:rPr lang="nl-NL" dirty="0" smtClean="0"/>
              <a:t> 4.1</a:t>
            </a:r>
          </a:p>
          <a:p>
            <a:r>
              <a:rPr lang="fr-FR" dirty="0" smtClean="0"/>
              <a:t>Attention à la version de ce que vous utilisez </a:t>
            </a:r>
          </a:p>
          <a:p>
            <a:pPr lvl="1"/>
            <a:r>
              <a:rPr lang="fr-FR" dirty="0" smtClean="0"/>
              <a:t>impacte fortement la compatibilité (= la capacité à fonctionner)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66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concurrents de </a:t>
            </a:r>
            <a:r>
              <a:rPr lang="fr-FR" dirty="0" err="1" smtClean="0"/>
              <a:t>Twitter</a:t>
            </a:r>
            <a:r>
              <a:rPr lang="fr-FR" dirty="0" smtClean="0"/>
              <a:t> </a:t>
            </a:r>
            <a:r>
              <a:rPr lang="fr-FR" dirty="0" err="1" smtClean="0"/>
              <a:t>Bootstrap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3571"/>
            <a:ext cx="1133474" cy="11334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6149" y="2265642"/>
            <a:ext cx="2964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https://foundation.zurb.com/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322298"/>
            <a:ext cx="1127350" cy="10639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56149" y="3687246"/>
            <a:ext cx="2545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https://semantic-ui.com/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91516"/>
            <a:ext cx="1127351" cy="12392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56149" y="5292082"/>
            <a:ext cx="1853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https://purecss.io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3571"/>
            <a:ext cx="2009775" cy="115212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880775" y="2265245"/>
            <a:ext cx="276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https://materializecss.com/</a:t>
            </a:r>
          </a:p>
        </p:txBody>
      </p:sp>
    </p:spTree>
    <p:extLst>
      <p:ext uri="{BB962C8B-B14F-4D97-AF65-F5344CB8AC3E}">
        <p14:creationId xmlns:p14="http://schemas.microsoft.com/office/powerpoint/2010/main" val="376483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Installer </a:t>
            </a:r>
            <a:r>
              <a:rPr lang="fr-FR" dirty="0" err="1" smtClean="0"/>
              <a:t>Bootstrap</a:t>
            </a:r>
            <a:r>
              <a:rPr lang="fr-FR" dirty="0" smtClean="0"/>
              <a:t> dans votre projet 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https</a:t>
            </a:r>
            <a:r>
              <a:rPr lang="fr-FR" dirty="0" smtClean="0"/>
              <a:t>://getbootstrap.com/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Choisir une version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Cliquer sur le bouton</a:t>
            </a:r>
            <a:br>
              <a:rPr lang="fr-FR" dirty="0" smtClean="0"/>
            </a:br>
            <a:r>
              <a:rPr lang="fr-FR" dirty="0" smtClean="0"/>
              <a:t>«</a:t>
            </a:r>
            <a:r>
              <a:rPr lang="fr-FR" dirty="0" smtClean="0"/>
              <a:t> 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r>
              <a:rPr lang="fr-FR" dirty="0" smtClean="0"/>
              <a:t> </a:t>
            </a:r>
            <a:r>
              <a:rPr lang="fr-FR" dirty="0" smtClean="0"/>
              <a:t>»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732" t="16211" r="2635" b="5631"/>
          <a:stretch/>
        </p:blipFill>
        <p:spPr>
          <a:xfrm>
            <a:off x="5815013" y="2639564"/>
            <a:ext cx="6029326" cy="2741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490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Installation via un Content </a:t>
            </a:r>
            <a:r>
              <a:rPr lang="fr-FR" dirty="0" err="1" smtClean="0"/>
              <a:t>Delivery</a:t>
            </a:r>
            <a:r>
              <a:rPr lang="fr-FR" dirty="0" smtClean="0"/>
              <a:t> Network (CDN)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En téléchargeant les fichiers 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903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système de grille, les classes clés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Les class à utiliser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.container : contient tout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.</a:t>
            </a:r>
            <a:r>
              <a:rPr lang="fr-FR" dirty="0" err="1" smtClean="0"/>
              <a:t>row</a:t>
            </a:r>
            <a:r>
              <a:rPr lang="fr-FR" dirty="0" smtClean="0"/>
              <a:t> : ligne dans le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.col-xs-4 : colonne du design</a:t>
            </a:r>
          </a:p>
          <a:p>
            <a:pPr lvl="1"/>
            <a:endParaRPr lang="fr-FR" dirty="0"/>
          </a:p>
          <a:p>
            <a:r>
              <a:rPr lang="fr-FR" dirty="0" smtClean="0"/>
              <a:t>Syntaxe des colonnes</a:t>
            </a:r>
          </a:p>
          <a:p>
            <a:pPr lvl="1"/>
            <a:r>
              <a:rPr lang="fr-FR" dirty="0" smtClean="0"/>
              <a:t>Préfix : col</a:t>
            </a:r>
          </a:p>
          <a:p>
            <a:pPr lvl="1"/>
            <a:r>
              <a:rPr lang="fr-FR" dirty="0" smtClean="0"/>
              <a:t>Milieu : média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xs</a:t>
            </a:r>
            <a:r>
              <a:rPr lang="fr-FR" dirty="0" smtClean="0"/>
              <a:t> </a:t>
            </a:r>
            <a:r>
              <a:rPr lang="fr-FR" dirty="0" err="1" smtClean="0"/>
              <a:t>sm</a:t>
            </a:r>
            <a:r>
              <a:rPr lang="fr-FR" dirty="0" smtClean="0"/>
              <a:t> md lg</a:t>
            </a:r>
          </a:p>
          <a:p>
            <a:pPr lvl="1"/>
            <a:r>
              <a:rPr lang="fr-FR" dirty="0" smtClean="0"/>
              <a:t>Préfixe : chiffre entre 1 et 12</a:t>
            </a:r>
          </a:p>
          <a:p>
            <a:pPr lvl="3"/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5008" t="28060" r="36347" b="17513"/>
          <a:stretch/>
        </p:blipFill>
        <p:spPr>
          <a:xfrm>
            <a:off x="6221918" y="2182019"/>
            <a:ext cx="5131882" cy="3228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llipse 6"/>
          <p:cNvSpPr/>
          <p:nvPr/>
        </p:nvSpPr>
        <p:spPr>
          <a:xfrm>
            <a:off x="8686800" y="1983581"/>
            <a:ext cx="40005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115300" y="2380456"/>
            <a:ext cx="40005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Ellipse 8"/>
          <p:cNvSpPr/>
          <p:nvPr/>
        </p:nvSpPr>
        <p:spPr>
          <a:xfrm>
            <a:off x="8743950" y="3597671"/>
            <a:ext cx="400050" cy="39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3928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572</Words>
  <Application>Microsoft Office PowerPoint</Application>
  <PresentationFormat>Grand écran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Thème Office</vt:lpstr>
      <vt:lpstr>Twitter Bootstrap</vt:lpstr>
      <vt:lpstr>Présentation</vt:lpstr>
      <vt:lpstr>Prérequis pour utiliser Twitter Bootstrap</vt:lpstr>
      <vt:lpstr>Pourquoi cette librairie est très populaire ?</vt:lpstr>
      <vt:lpstr>Librairie et version</vt:lpstr>
      <vt:lpstr>Quelques concurrents de Twitter Bootstrap</vt:lpstr>
      <vt:lpstr>Installer Bootstrap dans votre projet html</vt:lpstr>
      <vt:lpstr>Cas pratique</vt:lpstr>
      <vt:lpstr>Le système de grille, les classes clés</vt:lpstr>
      <vt:lpstr>Le système de grille et Responsive Design</vt:lpstr>
      <vt:lpstr>3-cas-pratique-grille responsive design</vt:lpstr>
      <vt:lpstr>Le système de grille et centrer un élément</vt:lpstr>
      <vt:lpstr>Cas pratique grille avec tableau, image et texte centré</vt:lpstr>
      <vt:lpstr>Gestion des images avec Bootstrap</vt:lpstr>
      <vt:lpstr>Cas pratique</vt:lpstr>
      <vt:lpstr>Gestion des tableaux avec Bootstrap</vt:lpstr>
      <vt:lpstr>Les Glyphicons</vt:lpstr>
      <vt:lpstr>La barre de navigation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Bootstrap</dc:title>
  <dc:creator>HP</dc:creator>
  <cp:lastModifiedBy>HP</cp:lastModifiedBy>
  <cp:revision>48</cp:revision>
  <dcterms:created xsi:type="dcterms:W3CDTF">2018-04-11T06:50:10Z</dcterms:created>
  <dcterms:modified xsi:type="dcterms:W3CDTF">2018-11-13T08:05:40Z</dcterms:modified>
</cp:coreProperties>
</file>