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3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num_threads(2)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AF5-4A70-91C4-8DB39884FDA8}"/>
              </c:ext>
            </c:extLst>
          </c:dPt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6.4</c:v>
                </c:pt>
                <c:pt idx="1">
                  <c:v>6.28</c:v>
                </c:pt>
                <c:pt idx="2">
                  <c:v>6.35</c:v>
                </c:pt>
                <c:pt idx="3">
                  <c:v>8.4600000000000009</c:v>
                </c:pt>
                <c:pt idx="4">
                  <c:v>7.5</c:v>
                </c:pt>
                <c:pt idx="5">
                  <c:v>6.18</c:v>
                </c:pt>
                <c:pt idx="6">
                  <c:v>6.72</c:v>
                </c:pt>
                <c:pt idx="7">
                  <c:v>7.44</c:v>
                </c:pt>
                <c:pt idx="8">
                  <c:v>8.41</c:v>
                </c:pt>
                <c:pt idx="9">
                  <c:v>6.43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BB-49F9-B10F-CFFEEB69191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num_threads(4)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Foglio1!$C$2:$C$11</c:f>
              <c:numCache>
                <c:formatCode>General</c:formatCode>
                <c:ptCount val="10"/>
                <c:pt idx="0">
                  <c:v>13.13</c:v>
                </c:pt>
                <c:pt idx="1">
                  <c:v>15.81</c:v>
                </c:pt>
                <c:pt idx="2">
                  <c:v>16.41</c:v>
                </c:pt>
                <c:pt idx="3">
                  <c:v>16.07</c:v>
                </c:pt>
                <c:pt idx="4">
                  <c:v>17.54</c:v>
                </c:pt>
                <c:pt idx="5">
                  <c:v>16.34</c:v>
                </c:pt>
                <c:pt idx="6">
                  <c:v>16.010000000000002</c:v>
                </c:pt>
                <c:pt idx="7">
                  <c:v>14.61</c:v>
                </c:pt>
                <c:pt idx="8">
                  <c:v>12.59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3BB-49F9-B10F-CFFEEB69191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num_threads(8)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Foglio1!$D$2:$D$11</c:f>
              <c:numCache>
                <c:formatCode>General</c:formatCode>
                <c:ptCount val="10"/>
                <c:pt idx="0">
                  <c:v>13.73</c:v>
                </c:pt>
                <c:pt idx="1">
                  <c:v>12.14</c:v>
                </c:pt>
                <c:pt idx="2">
                  <c:v>12.76</c:v>
                </c:pt>
                <c:pt idx="3">
                  <c:v>13.61</c:v>
                </c:pt>
                <c:pt idx="4">
                  <c:v>13.87</c:v>
                </c:pt>
                <c:pt idx="5">
                  <c:v>11.11</c:v>
                </c:pt>
                <c:pt idx="6">
                  <c:v>12.36</c:v>
                </c:pt>
                <c:pt idx="7">
                  <c:v>10.15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3BB-49F9-B10F-CFFEEB6919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9167376"/>
        <c:axId val="419166672"/>
      </c:lineChart>
      <c:catAx>
        <c:axId val="41916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9166672"/>
        <c:crosses val="autoZero"/>
        <c:auto val="1"/>
        <c:lblAlgn val="ctr"/>
        <c:lblOffset val="100"/>
        <c:noMultiLvlLbl val="0"/>
      </c:catAx>
      <c:valAx>
        <c:axId val="41916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1916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3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it-IT" baseline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aseline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lang="it-IT" baseline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num_threads(2)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0000">
                      <a:alpha val="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81-4D39-ACC3-95FD2A511B26}"/>
              </c:ext>
            </c:extLst>
          </c:dPt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Foglio1!$B$2:$B$11</c:f>
              <c:numCache>
                <c:formatCode>General</c:formatCode>
                <c:ptCount val="10"/>
                <c:pt idx="0">
                  <c:v>6.61</c:v>
                </c:pt>
                <c:pt idx="1">
                  <c:v>6.57</c:v>
                </c:pt>
                <c:pt idx="2">
                  <c:v>7.4</c:v>
                </c:pt>
                <c:pt idx="3">
                  <c:v>6.54</c:v>
                </c:pt>
                <c:pt idx="4">
                  <c:v>5.99</c:v>
                </c:pt>
                <c:pt idx="5">
                  <c:v>6.39</c:v>
                </c:pt>
                <c:pt idx="6">
                  <c:v>6.03</c:v>
                </c:pt>
                <c:pt idx="7">
                  <c:v>6.86</c:v>
                </c:pt>
                <c:pt idx="8">
                  <c:v>7.14</c:v>
                </c:pt>
                <c:pt idx="9">
                  <c:v>6.08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81-4D39-ACC3-95FD2A511B2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num_threads(4)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Foglio1!$C$2:$C$11</c:f>
              <c:numCache>
                <c:formatCode>General</c:formatCode>
                <c:ptCount val="10"/>
                <c:pt idx="0">
                  <c:v>15.55</c:v>
                </c:pt>
                <c:pt idx="1">
                  <c:v>14.29</c:v>
                </c:pt>
                <c:pt idx="2">
                  <c:v>15.08</c:v>
                </c:pt>
                <c:pt idx="3">
                  <c:v>13.25</c:v>
                </c:pt>
                <c:pt idx="4">
                  <c:v>13.62</c:v>
                </c:pt>
                <c:pt idx="5">
                  <c:v>12.77</c:v>
                </c:pt>
                <c:pt idx="6">
                  <c:v>14.65</c:v>
                </c:pt>
                <c:pt idx="7">
                  <c:v>13.78</c:v>
                </c:pt>
                <c:pt idx="8">
                  <c:v>15.29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81-4D39-ACC3-95FD2A511B2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num_threads(8)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</c:numCache>
            </c:numRef>
          </c:cat>
          <c:val>
            <c:numRef>
              <c:f>Foglio1!$D$2:$D$11</c:f>
              <c:numCache>
                <c:formatCode>General</c:formatCode>
                <c:ptCount val="10"/>
                <c:pt idx="0">
                  <c:v>13.86</c:v>
                </c:pt>
                <c:pt idx="1">
                  <c:v>15.7</c:v>
                </c:pt>
                <c:pt idx="2">
                  <c:v>16.350000000000001</c:v>
                </c:pt>
                <c:pt idx="3">
                  <c:v>14.69</c:v>
                </c:pt>
                <c:pt idx="4">
                  <c:v>11.53</c:v>
                </c:pt>
                <c:pt idx="5">
                  <c:v>13.58</c:v>
                </c:pt>
                <c:pt idx="6">
                  <c:v>12.16</c:v>
                </c:pt>
                <c:pt idx="7">
                  <c:v>10.81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81-4D39-ACC3-95FD2A511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2581752"/>
        <c:axId val="542578232"/>
      </c:lineChart>
      <c:catAx>
        <c:axId val="54258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2578232"/>
        <c:crosses val="autoZero"/>
        <c:auto val="1"/>
        <c:lblAlgn val="ctr"/>
        <c:lblOffset val="100"/>
        <c:noMultiLvlLbl val="0"/>
      </c:catAx>
      <c:valAx>
        <c:axId val="542578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258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0.90738</cdr:x>
      <cdr:y>0.88893</cdr:y>
    </cdr:from>
    <cdr:to>
      <cdr:x>1</cdr:x>
      <cdr:y>0.9409</cdr:y>
    </cdr:to>
    <cdr:sp macro="" textlink="">
      <cdr:nvSpPr>
        <cdr:cNvPr id="2" name="CasellaDiTesto 1">
          <a:extLst xmlns:a="http://schemas.openxmlformats.org/drawingml/2006/main">
            <a:ext uri="{FF2B5EF4-FFF2-40B4-BE49-F238E27FC236}">
              <a16:creationId xmlns:a16="http://schemas.microsoft.com/office/drawing/2014/main" id="{1EFE9AF1-4CBA-8468-2A16-DF62D44C97F3}"/>
            </a:ext>
          </a:extLst>
        </cdr:cNvPr>
        <cdr:cNvSpPr txBox="1"/>
      </cdr:nvSpPr>
      <cdr:spPr>
        <a:xfrm xmlns:a="http://schemas.openxmlformats.org/drawingml/2006/main">
          <a:off x="8958263" y="3590027"/>
          <a:ext cx="914400" cy="2099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it-IT" dirty="0" err="1"/>
            <a:t>c</a:t>
          </a:r>
          <a:r>
            <a:rPr lang="it-IT" sz="1100" dirty="0" err="1"/>
            <a:t>hunk</a:t>
          </a:r>
          <a:r>
            <a:rPr lang="it-IT" sz="1100" dirty="0"/>
            <a:t> size</a:t>
          </a:r>
        </a:p>
      </cdr:txBody>
    </cdr:sp>
  </cdr:relSizeAnchor>
  <cdr:relSizeAnchor xmlns:cdr="http://schemas.openxmlformats.org/drawingml/2006/chartDrawing">
    <cdr:from>
      <cdr:x>0.00338</cdr:x>
      <cdr:y>0.04379</cdr:y>
    </cdr:from>
    <cdr:to>
      <cdr:x>0.03221</cdr:x>
      <cdr:y>0.1157</cdr:y>
    </cdr:to>
    <cdr:sp macro="" textlink="">
      <cdr:nvSpPr>
        <cdr:cNvPr id="4" name="CasellaDiTesto 3">
          <a:extLst xmlns:a="http://schemas.openxmlformats.org/drawingml/2006/main">
            <a:ext uri="{FF2B5EF4-FFF2-40B4-BE49-F238E27FC236}">
              <a16:creationId xmlns:a16="http://schemas.microsoft.com/office/drawing/2014/main" id="{D84A305D-7624-1B7C-25B9-2E7E44AE14C2}"/>
            </a:ext>
          </a:extLst>
        </cdr:cNvPr>
        <cdr:cNvSpPr txBox="1"/>
      </cdr:nvSpPr>
      <cdr:spPr>
        <a:xfrm xmlns:a="http://schemas.openxmlformats.org/drawingml/2006/main">
          <a:off x="33337" y="176839"/>
          <a:ext cx="284672" cy="2904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it-IT" sz="1100" dirty="0"/>
            <a:t>s</a:t>
          </a:r>
        </a:p>
        <a:p xmlns:a="http://schemas.openxmlformats.org/drawingml/2006/main">
          <a:endParaRPr lang="it-IT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0.45459</cdr:x>
      <cdr:y>0.56857</cdr:y>
    </cdr:from>
    <cdr:to>
      <cdr:x>0.47646</cdr:x>
      <cdr:y>0.62582</cdr:y>
    </cdr:to>
    <cdr:sp macro="" textlink="">
      <cdr:nvSpPr>
        <cdr:cNvPr id="3" name="Ovale 2">
          <a:extLst xmlns:a="http://schemas.openxmlformats.org/drawingml/2006/main">
            <a:ext uri="{FF2B5EF4-FFF2-40B4-BE49-F238E27FC236}">
              <a16:creationId xmlns:a16="http://schemas.microsoft.com/office/drawing/2014/main" id="{21A99843-9995-DDC3-2EB6-3FB130F66010}"/>
            </a:ext>
          </a:extLst>
        </cdr:cNvPr>
        <cdr:cNvSpPr/>
      </cdr:nvSpPr>
      <cdr:spPr>
        <a:xfrm xmlns:a="http://schemas.openxmlformats.org/drawingml/2006/main">
          <a:off x="4488045" y="2296241"/>
          <a:ext cx="215893" cy="231192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it-IT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B95C2-9BD6-4F1C-9ACE-9EE61DD0272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EE289-98CC-4184-8BE1-9676C7B9153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6333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32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881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39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6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52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39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31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02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76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082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438D4C5-1255-4564-B48F-7C989E4EBDC5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76DD34E-322B-4DCF-91B9-40820FFF619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B502D-40B3-43E5-A9D0-F6708D211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PARALLEL PARTICLE FILTER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0A6DB5-F074-56E0-1747-266DFF5A4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MATTEO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PINTAUDI</a:t>
            </a:r>
            <a:r>
              <a:rPr lang="it-IT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- 179030 </a:t>
            </a:r>
          </a:p>
        </p:txBody>
      </p:sp>
    </p:spTree>
    <p:extLst>
      <p:ext uri="{BB962C8B-B14F-4D97-AF65-F5344CB8AC3E}">
        <p14:creationId xmlns:p14="http://schemas.microsoft.com/office/powerpoint/2010/main" val="27091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34E88-2B67-338F-B7C8-5186836B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Recap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A4B717-6EC6-4AB9-CBB5-FE8F5EE4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130040"/>
          </a:xfrm>
        </p:spPr>
        <p:txBody>
          <a:bodyPr>
            <a:normAutofit/>
          </a:bodyPr>
          <a:lstStyle/>
          <a:p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Particle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Filter -&gt;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it-IT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API for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programming</a:t>
            </a:r>
          </a:p>
          <a:p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Rviz2 -&gt; ROS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graphical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it-IT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Gprof</a:t>
            </a:r>
            <a:r>
              <a:rPr lang="it-IT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 profiler</a:t>
            </a:r>
          </a:p>
        </p:txBody>
      </p:sp>
    </p:spTree>
    <p:extLst>
      <p:ext uri="{BB962C8B-B14F-4D97-AF65-F5344CB8AC3E}">
        <p14:creationId xmlns:p14="http://schemas.microsoft.com/office/powerpoint/2010/main" val="24148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93D96-FC94-CB61-46BC-6CB6622B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Profiling</a:t>
            </a:r>
          </a:p>
        </p:txBody>
      </p:sp>
      <p:pic>
        <p:nvPicPr>
          <p:cNvPr id="4" name="Immagine 3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AAD354EF-BC07-8C15-7F58-6847B1CD1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965960"/>
            <a:ext cx="9875520" cy="227210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DC0273-EF60-2007-E061-4A341385B733}"/>
              </a:ext>
            </a:extLst>
          </p:cNvPr>
          <p:cNvSpPr txBox="1"/>
          <p:nvPr/>
        </p:nvSpPr>
        <p:spPr>
          <a:xfrm>
            <a:off x="1143000" y="4670367"/>
            <a:ext cx="86455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code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times to gain more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«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calculateRays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bottleneck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Clock() -&gt; 3.94 s</a:t>
            </a:r>
          </a:p>
        </p:txBody>
      </p:sp>
    </p:spTree>
    <p:extLst>
      <p:ext uri="{BB962C8B-B14F-4D97-AF65-F5344CB8AC3E}">
        <p14:creationId xmlns:p14="http://schemas.microsoft.com/office/powerpoint/2010/main" val="226829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4F054-1F04-7D20-C363-BA40D474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magine 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DE55B42-77A0-2DBD-C391-F9494616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965960"/>
            <a:ext cx="9875519" cy="35204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DDBE5F-B8D3-E9B0-EA28-E8C409069FFE}"/>
              </a:ext>
            </a:extLst>
          </p:cNvPr>
          <p:cNvSpPr txBox="1"/>
          <p:nvPr/>
        </p:nvSpPr>
        <p:spPr>
          <a:xfrm>
            <a:off x="1142997" y="5486400"/>
            <a:ext cx="798693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Schedule(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1) +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num_threads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 = 3.97 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1"/>
              </a:buClr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991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B76EFA-57D1-B075-EF62-51D5CE98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it-IT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scheduling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5DB070D-5DB7-4E37-1339-03450F99D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39731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vale 7">
            <a:extLst>
              <a:ext uri="{FF2B5EF4-FFF2-40B4-BE49-F238E27FC236}">
                <a16:creationId xmlns:a16="http://schemas.microsoft.com/office/drawing/2014/main" id="{21A99843-9995-DDC3-2EB6-3FB130F66010}"/>
              </a:ext>
            </a:extLst>
          </p:cNvPr>
          <p:cNvSpPr/>
          <p:nvPr/>
        </p:nvSpPr>
        <p:spPr>
          <a:xfrm>
            <a:off x="6564429" y="4417810"/>
            <a:ext cx="215893" cy="231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05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0110D-E57F-099D-AC10-40CA44D0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scheduling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364ED3A7-F8C2-EB01-F2A5-DBCE980B9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076833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24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5E23A-8381-7F79-829C-2B36D56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it-IT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C74FC2-F599-FC85-91D2-9951E80EA98E}"/>
              </a:ext>
            </a:extLst>
          </p:cNvPr>
          <p:cNvSpPr txBox="1"/>
          <p:nvPr/>
        </p:nvSpPr>
        <p:spPr>
          <a:xfrm>
            <a:off x="1328285" y="2069431"/>
            <a:ext cx="96902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 (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32) +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num_threads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6,18 s</a:t>
            </a: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 (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16) + </a:t>
            </a:r>
            <a:r>
              <a:rPr lang="it-IT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num_threads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it-IT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5,99 s</a:t>
            </a: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Segnaposto contenuto 9" descr="Immagine che contiene testo, schermata, ricevuta, Carattere&#10;&#10;Descrizione generata automaticamente">
            <a:extLst>
              <a:ext uri="{FF2B5EF4-FFF2-40B4-BE49-F238E27FC236}">
                <a16:creationId xmlns:a16="http://schemas.microsoft.com/office/drawing/2014/main" id="{E9A2F7B2-4A69-D0D6-69D4-7113CDE44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3429000"/>
            <a:ext cx="9690235" cy="2819399"/>
          </a:xfrm>
        </p:spPr>
      </p:pic>
    </p:spTree>
    <p:extLst>
      <p:ext uri="{BB962C8B-B14F-4D97-AF65-F5344CB8AC3E}">
        <p14:creationId xmlns:p14="http://schemas.microsoft.com/office/powerpoint/2010/main" val="257867288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165</TotalTime>
  <Words>126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Base</vt:lpstr>
      <vt:lpstr>PARALLEL PARTICLE FILTER</vt:lpstr>
      <vt:lpstr>Recap</vt:lpstr>
      <vt:lpstr>Profiling</vt:lpstr>
      <vt:lpstr>Possible optimization</vt:lpstr>
      <vt:lpstr>Static scheduling</vt:lpstr>
      <vt:lpstr>Dynamic scheduling</vt:lpstr>
      <vt:lpstr>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PARTICLE FILTER</dc:title>
  <dc:creator>Matteo Pintaudi</dc:creator>
  <cp:lastModifiedBy>Matteo Pintaudi</cp:lastModifiedBy>
  <cp:revision>12</cp:revision>
  <dcterms:created xsi:type="dcterms:W3CDTF">2023-10-16T15:33:46Z</dcterms:created>
  <dcterms:modified xsi:type="dcterms:W3CDTF">2023-10-19T06:03:23Z</dcterms:modified>
</cp:coreProperties>
</file>