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4"/>
  </p:sldMasterIdLst>
  <p:notesMasterIdLst>
    <p:notesMasterId r:id="rId19"/>
  </p:notesMasterIdLst>
  <p:sldIdLst>
    <p:sldId id="260" r:id="rId5"/>
    <p:sldId id="261" r:id="rId6"/>
    <p:sldId id="277" r:id="rId7"/>
    <p:sldId id="284" r:id="rId8"/>
    <p:sldId id="283" r:id="rId9"/>
    <p:sldId id="278" r:id="rId10"/>
    <p:sldId id="282" r:id="rId11"/>
    <p:sldId id="275" r:id="rId12"/>
    <p:sldId id="285" r:id="rId13"/>
    <p:sldId id="286" r:id="rId14"/>
    <p:sldId id="287" r:id="rId15"/>
    <p:sldId id="288" r:id="rId16"/>
    <p:sldId id="273" r:id="rId17"/>
    <p:sldId id="279" r:id="rId18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ts val="2400"/>
      </a:spcBef>
      <a:spcAft>
        <a:spcPct val="0"/>
      </a:spcAft>
      <a:buClr>
        <a:srgbClr val="000000"/>
      </a:buClr>
      <a:buSzPct val="100000"/>
      <a:buFont typeface="Calibri" pitchFamily="34" charset="0"/>
      <a:buChar char="•"/>
      <a:defRPr sz="3000" kern="1200">
        <a:solidFill>
          <a:srgbClr val="000000"/>
        </a:solidFill>
        <a:latin typeface="Calibri" pitchFamily="34" charset="0"/>
        <a:ea typeface="Arial Unicode MS" pitchFamily="34" charset="-128"/>
        <a:cs typeface="Arial Unicode MS" pitchFamily="34" charset="-128"/>
      </a:defRPr>
    </a:lvl1pPr>
    <a:lvl2pPr marL="457200" algn="l" rtl="0" eaLnBrk="0" fontAlgn="base" hangingPunct="0">
      <a:spcBef>
        <a:spcPts val="2400"/>
      </a:spcBef>
      <a:spcAft>
        <a:spcPct val="0"/>
      </a:spcAft>
      <a:buClr>
        <a:srgbClr val="000000"/>
      </a:buClr>
      <a:buSzPct val="100000"/>
      <a:buFont typeface="Calibri" pitchFamily="34" charset="0"/>
      <a:buChar char="•"/>
      <a:defRPr sz="3000" kern="1200">
        <a:solidFill>
          <a:srgbClr val="000000"/>
        </a:solidFill>
        <a:latin typeface="Calibri" pitchFamily="34" charset="0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ts val="2400"/>
      </a:spcBef>
      <a:spcAft>
        <a:spcPct val="0"/>
      </a:spcAft>
      <a:buClr>
        <a:srgbClr val="000000"/>
      </a:buClr>
      <a:buSzPct val="100000"/>
      <a:buFont typeface="Calibri" pitchFamily="34" charset="0"/>
      <a:buChar char="•"/>
      <a:defRPr sz="3000" kern="1200">
        <a:solidFill>
          <a:srgbClr val="000000"/>
        </a:solidFill>
        <a:latin typeface="Calibri" pitchFamily="34" charset="0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ts val="2400"/>
      </a:spcBef>
      <a:spcAft>
        <a:spcPct val="0"/>
      </a:spcAft>
      <a:buClr>
        <a:srgbClr val="000000"/>
      </a:buClr>
      <a:buSzPct val="100000"/>
      <a:buFont typeface="Calibri" pitchFamily="34" charset="0"/>
      <a:buChar char="•"/>
      <a:defRPr sz="3000" kern="1200">
        <a:solidFill>
          <a:srgbClr val="000000"/>
        </a:solidFill>
        <a:latin typeface="Calibri" pitchFamily="34" charset="0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ts val="2400"/>
      </a:spcBef>
      <a:spcAft>
        <a:spcPct val="0"/>
      </a:spcAft>
      <a:buClr>
        <a:srgbClr val="000000"/>
      </a:buClr>
      <a:buSzPct val="100000"/>
      <a:buFont typeface="Calibri" pitchFamily="34" charset="0"/>
      <a:buChar char="•"/>
      <a:defRPr sz="3000" kern="1200">
        <a:solidFill>
          <a:srgbClr val="000000"/>
        </a:solidFill>
        <a:latin typeface="Calibri" pitchFamily="34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3000" kern="1200">
        <a:solidFill>
          <a:srgbClr val="000000"/>
        </a:solidFill>
        <a:latin typeface="Calibri" pitchFamily="34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3000" kern="1200">
        <a:solidFill>
          <a:srgbClr val="000000"/>
        </a:solidFill>
        <a:latin typeface="Calibri" pitchFamily="34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3000" kern="1200">
        <a:solidFill>
          <a:srgbClr val="000000"/>
        </a:solidFill>
        <a:latin typeface="Calibri" pitchFamily="34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3000" kern="1200">
        <a:solidFill>
          <a:srgbClr val="000000"/>
        </a:solidFill>
        <a:latin typeface="Calibri" pitchFamily="34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576" autoAdjust="0"/>
  </p:normalViewPr>
  <p:slideViewPr>
    <p:cSldViewPr>
      <p:cViewPr varScale="1">
        <p:scale>
          <a:sx n="72" d="100"/>
          <a:sy n="72" d="100"/>
        </p:scale>
        <p:origin x="1517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PT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PT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23851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0" y="0"/>
            <a:ext cx="9144000" cy="1196975"/>
          </a:xfrm>
          <a:prstGeom prst="roundRect">
            <a:avLst>
              <a:gd name="adj" fmla="val 102"/>
            </a:avLst>
          </a:prstGeom>
          <a:gradFill rotWithShape="1">
            <a:gsLst>
              <a:gs pos="0">
                <a:srgbClr val="C0C0C0">
                  <a:gamma/>
                  <a:shade val="72941"/>
                  <a:invGamma/>
                  <a:alpha val="49001"/>
                </a:srgbClr>
              </a:gs>
              <a:gs pos="100000">
                <a:srgbClr val="C0C0C0">
                  <a:alpha val="39999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/>
          <a:lstStyle/>
          <a:p>
            <a:pPr marL="341313" indent="-341313" defTabSz="449263">
              <a:buFont typeface="Calibri" pitchFamily="34" charset="0"/>
              <a:buNone/>
              <a:defRPr/>
            </a:pPr>
            <a:r>
              <a:rPr lang="pt-PT" sz="1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	</a:t>
            </a:r>
            <a:endParaRPr lang="en-US" sz="1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532813" y="0"/>
            <a:ext cx="366712" cy="6858000"/>
          </a:xfrm>
          <a:prstGeom prst="roundRect">
            <a:avLst>
              <a:gd name="adj" fmla="val 528"/>
            </a:avLst>
          </a:prstGeom>
          <a:solidFill>
            <a:srgbClr val="A0A0A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PT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647113" y="0"/>
            <a:ext cx="533400" cy="6858000"/>
          </a:xfrm>
          <a:prstGeom prst="roundRect">
            <a:avLst>
              <a:gd name="adj" fmla="val 296"/>
            </a:avLst>
          </a:prstGeom>
          <a:solidFill>
            <a:srgbClr val="9F350B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PT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8610600" y="404813"/>
            <a:ext cx="5334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lIns="90000" tIns="46800" rIns="90000" bIns="46800" anchor="ctr"/>
          <a:lstStyle/>
          <a:p>
            <a:pPr eaLnBrk="1" hangingPunct="1">
              <a:spcBef>
                <a:spcPct val="0"/>
              </a:spcBef>
              <a:buClr>
                <a:srgbClr val="FFFFFF"/>
              </a:buClr>
              <a:buFont typeface="Calibri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200">
                <a:solidFill>
                  <a:srgbClr val="FFFFFF"/>
                </a:solidFill>
              </a:rPr>
              <a:t>MEEC (TELECOMUNICAÇÕES) RINTE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3800" y="6162675"/>
            <a:ext cx="12144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6" descr="logo_ISEP_small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25" y="6122988"/>
            <a:ext cx="2087563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Calibri" pitchFamily="34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32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buClr>
                <a:srgbClr val="000000"/>
              </a:buClr>
              <a:buFont typeface="Times New Roman" pitchFamily="18" charset="0"/>
              <a:buNone/>
              <a:defRPr sz="4800" b="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68313" y="6237288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00AEB08-27BB-4A40-AF54-65817D46AAC9}" type="datetime4">
              <a:rPr lang="pt-PT"/>
              <a:pPr>
                <a:defRPr/>
              </a:pPr>
              <a:t>29 de dezembro de 2022</a:t>
            </a:fld>
            <a:r>
              <a:rPr lang="en-US"/>
              <a:t> | </a:t>
            </a:r>
            <a:fld id="{09302AAB-428C-4003-A1AF-0BC1B7786E0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99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99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56050" cy="4489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763" y="1484313"/>
            <a:ext cx="3956050" cy="4489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064500" cy="448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 duplo para editar os formatos do esquema do texto</a:t>
            </a:r>
          </a:p>
          <a:p>
            <a:pPr lvl="1"/>
            <a:r>
              <a:rPr lang="en-GB"/>
              <a:t>Segundo nível do esquema</a:t>
            </a:r>
          </a:p>
          <a:p>
            <a:pPr lvl="2"/>
            <a:r>
              <a:rPr lang="en-GB"/>
              <a:t>Terceiro nível do esquema</a:t>
            </a:r>
          </a:p>
          <a:p>
            <a:pPr lvl="3"/>
            <a:r>
              <a:rPr lang="en-GB"/>
              <a:t>Quarto nível do esquema</a:t>
            </a:r>
          </a:p>
          <a:p>
            <a:pPr lvl="4"/>
            <a:r>
              <a:rPr lang="en-GB"/>
              <a:t>Quinto nível do esquema</a:t>
            </a:r>
          </a:p>
          <a:p>
            <a:pPr lvl="4"/>
            <a:r>
              <a:rPr lang="en-GB"/>
              <a:t>Sexto nível do esquema</a:t>
            </a:r>
          </a:p>
          <a:p>
            <a:pPr lvl="4"/>
            <a:r>
              <a:rPr lang="en-GB"/>
              <a:t>Sétimo nível do esquema</a:t>
            </a:r>
          </a:p>
          <a:p>
            <a:pPr lvl="4"/>
            <a:r>
              <a:rPr lang="en-GB"/>
              <a:t>Oitavo nível do esquema</a:t>
            </a:r>
          </a:p>
          <a:p>
            <a:pPr lvl="4"/>
            <a:r>
              <a:rPr lang="en-GB"/>
              <a:t>Nono nível do esquema</a:t>
            </a:r>
          </a:p>
        </p:txBody>
      </p:sp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9144000" cy="1196975"/>
          </a:xfrm>
          <a:prstGeom prst="roundRect">
            <a:avLst>
              <a:gd name="adj" fmla="val 102"/>
            </a:avLst>
          </a:prstGeom>
          <a:gradFill rotWithShape="1">
            <a:gsLst>
              <a:gs pos="0">
                <a:srgbClr val="C0C0C0">
                  <a:gamma/>
                  <a:shade val="72941"/>
                  <a:invGamma/>
                  <a:alpha val="49001"/>
                </a:srgbClr>
              </a:gs>
              <a:gs pos="100000">
                <a:srgbClr val="C0C0C0">
                  <a:alpha val="39999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PT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8532813" y="0"/>
            <a:ext cx="366712" cy="6858000"/>
          </a:xfrm>
          <a:prstGeom prst="roundRect">
            <a:avLst>
              <a:gd name="adj" fmla="val 528"/>
            </a:avLst>
          </a:prstGeom>
          <a:solidFill>
            <a:srgbClr val="A0A0A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PT"/>
          </a:p>
        </p:txBody>
      </p: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003800" y="6162675"/>
            <a:ext cx="12144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8647113" y="0"/>
            <a:ext cx="533400" cy="6858000"/>
          </a:xfrm>
          <a:prstGeom prst="roundRect">
            <a:avLst>
              <a:gd name="adj" fmla="val 296"/>
            </a:avLst>
          </a:prstGeom>
          <a:solidFill>
            <a:srgbClr val="9F350B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PT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64" name="Text Box 16"/>
          <p:cNvSpPr txBox="1">
            <a:spLocks noChangeArrowheads="1"/>
          </p:cNvSpPr>
          <p:nvPr userDrawn="1"/>
        </p:nvSpPr>
        <p:spPr bwMode="auto">
          <a:xfrm>
            <a:off x="8610600" y="381000"/>
            <a:ext cx="5334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lIns="90000" tIns="46800" rIns="90000" bIns="46800" anchor="ctr"/>
          <a:lstStyle/>
          <a:p>
            <a:pPr eaLnBrk="1" hangingPunct="1">
              <a:spcBef>
                <a:spcPct val="0"/>
              </a:spcBef>
              <a:buClr>
                <a:srgbClr val="FFFFFF"/>
              </a:buClr>
              <a:buFont typeface="Calibri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200">
                <a:solidFill>
                  <a:srgbClr val="FFFFFF"/>
                </a:solidFill>
              </a:rPr>
              <a:t>MEEC (TELECOMUNICAÇÕES) RINTE</a:t>
            </a: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D212EAF7-432C-4263-8064-818C3CB4E9DC}" type="datetime4">
              <a:rPr lang="pt-PT" sz="10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29 de dezembro de 2022</a:t>
            </a:fld>
            <a:r>
              <a:rPr lang="en-US" sz="1000">
                <a:solidFill>
                  <a:schemeClr val="tx1"/>
                </a:solidFill>
              </a:rPr>
              <a:t> | </a:t>
            </a:r>
            <a:fld id="{E275FE6D-3041-4571-8312-8F727A29D749}" type="slidenum">
              <a:rPr lang="en-US" sz="10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‹nº›</a:t>
            </a:fld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1034" name="Picture 10" descr="logo_ISEP_small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372225" y="6122988"/>
            <a:ext cx="2087563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Calibri" pitchFamily="34" charset="0"/>
        <a:defRPr sz="28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Calibri" pitchFamily="34" charset="0"/>
        <a:defRPr sz="2800" b="1">
          <a:solidFill>
            <a:srgbClr val="FFFFFF"/>
          </a:solidFill>
          <a:latin typeface="Calibri" pitchFamily="34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Calibri" pitchFamily="34" charset="0"/>
        <a:defRPr sz="2800" b="1">
          <a:solidFill>
            <a:srgbClr val="FFFFFF"/>
          </a:solidFill>
          <a:latin typeface="Calibri" pitchFamily="34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Calibri" pitchFamily="34" charset="0"/>
        <a:defRPr sz="2800" b="1">
          <a:solidFill>
            <a:srgbClr val="FFFFFF"/>
          </a:solidFill>
          <a:latin typeface="Calibri" pitchFamily="34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Calibri" pitchFamily="34" charset="0"/>
        <a:defRPr sz="2800" b="1">
          <a:solidFill>
            <a:srgbClr val="FFFFFF"/>
          </a:solidFill>
          <a:latin typeface="Calibri" pitchFamily="34" charset="0"/>
          <a:ea typeface="Arial Unicode MS" pitchFamily="34" charset="-128"/>
          <a:cs typeface="Arial Unicode MS" pitchFamily="34" charset="-128"/>
        </a:defRPr>
      </a:lvl5pPr>
      <a:lvl6pPr marL="457200"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Calibri" pitchFamily="34" charset="0"/>
        <a:defRPr sz="4400">
          <a:solidFill>
            <a:srgbClr val="000000"/>
          </a:solidFill>
          <a:latin typeface="Times New Roman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Calibri" pitchFamily="34" charset="0"/>
        <a:defRPr sz="4400">
          <a:solidFill>
            <a:srgbClr val="000000"/>
          </a:solidFill>
          <a:latin typeface="Times New Roman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Calibri" pitchFamily="34" charset="0"/>
        <a:defRPr sz="4400">
          <a:solidFill>
            <a:srgbClr val="000000"/>
          </a:solidFill>
          <a:latin typeface="Times New Roman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Calibri" pitchFamily="34" charset="0"/>
        <a:defRPr sz="4400">
          <a:solidFill>
            <a:srgbClr val="000000"/>
          </a:solidFill>
          <a:latin typeface="Times New Roman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just" defTabSz="449263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00000"/>
        <a:buFont typeface="Calibri" pitchFamily="34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itchFamily="34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itchFamily="34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itchFamily="34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itchFamily="34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itchFamily="34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itchFamily="34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itchFamily="34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itchFamily="34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ymfony.com/doc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3801D95-F089-4FE7-AE65-F89CBF5CC7B1}" type="datetime4">
              <a:rPr lang="pt-PT"/>
              <a:pPr/>
              <a:t>29 de dezembro de 2022</a:t>
            </a:fld>
            <a:r>
              <a:rPr lang="en-US"/>
              <a:t> | </a:t>
            </a:r>
            <a:fld id="{85CA9A70-7C5A-4CB4-8E5B-5B8D119F17E7}" type="slidenum">
              <a:rPr lang="en-US"/>
              <a:pPr/>
              <a:t>1</a:t>
            </a:fld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4797425"/>
            <a:ext cx="6400800" cy="1295400"/>
          </a:xfrm>
        </p:spPr>
        <p:txBody>
          <a:bodyPr/>
          <a:lstStyle/>
          <a:p>
            <a:pPr algn="l">
              <a:defRPr/>
            </a:pPr>
            <a:r>
              <a:rPr lang="en-GB" sz="2000" b="1" dirty="0">
                <a:solidFill>
                  <a:srgbClr val="5C5C5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André Vieira Santos</a:t>
            </a:r>
          </a:p>
          <a:p>
            <a:pPr algn="l">
              <a:defRPr/>
            </a:pPr>
            <a:r>
              <a:rPr lang="en-GB" sz="2000" b="1" dirty="0">
                <a:solidFill>
                  <a:srgbClr val="5C5C5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N.º:  1190396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9512" y="1700808"/>
            <a:ext cx="8105383" cy="1295400"/>
          </a:xfrm>
        </p:spPr>
        <p:txBody>
          <a:bodyPr/>
          <a:lstStyle/>
          <a:p>
            <a:pPr>
              <a:defRPr/>
            </a:pPr>
            <a:r>
              <a:rPr lang="pt-PT" dirty="0"/>
              <a:t>Plataforma e-commerce de jogos de tabuleiro utilizando o </a:t>
            </a:r>
            <a:r>
              <a:rPr lang="pt-PT" dirty="0" err="1"/>
              <a:t>Symfony</a:t>
            </a:r>
            <a:endParaRPr lang="pt-P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F7B62-A7E7-061C-DF8E-97482B72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80BC224E-0F09-BAE4-0EF4-32C6D8997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75" t="10" r="989"/>
          <a:stretch/>
        </p:blipFill>
        <p:spPr>
          <a:xfrm>
            <a:off x="539552" y="1417638"/>
            <a:ext cx="7632848" cy="4488979"/>
          </a:xfrm>
        </p:spPr>
      </p:pic>
    </p:spTree>
    <p:extLst>
      <p:ext uri="{BB962C8B-B14F-4D97-AF65-F5344CB8AC3E}">
        <p14:creationId xmlns:p14="http://schemas.microsoft.com/office/powerpoint/2010/main" val="2389758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57129-EDB0-025B-0D30-779900771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8F377340-3E44-2109-8DA3-8C9BC99A6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404664"/>
            <a:ext cx="5730335" cy="5321026"/>
          </a:xfrm>
        </p:spPr>
      </p:pic>
    </p:spTree>
    <p:extLst>
      <p:ext uri="{BB962C8B-B14F-4D97-AF65-F5344CB8AC3E}">
        <p14:creationId xmlns:p14="http://schemas.microsoft.com/office/powerpoint/2010/main" val="3761000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4694D-C4E1-46B0-84B5-35FF8E0F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Administrador</a:t>
            </a:r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3EFA23C8-2EA2-1067-693B-4D887313A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5580"/>
          <a:stretch/>
        </p:blipFill>
        <p:spPr>
          <a:xfrm>
            <a:off x="2804984" y="1772816"/>
            <a:ext cx="3835374" cy="2376264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A6720CB-F5E2-F66A-3A04-50FF1F0EE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83113"/>
            <a:ext cx="2046444" cy="469184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FD0EBBA-5A40-1400-1F86-971994858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164" y="1916832"/>
            <a:ext cx="901665" cy="144015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2C29685-3C48-ACAE-953B-1F286B2DC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3164" y="3569409"/>
            <a:ext cx="603290" cy="57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3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7991475" cy="4537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PT" sz="2200" b="1" dirty="0"/>
              <a:t>Funcionalidades </a:t>
            </a:r>
          </a:p>
          <a:p>
            <a:pPr>
              <a:lnSpc>
                <a:spcPct val="90000"/>
              </a:lnSpc>
            </a:pPr>
            <a:r>
              <a:rPr lang="pt-PT" sz="2200" b="1" dirty="0"/>
              <a:t>Melhorias Futuras</a:t>
            </a:r>
          </a:p>
          <a:p>
            <a:pPr lvl="1">
              <a:lnSpc>
                <a:spcPct val="90000"/>
              </a:lnSpc>
            </a:pPr>
            <a:r>
              <a:rPr lang="pt-PT" dirty="0"/>
              <a:t>Filtrar os produtos (por exemplo: preço).</a:t>
            </a:r>
          </a:p>
          <a:p>
            <a:pPr lvl="1">
              <a:lnSpc>
                <a:spcPct val="90000"/>
              </a:lnSpc>
            </a:pPr>
            <a:r>
              <a:rPr lang="pt-PT" dirty="0"/>
              <a:t>Adicionar pagamento.</a:t>
            </a:r>
          </a:p>
          <a:p>
            <a:pPr lvl="1">
              <a:lnSpc>
                <a:spcPct val="90000"/>
              </a:lnSpc>
            </a:pPr>
            <a:r>
              <a:rPr lang="pt-PT" dirty="0"/>
              <a:t>Lista de desejos/favoritos.</a:t>
            </a:r>
          </a:p>
          <a:p>
            <a:pPr lvl="1">
              <a:lnSpc>
                <a:spcPct val="90000"/>
              </a:lnSpc>
            </a:pPr>
            <a:r>
              <a:rPr lang="pt-PT" dirty="0"/>
              <a:t>Gráficos de estatísticas em vez de tabelas.</a:t>
            </a:r>
          </a:p>
          <a:p>
            <a:pPr marL="340995" indent="-340995">
              <a:lnSpc>
                <a:spcPct val="90000"/>
              </a:lnSpc>
            </a:pPr>
            <a:endParaRPr lang="en-US" dirty="0">
              <a:ea typeface="Arial Unicode MS"/>
              <a:cs typeface="Arial Unicode MS"/>
            </a:endParaRP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pt-PT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dirty="0"/>
              <a:t>Conclusões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Referências 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0995" indent="-340995"/>
            <a:r>
              <a:rPr lang="en-US" sz="1800" dirty="0">
                <a:ea typeface="+mn-lt"/>
                <a:cs typeface="+mn-lt"/>
                <a:hlinkClick r:id="rId2"/>
              </a:rPr>
              <a:t>https://symfony.com/doc/</a:t>
            </a:r>
            <a:endParaRPr lang="en-US" sz="1800">
              <a:ea typeface="Arial Unicode MS"/>
              <a:cs typeface="Arial Unicode MS"/>
            </a:endParaRPr>
          </a:p>
          <a:p>
            <a:pPr marL="340995" indent="-340995"/>
            <a:r>
              <a:rPr lang="en-US" sz="1800" dirty="0">
                <a:ea typeface="+mn-lt"/>
                <a:cs typeface="+mn-lt"/>
              </a:rPr>
              <a:t>P. Andersson, “Implementation of website for cognitive </a:t>
            </a:r>
            <a:r>
              <a:rPr lang="en-US" sz="1800" err="1">
                <a:ea typeface="+mn-lt"/>
                <a:cs typeface="+mn-lt"/>
              </a:rPr>
              <a:t>behavioural</a:t>
            </a:r>
            <a:r>
              <a:rPr lang="en-US" sz="1800" dirty="0">
                <a:ea typeface="+mn-lt"/>
                <a:cs typeface="+mn-lt"/>
              </a:rPr>
              <a:t> therapy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>
                <a:ea typeface="+mn-lt"/>
                <a:cs typeface="+mn-lt"/>
              </a:rPr>
              <a:t>using the development framework </a:t>
            </a:r>
            <a:r>
              <a:rPr lang="en-US" sz="1800" err="1">
                <a:ea typeface="+mn-lt"/>
                <a:cs typeface="+mn-lt"/>
              </a:rPr>
              <a:t>symfony</a:t>
            </a:r>
            <a:r>
              <a:rPr lang="en-US" sz="1800" dirty="0">
                <a:ea typeface="+mn-lt"/>
                <a:cs typeface="+mn-lt"/>
              </a:rPr>
              <a:t>,” diva-portal.org, 2010. </a:t>
            </a:r>
          </a:p>
          <a:p>
            <a:pPr marL="340995" indent="-340995"/>
            <a:r>
              <a:rPr lang="en-US" sz="1800" dirty="0">
                <a:ea typeface="+mn-lt"/>
                <a:cs typeface="+mn-lt"/>
              </a:rPr>
              <a:t>T. Le, “Developing a social network using the </a:t>
            </a:r>
            <a:r>
              <a:rPr lang="en-US" sz="1800" dirty="0" err="1">
                <a:ea typeface="+mn-lt"/>
                <a:cs typeface="+mn-lt"/>
              </a:rPr>
              <a:t>symfony</a:t>
            </a:r>
            <a:r>
              <a:rPr lang="en-US" sz="1800" dirty="0">
                <a:ea typeface="+mn-lt"/>
                <a:cs typeface="+mn-lt"/>
              </a:rPr>
              <a:t> framework,” theseus.fi,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>
                <a:ea typeface="+mn-lt"/>
                <a:cs typeface="+mn-lt"/>
              </a:rPr>
              <a:t>2009.</a:t>
            </a:r>
          </a:p>
          <a:p>
            <a:pPr marL="340995" indent="-340995"/>
            <a:r>
              <a:rPr lang="en-US" sz="1800" dirty="0">
                <a:ea typeface="+mn-lt"/>
                <a:cs typeface="+mn-lt"/>
              </a:rPr>
              <a:t>W. Z. J </a:t>
            </a:r>
            <a:r>
              <a:rPr lang="en-US" sz="1800" dirty="0" err="1">
                <a:ea typeface="+mn-lt"/>
                <a:cs typeface="+mn-lt"/>
              </a:rPr>
              <a:t>Jarmołowicz</a:t>
            </a:r>
            <a:r>
              <a:rPr lang="en-US" sz="1800" dirty="0">
                <a:ea typeface="+mn-lt"/>
                <a:cs typeface="+mn-lt"/>
              </a:rPr>
              <a:t>, “Presentation of improvements for </a:t>
            </a:r>
            <a:r>
              <a:rPr lang="en-US" sz="1800" dirty="0" err="1">
                <a:ea typeface="+mn-lt"/>
                <a:cs typeface="+mn-lt"/>
              </a:rPr>
              <a:t>php</a:t>
            </a:r>
            <a:r>
              <a:rPr lang="en-US" sz="1800" dirty="0">
                <a:ea typeface="+mn-lt"/>
                <a:cs typeface="+mn-lt"/>
              </a:rPr>
              <a:t> programmers,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>
                <a:ea typeface="+mn-lt"/>
                <a:cs typeface="+mn-lt"/>
              </a:rPr>
              <a:t>based on </a:t>
            </a:r>
            <a:r>
              <a:rPr lang="en-US" sz="1800" dirty="0" err="1">
                <a:ea typeface="+mn-lt"/>
                <a:cs typeface="+mn-lt"/>
              </a:rPr>
              <a:t>symfony</a:t>
            </a:r>
            <a:r>
              <a:rPr lang="en-US" sz="1800" dirty="0">
                <a:ea typeface="+mn-lt"/>
                <a:cs typeface="+mn-lt"/>
              </a:rPr>
              <a:t> framework. creation of example portal and description of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>
                <a:ea typeface="+mn-lt"/>
                <a:cs typeface="+mn-lt"/>
              </a:rPr>
              <a:t>used technology,” ieeexplore.ieee.org, 2008.</a:t>
            </a:r>
            <a:br>
              <a:rPr lang="en-US" sz="1800" dirty="0">
                <a:ea typeface="+mn-lt"/>
                <a:cs typeface="+mn-lt"/>
              </a:rPr>
            </a:br>
            <a:br>
              <a:rPr lang="en-US" sz="1800" dirty="0">
                <a:ea typeface="+mn-lt"/>
                <a:cs typeface="+mn-lt"/>
              </a:rPr>
            </a:br>
            <a:endParaRPr lang="en-US" sz="1800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68760"/>
            <a:ext cx="8281988" cy="4489450"/>
          </a:xfrm>
        </p:spPr>
        <p:txBody>
          <a:bodyPr/>
          <a:lstStyle/>
          <a:p>
            <a:pPr marL="340995" indent="-340995" algn="l"/>
            <a:r>
              <a:rPr lang="pt-PT" sz="2600" dirty="0">
                <a:ea typeface="+mn-lt"/>
                <a:cs typeface="+mn-lt"/>
              </a:rPr>
              <a:t>No âmbito da unidade curricular de Redes Inteligentes e Serviços, foi elaborada uma plataforma e-commerce para venda e compra de jogos de tabuleiro.</a:t>
            </a:r>
            <a:endParaRPr lang="en-US" sz="2600" dirty="0">
              <a:ea typeface="+mn-lt"/>
              <a:cs typeface="+mn-lt"/>
            </a:endParaRPr>
          </a:p>
          <a:p>
            <a:pPr marL="340995" indent="-340995" algn="l"/>
            <a:r>
              <a:rPr lang="pt-PT" sz="2600" dirty="0">
                <a:ea typeface="+mn-lt"/>
                <a:cs typeface="+mn-lt"/>
              </a:rPr>
              <a:t>Tópicos:</a:t>
            </a:r>
            <a:endParaRPr lang="en-US" sz="2600" dirty="0">
              <a:ea typeface="+mn-lt"/>
              <a:cs typeface="+mn-lt"/>
            </a:endParaRPr>
          </a:p>
          <a:p>
            <a:pPr marL="741045" lvl="1" indent="-283845" algn="l">
              <a:lnSpc>
                <a:spcPct val="90000"/>
              </a:lnSpc>
            </a:pPr>
            <a:r>
              <a:rPr lang="pt-PT" sz="2600" dirty="0">
                <a:ea typeface="+mn-lt"/>
                <a:cs typeface="+mn-lt"/>
              </a:rPr>
              <a:t>Tecnologias utilizadas</a:t>
            </a:r>
            <a:endParaRPr lang="en-US" sz="2600" dirty="0" err="1">
              <a:ea typeface="+mn-lt"/>
              <a:cs typeface="+mn-lt"/>
            </a:endParaRPr>
          </a:p>
          <a:p>
            <a:pPr marL="741045" lvl="1" indent="-283845" algn="l">
              <a:lnSpc>
                <a:spcPct val="90000"/>
              </a:lnSpc>
            </a:pPr>
            <a:r>
              <a:rPr lang="pt-PT" sz="2600" dirty="0">
                <a:ea typeface="+mn-lt"/>
                <a:cs typeface="+mn-lt"/>
              </a:rPr>
              <a:t>Arquitetura de software</a:t>
            </a:r>
          </a:p>
          <a:p>
            <a:pPr marL="741045" lvl="1" indent="-283845">
              <a:lnSpc>
                <a:spcPct val="90000"/>
              </a:lnSpc>
            </a:pPr>
            <a:r>
              <a:rPr lang="pt-PT" sz="2600" dirty="0">
                <a:ea typeface="+mn-lt"/>
                <a:cs typeface="+mn-lt"/>
              </a:rPr>
              <a:t>Modelo de Dados</a:t>
            </a:r>
            <a:endParaRPr lang="en-US" sz="2600" dirty="0">
              <a:ea typeface="+mn-lt"/>
              <a:cs typeface="+mn-lt"/>
            </a:endParaRPr>
          </a:p>
          <a:p>
            <a:pPr marL="741045" lvl="1" indent="-283845" algn="l">
              <a:lnSpc>
                <a:spcPct val="90000"/>
              </a:lnSpc>
            </a:pPr>
            <a:r>
              <a:rPr lang="en-US" sz="2600" dirty="0" err="1">
                <a:ea typeface="+mn-lt"/>
                <a:cs typeface="+mn-lt"/>
              </a:rPr>
              <a:t>Mapa</a:t>
            </a:r>
            <a:r>
              <a:rPr lang="en-US" sz="2600" dirty="0">
                <a:ea typeface="+mn-lt"/>
                <a:cs typeface="+mn-lt"/>
              </a:rPr>
              <a:t> de </a:t>
            </a:r>
            <a:r>
              <a:rPr lang="en-US" sz="2600" dirty="0" err="1">
                <a:ea typeface="+mn-lt"/>
                <a:cs typeface="+mn-lt"/>
              </a:rPr>
              <a:t>aplicação</a:t>
            </a:r>
            <a:endParaRPr lang="en-US" sz="2600" dirty="0">
              <a:ea typeface="+mn-lt"/>
              <a:cs typeface="+mn-lt"/>
            </a:endParaRPr>
          </a:p>
          <a:p>
            <a:pPr marL="741045" lvl="1" indent="-283845" algn="l">
              <a:lnSpc>
                <a:spcPct val="90000"/>
              </a:lnSpc>
            </a:pPr>
            <a:r>
              <a:rPr lang="pt-PT" sz="2600" dirty="0">
                <a:ea typeface="+mn-lt"/>
                <a:cs typeface="+mn-lt"/>
              </a:rPr>
              <a:t>Funcionalidades</a:t>
            </a:r>
            <a:endParaRPr lang="en-US" sz="2600" dirty="0">
              <a:ea typeface="+mn-lt"/>
              <a:cs typeface="+mn-lt"/>
            </a:endParaRPr>
          </a:p>
          <a:p>
            <a:pPr marL="741045" lvl="1" indent="-283845" algn="l">
              <a:lnSpc>
                <a:spcPct val="90000"/>
              </a:lnSpc>
            </a:pPr>
            <a:r>
              <a:rPr lang="pt-PT" sz="2600" dirty="0">
                <a:ea typeface="+mn-lt"/>
                <a:cs typeface="+mn-lt"/>
              </a:rPr>
              <a:t>Conclusões</a:t>
            </a:r>
            <a:endParaRPr lang="en-US" sz="2600" dirty="0">
              <a:ea typeface="+mn-lt"/>
              <a:cs typeface="+mn-lt"/>
            </a:endParaRPr>
          </a:p>
          <a:p>
            <a:pPr marL="340995" indent="-340995" algn="l"/>
            <a:endParaRPr lang="pt-PT" sz="2600" dirty="0">
              <a:cs typeface="Calibri"/>
            </a:endParaRPr>
          </a:p>
          <a:p>
            <a:pPr marL="340995" indent="-340995" algn="l"/>
            <a:endParaRPr lang="pt-PT" sz="2600" dirty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Sumário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281988" cy="4489450"/>
          </a:xfrm>
        </p:spPr>
        <p:txBody>
          <a:bodyPr/>
          <a:lstStyle/>
          <a:p>
            <a:pPr marL="340995" indent="-340995" algn="l"/>
            <a:r>
              <a:rPr lang="pt-PT" sz="2600" dirty="0">
                <a:ea typeface="+mn-lt"/>
                <a:cs typeface="+mn-lt"/>
              </a:rPr>
              <a:t>O </a:t>
            </a:r>
            <a:r>
              <a:rPr lang="pt-PT" sz="2600" dirty="0" err="1">
                <a:ea typeface="+mn-lt"/>
                <a:cs typeface="+mn-lt"/>
              </a:rPr>
              <a:t>Symfony</a:t>
            </a:r>
            <a:r>
              <a:rPr lang="pt-PT" sz="2600" dirty="0">
                <a:ea typeface="+mn-lt"/>
                <a:cs typeface="+mn-lt"/>
              </a:rPr>
              <a:t> é um Framework web escrito em PHP.</a:t>
            </a:r>
            <a:endParaRPr lang="pt-PT" sz="2600" dirty="0">
              <a:ea typeface="Arial Unicode MS"/>
              <a:cs typeface="+mn-lt"/>
            </a:endParaRPr>
          </a:p>
          <a:p>
            <a:pPr marL="340995" indent="-340995" algn="l"/>
            <a:r>
              <a:rPr lang="pt-PT" sz="2600" dirty="0">
                <a:cs typeface="Calibri"/>
              </a:rPr>
              <a:t>É uma tecnologia que atua fundamentalmente do lado do servidor e agrupa um grupo de recursos que cooperam no desenvolvimento de uma aplicação web.</a:t>
            </a:r>
          </a:p>
          <a:p>
            <a:pPr marL="340995" indent="-340995" algn="l"/>
            <a:endParaRPr lang="pt-PT" sz="2600" dirty="0">
              <a:cs typeface="Calibri"/>
            </a:endParaRPr>
          </a:p>
          <a:p>
            <a:pPr marL="340995" indent="-340995" algn="l"/>
            <a:endParaRPr lang="pt-PT" sz="2600" dirty="0">
              <a:cs typeface="Calibri"/>
            </a:endParaRP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97867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pt-PT" dirty="0"/>
              <a:t>O que é o </a:t>
            </a:r>
            <a:r>
              <a:rPr lang="pt-PT" dirty="0" err="1"/>
              <a:t>Symfony</a:t>
            </a:r>
            <a:endParaRPr lang="en-US" dirty="0"/>
          </a:p>
        </p:txBody>
      </p:sp>
      <p:pic>
        <p:nvPicPr>
          <p:cNvPr id="2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3A87E51E-0EF1-4352-2DD2-CFE6C9F9E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924" y="3956468"/>
            <a:ext cx="2743200" cy="1460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AF282-8AB9-3AB0-ACA1-743CCB18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Tecnologias utilizadas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C11F03-4851-DA89-6B93-C72983543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327" y="2924944"/>
            <a:ext cx="2768144" cy="1287915"/>
          </a:xfrm>
        </p:spPr>
        <p:txBody>
          <a:bodyPr/>
          <a:lstStyle/>
          <a:p>
            <a:r>
              <a:rPr lang="pt-PT" dirty="0"/>
              <a:t>Base de Dados</a:t>
            </a:r>
          </a:p>
          <a:p>
            <a:pPr lvl="1"/>
            <a:r>
              <a:rPr lang="pt-PT" dirty="0" err="1"/>
              <a:t>MySQL</a:t>
            </a: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8E874FA-89D1-02F9-64F0-FB0CFB80C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91" y="1417638"/>
            <a:ext cx="5127407" cy="4087795"/>
          </a:xfrm>
          <a:prstGeom prst="rect">
            <a:avLst/>
          </a:prstGeom>
        </p:spPr>
      </p:pic>
      <p:pic>
        <p:nvPicPr>
          <p:cNvPr id="1026" name="Picture 2" descr="O que é e como usar o MySQL? | TechTudo">
            <a:extLst>
              <a:ext uri="{FF2B5EF4-FFF2-40B4-BE49-F238E27FC236}">
                <a16:creationId xmlns:a16="http://schemas.microsoft.com/office/drawing/2014/main" id="{4E8D0F40-6476-49D0-DCAA-CFF776AA2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677" y="3861048"/>
            <a:ext cx="2222108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14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8C98B-193B-7700-0E5F-B6D125A44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Arquitetura de Software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66C1CC-BA0D-16B3-A8F1-E8542C6C3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9203"/>
            <a:ext cx="8064500" cy="4489450"/>
          </a:xfrm>
        </p:spPr>
        <p:txBody>
          <a:bodyPr/>
          <a:lstStyle/>
          <a:p>
            <a:r>
              <a:rPr lang="pt-PT" dirty="0"/>
              <a:t>bin/</a:t>
            </a:r>
          </a:p>
          <a:p>
            <a:r>
              <a:rPr lang="pt-PT" dirty="0" err="1"/>
              <a:t>config</a:t>
            </a:r>
            <a:r>
              <a:rPr lang="pt-PT" dirty="0"/>
              <a:t>/</a:t>
            </a:r>
          </a:p>
          <a:p>
            <a:r>
              <a:rPr lang="pt-PT" dirty="0" err="1"/>
              <a:t>public</a:t>
            </a:r>
            <a:r>
              <a:rPr lang="pt-PT" dirty="0"/>
              <a:t>/</a:t>
            </a:r>
          </a:p>
          <a:p>
            <a:r>
              <a:rPr lang="pt-PT" dirty="0" err="1"/>
              <a:t>src</a:t>
            </a:r>
            <a:r>
              <a:rPr lang="pt-PT" dirty="0"/>
              <a:t>/</a:t>
            </a:r>
          </a:p>
          <a:p>
            <a:pPr lvl="1"/>
            <a:r>
              <a:rPr lang="pt-PT" dirty="0" err="1"/>
              <a:t>controller</a:t>
            </a:r>
            <a:r>
              <a:rPr lang="pt-PT" dirty="0"/>
              <a:t>/</a:t>
            </a:r>
          </a:p>
          <a:p>
            <a:pPr lvl="1"/>
            <a:r>
              <a:rPr lang="pt-PT" dirty="0" err="1"/>
              <a:t>entity</a:t>
            </a:r>
            <a:r>
              <a:rPr lang="pt-PT" dirty="0"/>
              <a:t>/ </a:t>
            </a:r>
          </a:p>
          <a:p>
            <a:pPr lvl="1"/>
            <a:r>
              <a:rPr lang="pt-PT" dirty="0" err="1"/>
              <a:t>repository</a:t>
            </a:r>
            <a:r>
              <a:rPr lang="pt-PT" dirty="0"/>
              <a:t>/</a:t>
            </a:r>
          </a:p>
          <a:p>
            <a:pPr lvl="1"/>
            <a:r>
              <a:rPr lang="pt-PT" dirty="0" err="1"/>
              <a:t>form</a:t>
            </a:r>
            <a:r>
              <a:rPr lang="pt-PT" dirty="0"/>
              <a:t>/ </a:t>
            </a:r>
          </a:p>
          <a:p>
            <a:pPr lvl="1"/>
            <a:r>
              <a:rPr lang="pt-PT" dirty="0" err="1"/>
              <a:t>dataFixtures</a:t>
            </a:r>
            <a:r>
              <a:rPr lang="pt-PT" dirty="0"/>
              <a:t>/</a:t>
            </a:r>
          </a:p>
          <a:p>
            <a:pPr lvl="1"/>
            <a:r>
              <a:rPr lang="pt-PT" dirty="0" err="1"/>
              <a:t>security</a:t>
            </a:r>
            <a:r>
              <a:rPr lang="pt-PT" dirty="0"/>
              <a:t>/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F95500E1-2C0F-C405-0F92-BB89D9415C45}"/>
              </a:ext>
            </a:extLst>
          </p:cNvPr>
          <p:cNvSpPr txBox="1">
            <a:spLocks/>
          </p:cNvSpPr>
          <p:nvPr/>
        </p:nvSpPr>
        <p:spPr bwMode="auto">
          <a:xfrm>
            <a:off x="4211960" y="1340768"/>
            <a:ext cx="8064500" cy="448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just" defTabSz="449263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1363" indent="-284163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err="1"/>
              <a:t>templates</a:t>
            </a:r>
            <a:r>
              <a:rPr lang="pt-PT" dirty="0"/>
              <a:t>/</a:t>
            </a:r>
          </a:p>
          <a:p>
            <a:r>
              <a:rPr lang="pt-PT" dirty="0" err="1"/>
              <a:t>test</a:t>
            </a:r>
            <a:r>
              <a:rPr lang="pt-PT" dirty="0"/>
              <a:t>/  </a:t>
            </a:r>
          </a:p>
          <a:p>
            <a:r>
              <a:rPr lang="pt-PT" dirty="0" err="1"/>
              <a:t>vendor</a:t>
            </a:r>
            <a:r>
              <a:rPr lang="pt-PT" dirty="0"/>
              <a:t>/</a:t>
            </a:r>
          </a:p>
          <a:p>
            <a:r>
              <a:rPr lang="pt-PT" dirty="0"/>
              <a:t>Ficheiros extra</a:t>
            </a:r>
          </a:p>
        </p:txBody>
      </p:sp>
    </p:spTree>
    <p:extLst>
      <p:ext uri="{BB962C8B-B14F-4D97-AF65-F5344CB8AC3E}">
        <p14:creationId xmlns:p14="http://schemas.microsoft.com/office/powerpoint/2010/main" val="224945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281988" cy="4489450"/>
          </a:xfrm>
        </p:spPr>
        <p:txBody>
          <a:bodyPr/>
          <a:lstStyle/>
          <a:p>
            <a:pPr marL="0" indent="0" algn="l">
              <a:buNone/>
            </a:pPr>
            <a:endParaRPr lang="pt-PT" sz="2200" dirty="0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dirty="0"/>
              <a:t>Modelo de Dados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0289D4-64F9-395A-97A9-DE08D45B2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6" y="1292818"/>
            <a:ext cx="7033602" cy="48724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32A24-7AF9-D1F8-99F2-B26AF75D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Mapa da aplicação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8426F14-3C24-8AA2-06EA-7D2F28066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Página de Registo (/</a:t>
            </a:r>
            <a:r>
              <a:rPr lang="pt-PT" dirty="0" err="1"/>
              <a:t>register</a:t>
            </a:r>
            <a:r>
              <a:rPr lang="pt-PT" dirty="0"/>
              <a:t>)</a:t>
            </a:r>
          </a:p>
          <a:p>
            <a:r>
              <a:rPr lang="pt-PT" dirty="0"/>
              <a:t>Página de Login (/login) </a:t>
            </a:r>
          </a:p>
          <a:p>
            <a:r>
              <a:rPr lang="pt-PT" dirty="0"/>
              <a:t>Página Principal (/) </a:t>
            </a:r>
          </a:p>
          <a:p>
            <a:r>
              <a:rPr lang="pt-PT" dirty="0"/>
              <a:t>Página dos Detalhes (/</a:t>
            </a:r>
            <a:r>
              <a:rPr lang="pt-PT" dirty="0" err="1"/>
              <a:t>product</a:t>
            </a:r>
            <a:r>
              <a:rPr lang="pt-PT" dirty="0"/>
              <a:t>/&lt;id do produto&gt;)</a:t>
            </a:r>
          </a:p>
          <a:p>
            <a:r>
              <a:rPr lang="pt-PT" dirty="0"/>
              <a:t>Página do Carrinho (/</a:t>
            </a:r>
            <a:r>
              <a:rPr lang="pt-PT" dirty="0" err="1"/>
              <a:t>cart</a:t>
            </a:r>
            <a:r>
              <a:rPr lang="pt-PT" dirty="0"/>
              <a:t>) </a:t>
            </a:r>
          </a:p>
          <a:p>
            <a:r>
              <a:rPr lang="pt-PT" dirty="0"/>
              <a:t>Página do Recibo (/checkout)</a:t>
            </a:r>
          </a:p>
          <a:p>
            <a:r>
              <a:rPr lang="pt-PT" dirty="0"/>
              <a:t>Outros métodos</a:t>
            </a:r>
          </a:p>
        </p:txBody>
      </p:sp>
    </p:spTree>
    <p:extLst>
      <p:ext uri="{BB962C8B-B14F-4D97-AF65-F5344CB8AC3E}">
        <p14:creationId xmlns:p14="http://schemas.microsoft.com/office/powerpoint/2010/main" val="2505678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CA00E80-4D28-6065-D9AB-DBA5EFF8C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760"/>
            <a:ext cx="7591425" cy="4914900"/>
          </a:xfrm>
          <a:prstGeom prst="rect">
            <a:avLst/>
          </a:prstGeom>
        </p:spPr>
      </p:pic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dirty="0"/>
              <a:t>Funcionalidades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19A03-F4D4-6829-6241-9A6B0DCAE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Demonstração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B15D0247-865D-028F-0F0A-63AA21556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238788"/>
            <a:ext cx="8064500" cy="357699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F4CA17C-7900-7522-B3BA-94BC7291E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988840"/>
            <a:ext cx="1709201" cy="288032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182C863-0AEB-746D-888F-5C6A946F3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1988840"/>
            <a:ext cx="5495029" cy="300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1564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alibri"/>
        <a:ea typeface="Arial Unicode MS"/>
        <a:cs typeface="Arial Unicode MS"/>
      </a:majorFont>
      <a:minorFont>
        <a:latin typeface="Calibri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1313" marR="0" indent="-341313" algn="l" defTabSz="449263" rtl="0" eaLnBrk="0" fontAlgn="base" latinLnBrk="0" hangingPunct="0">
          <a:lnSpc>
            <a:spcPct val="100000"/>
          </a:lnSpc>
          <a:spcBef>
            <a:spcPts val="2400"/>
          </a:spcBef>
          <a:spcAft>
            <a:spcPct val="0"/>
          </a:spcAft>
          <a:buClr>
            <a:srgbClr val="000000"/>
          </a:buClr>
          <a:buSzPct val="100000"/>
          <a:buFont typeface="Calibri" pitchFamily="34" charset="0"/>
          <a:buChar char="•"/>
          <a:tabLst/>
          <a:defRPr kumimoji="0" lang="en-GB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itchFamily="34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1313" marR="0" indent="-341313" algn="l" defTabSz="449263" rtl="0" eaLnBrk="0" fontAlgn="base" latinLnBrk="0" hangingPunct="0">
          <a:lnSpc>
            <a:spcPct val="100000"/>
          </a:lnSpc>
          <a:spcBef>
            <a:spcPts val="2400"/>
          </a:spcBef>
          <a:spcAft>
            <a:spcPct val="0"/>
          </a:spcAft>
          <a:buClr>
            <a:srgbClr val="000000"/>
          </a:buClr>
          <a:buSzPct val="100000"/>
          <a:buFont typeface="Calibri" pitchFamily="34" charset="0"/>
          <a:buChar char="•"/>
          <a:tabLst/>
          <a:defRPr kumimoji="0" lang="en-GB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itchFamily="34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1B7998274774382A22C62733972BB" ma:contentTypeVersion="7" ma:contentTypeDescription="Create a new document." ma:contentTypeScope="" ma:versionID="5f57aeb9da7656de429d6811dc152753">
  <xsd:schema xmlns:xsd="http://www.w3.org/2001/XMLSchema" xmlns:xs="http://www.w3.org/2001/XMLSchema" xmlns:p="http://schemas.microsoft.com/office/2006/metadata/properties" xmlns:ns3="2e20e9f7-cbb1-411e-829f-01bfc3d57671" xmlns:ns4="e4c3ede9-6491-4f00-85e5-9d8590a0e907" targetNamespace="http://schemas.microsoft.com/office/2006/metadata/properties" ma:root="true" ma:fieldsID="96d397ed0be29055eff1d48aff2ca2c1" ns3:_="" ns4:_="">
    <xsd:import namespace="2e20e9f7-cbb1-411e-829f-01bfc3d57671"/>
    <xsd:import namespace="e4c3ede9-6491-4f00-85e5-9d8590a0e90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20e9f7-cbb1-411e-829f-01bfc3d576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c3ede9-6491-4f00-85e5-9d8590a0e90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3523B0-23D3-4B2C-9E4E-E7E534C0BD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20e9f7-cbb1-411e-829f-01bfc3d57671"/>
    <ds:schemaRef ds:uri="e4c3ede9-6491-4f00-85e5-9d8590a0e9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44337BE-668C-49F1-936C-E6CC0A423D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845407-3949-4F2C-9E75-7DF70E4B7CB8}">
  <ds:schemaRefs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2e20e9f7-cbb1-411e-829f-01bfc3d57671"/>
    <ds:schemaRef ds:uri="http://schemas.microsoft.com/office/infopath/2007/PartnerControls"/>
    <ds:schemaRef ds:uri="e4c3ede9-6491-4f00-85e5-9d8590a0e907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314</Words>
  <Application>Microsoft Office PowerPoint</Application>
  <PresentationFormat>Apresentação no Ecrã (4:3)</PresentationFormat>
  <Paragraphs>58</Paragraphs>
  <Slides>14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Default Design</vt:lpstr>
      <vt:lpstr>Plataforma e-commerce de jogos de tabuleiro utilizando o Symfony</vt:lpstr>
      <vt:lpstr>Sumário</vt:lpstr>
      <vt:lpstr>O que é o Symfony</vt:lpstr>
      <vt:lpstr>Tecnologias utilizadas</vt:lpstr>
      <vt:lpstr>Arquitetura de Software</vt:lpstr>
      <vt:lpstr>Modelo de Dados</vt:lpstr>
      <vt:lpstr>Mapa da aplicação</vt:lpstr>
      <vt:lpstr>Funcionalidades</vt:lpstr>
      <vt:lpstr>Demonstração</vt:lpstr>
      <vt:lpstr>Apresentação do PowerPoint</vt:lpstr>
      <vt:lpstr>Apresentação do PowerPoint</vt:lpstr>
      <vt:lpstr>Administrador</vt:lpstr>
      <vt:lpstr>Conclusões</vt:lpstr>
      <vt:lpstr>Referências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André Santos (1190396)</cp:lastModifiedBy>
  <cp:revision>204</cp:revision>
  <dcterms:modified xsi:type="dcterms:W3CDTF">2022-12-29T22:21:02Z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0x0101000931B7998274774382A22C62733972BB</vt:lpwstr>
  </property>
</Properties>
</file>