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3" r:id="rId3"/>
    <p:sldId id="264" r:id="rId4"/>
    <p:sldId id="260"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137112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317791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3833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3496268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0931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2195092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2178650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170110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223133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90359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577D9-DE9E-4BDB-84AB-83CC77110383}"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241032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577D9-DE9E-4BDB-84AB-83CC77110383}"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34314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577D9-DE9E-4BDB-84AB-83CC77110383}"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116943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577D9-DE9E-4BDB-84AB-83CC77110383}"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143346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577D9-DE9E-4BDB-84AB-83CC77110383}"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11251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577D9-DE9E-4BDB-84AB-83CC77110383}"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3489533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3577D9-DE9E-4BDB-84AB-83CC77110383}" type="datetimeFigureOut">
              <a:rPr lang="en-IN" smtClean="0"/>
              <a:t>29-02-2024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D83E04-4F67-4FAC-B080-A517D2335DCA}" type="slidenum">
              <a:rPr lang="en-IN" smtClean="0"/>
              <a:t>‹#›</a:t>
            </a:fld>
            <a:endParaRPr lang="en-IN"/>
          </a:p>
        </p:txBody>
      </p:sp>
    </p:spTree>
    <p:extLst>
      <p:ext uri="{BB962C8B-B14F-4D97-AF65-F5344CB8AC3E}">
        <p14:creationId xmlns:p14="http://schemas.microsoft.com/office/powerpoint/2010/main" val="3594896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4FBE72-C2DF-499C-A2AE-389E7AA4816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54" y="762"/>
            <a:ext cx="12189291" cy="6856476"/>
          </a:xfrm>
          <a:prstGeom prst="rect">
            <a:avLst/>
          </a:prstGeom>
        </p:spPr>
      </p:pic>
      <p:sp>
        <p:nvSpPr>
          <p:cNvPr id="6" name="TextBox 5">
            <a:extLst>
              <a:ext uri="{FF2B5EF4-FFF2-40B4-BE49-F238E27FC236}">
                <a16:creationId xmlns:a16="http://schemas.microsoft.com/office/drawing/2014/main" id="{78A0C076-4780-73A1-92D6-32B4E2F12D2F}"/>
              </a:ext>
            </a:extLst>
          </p:cNvPr>
          <p:cNvSpPr txBox="1"/>
          <p:nvPr/>
        </p:nvSpPr>
        <p:spPr>
          <a:xfrm>
            <a:off x="1" y="329938"/>
            <a:ext cx="12192000" cy="1323439"/>
          </a:xfrm>
          <a:prstGeom prst="rect">
            <a:avLst/>
          </a:prstGeom>
          <a:noFill/>
        </p:spPr>
        <p:txBody>
          <a:bodyPr wrap="square">
            <a:spAutoFit/>
          </a:bodyPr>
          <a:lstStyle/>
          <a:p>
            <a:pPr algn="ctr"/>
            <a:r>
              <a:rPr lang="en-IN" sz="8000" b="1" dirty="0" err="1">
                <a:solidFill>
                  <a:schemeClr val="accent6">
                    <a:lumMod val="50000"/>
                  </a:schemeClr>
                </a:solidFill>
                <a:latin typeface="Times New Roman" panose="02020603050405020304" pitchFamily="18" charset="0"/>
                <a:cs typeface="Times New Roman" panose="02020603050405020304" pitchFamily="18" charset="0"/>
              </a:rPr>
              <a:t>Agronomix</a:t>
            </a:r>
            <a:endParaRPr lang="en-IN" sz="80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08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ED491B-13BC-4465-AA5D-E55E159589D9}"/>
              </a:ext>
            </a:extLst>
          </p:cNvPr>
          <p:cNvSpPr txBox="1"/>
          <p:nvPr/>
        </p:nvSpPr>
        <p:spPr>
          <a:xfrm>
            <a:off x="671805" y="567271"/>
            <a:ext cx="3266490" cy="523220"/>
          </a:xfrm>
          <a:prstGeom prst="rect">
            <a:avLst/>
          </a:prstGeom>
          <a:noFill/>
        </p:spPr>
        <p:txBody>
          <a:bodyPr wrap="square">
            <a:spAutoFit/>
          </a:bodyPr>
          <a:lstStyle/>
          <a:p>
            <a:pPr algn="ctr"/>
            <a:r>
              <a:rPr lang="en-IN" sz="2800" b="1" dirty="0"/>
              <a:t>Existing Problem:</a:t>
            </a:r>
          </a:p>
        </p:txBody>
      </p:sp>
      <p:sp>
        <p:nvSpPr>
          <p:cNvPr id="5" name="TextBox 4">
            <a:extLst>
              <a:ext uri="{FF2B5EF4-FFF2-40B4-BE49-F238E27FC236}">
                <a16:creationId xmlns:a16="http://schemas.microsoft.com/office/drawing/2014/main" id="{F103CE05-23E0-41E4-A338-96DDE0DB1DE2}"/>
              </a:ext>
            </a:extLst>
          </p:cNvPr>
          <p:cNvSpPr txBox="1"/>
          <p:nvPr/>
        </p:nvSpPr>
        <p:spPr>
          <a:xfrm>
            <a:off x="426487" y="1627914"/>
            <a:ext cx="9099680" cy="4401205"/>
          </a:xfrm>
          <a:prstGeom prst="rect">
            <a:avLst/>
          </a:prstGeom>
          <a:noFill/>
        </p:spPr>
        <p:txBody>
          <a:bodyPr wrap="square">
            <a:spAutoFit/>
          </a:bodyPr>
          <a:lstStyle/>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Farmers have been utilizing age-old ways to anticipate the best planting date for generations. Typically, they would sow in early June to take advantage of the monsoon season, which last’s till  August.</a:t>
            </a:r>
          </a:p>
          <a:p>
            <a:pPr rtl="0">
              <a:spcBef>
                <a:spcPts val="0"/>
              </a:spcBef>
              <a:spcAft>
                <a:spcPts val="0"/>
              </a:spcAft>
            </a:pPr>
            <a:endParaRPr lang="en-US" sz="2000" b="0" dirty="0">
              <a:effectLst/>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However, changing weather patterns have resulted in unpredictable monsoons in the last decade, resulting in low crop yields. Thus, the sowing date becomes crucial in ensuring that farmers harvest a good crop.</a:t>
            </a:r>
          </a:p>
          <a:p>
            <a:pPr rtl="0">
              <a:spcBef>
                <a:spcPts val="0"/>
              </a:spcBef>
              <a:spcAft>
                <a:spcPts val="0"/>
              </a:spcAft>
            </a:pPr>
            <a:endParaRPr lang="en-US" sz="2000" b="0" dirty="0">
              <a:effectLst/>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And if it fails, it results in a loss because a lot of money is spent on seeds and fertilizer applications. Due to atmospheric circumstances and soil changeability, farmers should use the data to generate new insights to make basic cultivating decisions. </a:t>
            </a:r>
            <a:endParaRPr lang="en-US" sz="2000" b="0" dirty="0">
              <a:effectLst/>
            </a:endParaRPr>
          </a:p>
          <a:p>
            <a:br>
              <a:rPr lang="en-US" sz="2000" dirty="0"/>
            </a:br>
            <a:endParaRPr lang="en-IN" sz="2000" dirty="0"/>
          </a:p>
        </p:txBody>
      </p:sp>
    </p:spTree>
    <p:extLst>
      <p:ext uri="{BB962C8B-B14F-4D97-AF65-F5344CB8AC3E}">
        <p14:creationId xmlns:p14="http://schemas.microsoft.com/office/powerpoint/2010/main" val="296445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7C7F8-F94D-469A-B6B1-1FF97245C454}"/>
              </a:ext>
            </a:extLst>
          </p:cNvPr>
          <p:cNvSpPr txBox="1"/>
          <p:nvPr/>
        </p:nvSpPr>
        <p:spPr>
          <a:xfrm>
            <a:off x="755779" y="1886473"/>
            <a:ext cx="7175241" cy="3170099"/>
          </a:xfrm>
          <a:prstGeom prst="rect">
            <a:avLst/>
          </a:prstGeom>
          <a:noFill/>
        </p:spPr>
        <p:txBody>
          <a:bodyPr wrap="square">
            <a:spAutoFit/>
          </a:bodyPr>
          <a:lstStyle/>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To solve the problem faced by the  farmers our services let’s the farmer know the best crops to be cultivated at the particular span of time.</a:t>
            </a:r>
          </a:p>
          <a:p>
            <a:pPr marL="342900" indent="-342900" rtl="0">
              <a:spcBef>
                <a:spcPts val="0"/>
              </a:spcBef>
              <a:spcAft>
                <a:spcPts val="0"/>
              </a:spcAft>
              <a:buFont typeface="Arial" panose="020B0604020202020204" pitchFamily="34" charset="0"/>
              <a:buChar char="•"/>
            </a:pPr>
            <a:endParaRPr lang="en-US" sz="2000" b="0" i="0" u="none" strike="noStrike" dirty="0">
              <a:solidFill>
                <a:srgbClr val="000000"/>
              </a:solidFill>
              <a:effectLst/>
              <a:latin typeface="Arial" panose="020B0604020202020204" pitchFamily="34" charset="0"/>
            </a:endParaRPr>
          </a:p>
          <a:p>
            <a:pPr marL="342900" indent="-342900" rtl="0">
              <a:spcBef>
                <a:spcPts val="0"/>
              </a:spcBef>
              <a:spcAft>
                <a:spcPts val="0"/>
              </a:spcAft>
              <a:buFont typeface="Arial" panose="020B0604020202020204" pitchFamily="34" charset="0"/>
              <a:buChar char="•"/>
            </a:pPr>
            <a:r>
              <a:rPr lang="en-US" sz="2000" dirty="0">
                <a:solidFill>
                  <a:srgbClr val="000000"/>
                </a:solidFill>
                <a:latin typeface="Arial" panose="020B0604020202020204" pitchFamily="34" charset="0"/>
              </a:rPr>
              <a:t>W</a:t>
            </a:r>
            <a:r>
              <a:rPr lang="en-US" sz="2000" b="0" i="0" u="none" strike="noStrike" dirty="0">
                <a:solidFill>
                  <a:srgbClr val="000000"/>
                </a:solidFill>
                <a:effectLst/>
                <a:latin typeface="Arial" panose="020B0604020202020204" pitchFamily="34" charset="0"/>
              </a:rPr>
              <a:t>e also do let the farmer know the yield of the crop in the Quintal/ Acre.</a:t>
            </a:r>
          </a:p>
          <a:p>
            <a:pPr marL="342900" indent="-342900" rtl="0">
              <a:spcBef>
                <a:spcPts val="0"/>
              </a:spcBef>
              <a:spcAft>
                <a:spcPts val="0"/>
              </a:spcAft>
              <a:buFont typeface="Arial" panose="020B0604020202020204" pitchFamily="34" charset="0"/>
              <a:buChar char="•"/>
            </a:pPr>
            <a:endParaRPr lang="en-US" sz="2000" dirty="0">
              <a:solidFill>
                <a:srgbClr val="000000"/>
              </a:solidFill>
              <a:latin typeface="Arial" panose="020B0604020202020204" pitchFamily="34" charset="0"/>
            </a:endParaRPr>
          </a:p>
          <a:p>
            <a:pPr marL="342900" indent="-342900" rtl="0">
              <a:spcBef>
                <a:spcPts val="0"/>
              </a:spcBef>
              <a:spcAft>
                <a:spcPts val="0"/>
              </a:spcAft>
              <a:buFont typeface="Arial" panose="020B0604020202020204" pitchFamily="34" charset="0"/>
              <a:buChar char="•"/>
            </a:pPr>
            <a:r>
              <a:rPr lang="en-US" sz="2000" dirty="0">
                <a:solidFill>
                  <a:srgbClr val="000000"/>
                </a:solidFill>
                <a:latin typeface="Arial" panose="020B0604020202020204" pitchFamily="34" charset="0"/>
              </a:rPr>
              <a:t>W</a:t>
            </a:r>
            <a:r>
              <a:rPr lang="en-US" sz="2000" b="0" i="0" u="none" strike="noStrike" dirty="0">
                <a:solidFill>
                  <a:srgbClr val="000000"/>
                </a:solidFill>
                <a:effectLst/>
                <a:latin typeface="Arial" panose="020B0604020202020204" pitchFamily="34" charset="0"/>
              </a:rPr>
              <a:t>e do provide the expected price month wise  too which helps the farmer to decide the right time to sell the crops cultivated, so this helps them to get maximum profit.</a:t>
            </a:r>
            <a:endParaRPr lang="en-IN" sz="2000" dirty="0"/>
          </a:p>
        </p:txBody>
      </p:sp>
      <p:sp>
        <p:nvSpPr>
          <p:cNvPr id="5" name="TextBox 4">
            <a:extLst>
              <a:ext uri="{FF2B5EF4-FFF2-40B4-BE49-F238E27FC236}">
                <a16:creationId xmlns:a16="http://schemas.microsoft.com/office/drawing/2014/main" id="{2D9F0C4D-78E2-4A5E-91A8-712B5413FCA6}"/>
              </a:ext>
            </a:extLst>
          </p:cNvPr>
          <p:cNvSpPr txBox="1"/>
          <p:nvPr/>
        </p:nvSpPr>
        <p:spPr>
          <a:xfrm>
            <a:off x="1138335" y="897685"/>
            <a:ext cx="1810138" cy="523220"/>
          </a:xfrm>
          <a:prstGeom prst="rect">
            <a:avLst/>
          </a:prstGeom>
          <a:noFill/>
        </p:spPr>
        <p:txBody>
          <a:bodyPr wrap="square">
            <a:spAutoFit/>
          </a:bodyPr>
          <a:lstStyle/>
          <a:p>
            <a:r>
              <a:rPr lang="en-IN" sz="2800" b="1" i="0" u="none" strike="noStrike" dirty="0">
                <a:solidFill>
                  <a:srgbClr val="000000"/>
                </a:solidFill>
                <a:effectLst/>
                <a:latin typeface="Arial" panose="020B0604020202020204" pitchFamily="34" charset="0"/>
              </a:rPr>
              <a:t>Solution:</a:t>
            </a:r>
            <a:endParaRPr lang="en-IN" sz="2800" dirty="0"/>
          </a:p>
        </p:txBody>
      </p:sp>
    </p:spTree>
    <p:extLst>
      <p:ext uri="{BB962C8B-B14F-4D97-AF65-F5344CB8AC3E}">
        <p14:creationId xmlns:p14="http://schemas.microsoft.com/office/powerpoint/2010/main" val="246482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5FC6E-7A46-495F-8FB3-8CF5B60D4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Tree>
    <p:extLst>
      <p:ext uri="{BB962C8B-B14F-4D97-AF65-F5344CB8AC3E}">
        <p14:creationId xmlns:p14="http://schemas.microsoft.com/office/powerpoint/2010/main" val="392873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5434F0-D788-4E90-A4BF-AD77128C8B62}"/>
              </a:ext>
            </a:extLst>
          </p:cNvPr>
          <p:cNvPicPr>
            <a:picLocks noChangeAspect="1"/>
          </p:cNvPicPr>
          <p:nvPr/>
        </p:nvPicPr>
        <p:blipFill>
          <a:blip r:embed="rId2">
            <a:extLst>
              <a:ext uri="{28A0092B-C50C-407E-A947-70E740481C1C}">
                <a14:useLocalDpi xmlns:a14="http://schemas.microsoft.com/office/drawing/2010/main" val="0"/>
              </a:ext>
            </a:extLst>
          </a:blip>
          <a:srcRect l="11" r="11"/>
          <a:stretch/>
        </p:blipFill>
        <p:spPr>
          <a:xfrm>
            <a:off x="1354" y="0"/>
            <a:ext cx="12189291" cy="6858000"/>
          </a:xfrm>
          <a:prstGeom prst="rect">
            <a:avLst/>
          </a:prstGeom>
        </p:spPr>
      </p:pic>
    </p:spTree>
    <p:extLst>
      <p:ext uri="{BB962C8B-B14F-4D97-AF65-F5344CB8AC3E}">
        <p14:creationId xmlns:p14="http://schemas.microsoft.com/office/powerpoint/2010/main" val="358797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08E395-DAB5-46CB-B7D5-60D674C2F769}"/>
              </a:ext>
            </a:extLst>
          </p:cNvPr>
          <p:cNvSpPr/>
          <p:nvPr/>
        </p:nvSpPr>
        <p:spPr>
          <a:xfrm>
            <a:off x="1764425" y="2828835"/>
            <a:ext cx="8663150" cy="120032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7200" dirty="0">
                <a:ln w="0"/>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3500000" scaled="1"/>
                  <a:tileRect/>
                </a:gradFill>
                <a:effectLst>
                  <a:reflection blurRad="6350" stA="53000" endA="300" endPos="35500" dir="5400000" sy="-90000" algn="bl" rotWithShape="0"/>
                </a:effectLst>
                <a:latin typeface="Montserrat ExtraBold" panose="00000900000000000000" pitchFamily="50" charset="0"/>
              </a:rPr>
              <a:t>THANK YOU</a:t>
            </a:r>
          </a:p>
        </p:txBody>
      </p:sp>
    </p:spTree>
    <p:extLst>
      <p:ext uri="{BB962C8B-B14F-4D97-AF65-F5344CB8AC3E}">
        <p14:creationId xmlns:p14="http://schemas.microsoft.com/office/powerpoint/2010/main" val="3178860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206</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Montserrat ExtraBold</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Vrajesh Patel</dc:creator>
  <cp:lastModifiedBy>Vivek Tandle</cp:lastModifiedBy>
  <cp:revision>7</cp:revision>
  <dcterms:created xsi:type="dcterms:W3CDTF">2021-08-30T11:18:07Z</dcterms:created>
  <dcterms:modified xsi:type="dcterms:W3CDTF">2024-02-29T14:56:42Z</dcterms:modified>
</cp:coreProperties>
</file>