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8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68" r:id="rId22"/>
    <p:sldId id="267" r:id="rId23"/>
    <p:sldId id="26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670" autoAdjust="0"/>
  </p:normalViewPr>
  <p:slideViewPr>
    <p:cSldViewPr>
      <p:cViewPr varScale="1">
        <p:scale>
          <a:sx n="103" d="100"/>
          <a:sy n="103" d="100"/>
        </p:scale>
        <p:origin x="-121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72240-98C4-4B34-89E0-94B328681D10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D7A5A8-F93E-4C3E-AD80-07D1A2695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6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Server Sync was an ambitious</a:t>
            </a:r>
            <a:r>
              <a:rPr lang="en-US" baseline="0" dirty="0" smtClean="0"/>
              <a:t> goal.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7A5A8-F93E-4C3E-AD80-07D1A2695B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86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System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Regular UPC codes</a:t>
            </a:r>
          </a:p>
          <a:p>
            <a:r>
              <a:rPr lang="en-US" dirty="0" smtClean="0"/>
              <a:t>3 Drug/Health related</a:t>
            </a:r>
          </a:p>
          <a:p>
            <a:r>
              <a:rPr lang="en-US" dirty="0" smtClean="0"/>
              <a:t>5 Coupons </a:t>
            </a:r>
          </a:p>
          <a:p>
            <a:r>
              <a:rPr lang="en-US" dirty="0" smtClean="0"/>
              <a:t>7 Regular UPC codes</a:t>
            </a:r>
          </a:p>
          <a:p>
            <a:endParaRPr lang="en-US" dirty="0" smtClean="0"/>
          </a:p>
          <a:p>
            <a:r>
              <a:rPr lang="en-US" dirty="0" smtClean="0"/>
              <a:t>UCC = Uniform</a:t>
            </a:r>
            <a:r>
              <a:rPr lang="en-US" baseline="0" dirty="0" smtClean="0"/>
              <a:t> Code Council</a:t>
            </a:r>
          </a:p>
          <a:p>
            <a:r>
              <a:rPr lang="en-US" baseline="0" dirty="0" smtClean="0"/>
              <a:t>99,999 possible manufacturers per number system</a:t>
            </a:r>
          </a:p>
          <a:p>
            <a:r>
              <a:rPr lang="en-US" baseline="0" dirty="0" smtClean="0"/>
              <a:t>Not all manufacturers need 99,999 product codes. Variable length </a:t>
            </a:r>
            <a:r>
              <a:rPr lang="en-US" baseline="0" dirty="0" err="1" smtClean="0"/>
              <a:t>mfg</a:t>
            </a:r>
            <a:r>
              <a:rPr lang="en-US" baseline="0" dirty="0" smtClean="0"/>
              <a:t> codes = longer than 5 digits.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7A5A8-F93E-4C3E-AD80-07D1A2695B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11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7A5A8-F93E-4C3E-AD80-07D1A2695B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10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7A5A8-F93E-4C3E-AD80-07D1A2695B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10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Internal memory meaning the area it is stored 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7A5A8-F93E-4C3E-AD80-07D1A2695B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2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Modified uses distance to find the valley instead of foreground/background weight values.</a:t>
            </a:r>
          </a:p>
          <a:p>
            <a:endParaRPr lang="en-US" dirty="0" smtClean="0"/>
          </a:p>
          <a:p>
            <a:r>
              <a:rPr lang="en-US" dirty="0" smtClean="0"/>
              <a:t>Also had</a:t>
            </a:r>
            <a:r>
              <a:rPr lang="en-US" baseline="0" dirty="0" smtClean="0"/>
              <a:t> to apply a -1 4 -1 sharpen kernel to the row.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7A5A8-F93E-4C3E-AD80-07D1A2695B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94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Containers much like </a:t>
            </a:r>
            <a:r>
              <a:rPr lang="en-US" dirty="0" err="1" smtClean="0"/>
              <a:t>jpanel’s</a:t>
            </a:r>
            <a:r>
              <a:rPr lang="en-US" baseline="0" dirty="0" smtClean="0"/>
              <a:t>. Combine them to make all kinds </a:t>
            </a:r>
            <a:r>
              <a:rPr lang="en-US" baseline="0" smtClean="0"/>
              <a:t>of screens.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7A5A8-F93E-4C3E-AD80-07D1A2695B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99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Usage cost money</a:t>
            </a:r>
            <a:r>
              <a:rPr lang="en-US" baseline="0" dirty="0" smtClean="0"/>
              <a:t> after an </a:t>
            </a:r>
            <a:r>
              <a:rPr lang="en-US" baseline="0" smtClean="0"/>
              <a:t>initial phase.</a:t>
            </a:r>
          </a:p>
          <a:p>
            <a:endParaRPr lang="en-US" smtClean="0"/>
          </a:p>
          <a:p>
            <a:r>
              <a:rPr lang="en-US" dirty="0" smtClean="0"/>
              <a:t>TOS – Usage</a:t>
            </a:r>
            <a:r>
              <a:rPr lang="en-US" baseline="0" dirty="0" smtClean="0"/>
              <a:t> of WS should bring business to Amazon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7A5A8-F93E-4C3E-AD80-07D1A2695B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27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remote procedure call (RPC) protocol which uses XML to encode its calls and HTTP as a transport mechanism</a:t>
            </a:r>
          </a:p>
          <a:p>
            <a:endParaRPr lang="en-US" dirty="0" smtClean="0"/>
          </a:p>
          <a:p>
            <a:r>
              <a:rPr lang="en-US" dirty="0" smtClean="0"/>
              <a:t>Series = TV shows, movie collections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7A5A8-F93E-4C3E-AD80-07D1A2695B6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27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966F-52A3-4FA9-9BCB-12A0FAAAB3FF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A56D1-1BB8-4716-BFAF-B320CFB9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72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966F-52A3-4FA9-9BCB-12A0FAAAB3FF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A56D1-1BB8-4716-BFAF-B320CFB9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34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966F-52A3-4FA9-9BCB-12A0FAAAB3FF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A56D1-1BB8-4716-BFAF-B320CFB9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65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966F-52A3-4FA9-9BCB-12A0FAAAB3FF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A56D1-1BB8-4716-BFAF-B320CFB9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6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966F-52A3-4FA9-9BCB-12A0FAAAB3FF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A56D1-1BB8-4716-BFAF-B320CFB9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76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966F-52A3-4FA9-9BCB-12A0FAAAB3FF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A56D1-1BB8-4716-BFAF-B320CFB9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99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966F-52A3-4FA9-9BCB-12A0FAAAB3FF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A56D1-1BB8-4716-BFAF-B320CFB9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5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966F-52A3-4FA9-9BCB-12A0FAAAB3FF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A56D1-1BB8-4716-BFAF-B320CFB9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81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966F-52A3-4FA9-9BCB-12A0FAAAB3FF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A56D1-1BB8-4716-BFAF-B320CFB9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06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966F-52A3-4FA9-9BCB-12A0FAAAB3FF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A56D1-1BB8-4716-BFAF-B320CFB9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05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966F-52A3-4FA9-9BCB-12A0FAAAB3FF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A56D1-1BB8-4716-BFAF-B320CFB9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C966F-52A3-4FA9-9BCB-12A0FAAAB3FF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A56D1-1BB8-4716-BFAF-B320CFB9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1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Got Movie?</a:t>
            </a:r>
            <a:br>
              <a:rPr lang="en-US" dirty="0" smtClean="0"/>
            </a:br>
            <a:r>
              <a:rPr lang="en-US" sz="3100" dirty="0" smtClean="0"/>
              <a:t>A bar code reading and movie cataloging application.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4478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b</a:t>
            </a:r>
            <a:r>
              <a:rPr lang="en-US" sz="2800" dirty="0" smtClean="0">
                <a:solidFill>
                  <a:schemeClr val="tx1"/>
                </a:solidFill>
              </a:rPr>
              <a:t>y Justin Chrysler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Advisor Jorge </a:t>
            </a:r>
            <a:r>
              <a:rPr lang="en-US" sz="2800" dirty="0" err="1" smtClean="0">
                <a:solidFill>
                  <a:schemeClr val="tx1"/>
                </a:solidFill>
              </a:rPr>
              <a:t>Novillo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89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Title 1148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Reading UPC Barcode Check Digit</a:t>
            </a:r>
          </a:p>
        </p:txBody>
      </p:sp>
      <p:sp>
        <p:nvSpPr>
          <p:cNvPr id="1152" name="Round Diagonal Corner Rectangle 1151"/>
          <p:cNvSpPr/>
          <p:nvPr/>
        </p:nvSpPr>
        <p:spPr>
          <a:xfrm>
            <a:off x="482600" y="1331383"/>
            <a:ext cx="8153400" cy="1143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ontent Placeholder 1149"/>
          <p:cNvSpPr txBox="1">
            <a:spLocks/>
          </p:cNvSpPr>
          <p:nvPr/>
        </p:nvSpPr>
        <p:spPr>
          <a:xfrm>
            <a:off x="482600" y="1676400"/>
            <a:ext cx="5613400" cy="4419600"/>
          </a:xfrm>
          <a:prstGeom prst="rect">
            <a:avLst/>
          </a:prstGeom>
          <a:gradFill flip="none" rotWithShape="1">
            <a:gsLst>
              <a:gs pos="66000">
                <a:schemeClr val="bg1">
                  <a:lumMod val="65000"/>
                  <a:alpha val="0"/>
                </a:schemeClr>
              </a:gs>
              <a:gs pos="100000">
                <a:schemeClr val="bg1">
                  <a:lumMod val="85000"/>
                  <a:alpha val="86000"/>
                </a:schemeClr>
              </a:gs>
            </a:gsLst>
            <a:lin ang="5400000" scaled="1"/>
            <a:tileRect/>
          </a:gradFill>
          <a:effectLst/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Last Digit of a UPC</a:t>
            </a:r>
          </a:p>
          <a:p>
            <a:r>
              <a:rPr lang="en-US" dirty="0" smtClean="0"/>
              <a:t>Calculated from other digits by</a:t>
            </a:r>
            <a:endParaRPr lang="en-US" dirty="0"/>
          </a:p>
          <a:p>
            <a:pPr lvl="1"/>
            <a:r>
              <a:rPr lang="en-US" dirty="0" smtClean="0"/>
              <a:t>Adding odd digits, multiply by 3</a:t>
            </a:r>
          </a:p>
          <a:p>
            <a:pPr lvl="1"/>
            <a:r>
              <a:rPr lang="en-US" dirty="0" smtClean="0"/>
              <a:t>Add even digits (excluding check digit)</a:t>
            </a:r>
          </a:p>
          <a:p>
            <a:pPr lvl="1"/>
            <a:r>
              <a:rPr lang="en-US" dirty="0" smtClean="0"/>
              <a:t>Add the sums</a:t>
            </a:r>
          </a:p>
          <a:p>
            <a:pPr lvl="1"/>
            <a:r>
              <a:rPr lang="en-US" dirty="0" smtClean="0"/>
              <a:t>Perform a modulo 10</a:t>
            </a:r>
          </a:p>
          <a:p>
            <a:pPr lvl="2"/>
            <a:r>
              <a:rPr lang="en-US" dirty="0" smtClean="0"/>
              <a:t>If result is 0 check digit is 0</a:t>
            </a:r>
          </a:p>
          <a:p>
            <a:pPr lvl="2"/>
            <a:r>
              <a:rPr lang="en-US" dirty="0" smtClean="0"/>
              <a:t>Else check digit should be 10 - result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300" y="1676400"/>
            <a:ext cx="2171700" cy="18192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57800" y="3886200"/>
            <a:ext cx="388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Odd Sum: 5+3+0+1+6+0 </a:t>
            </a:r>
            <a:r>
              <a:rPr lang="en-US" dirty="0"/>
              <a:t>= </a:t>
            </a:r>
            <a:r>
              <a:rPr lang="en-US" dirty="0" smtClean="0"/>
              <a:t>15 * 3 </a:t>
            </a:r>
            <a:r>
              <a:rPr lang="en-US" dirty="0"/>
              <a:t>= 45</a:t>
            </a:r>
          </a:p>
          <a:p>
            <a:r>
              <a:rPr lang="en-US" dirty="0" smtClean="0"/>
              <a:t>Even Sum: 4+0+0+8+7 </a:t>
            </a:r>
            <a:r>
              <a:rPr lang="en-US" dirty="0"/>
              <a:t>= 19</a:t>
            </a:r>
          </a:p>
          <a:p>
            <a:r>
              <a:rPr lang="en-US" dirty="0" smtClean="0"/>
              <a:t>Sum Mod 10: 45+19 </a:t>
            </a:r>
            <a:r>
              <a:rPr lang="en-US" dirty="0"/>
              <a:t>= </a:t>
            </a:r>
            <a:r>
              <a:rPr lang="en-US" dirty="0" smtClean="0"/>
              <a:t>64 % 10 = 4</a:t>
            </a:r>
            <a:endParaRPr lang="en-US" dirty="0"/>
          </a:p>
          <a:p>
            <a:r>
              <a:rPr lang="en-US" dirty="0" smtClean="0"/>
              <a:t>Check Digit: 10 – 4 =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95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Title 1148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Application Internals</a:t>
            </a:r>
          </a:p>
        </p:txBody>
      </p:sp>
      <p:sp>
        <p:nvSpPr>
          <p:cNvPr id="1150" name="Content Placeholder 1149"/>
          <p:cNvSpPr>
            <a:spLocks noGrp="1"/>
          </p:cNvSpPr>
          <p:nvPr>
            <p:ph idx="1"/>
          </p:nvPr>
        </p:nvSpPr>
        <p:spPr>
          <a:xfrm>
            <a:off x="457200" y="1600201"/>
            <a:ext cx="7848600" cy="4038599"/>
          </a:xfrm>
          <a:gradFill flip="none" rotWithShape="1">
            <a:gsLst>
              <a:gs pos="66000">
                <a:schemeClr val="bg1">
                  <a:lumMod val="65000"/>
                  <a:alpha val="0"/>
                </a:schemeClr>
              </a:gs>
              <a:gs pos="100000">
                <a:schemeClr val="bg1">
                  <a:lumMod val="85000"/>
                  <a:alpha val="86000"/>
                </a:schemeClr>
              </a:gs>
            </a:gsLst>
            <a:lin ang="5400000" scaled="1"/>
            <a:tileRect/>
          </a:gradFill>
          <a:effectLst/>
        </p:spPr>
        <p:txBody>
          <a:bodyPr/>
          <a:lstStyle/>
          <a:p>
            <a:r>
              <a:rPr lang="en-US" dirty="0" smtClean="0"/>
              <a:t>Application is written in Java</a:t>
            </a:r>
          </a:p>
          <a:p>
            <a:r>
              <a:rPr lang="en-US" dirty="0" smtClean="0"/>
              <a:t>XML RPC Client is the only Third party library</a:t>
            </a:r>
          </a:p>
          <a:p>
            <a:r>
              <a:rPr lang="en-US" dirty="0" smtClean="0"/>
              <a:t>Basic user interface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152" name="Round Diagonal Corner Rectangle 1151"/>
          <p:cNvSpPr/>
          <p:nvPr/>
        </p:nvSpPr>
        <p:spPr>
          <a:xfrm>
            <a:off x="482600" y="1331383"/>
            <a:ext cx="8153400" cy="1143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6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Title 1148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Application Internals – Bar code reader</a:t>
            </a:r>
          </a:p>
        </p:txBody>
      </p:sp>
      <p:sp>
        <p:nvSpPr>
          <p:cNvPr id="1152" name="Round Diagonal Corner Rectangle 1151"/>
          <p:cNvSpPr/>
          <p:nvPr/>
        </p:nvSpPr>
        <p:spPr>
          <a:xfrm>
            <a:off x="482600" y="1331383"/>
            <a:ext cx="8153400" cy="1143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49"/>
          <p:cNvSpPr>
            <a:spLocks noGrp="1"/>
          </p:cNvSpPr>
          <p:nvPr>
            <p:ph idx="1"/>
          </p:nvPr>
        </p:nvSpPr>
        <p:spPr>
          <a:xfrm>
            <a:off x="482600" y="1600200"/>
            <a:ext cx="8280400" cy="4267200"/>
          </a:xfrm>
          <a:gradFill flip="none" rotWithShape="1">
            <a:gsLst>
              <a:gs pos="66000">
                <a:schemeClr val="bg1">
                  <a:lumMod val="65000"/>
                  <a:alpha val="0"/>
                </a:schemeClr>
              </a:gs>
              <a:gs pos="100000">
                <a:schemeClr val="bg1">
                  <a:lumMod val="85000"/>
                  <a:alpha val="86000"/>
                </a:schemeClr>
              </a:gs>
            </a:gsLst>
            <a:lin ang="5400000" scaled="1"/>
            <a:tileRect/>
          </a:gradFill>
          <a:effectLst/>
        </p:spPr>
        <p:txBody>
          <a:bodyPr/>
          <a:lstStyle/>
          <a:p>
            <a:r>
              <a:rPr lang="en-US" dirty="0" smtClean="0"/>
              <a:t>Difficulty with Android camera</a:t>
            </a:r>
          </a:p>
          <a:p>
            <a:r>
              <a:rPr lang="en-US" dirty="0" smtClean="0"/>
              <a:t>Picture Quality</a:t>
            </a:r>
          </a:p>
          <a:p>
            <a:r>
              <a:rPr lang="en-US" dirty="0" smtClean="0"/>
              <a:t>Lighting</a:t>
            </a:r>
          </a:p>
          <a:p>
            <a:r>
              <a:rPr lang="en-US" dirty="0" smtClean="0"/>
              <a:t>Memory</a:t>
            </a:r>
          </a:p>
          <a:p>
            <a:r>
              <a:rPr lang="en-US" dirty="0" smtClean="0"/>
              <a:t>Types of </a:t>
            </a:r>
            <a:r>
              <a:rPr lang="en-US" dirty="0" err="1" smtClean="0"/>
              <a:t>Thresholding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03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Title 1148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Difficulty with Android camera</a:t>
            </a:r>
          </a:p>
        </p:txBody>
      </p:sp>
      <p:sp>
        <p:nvSpPr>
          <p:cNvPr id="1152" name="Round Diagonal Corner Rectangle 1151"/>
          <p:cNvSpPr/>
          <p:nvPr/>
        </p:nvSpPr>
        <p:spPr>
          <a:xfrm>
            <a:off x="482600" y="1331383"/>
            <a:ext cx="8153400" cy="1143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49"/>
          <p:cNvSpPr>
            <a:spLocks noGrp="1"/>
          </p:cNvSpPr>
          <p:nvPr>
            <p:ph idx="1"/>
          </p:nvPr>
        </p:nvSpPr>
        <p:spPr>
          <a:xfrm>
            <a:off x="482600" y="1600200"/>
            <a:ext cx="8280400" cy="4267200"/>
          </a:xfrm>
          <a:gradFill flip="none" rotWithShape="1">
            <a:gsLst>
              <a:gs pos="66000">
                <a:schemeClr val="bg1">
                  <a:lumMod val="65000"/>
                  <a:alpha val="0"/>
                </a:schemeClr>
              </a:gs>
              <a:gs pos="100000">
                <a:schemeClr val="bg1">
                  <a:lumMod val="85000"/>
                  <a:alpha val="86000"/>
                </a:schemeClr>
              </a:gs>
            </a:gsLst>
            <a:lin ang="5400000" scaled="1"/>
            <a:tileRect/>
          </a:gradFill>
          <a:effectLst/>
        </p:spPr>
        <p:txBody>
          <a:bodyPr>
            <a:normAutofit/>
          </a:bodyPr>
          <a:lstStyle/>
          <a:p>
            <a:r>
              <a:rPr lang="en-US" dirty="0" smtClean="0"/>
              <a:t>Camera needs to be retrieved and released</a:t>
            </a:r>
          </a:p>
          <a:p>
            <a:r>
              <a:rPr lang="en-US" dirty="0" smtClean="0"/>
              <a:t>Numerous times release wasn’t called correctly</a:t>
            </a:r>
          </a:p>
          <a:p>
            <a:r>
              <a:rPr lang="en-US" dirty="0" smtClean="0"/>
              <a:t>Starting and Stopping preview</a:t>
            </a:r>
          </a:p>
          <a:p>
            <a:r>
              <a:rPr lang="en-US" dirty="0" smtClean="0"/>
              <a:t>Initialization Camera Properties</a:t>
            </a:r>
          </a:p>
          <a:p>
            <a:pPr lvl="1"/>
            <a:r>
              <a:rPr lang="en-US" dirty="0" smtClean="0"/>
              <a:t>Out of memory</a:t>
            </a:r>
          </a:p>
          <a:p>
            <a:pPr lvl="1"/>
            <a:r>
              <a:rPr lang="en-US" dirty="0" smtClean="0"/>
              <a:t>Supported features</a:t>
            </a:r>
          </a:p>
        </p:txBody>
      </p:sp>
    </p:spTree>
    <p:extLst>
      <p:ext uri="{BB962C8B-B14F-4D97-AF65-F5344CB8AC3E}">
        <p14:creationId xmlns:p14="http://schemas.microsoft.com/office/powerpoint/2010/main" val="8106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Title 1148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Picture Quality</a:t>
            </a:r>
          </a:p>
        </p:txBody>
      </p:sp>
      <p:sp>
        <p:nvSpPr>
          <p:cNvPr id="1152" name="Round Diagonal Corner Rectangle 1151"/>
          <p:cNvSpPr/>
          <p:nvPr/>
        </p:nvSpPr>
        <p:spPr>
          <a:xfrm>
            <a:off x="482600" y="1331383"/>
            <a:ext cx="8153400" cy="1143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49"/>
          <p:cNvSpPr>
            <a:spLocks noGrp="1"/>
          </p:cNvSpPr>
          <p:nvPr>
            <p:ph idx="1"/>
          </p:nvPr>
        </p:nvSpPr>
        <p:spPr>
          <a:xfrm>
            <a:off x="482600" y="1600200"/>
            <a:ext cx="8280400" cy="4267200"/>
          </a:xfrm>
          <a:gradFill flip="none" rotWithShape="1">
            <a:gsLst>
              <a:gs pos="66000">
                <a:schemeClr val="bg1">
                  <a:lumMod val="65000"/>
                  <a:alpha val="0"/>
                </a:schemeClr>
              </a:gs>
              <a:gs pos="100000">
                <a:schemeClr val="bg1">
                  <a:lumMod val="85000"/>
                  <a:alpha val="86000"/>
                </a:schemeClr>
              </a:gs>
            </a:gsLst>
            <a:lin ang="5400000" scaled="1"/>
            <a:tileRect/>
          </a:gradFill>
          <a:effectLst/>
        </p:spPr>
        <p:txBody>
          <a:bodyPr/>
          <a:lstStyle/>
          <a:p>
            <a:r>
              <a:rPr lang="en-US" dirty="0" smtClean="0"/>
              <a:t>Take picture</a:t>
            </a:r>
          </a:p>
          <a:p>
            <a:pPr lvl="1"/>
            <a:r>
              <a:rPr lang="en-US" dirty="0" smtClean="0"/>
              <a:t>Out of focus</a:t>
            </a:r>
          </a:p>
          <a:p>
            <a:pPr lvl="1"/>
            <a:r>
              <a:rPr lang="en-US" dirty="0" smtClean="0"/>
              <a:t>Always blurry</a:t>
            </a:r>
          </a:p>
          <a:p>
            <a:pPr lvl="1"/>
            <a:r>
              <a:rPr lang="en-US" dirty="0" smtClean="0"/>
              <a:t>JPEG default picture quality (settable)</a:t>
            </a:r>
          </a:p>
          <a:p>
            <a:r>
              <a:rPr lang="en-US" dirty="0" smtClean="0"/>
              <a:t>Take next preview</a:t>
            </a:r>
          </a:p>
          <a:p>
            <a:pPr lvl="1"/>
            <a:r>
              <a:rPr lang="en-US" dirty="0" smtClean="0"/>
              <a:t>Clear</a:t>
            </a:r>
          </a:p>
          <a:p>
            <a:pPr lvl="1"/>
            <a:r>
              <a:rPr lang="en-US" dirty="0" smtClean="0"/>
              <a:t>Exactly what was seen on preview</a:t>
            </a:r>
          </a:p>
          <a:p>
            <a:pPr lvl="1"/>
            <a:r>
              <a:rPr lang="en-US" dirty="0" smtClean="0"/>
              <a:t>NC21 </a:t>
            </a:r>
            <a:r>
              <a:rPr lang="en-US" dirty="0" err="1" smtClean="0"/>
              <a:t>YCrCb</a:t>
            </a:r>
            <a:r>
              <a:rPr lang="en-US" dirty="0" smtClean="0"/>
              <a:t> default picture quality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67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Title 1148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Lighting</a:t>
            </a:r>
          </a:p>
        </p:txBody>
      </p:sp>
      <p:sp>
        <p:nvSpPr>
          <p:cNvPr id="1152" name="Round Diagonal Corner Rectangle 1151"/>
          <p:cNvSpPr/>
          <p:nvPr/>
        </p:nvSpPr>
        <p:spPr>
          <a:xfrm>
            <a:off x="482600" y="1331383"/>
            <a:ext cx="8153400" cy="1143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49"/>
          <p:cNvSpPr>
            <a:spLocks noGrp="1"/>
          </p:cNvSpPr>
          <p:nvPr>
            <p:ph idx="1"/>
          </p:nvPr>
        </p:nvSpPr>
        <p:spPr>
          <a:xfrm>
            <a:off x="482600" y="1600200"/>
            <a:ext cx="8280400" cy="4267200"/>
          </a:xfrm>
          <a:gradFill flip="none" rotWithShape="1">
            <a:gsLst>
              <a:gs pos="66000">
                <a:schemeClr val="bg1">
                  <a:lumMod val="65000"/>
                  <a:alpha val="0"/>
                </a:schemeClr>
              </a:gs>
              <a:gs pos="100000">
                <a:schemeClr val="bg1">
                  <a:lumMod val="85000"/>
                  <a:alpha val="86000"/>
                </a:schemeClr>
              </a:gs>
            </a:gsLst>
            <a:lin ang="5400000" scaled="1"/>
            <a:tileRect/>
          </a:gradFill>
          <a:effectLst/>
        </p:spPr>
        <p:txBody>
          <a:bodyPr/>
          <a:lstStyle/>
          <a:p>
            <a:r>
              <a:rPr lang="en-US" dirty="0" smtClean="0"/>
              <a:t>Flash modes</a:t>
            </a:r>
          </a:p>
          <a:p>
            <a:pPr lvl="1"/>
            <a:r>
              <a:rPr lang="en-US" dirty="0" smtClean="0"/>
              <a:t>Torch</a:t>
            </a:r>
          </a:p>
          <a:p>
            <a:pPr lvl="1"/>
            <a:r>
              <a:rPr lang="en-US" dirty="0" smtClean="0"/>
              <a:t>Macro</a:t>
            </a:r>
          </a:p>
          <a:p>
            <a:r>
              <a:rPr lang="en-US" dirty="0" smtClean="0"/>
              <a:t>Bright spots affected </a:t>
            </a:r>
            <a:r>
              <a:rPr lang="en-US" dirty="0" err="1"/>
              <a:t>T</a:t>
            </a:r>
            <a:r>
              <a:rPr lang="en-US" dirty="0" err="1" smtClean="0"/>
              <a:t>hresholding</a:t>
            </a:r>
            <a:endParaRPr lang="en-US" dirty="0" smtClean="0"/>
          </a:p>
          <a:p>
            <a:pPr lvl="1"/>
            <a:r>
              <a:rPr lang="en-US" dirty="0" smtClean="0"/>
              <a:t>Full Image </a:t>
            </a:r>
            <a:r>
              <a:rPr lang="en-US" dirty="0" err="1" smtClean="0"/>
              <a:t>vs</a:t>
            </a:r>
            <a:r>
              <a:rPr lang="en-US" dirty="0" smtClean="0"/>
              <a:t> Barcode area </a:t>
            </a:r>
            <a:r>
              <a:rPr lang="en-US" dirty="0" err="1" smtClean="0"/>
              <a:t>vs</a:t>
            </a:r>
            <a:r>
              <a:rPr lang="en-US" dirty="0" smtClean="0"/>
              <a:t> Line we care about</a:t>
            </a:r>
          </a:p>
          <a:p>
            <a:pPr lvl="1"/>
            <a:r>
              <a:rPr lang="en-US" dirty="0" err="1" smtClean="0"/>
              <a:t>Thresholding</a:t>
            </a:r>
            <a:r>
              <a:rPr lang="en-US" dirty="0" smtClean="0"/>
              <a:t> techniques (Talk about later)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30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Title 1148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Memory</a:t>
            </a:r>
          </a:p>
        </p:txBody>
      </p:sp>
      <p:sp>
        <p:nvSpPr>
          <p:cNvPr id="1152" name="Round Diagonal Corner Rectangle 1151"/>
          <p:cNvSpPr/>
          <p:nvPr/>
        </p:nvSpPr>
        <p:spPr>
          <a:xfrm>
            <a:off x="482600" y="1331383"/>
            <a:ext cx="8153400" cy="1143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49"/>
          <p:cNvSpPr>
            <a:spLocks noGrp="1"/>
          </p:cNvSpPr>
          <p:nvPr>
            <p:ph idx="1"/>
          </p:nvPr>
        </p:nvSpPr>
        <p:spPr>
          <a:xfrm>
            <a:off x="482600" y="1600200"/>
            <a:ext cx="8280400" cy="4267200"/>
          </a:xfrm>
          <a:gradFill flip="none" rotWithShape="1">
            <a:gsLst>
              <a:gs pos="66000">
                <a:schemeClr val="bg1">
                  <a:lumMod val="65000"/>
                  <a:alpha val="0"/>
                </a:schemeClr>
              </a:gs>
              <a:gs pos="100000">
                <a:schemeClr val="bg1">
                  <a:lumMod val="85000"/>
                  <a:alpha val="86000"/>
                </a:schemeClr>
              </a:gs>
            </a:gsLst>
            <a:lin ang="5400000" scaled="1"/>
            <a:tileRect/>
          </a:gradFill>
          <a:effectLst/>
        </p:spPr>
        <p:txBody>
          <a:bodyPr/>
          <a:lstStyle/>
          <a:p>
            <a:r>
              <a:rPr lang="en-US" dirty="0" smtClean="0"/>
              <a:t>Limited</a:t>
            </a:r>
          </a:p>
          <a:p>
            <a:pPr lvl="1"/>
            <a:r>
              <a:rPr lang="en-US" dirty="0" smtClean="0"/>
              <a:t>16 MB on 1</a:t>
            </a:r>
            <a:r>
              <a:rPr lang="en-US" baseline="30000" dirty="0" smtClean="0"/>
              <a:t>st</a:t>
            </a:r>
            <a:r>
              <a:rPr lang="en-US" dirty="0" smtClean="0"/>
              <a:t> gen phones</a:t>
            </a:r>
          </a:p>
          <a:p>
            <a:pPr lvl="1"/>
            <a:r>
              <a:rPr lang="en-US" dirty="0" smtClean="0"/>
              <a:t>24 MB on 2</a:t>
            </a:r>
            <a:r>
              <a:rPr lang="en-US" baseline="30000" dirty="0" smtClean="0"/>
              <a:t>nd</a:t>
            </a:r>
            <a:r>
              <a:rPr lang="en-US" dirty="0" smtClean="0"/>
              <a:t> gen phones</a:t>
            </a:r>
          </a:p>
          <a:p>
            <a:r>
              <a:rPr lang="en-US" dirty="0" smtClean="0"/>
              <a:t>8 megapixel image unable to save as an object in memory.</a:t>
            </a:r>
          </a:p>
          <a:p>
            <a:r>
              <a:rPr lang="en-US" dirty="0" smtClean="0"/>
              <a:t>Database storage based on available internal memory.</a:t>
            </a:r>
          </a:p>
        </p:txBody>
      </p:sp>
    </p:spTree>
    <p:extLst>
      <p:ext uri="{BB962C8B-B14F-4D97-AF65-F5344CB8AC3E}">
        <p14:creationId xmlns:p14="http://schemas.microsoft.com/office/powerpoint/2010/main" val="283852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Title 1148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Types of </a:t>
            </a:r>
            <a:r>
              <a:rPr lang="en-US" dirty="0" err="1" smtClean="0"/>
              <a:t>Thresholding</a:t>
            </a:r>
            <a:endParaRPr lang="en-US" dirty="0" smtClean="0"/>
          </a:p>
        </p:txBody>
      </p:sp>
      <p:sp>
        <p:nvSpPr>
          <p:cNvPr id="1152" name="Round Diagonal Corner Rectangle 1151"/>
          <p:cNvSpPr/>
          <p:nvPr/>
        </p:nvSpPr>
        <p:spPr>
          <a:xfrm>
            <a:off x="482600" y="1331383"/>
            <a:ext cx="8153400" cy="1143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49"/>
          <p:cNvSpPr>
            <a:spLocks noGrp="1"/>
          </p:cNvSpPr>
          <p:nvPr>
            <p:ph idx="1"/>
          </p:nvPr>
        </p:nvSpPr>
        <p:spPr>
          <a:xfrm>
            <a:off x="482600" y="1600200"/>
            <a:ext cx="8280400" cy="4572000"/>
          </a:xfrm>
          <a:gradFill flip="none" rotWithShape="1">
            <a:gsLst>
              <a:gs pos="66000">
                <a:schemeClr val="bg1">
                  <a:lumMod val="65000"/>
                  <a:alpha val="0"/>
                </a:schemeClr>
              </a:gs>
              <a:gs pos="100000">
                <a:schemeClr val="bg1">
                  <a:lumMod val="85000"/>
                  <a:alpha val="86000"/>
                </a:schemeClr>
              </a:gs>
            </a:gsLst>
            <a:lin ang="5400000" scaled="1"/>
            <a:tileRect/>
          </a:gradFill>
          <a:effectLst/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Otsu’s Method</a:t>
            </a:r>
          </a:p>
          <a:p>
            <a:pPr lvl="1"/>
            <a:r>
              <a:rPr lang="en-US" dirty="0" smtClean="0"/>
              <a:t>Worked well whole image</a:t>
            </a:r>
          </a:p>
          <a:p>
            <a:pPr lvl="1"/>
            <a:r>
              <a:rPr lang="en-US" dirty="0" smtClean="0"/>
              <a:t>Not so well on a single line (expected)</a:t>
            </a:r>
          </a:p>
          <a:p>
            <a:r>
              <a:rPr lang="en-US" dirty="0" smtClean="0"/>
              <a:t>Iterative</a:t>
            </a:r>
          </a:p>
          <a:p>
            <a:pPr lvl="1"/>
            <a:r>
              <a:rPr lang="en-US" dirty="0" smtClean="0"/>
              <a:t>Required an initial start threshold value</a:t>
            </a:r>
          </a:p>
          <a:p>
            <a:pPr lvl="1"/>
            <a:r>
              <a:rPr lang="en-US" dirty="0" smtClean="0"/>
              <a:t>Always resulted in a local minimum</a:t>
            </a:r>
          </a:p>
          <a:p>
            <a:r>
              <a:rPr lang="en-US" dirty="0" smtClean="0"/>
              <a:t>Modified</a:t>
            </a:r>
          </a:p>
          <a:p>
            <a:pPr lvl="1"/>
            <a:r>
              <a:rPr lang="en-US" dirty="0" smtClean="0"/>
              <a:t>Find the first largest peak</a:t>
            </a:r>
          </a:p>
          <a:p>
            <a:pPr lvl="1"/>
            <a:r>
              <a:rPr lang="en-US" dirty="0" smtClean="0"/>
              <a:t>Find second largest furthest away from first</a:t>
            </a:r>
          </a:p>
          <a:p>
            <a:pPr lvl="1"/>
            <a:r>
              <a:rPr lang="en-US" dirty="0" smtClean="0"/>
              <a:t>Find a low valley between the two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64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Title 1148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Application Internals - UI</a:t>
            </a:r>
          </a:p>
        </p:txBody>
      </p:sp>
      <p:sp>
        <p:nvSpPr>
          <p:cNvPr id="1150" name="Content Placeholder 1149"/>
          <p:cNvSpPr>
            <a:spLocks noGrp="1"/>
          </p:cNvSpPr>
          <p:nvPr>
            <p:ph idx="1"/>
          </p:nvPr>
        </p:nvSpPr>
        <p:spPr>
          <a:xfrm>
            <a:off x="457200" y="1600201"/>
            <a:ext cx="7848600" cy="4419599"/>
          </a:xfrm>
          <a:gradFill flip="none" rotWithShape="1">
            <a:gsLst>
              <a:gs pos="66000">
                <a:schemeClr val="bg1">
                  <a:lumMod val="65000"/>
                  <a:alpha val="0"/>
                </a:schemeClr>
              </a:gs>
              <a:gs pos="100000">
                <a:schemeClr val="bg1">
                  <a:lumMod val="85000"/>
                  <a:alpha val="86000"/>
                </a:schemeClr>
              </a:gs>
            </a:gsLst>
            <a:lin ang="5400000" scaled="1"/>
            <a:tileRect/>
          </a:gradFill>
          <a:effectLst/>
        </p:spPr>
        <p:txBody>
          <a:bodyPr/>
          <a:lstStyle/>
          <a:p>
            <a:r>
              <a:rPr lang="en-US" dirty="0" smtClean="0"/>
              <a:t>Views are containers</a:t>
            </a:r>
          </a:p>
          <a:p>
            <a:r>
              <a:rPr lang="en-US" dirty="0" smtClean="0"/>
              <a:t>Started with using </a:t>
            </a:r>
            <a:r>
              <a:rPr lang="en-US" dirty="0" err="1" smtClean="0"/>
              <a:t>TableLayout’s</a:t>
            </a:r>
            <a:endParaRPr lang="en-US" dirty="0" smtClean="0"/>
          </a:p>
          <a:p>
            <a:pPr lvl="1"/>
            <a:r>
              <a:rPr lang="en-US" dirty="0" smtClean="0"/>
              <a:t>Easy to add new items</a:t>
            </a:r>
          </a:p>
          <a:p>
            <a:pPr lvl="1"/>
            <a:r>
              <a:rPr lang="en-US" dirty="0" smtClean="0"/>
              <a:t>Can’t be updated dynamically</a:t>
            </a:r>
          </a:p>
          <a:p>
            <a:r>
              <a:rPr lang="en-US" dirty="0" smtClean="0"/>
              <a:t>Switched to </a:t>
            </a:r>
            <a:r>
              <a:rPr lang="en-US" dirty="0" err="1" smtClean="0"/>
              <a:t>ListView’s</a:t>
            </a:r>
            <a:endParaRPr lang="en-US" dirty="0" smtClean="0"/>
          </a:p>
          <a:p>
            <a:pPr lvl="1"/>
            <a:r>
              <a:rPr lang="en-US" dirty="0" smtClean="0"/>
              <a:t>Underlying list adapters allow dynamic change</a:t>
            </a:r>
          </a:p>
          <a:p>
            <a:pPr lvl="1"/>
            <a:r>
              <a:rPr lang="en-US" dirty="0" smtClean="0"/>
              <a:t>Notifying of a change must happen on UI thread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152" name="Round Diagonal Corner Rectangle 1151"/>
          <p:cNvSpPr/>
          <p:nvPr/>
        </p:nvSpPr>
        <p:spPr>
          <a:xfrm>
            <a:off x="482600" y="1331383"/>
            <a:ext cx="8153400" cy="1143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9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Title 1148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Application Internals – Web Services</a:t>
            </a:r>
          </a:p>
        </p:txBody>
      </p:sp>
      <p:sp>
        <p:nvSpPr>
          <p:cNvPr id="1150" name="Content Placeholder 1149"/>
          <p:cNvSpPr>
            <a:spLocks noGrp="1"/>
          </p:cNvSpPr>
          <p:nvPr>
            <p:ph idx="1"/>
          </p:nvPr>
        </p:nvSpPr>
        <p:spPr>
          <a:xfrm>
            <a:off x="457200" y="1600201"/>
            <a:ext cx="7848600" cy="4114799"/>
          </a:xfrm>
          <a:gradFill flip="none" rotWithShape="1">
            <a:gsLst>
              <a:gs pos="66000">
                <a:schemeClr val="bg1">
                  <a:lumMod val="65000"/>
                  <a:alpha val="0"/>
                </a:schemeClr>
              </a:gs>
              <a:gs pos="100000">
                <a:schemeClr val="bg1">
                  <a:lumMod val="85000"/>
                  <a:alpha val="86000"/>
                </a:schemeClr>
              </a:gs>
            </a:gsLst>
            <a:lin ang="5400000" scaled="1"/>
            <a:tileRect/>
          </a:gradFill>
          <a:effectLst/>
        </p:spPr>
        <p:txBody>
          <a:bodyPr>
            <a:normAutofit lnSpcReduction="10000"/>
          </a:bodyPr>
          <a:lstStyle/>
          <a:p>
            <a:r>
              <a:rPr lang="en-US" dirty="0" smtClean="0"/>
              <a:t>Google</a:t>
            </a:r>
          </a:p>
          <a:p>
            <a:pPr lvl="1"/>
            <a:r>
              <a:rPr lang="en-US" dirty="0" smtClean="0"/>
              <a:t>Original plan</a:t>
            </a:r>
          </a:p>
          <a:p>
            <a:pPr lvl="1"/>
            <a:r>
              <a:rPr lang="en-US" dirty="0" smtClean="0"/>
              <a:t>Only found shopping related services</a:t>
            </a:r>
          </a:p>
          <a:p>
            <a:pPr lvl="1"/>
            <a:r>
              <a:rPr lang="en-US" dirty="0" smtClean="0"/>
              <a:t>WS usage cost money</a:t>
            </a:r>
          </a:p>
          <a:p>
            <a:r>
              <a:rPr lang="en-US" dirty="0" smtClean="0"/>
              <a:t>Amazon</a:t>
            </a:r>
          </a:p>
          <a:p>
            <a:pPr lvl="1"/>
            <a:r>
              <a:rPr lang="en-US" dirty="0" smtClean="0"/>
              <a:t>Original backup plan</a:t>
            </a:r>
          </a:p>
          <a:p>
            <a:pPr lvl="1"/>
            <a:r>
              <a:rPr lang="en-US" dirty="0" smtClean="0"/>
              <a:t>WS usage cost money</a:t>
            </a:r>
          </a:p>
          <a:p>
            <a:pPr lvl="1"/>
            <a:r>
              <a:rPr lang="en-US" dirty="0" smtClean="0"/>
              <a:t>TOS</a:t>
            </a:r>
          </a:p>
          <a:p>
            <a:endParaRPr lang="en-US" dirty="0"/>
          </a:p>
        </p:txBody>
      </p:sp>
      <p:sp>
        <p:nvSpPr>
          <p:cNvPr id="1152" name="Round Diagonal Corner Rectangle 1151"/>
          <p:cNvSpPr/>
          <p:nvPr/>
        </p:nvSpPr>
        <p:spPr>
          <a:xfrm>
            <a:off x="482600" y="1331383"/>
            <a:ext cx="8153400" cy="1143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3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Title 1148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Outline of Presentation</a:t>
            </a:r>
            <a:endParaRPr lang="en-US" dirty="0"/>
          </a:p>
        </p:txBody>
      </p:sp>
      <p:sp>
        <p:nvSpPr>
          <p:cNvPr id="1150" name="Content Placeholder 1149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  <a:gradFill flip="none" rotWithShape="1">
            <a:gsLst>
              <a:gs pos="66000">
                <a:schemeClr val="bg1">
                  <a:lumMod val="65000"/>
                  <a:alpha val="0"/>
                </a:schemeClr>
              </a:gs>
              <a:gs pos="100000">
                <a:schemeClr val="bg1">
                  <a:lumMod val="85000"/>
                  <a:alpha val="86000"/>
                </a:schemeClr>
              </a:gs>
            </a:gsLst>
            <a:lin ang="5400000" scaled="1"/>
            <a:tileRect/>
          </a:gradFill>
          <a:effectLst/>
        </p:spPr>
        <p:txBody>
          <a:bodyPr>
            <a:normAutofit fontScale="92500" lnSpcReduction="10000"/>
          </a:bodyPr>
          <a:lstStyle/>
          <a:p>
            <a:r>
              <a:rPr lang="en-US" dirty="0"/>
              <a:t>Where to find the code</a:t>
            </a:r>
          </a:p>
          <a:p>
            <a:r>
              <a:rPr lang="en-US" dirty="0" smtClean="0"/>
              <a:t>Reason </a:t>
            </a:r>
            <a:r>
              <a:rPr lang="en-US" dirty="0" smtClean="0"/>
              <a:t>for choosing this project</a:t>
            </a:r>
          </a:p>
          <a:p>
            <a:r>
              <a:rPr lang="en-US" dirty="0" smtClean="0"/>
              <a:t>Initial Goal</a:t>
            </a:r>
          </a:p>
          <a:p>
            <a:r>
              <a:rPr lang="en-US" dirty="0" smtClean="0"/>
              <a:t>End Result</a:t>
            </a:r>
          </a:p>
          <a:p>
            <a:r>
              <a:rPr lang="en-US" dirty="0" smtClean="0"/>
              <a:t>Reading UPC Barcode</a:t>
            </a:r>
          </a:p>
          <a:p>
            <a:r>
              <a:rPr lang="en-US" dirty="0" smtClean="0"/>
              <a:t>Application Internals</a:t>
            </a:r>
          </a:p>
          <a:p>
            <a:r>
              <a:rPr lang="en-US" dirty="0" smtClean="0"/>
              <a:t>Lessons Learned</a:t>
            </a:r>
          </a:p>
          <a:p>
            <a:r>
              <a:rPr lang="en-US" dirty="0" smtClean="0"/>
              <a:t>Demonstration of the Application</a:t>
            </a:r>
          </a:p>
          <a:p>
            <a:r>
              <a:rPr lang="en-US" dirty="0" smtClean="0"/>
              <a:t>Questions</a:t>
            </a:r>
            <a:r>
              <a:rPr lang="en-US" dirty="0" smtClean="0"/>
              <a:t>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152" name="Round Diagonal Corner Rectangle 1151"/>
          <p:cNvSpPr/>
          <p:nvPr/>
        </p:nvSpPr>
        <p:spPr>
          <a:xfrm>
            <a:off x="482600" y="1331383"/>
            <a:ext cx="8153400" cy="1143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7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Title 1148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Application Internals – Web Services</a:t>
            </a:r>
          </a:p>
        </p:txBody>
      </p:sp>
      <p:sp>
        <p:nvSpPr>
          <p:cNvPr id="1150" name="Content Placeholder 1149"/>
          <p:cNvSpPr>
            <a:spLocks noGrp="1"/>
          </p:cNvSpPr>
          <p:nvPr>
            <p:ph idx="1"/>
          </p:nvPr>
        </p:nvSpPr>
        <p:spPr>
          <a:xfrm>
            <a:off x="457200" y="1600201"/>
            <a:ext cx="7848600" cy="4495799"/>
          </a:xfrm>
          <a:gradFill flip="none" rotWithShape="1">
            <a:gsLst>
              <a:gs pos="66000">
                <a:schemeClr val="bg1">
                  <a:lumMod val="65000"/>
                  <a:alpha val="0"/>
                </a:schemeClr>
              </a:gs>
              <a:gs pos="100000">
                <a:schemeClr val="bg1">
                  <a:lumMod val="85000"/>
                  <a:alpha val="86000"/>
                </a:schemeClr>
              </a:gs>
            </a:gsLst>
            <a:lin ang="5400000" scaled="1"/>
            <a:tileRect/>
          </a:gradFill>
          <a:effectLst/>
        </p:spPr>
        <p:txBody>
          <a:bodyPr>
            <a:normAutofit lnSpcReduction="10000"/>
          </a:bodyPr>
          <a:lstStyle/>
          <a:p>
            <a:r>
              <a:rPr lang="en-US" dirty="0" err="1"/>
              <a:t>UPCDatabase</a:t>
            </a:r>
            <a:endParaRPr lang="en-US" dirty="0"/>
          </a:p>
          <a:p>
            <a:pPr lvl="1"/>
            <a:r>
              <a:rPr lang="en-US" dirty="0"/>
              <a:t>Non profit/commercial usage </a:t>
            </a:r>
            <a:r>
              <a:rPr lang="en-US" dirty="0" smtClean="0"/>
              <a:t>only</a:t>
            </a:r>
          </a:p>
          <a:p>
            <a:pPr lvl="1"/>
            <a:r>
              <a:rPr lang="en-US" dirty="0" smtClean="0"/>
              <a:t>Does not have everything</a:t>
            </a:r>
          </a:p>
          <a:p>
            <a:pPr lvl="1"/>
            <a:r>
              <a:rPr lang="en-US" dirty="0" smtClean="0"/>
              <a:t>Only basic information</a:t>
            </a:r>
          </a:p>
          <a:p>
            <a:pPr lvl="1"/>
            <a:r>
              <a:rPr lang="en-US" dirty="0" smtClean="0"/>
              <a:t>XML RPC</a:t>
            </a:r>
          </a:p>
          <a:p>
            <a:r>
              <a:rPr lang="en-US" dirty="0" smtClean="0"/>
              <a:t>Rotten Tomatoes</a:t>
            </a:r>
          </a:p>
          <a:p>
            <a:pPr lvl="1"/>
            <a:r>
              <a:rPr lang="en-US" dirty="0" smtClean="0"/>
              <a:t>Title search only</a:t>
            </a:r>
          </a:p>
          <a:p>
            <a:pPr lvl="1"/>
            <a:r>
              <a:rPr lang="en-US" dirty="0" smtClean="0"/>
              <a:t>No series information</a:t>
            </a:r>
          </a:p>
          <a:p>
            <a:pPr lvl="1"/>
            <a:r>
              <a:rPr lang="en-US" dirty="0" smtClean="0"/>
              <a:t>Not all information for all movies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1152" name="Round Diagonal Corner Rectangle 1151"/>
          <p:cNvSpPr/>
          <p:nvPr/>
        </p:nvSpPr>
        <p:spPr>
          <a:xfrm>
            <a:off x="482600" y="1331383"/>
            <a:ext cx="8153400" cy="1143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0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Title 1148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Demonstration of the Application</a:t>
            </a:r>
          </a:p>
        </p:txBody>
      </p:sp>
      <p:sp>
        <p:nvSpPr>
          <p:cNvPr id="1152" name="Round Diagonal Corner Rectangle 1151"/>
          <p:cNvSpPr/>
          <p:nvPr/>
        </p:nvSpPr>
        <p:spPr>
          <a:xfrm>
            <a:off x="482600" y="1331383"/>
            <a:ext cx="8153400" cy="1143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0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Title 1148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Questions?</a:t>
            </a:r>
          </a:p>
        </p:txBody>
      </p:sp>
      <p:sp>
        <p:nvSpPr>
          <p:cNvPr id="1152" name="Round Diagonal Corner Rectangle 1151"/>
          <p:cNvSpPr/>
          <p:nvPr/>
        </p:nvSpPr>
        <p:spPr>
          <a:xfrm>
            <a:off x="482600" y="1331383"/>
            <a:ext cx="8153400" cy="1143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182929" y="2743200"/>
            <a:ext cx="27527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Questions?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3811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149"/>
          <p:cNvSpPr>
            <a:spLocks noGrp="1"/>
          </p:cNvSpPr>
          <p:nvPr>
            <p:ph idx="1"/>
          </p:nvPr>
        </p:nvSpPr>
        <p:spPr>
          <a:xfrm>
            <a:off x="482600" y="1600200"/>
            <a:ext cx="8280400" cy="4525963"/>
          </a:xfrm>
          <a:gradFill flip="none" rotWithShape="1">
            <a:gsLst>
              <a:gs pos="66000">
                <a:schemeClr val="bg1">
                  <a:lumMod val="65000"/>
                  <a:alpha val="0"/>
                </a:schemeClr>
              </a:gs>
              <a:gs pos="100000">
                <a:schemeClr val="bg1">
                  <a:lumMod val="85000"/>
                  <a:alpha val="86000"/>
                </a:schemeClr>
              </a:gs>
            </a:gsLst>
            <a:lin ang="5400000" scaled="1"/>
            <a:tileRect/>
          </a:gradFill>
          <a:effectLst/>
        </p:spPr>
        <p:txBody>
          <a:bodyPr/>
          <a:lstStyle/>
          <a:p>
            <a:r>
              <a:rPr lang="en-US" sz="2800" dirty="0" smtClean="0"/>
              <a:t>http://www.barcodeisland.com/upca.phtml</a:t>
            </a:r>
          </a:p>
          <a:p>
            <a:r>
              <a:rPr lang="en-US" sz="2800" dirty="0" smtClean="0"/>
              <a:t>http://www.adams1.com/upccode.html</a:t>
            </a:r>
          </a:p>
          <a:p>
            <a:r>
              <a:rPr lang="en-US" sz="2800" dirty="0" smtClean="0"/>
              <a:t>http://</a:t>
            </a:r>
            <a:r>
              <a:rPr lang="en-US" sz="2800" dirty="0" smtClean="0"/>
              <a:t>www.softwarepractice.org/wiki/UPC-A_Barcode_Standards</a:t>
            </a:r>
          </a:p>
          <a:p>
            <a:r>
              <a:rPr lang="en-US" sz="2800" dirty="0"/>
              <a:t>http://www.free-power-point-templates.com/cinematography-powerpoint-template/</a:t>
            </a:r>
            <a:endParaRPr lang="en-US" sz="2800" dirty="0" smtClean="0"/>
          </a:p>
          <a:p>
            <a:endParaRPr lang="en-US" dirty="0"/>
          </a:p>
        </p:txBody>
      </p:sp>
      <p:sp>
        <p:nvSpPr>
          <p:cNvPr id="5" name="Round Diagonal Corner Rectangle 4"/>
          <p:cNvSpPr/>
          <p:nvPr/>
        </p:nvSpPr>
        <p:spPr>
          <a:xfrm>
            <a:off x="482600" y="1331383"/>
            <a:ext cx="8153400" cy="1143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148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77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149"/>
          <p:cNvSpPr>
            <a:spLocks noGrp="1"/>
          </p:cNvSpPr>
          <p:nvPr>
            <p:ph idx="1"/>
          </p:nvPr>
        </p:nvSpPr>
        <p:spPr>
          <a:xfrm>
            <a:off x="482600" y="1600200"/>
            <a:ext cx="8280400" cy="4525963"/>
          </a:xfrm>
          <a:gradFill flip="none" rotWithShape="1">
            <a:gsLst>
              <a:gs pos="66000">
                <a:schemeClr val="bg1">
                  <a:lumMod val="65000"/>
                  <a:alpha val="0"/>
                </a:schemeClr>
              </a:gs>
              <a:gs pos="100000">
                <a:schemeClr val="bg1">
                  <a:lumMod val="85000"/>
                  <a:alpha val="86000"/>
                </a:schemeClr>
              </a:gs>
            </a:gsLst>
            <a:lin ang="5400000" scaled="1"/>
            <a:tileRect/>
          </a:gradFill>
          <a:effectLst/>
        </p:spPr>
        <p:txBody>
          <a:bodyPr/>
          <a:lstStyle/>
          <a:p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sz="2400" dirty="0"/>
              <a:t>https://github.com/pintodragon/CS598MovieCatalog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5" name="Round Diagonal Corner Rectangle 4"/>
          <p:cNvSpPr/>
          <p:nvPr/>
        </p:nvSpPr>
        <p:spPr>
          <a:xfrm>
            <a:off x="482600" y="1331383"/>
            <a:ext cx="8153400" cy="1143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148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Where to find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96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149"/>
          <p:cNvSpPr>
            <a:spLocks noGrp="1"/>
          </p:cNvSpPr>
          <p:nvPr>
            <p:ph idx="1"/>
          </p:nvPr>
        </p:nvSpPr>
        <p:spPr>
          <a:xfrm>
            <a:off x="482600" y="1600200"/>
            <a:ext cx="8280400" cy="4525963"/>
          </a:xfrm>
          <a:gradFill flip="none" rotWithShape="1">
            <a:gsLst>
              <a:gs pos="66000">
                <a:schemeClr val="bg1">
                  <a:lumMod val="65000"/>
                  <a:alpha val="0"/>
                </a:schemeClr>
              </a:gs>
              <a:gs pos="100000">
                <a:schemeClr val="bg1">
                  <a:lumMod val="85000"/>
                  <a:alpha val="86000"/>
                </a:schemeClr>
              </a:gs>
            </a:gsLst>
            <a:lin ang="5400000" scaled="1"/>
            <a:tileRect/>
          </a:gradFill>
          <a:effectLst/>
        </p:spPr>
        <p:txBody>
          <a:bodyPr/>
          <a:lstStyle/>
          <a:p>
            <a:r>
              <a:rPr lang="en-US" dirty="0" smtClean="0"/>
              <a:t>Gain more experience with Android development</a:t>
            </a:r>
          </a:p>
          <a:p>
            <a:pPr lvl="1"/>
            <a:r>
              <a:rPr lang="en-US" dirty="0" smtClean="0"/>
              <a:t>This includes a different UI layout approach</a:t>
            </a:r>
          </a:p>
          <a:p>
            <a:pPr lvl="1"/>
            <a:r>
              <a:rPr lang="en-US" dirty="0" smtClean="0"/>
              <a:t>Memory management</a:t>
            </a:r>
          </a:p>
          <a:p>
            <a:pPr lvl="1"/>
            <a:r>
              <a:rPr lang="en-US" dirty="0" smtClean="0"/>
              <a:t>Accessing remote services</a:t>
            </a:r>
          </a:p>
          <a:p>
            <a:pPr lvl="1"/>
            <a:r>
              <a:rPr lang="en-US" dirty="0" smtClean="0"/>
              <a:t>Camera usage</a:t>
            </a:r>
          </a:p>
          <a:p>
            <a:r>
              <a:rPr lang="en-US" dirty="0" smtClean="0"/>
              <a:t>Image processing</a:t>
            </a:r>
          </a:p>
          <a:p>
            <a:endParaRPr lang="en-US" dirty="0"/>
          </a:p>
        </p:txBody>
      </p:sp>
      <p:sp>
        <p:nvSpPr>
          <p:cNvPr id="5" name="Round Diagonal Corner Rectangle 4"/>
          <p:cNvSpPr/>
          <p:nvPr/>
        </p:nvSpPr>
        <p:spPr>
          <a:xfrm>
            <a:off x="482600" y="1331383"/>
            <a:ext cx="8153400" cy="1143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148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Reason for choosing this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68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149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525963"/>
          </a:xfrm>
          <a:gradFill flip="none" rotWithShape="1">
            <a:gsLst>
              <a:gs pos="66000">
                <a:schemeClr val="bg1">
                  <a:lumMod val="65000"/>
                  <a:alpha val="0"/>
                </a:schemeClr>
              </a:gs>
              <a:gs pos="100000">
                <a:schemeClr val="bg1">
                  <a:lumMod val="85000"/>
                  <a:alpha val="86000"/>
                </a:schemeClr>
              </a:gs>
            </a:gsLst>
            <a:lin ang="5400000" scaled="1"/>
            <a:tileRect/>
          </a:gradFill>
          <a:effectLst/>
        </p:spPr>
        <p:txBody>
          <a:bodyPr>
            <a:normAutofit lnSpcReduction="10000"/>
          </a:bodyPr>
          <a:lstStyle/>
          <a:p>
            <a:r>
              <a:rPr lang="en-US" dirty="0" smtClean="0"/>
              <a:t>Ability to read all 1D product bar codes</a:t>
            </a:r>
          </a:p>
          <a:p>
            <a:r>
              <a:rPr lang="en-US" dirty="0" smtClean="0"/>
              <a:t>Remote server synchronization</a:t>
            </a:r>
          </a:p>
          <a:p>
            <a:pPr lvl="1"/>
            <a:r>
              <a:rPr lang="en-US" dirty="0" smtClean="0"/>
              <a:t>Originally plan was for a “Social” application</a:t>
            </a:r>
          </a:p>
          <a:p>
            <a:pPr lvl="1"/>
            <a:r>
              <a:rPr lang="en-US" dirty="0" smtClean="0"/>
              <a:t>Ability to share </a:t>
            </a:r>
            <a:r>
              <a:rPr lang="en-US" dirty="0" err="1" smtClean="0"/>
              <a:t>wishlist</a:t>
            </a:r>
            <a:endParaRPr lang="en-US" dirty="0" smtClean="0"/>
          </a:p>
          <a:p>
            <a:r>
              <a:rPr lang="en-US" dirty="0" smtClean="0"/>
              <a:t>Create Categories</a:t>
            </a:r>
          </a:p>
          <a:p>
            <a:r>
              <a:rPr lang="en-US" dirty="0" smtClean="0"/>
              <a:t>Sort movies</a:t>
            </a:r>
          </a:p>
          <a:p>
            <a:endParaRPr lang="en-US" dirty="0"/>
          </a:p>
        </p:txBody>
      </p:sp>
      <p:sp>
        <p:nvSpPr>
          <p:cNvPr id="5" name="Round Diagonal Corner Rectangle 4"/>
          <p:cNvSpPr/>
          <p:nvPr/>
        </p:nvSpPr>
        <p:spPr>
          <a:xfrm>
            <a:off x="482600" y="1331383"/>
            <a:ext cx="8153400" cy="1143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itle 1148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Initial Goal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362200"/>
            <a:ext cx="340995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54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Title 1148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End Result</a:t>
            </a:r>
            <a:endParaRPr lang="en-US" dirty="0"/>
          </a:p>
        </p:txBody>
      </p:sp>
      <p:sp>
        <p:nvSpPr>
          <p:cNvPr id="1150" name="Content Placeholder 1149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14800"/>
          </a:xfrm>
          <a:gradFill flip="none" rotWithShape="1">
            <a:gsLst>
              <a:gs pos="66000">
                <a:schemeClr val="bg1">
                  <a:lumMod val="65000"/>
                  <a:alpha val="0"/>
                </a:schemeClr>
              </a:gs>
              <a:gs pos="100000">
                <a:schemeClr val="bg1">
                  <a:lumMod val="85000"/>
                  <a:alpha val="86000"/>
                </a:schemeClr>
              </a:gs>
            </a:gsLst>
            <a:lin ang="5400000" scaled="1"/>
            <a:tileRect/>
          </a:gradFill>
          <a:effectLst/>
        </p:spPr>
        <p:txBody>
          <a:bodyPr/>
          <a:lstStyle/>
          <a:p>
            <a:r>
              <a:rPr lang="en-US" dirty="0" smtClean="0"/>
              <a:t>Ability to read UPC-A bar codes</a:t>
            </a:r>
          </a:p>
          <a:p>
            <a:pPr lvl="1"/>
            <a:r>
              <a:rPr lang="en-US" dirty="0" smtClean="0"/>
              <a:t>Most common in US</a:t>
            </a:r>
          </a:p>
          <a:p>
            <a:pPr lvl="1"/>
            <a:r>
              <a:rPr lang="en-US" dirty="0" smtClean="0"/>
              <a:t>Time limitation</a:t>
            </a:r>
          </a:p>
          <a:p>
            <a:r>
              <a:rPr lang="en-US" dirty="0" smtClean="0"/>
              <a:t>No remote server synchronization</a:t>
            </a:r>
          </a:p>
          <a:p>
            <a:pPr lvl="1"/>
            <a:r>
              <a:rPr lang="en-US" dirty="0" smtClean="0"/>
              <a:t>Time limitation</a:t>
            </a:r>
          </a:p>
          <a:p>
            <a:r>
              <a:rPr lang="en-US" dirty="0" smtClean="0"/>
              <a:t>Create Categories</a:t>
            </a:r>
          </a:p>
          <a:p>
            <a:r>
              <a:rPr lang="en-US" dirty="0" smtClean="0"/>
              <a:t>Sort movies</a:t>
            </a:r>
          </a:p>
          <a:p>
            <a:endParaRPr lang="en-US" dirty="0" smtClean="0"/>
          </a:p>
        </p:txBody>
      </p:sp>
      <p:sp>
        <p:nvSpPr>
          <p:cNvPr id="1152" name="Round Diagonal Corner Rectangle 1151"/>
          <p:cNvSpPr/>
          <p:nvPr/>
        </p:nvSpPr>
        <p:spPr>
          <a:xfrm>
            <a:off x="482600" y="1331383"/>
            <a:ext cx="8153400" cy="1143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87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Title 1148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Reading UPC Barcode</a:t>
            </a:r>
          </a:p>
        </p:txBody>
      </p:sp>
      <p:sp>
        <p:nvSpPr>
          <p:cNvPr id="1150" name="Content Placeholder 1149"/>
          <p:cNvSpPr>
            <a:spLocks noGrp="1"/>
          </p:cNvSpPr>
          <p:nvPr>
            <p:ph idx="1"/>
          </p:nvPr>
        </p:nvSpPr>
        <p:spPr>
          <a:xfrm>
            <a:off x="457200" y="1600200"/>
            <a:ext cx="5867400" cy="4495800"/>
          </a:xfrm>
          <a:gradFill flip="none" rotWithShape="1">
            <a:gsLst>
              <a:gs pos="66000">
                <a:schemeClr val="bg1">
                  <a:lumMod val="65000"/>
                  <a:alpha val="0"/>
                </a:schemeClr>
              </a:gs>
              <a:gs pos="100000">
                <a:schemeClr val="bg1">
                  <a:lumMod val="85000"/>
                  <a:alpha val="86000"/>
                </a:schemeClr>
              </a:gs>
            </a:gsLst>
            <a:lin ang="5400000" scaled="1"/>
            <a:tileRect/>
          </a:gradFill>
          <a:effectLst/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Four Areas</a:t>
            </a:r>
          </a:p>
          <a:p>
            <a:pPr lvl="1"/>
            <a:r>
              <a:rPr lang="en-US" dirty="0" smtClean="0"/>
              <a:t>Number System</a:t>
            </a:r>
          </a:p>
          <a:p>
            <a:pPr lvl="2"/>
            <a:r>
              <a:rPr lang="en-US" dirty="0" smtClean="0"/>
              <a:t>AKA Type of product</a:t>
            </a:r>
          </a:p>
          <a:p>
            <a:pPr lvl="2"/>
            <a:r>
              <a:rPr lang="en-US" dirty="0" smtClean="0"/>
              <a:t>0,7 Regular UPC code</a:t>
            </a:r>
          </a:p>
          <a:p>
            <a:pPr lvl="1"/>
            <a:r>
              <a:rPr lang="en-US" dirty="0" smtClean="0"/>
              <a:t>Manufacturer Code</a:t>
            </a:r>
          </a:p>
          <a:p>
            <a:pPr lvl="2"/>
            <a:r>
              <a:rPr lang="en-US" dirty="0" smtClean="0"/>
              <a:t>Assigned by UCC Council</a:t>
            </a:r>
          </a:p>
          <a:p>
            <a:pPr lvl="2"/>
            <a:r>
              <a:rPr lang="en-US" dirty="0" smtClean="0"/>
              <a:t>99,999 possible manufacturers</a:t>
            </a:r>
          </a:p>
          <a:p>
            <a:pPr lvl="1"/>
            <a:r>
              <a:rPr lang="en-US" dirty="0" smtClean="0"/>
              <a:t>Product Code</a:t>
            </a:r>
          </a:p>
          <a:p>
            <a:pPr lvl="2"/>
            <a:r>
              <a:rPr lang="en-US" dirty="0" smtClean="0"/>
              <a:t>Manufacturer free to assign</a:t>
            </a:r>
          </a:p>
          <a:p>
            <a:pPr lvl="2"/>
            <a:r>
              <a:rPr lang="en-US" dirty="0" smtClean="0"/>
              <a:t>99,999 possible products</a:t>
            </a:r>
          </a:p>
          <a:p>
            <a:pPr lvl="1"/>
            <a:r>
              <a:rPr lang="en-US" dirty="0" smtClean="0"/>
              <a:t>Check Digit</a:t>
            </a:r>
          </a:p>
          <a:p>
            <a:endParaRPr lang="en-US" dirty="0" smtClean="0"/>
          </a:p>
        </p:txBody>
      </p:sp>
      <p:sp>
        <p:nvSpPr>
          <p:cNvPr id="1152" name="Round Diagonal Corner Rectangle 1151"/>
          <p:cNvSpPr/>
          <p:nvPr/>
        </p:nvSpPr>
        <p:spPr>
          <a:xfrm>
            <a:off x="482600" y="1331383"/>
            <a:ext cx="8153400" cy="1143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700" y="1600200"/>
            <a:ext cx="3605514" cy="21336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21566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Title 1148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Reading UPC Barcode Guard Pattern</a:t>
            </a:r>
          </a:p>
        </p:txBody>
      </p:sp>
      <p:sp>
        <p:nvSpPr>
          <p:cNvPr id="1152" name="Round Diagonal Corner Rectangle 1151"/>
          <p:cNvSpPr/>
          <p:nvPr/>
        </p:nvSpPr>
        <p:spPr>
          <a:xfrm>
            <a:off x="482600" y="1331383"/>
            <a:ext cx="8153400" cy="1143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676400"/>
            <a:ext cx="4667250" cy="2667000"/>
          </a:xfrm>
          <a:prstGeom prst="rect">
            <a:avLst/>
          </a:prstGeom>
        </p:spPr>
      </p:pic>
      <p:sp>
        <p:nvSpPr>
          <p:cNvPr id="15" name="Content Placeholder 1149"/>
          <p:cNvSpPr txBox="1">
            <a:spLocks/>
          </p:cNvSpPr>
          <p:nvPr/>
        </p:nvSpPr>
        <p:spPr>
          <a:xfrm>
            <a:off x="482600" y="1676400"/>
            <a:ext cx="8229600" cy="4114800"/>
          </a:xfrm>
          <a:prstGeom prst="rect">
            <a:avLst/>
          </a:prstGeom>
          <a:gradFill flip="none" rotWithShape="1">
            <a:gsLst>
              <a:gs pos="66000">
                <a:schemeClr val="bg1">
                  <a:lumMod val="65000"/>
                  <a:alpha val="0"/>
                </a:schemeClr>
              </a:gs>
              <a:gs pos="100000">
                <a:schemeClr val="bg1">
                  <a:lumMod val="85000"/>
                  <a:alpha val="86000"/>
                </a:schemeClr>
              </a:gs>
            </a:gsLst>
            <a:lin ang="5400000" scaled="1"/>
            <a:tileRect/>
          </a:gradFill>
          <a:effectLst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Start</a:t>
            </a:r>
          </a:p>
          <a:p>
            <a:r>
              <a:rPr lang="en-US" dirty="0" smtClean="0"/>
              <a:t>Middle</a:t>
            </a:r>
          </a:p>
          <a:p>
            <a:r>
              <a:rPr lang="en-US" dirty="0" smtClean="0"/>
              <a:t>End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Pattern is bar, space, bar for Start and End</a:t>
            </a:r>
          </a:p>
          <a:p>
            <a:r>
              <a:rPr lang="en-US" dirty="0" smtClean="0"/>
              <a:t>Middle is space, bar, space, bar,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Title 1148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Reading UPC Barcode (Continued)</a:t>
            </a:r>
          </a:p>
        </p:txBody>
      </p:sp>
      <p:sp>
        <p:nvSpPr>
          <p:cNvPr id="1152" name="Round Diagonal Corner Rectangle 1151"/>
          <p:cNvSpPr/>
          <p:nvPr/>
        </p:nvSpPr>
        <p:spPr>
          <a:xfrm>
            <a:off x="482600" y="1331383"/>
            <a:ext cx="8153400" cy="1143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ontent Placeholder 1149"/>
          <p:cNvSpPr txBox="1">
            <a:spLocks/>
          </p:cNvSpPr>
          <p:nvPr/>
        </p:nvSpPr>
        <p:spPr>
          <a:xfrm>
            <a:off x="482600" y="1676400"/>
            <a:ext cx="5461000" cy="4419600"/>
          </a:xfrm>
          <a:prstGeom prst="rect">
            <a:avLst/>
          </a:prstGeom>
          <a:gradFill flip="none" rotWithShape="1">
            <a:gsLst>
              <a:gs pos="66000">
                <a:schemeClr val="bg1">
                  <a:lumMod val="65000"/>
                  <a:alpha val="0"/>
                </a:schemeClr>
              </a:gs>
              <a:gs pos="100000">
                <a:schemeClr val="bg1">
                  <a:lumMod val="85000"/>
                  <a:alpha val="86000"/>
                </a:schemeClr>
              </a:gs>
            </a:gsLst>
            <a:lin ang="5400000" scaled="1"/>
            <a:tileRect/>
          </a:gradFill>
          <a:effectLst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Digits a mix of bars and spaces</a:t>
            </a:r>
          </a:p>
          <a:p>
            <a:pPr lvl="1"/>
            <a:r>
              <a:rPr lang="en-US" dirty="0" smtClean="0"/>
              <a:t>Also know as modules</a:t>
            </a:r>
          </a:p>
          <a:p>
            <a:r>
              <a:rPr lang="en-US" dirty="0" smtClean="0"/>
              <a:t>Total width is 7 modules</a:t>
            </a:r>
          </a:p>
          <a:p>
            <a:r>
              <a:rPr lang="en-US" dirty="0" smtClean="0"/>
              <a:t>Starting module determined by position in                         bar code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143701"/>
              </p:ext>
            </p:extLst>
          </p:nvPr>
        </p:nvGraphicFramePr>
        <p:xfrm>
          <a:off x="6248399" y="1471083"/>
          <a:ext cx="2590801" cy="467314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39889"/>
                <a:gridCol w="1155157"/>
                <a:gridCol w="1195755"/>
              </a:tblGrid>
              <a:tr h="9888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 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Left Digits</a:t>
                      </a:r>
                      <a:br>
                        <a:rPr lang="en-US" dirty="0"/>
                      </a:br>
                      <a:r>
                        <a:rPr lang="en-US" dirty="0"/>
                        <a:t>Odd Parity</a:t>
                      </a:r>
                      <a:br>
                        <a:rPr lang="en-US" dirty="0"/>
                      </a:br>
                      <a:r>
                        <a:rPr lang="en-US" dirty="0"/>
                        <a:t>S B S B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Right Digit</a:t>
                      </a:r>
                      <a:br>
                        <a:rPr lang="en-US" dirty="0"/>
                      </a:br>
                      <a:r>
                        <a:rPr lang="en-US" dirty="0"/>
                        <a:t>Even Parity</a:t>
                      </a:r>
                      <a:br>
                        <a:rPr lang="en-US" dirty="0"/>
                      </a:br>
                      <a:r>
                        <a:rPr lang="en-US" dirty="0"/>
                        <a:t>B S B S</a:t>
                      </a:r>
                    </a:p>
                  </a:txBody>
                  <a:tcPr marL="47625" marR="47625" marT="47625" marB="47625" anchor="ctr"/>
                </a:tc>
              </a:tr>
              <a:tr h="3341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3 2 1 1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3 2 1 1</a:t>
                      </a:r>
                    </a:p>
                  </a:txBody>
                  <a:tcPr marL="47625" marR="47625" marT="47625" marB="47625" anchor="ctr"/>
                </a:tc>
              </a:tr>
              <a:tr h="3341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2 2 2 1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2 2 2 1</a:t>
                      </a:r>
                    </a:p>
                  </a:txBody>
                  <a:tcPr marL="47625" marR="47625" marT="47625" marB="47625" anchor="ctr"/>
                </a:tc>
              </a:tr>
              <a:tr h="33415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2 1 2 2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2 1 2 2</a:t>
                      </a:r>
                    </a:p>
                  </a:txBody>
                  <a:tcPr marL="47625" marR="47625" marT="47625" marB="47625" anchor="ctr"/>
                </a:tc>
              </a:tr>
              <a:tr h="33415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1 4 1 1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1 4 1 1</a:t>
                      </a:r>
                    </a:p>
                  </a:txBody>
                  <a:tcPr marL="47625" marR="47625" marT="47625" marB="47625" anchor="ctr"/>
                </a:tc>
              </a:tr>
              <a:tr h="33415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1 1 3 2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1 1 3 2</a:t>
                      </a:r>
                    </a:p>
                  </a:txBody>
                  <a:tcPr marL="47625" marR="47625" marT="47625" marB="47625" anchor="ctr"/>
                </a:tc>
              </a:tr>
              <a:tr h="33415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1 2 3 1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1 2 3 1</a:t>
                      </a:r>
                    </a:p>
                  </a:txBody>
                  <a:tcPr marL="47625" marR="47625" marT="47625" marB="47625" anchor="ctr"/>
                </a:tc>
              </a:tr>
              <a:tr h="33415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1 1 1 4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1 1 1 4</a:t>
                      </a:r>
                    </a:p>
                  </a:txBody>
                  <a:tcPr marL="47625" marR="47625" marT="47625" marB="47625" anchor="ctr"/>
                </a:tc>
              </a:tr>
              <a:tr h="3307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1 3 1 2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1 3 1 2</a:t>
                      </a:r>
                    </a:p>
                  </a:txBody>
                  <a:tcPr anchor="ctr"/>
                </a:tc>
              </a:tr>
              <a:tr h="33071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1 2 1 3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1 2 1 3</a:t>
                      </a:r>
                    </a:p>
                  </a:txBody>
                  <a:tcPr anchor="ctr"/>
                </a:tc>
              </a:tr>
              <a:tr h="33071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3 1 1 2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3 1 1 2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4343400"/>
            <a:ext cx="2651972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01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3386</TotalTime>
  <Words>891</Words>
  <Application>Microsoft Office PowerPoint</Application>
  <PresentationFormat>On-screen Show (4:3)</PresentationFormat>
  <Paragraphs>226</Paragraphs>
  <Slides>23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Got Movie? A bar code reading and movie cataloging application.</vt:lpstr>
      <vt:lpstr>Outline of Presentation</vt:lpstr>
      <vt:lpstr>Where to find the code</vt:lpstr>
      <vt:lpstr>Reason for choosing this project</vt:lpstr>
      <vt:lpstr>Initial Goal</vt:lpstr>
      <vt:lpstr>End Result</vt:lpstr>
      <vt:lpstr>Reading UPC Barcode</vt:lpstr>
      <vt:lpstr>Reading UPC Barcode Guard Pattern</vt:lpstr>
      <vt:lpstr>Reading UPC Barcode (Continued)</vt:lpstr>
      <vt:lpstr>Reading UPC Barcode Check Digit</vt:lpstr>
      <vt:lpstr>Application Internals</vt:lpstr>
      <vt:lpstr>Application Internals – Bar code reader</vt:lpstr>
      <vt:lpstr>Difficulty with Android camera</vt:lpstr>
      <vt:lpstr>Picture Quality</vt:lpstr>
      <vt:lpstr>Lighting</vt:lpstr>
      <vt:lpstr>Memory</vt:lpstr>
      <vt:lpstr>Types of Thresholding</vt:lpstr>
      <vt:lpstr>Application Internals - UI</vt:lpstr>
      <vt:lpstr>Application Internals – Web Services</vt:lpstr>
      <vt:lpstr>Application Internals – Web Services</vt:lpstr>
      <vt:lpstr>Demonstration of the Application</vt:lpstr>
      <vt:lpstr>Questions?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Got Movie? A bar code reading and movie cataloging aplication.</dc:title>
  <dc:creator>Justin Chrysler</dc:creator>
  <cp:lastModifiedBy>Justin Chrysler</cp:lastModifiedBy>
  <cp:revision>42</cp:revision>
  <dcterms:created xsi:type="dcterms:W3CDTF">2012-04-21T15:24:49Z</dcterms:created>
  <dcterms:modified xsi:type="dcterms:W3CDTF">2012-04-25T16:40:28Z</dcterms:modified>
</cp:coreProperties>
</file>