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71" r:id="rId8"/>
    <p:sldId id="260" r:id="rId9"/>
    <p:sldId id="268" r:id="rId10"/>
    <p:sldId id="272" r:id="rId11"/>
    <p:sldId id="273" r:id="rId12"/>
    <p:sldId id="274" r:id="rId13"/>
    <p:sldId id="275" r:id="rId14"/>
    <p:sldId id="276" r:id="rId15"/>
    <p:sldId id="261" r:id="rId16"/>
    <p:sldId id="264" r:id="rId17"/>
    <p:sldId id="262" r:id="rId18"/>
    <p:sldId id="263" r:id="rId19"/>
    <p:sldId id="266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62BC-9B98-4A45-A8E5-5979DEC12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Fake News Detection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A deep learning </a:t>
            </a:r>
            <a:r>
              <a:rPr lang="en-US" sz="4000" dirty="0" err="1"/>
              <a:t>cnn-rnn</a:t>
            </a:r>
            <a:r>
              <a:rPr lang="en-US" sz="4000" dirty="0"/>
              <a:t> hybrid model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   National Institute of Technology  			    			 Karnataka, Surathkal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D2CAB-FC9B-4A66-BAD8-5B6582C96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Team:</a:t>
            </a:r>
            <a:br>
              <a:rPr lang="en-US" sz="2000" dirty="0"/>
            </a:br>
            <a:r>
              <a:rPr lang="en-US" sz="2400" b="1" dirty="0">
                <a:solidFill>
                  <a:schemeClr val="accent2"/>
                </a:solidFill>
              </a:rPr>
              <a:t>Akshay Dhayal, 181CO105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Pintu, 181CO139</a:t>
            </a:r>
            <a:endParaRPr lang="en-GB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7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A729-CB45-460B-B146-430C160E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CNN?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5F41-67AF-4CFF-A12D-736F5801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0" y="1635760"/>
            <a:ext cx="9553892" cy="42754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 is deep learning neural network.</a:t>
            </a:r>
          </a:p>
          <a:p>
            <a:r>
              <a:rPr lang="en-US" sz="2400" dirty="0"/>
              <a:t>CNN stands for convolutional neural network.</a:t>
            </a:r>
          </a:p>
          <a:p>
            <a:r>
              <a:rPr lang="en-US" sz="2400" dirty="0"/>
              <a:t>This networks consists of 3 layers.</a:t>
            </a:r>
          </a:p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layer: Convolutional layer, it extracts simple features from the input like edges.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layer: Pooling layer, it reduces the dimension of the output of convolutional layer. </a:t>
            </a:r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layer: Activation layer, we use ‘</a:t>
            </a:r>
            <a:r>
              <a:rPr lang="en-US" sz="2400" dirty="0" err="1"/>
              <a:t>relu</a:t>
            </a:r>
            <a:r>
              <a:rPr lang="en-US" sz="2400" dirty="0"/>
              <a:t>’. This used to convert the negative values into 0. </a:t>
            </a:r>
          </a:p>
          <a:p>
            <a:r>
              <a:rPr lang="en-US" sz="2400" dirty="0"/>
              <a:t>So, CNN: convolution -&gt; pooling -&gt; activation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7995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0A9-7A8C-4A86-8AB5-1610BCD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CNN:</a:t>
            </a:r>
            <a:endParaRPr lang="en-GB" b="1" dirty="0"/>
          </a:p>
        </p:txBody>
      </p:sp>
      <p:pic>
        <p:nvPicPr>
          <p:cNvPr id="4" name="Google Shape;81;p10">
            <a:extLst>
              <a:ext uri="{FF2B5EF4-FFF2-40B4-BE49-F238E27FC236}">
                <a16:creationId xmlns:a16="http://schemas.microsoft.com/office/drawing/2014/main" id="{1DC10F84-B6A8-4750-8CC6-7A1D745E285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239520" y="1727200"/>
            <a:ext cx="10414000" cy="4506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1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A5D8-72ED-4C14-BAD5-C480D046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RNN?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D07C-A1FE-474D-B62A-BD121284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840" y="1584960"/>
            <a:ext cx="9174480" cy="4648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deep learning neural network.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Recurrent Neural Network is a generalization of feedforward neural network that has an internal memory. 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For making a decision, it considers the current input and the output that it has learned from the previous input.   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Unlike feedforward neural networks,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RNNs can use their internal state (memory) to process sequences of inputs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This makes them applicable to tasks such as unsegmented, connected handwriting recognition or speech recognition.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In other neural networks, all the inputs are independent of each other. But in RNN, all the inputs are related to each other.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08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0653-E7F0-4429-8D02-782E5ACA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LSTM?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D8B2-501F-4056-A013-775127FA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71600"/>
            <a:ext cx="9828212" cy="4539622"/>
          </a:xfrm>
        </p:spPr>
        <p:txBody>
          <a:bodyPr/>
          <a:lstStyle/>
          <a:p>
            <a:r>
              <a:rPr lang="en-US" sz="2000" dirty="0"/>
              <a:t>It is modified version of RNN.</a:t>
            </a:r>
          </a:p>
          <a:p>
            <a:r>
              <a:rPr lang="en-US" sz="2000" dirty="0"/>
              <a:t>It mitigates the problem of vanishing gradient of RNN.</a:t>
            </a:r>
          </a:p>
          <a:p>
            <a:r>
              <a:rPr lang="en-US" sz="2000" dirty="0"/>
              <a:t>It trains the model by using BPN.</a:t>
            </a:r>
          </a:p>
          <a:p>
            <a:r>
              <a:rPr lang="en-US" sz="2000" dirty="0"/>
              <a:t>In an LSTM, 3 gates are present.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oogle Shape;106;p14">
            <a:extLst>
              <a:ext uri="{FF2B5EF4-FFF2-40B4-BE49-F238E27FC236}">
                <a16:creationId xmlns:a16="http://schemas.microsoft.com/office/drawing/2014/main" id="{C57A02E9-60B2-42B0-B7C5-81B16151B27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4800" y="3241040"/>
            <a:ext cx="7579360" cy="3505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61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E8B1-B97C-4851-B004-90888915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CNN-RNN.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2509-E3F4-4D37-8771-DBF407DA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1767840"/>
            <a:ext cx="10068560" cy="462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model makes use of the ability of the CNN to extract local features and of the  LSTM to learn long-term dependencies.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a CNN layer of Conv1D is used for processing  the input vectors and extracting the local features that reside at the text-level.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of  the CNN layer (i.e. the feature maps) are the input for the RNN layer of LSTM units/cells  that follows.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RNN layer uses the local features extracted by the CNN and learns the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long-term dependencies of the local features of news  that classify them as fake or  real.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61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541-F7B5-4DAF-ABC4-14566B96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109" y="594804"/>
            <a:ext cx="9480503" cy="1310196"/>
          </a:xfrm>
        </p:spPr>
        <p:txBody>
          <a:bodyPr/>
          <a:lstStyle/>
          <a:p>
            <a:r>
              <a:rPr lang="en-US" sz="4000" b="1" dirty="0"/>
              <a:t>Model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4ACC-9FBB-4AE9-9CCE-5E9DB391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109" y="1713390"/>
            <a:ext cx="9480503" cy="4197832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Embedding 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Convolutional layer: 128 neurons, filter size = 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Pooling layer: filter size =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LSTM layer: 32 cells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Dense layer: 1 neuron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Optimizer: </a:t>
            </a:r>
            <a:r>
              <a:rPr lang="en-US" sz="2400" dirty="0" err="1"/>
              <a:t>adam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Loss: </a:t>
            </a:r>
            <a:r>
              <a:rPr lang="en-US" sz="2400" dirty="0" err="1"/>
              <a:t>binary_crossentropy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Metric: </a:t>
            </a:r>
            <a:r>
              <a:rPr lang="en-US" sz="2400" dirty="0" err="1"/>
              <a:t>accuray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841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7C31-F262-4A1B-9450-1FFF072C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907" y="532660"/>
            <a:ext cx="9320705" cy="1372340"/>
          </a:xfrm>
        </p:spPr>
        <p:txBody>
          <a:bodyPr>
            <a:normAutofit/>
          </a:bodyPr>
          <a:lstStyle/>
          <a:p>
            <a:r>
              <a:rPr lang="en-US" sz="4000" b="1" dirty="0"/>
              <a:t>Training 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8DC3-0A99-4F65-813F-00FB7624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907" y="1660124"/>
            <a:ext cx="9320705" cy="42510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Training set: </a:t>
            </a:r>
            <a:r>
              <a:rPr lang="en-US" sz="3200" dirty="0" err="1"/>
              <a:t>x_train</a:t>
            </a:r>
            <a:r>
              <a:rPr lang="en-US" sz="3200" dirty="0"/>
              <a:t>, </a:t>
            </a:r>
            <a:r>
              <a:rPr lang="en-US" sz="3200" dirty="0" err="1"/>
              <a:t>y_train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Epochs= 10 &amp; 12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Validation set: </a:t>
            </a:r>
            <a:r>
              <a:rPr lang="en-US" sz="3200" dirty="0" err="1"/>
              <a:t>x_valid</a:t>
            </a:r>
            <a:r>
              <a:rPr lang="en-US" sz="3200" dirty="0"/>
              <a:t>, </a:t>
            </a:r>
            <a:r>
              <a:rPr lang="en-US" sz="3200" dirty="0" err="1"/>
              <a:t>y_valid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/>
              <a:t>Batch_size</a:t>
            </a:r>
            <a:r>
              <a:rPr lang="en-US" sz="3200" dirty="0"/>
              <a:t> = 64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Training time= 15 minutes.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5884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D9B3-9502-436A-8979-D83EB777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17" y="603682"/>
            <a:ext cx="9205295" cy="1301318"/>
          </a:xfrm>
        </p:spPr>
        <p:txBody>
          <a:bodyPr/>
          <a:lstStyle/>
          <a:p>
            <a:r>
              <a:rPr lang="en-US" b="1" dirty="0"/>
              <a:t>Saving the model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B575-608D-41B3-925B-256D1315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62" y="1589103"/>
            <a:ext cx="9302950" cy="43221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Model.save</a:t>
            </a:r>
            <a:r>
              <a:rPr lang="en-US" sz="3200" dirty="0"/>
              <a:t>(‘my_model.h5’)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Pickle the history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Pickle the </a:t>
            </a:r>
            <a:r>
              <a:rPr lang="en-US" sz="3200" dirty="0" err="1"/>
              <a:t>x_test</a:t>
            </a:r>
            <a:r>
              <a:rPr lang="en-US" sz="3200" dirty="0"/>
              <a:t> and </a:t>
            </a:r>
            <a:r>
              <a:rPr lang="en-US" sz="3200" dirty="0" err="1"/>
              <a:t>y_test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Pickling: create a new pickle file with writing mode.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Dump function is used.</a:t>
            </a:r>
          </a:p>
        </p:txBody>
      </p:sp>
    </p:spTree>
    <p:extLst>
      <p:ext uri="{BB962C8B-B14F-4D97-AF65-F5344CB8AC3E}">
        <p14:creationId xmlns:p14="http://schemas.microsoft.com/office/powerpoint/2010/main" val="122881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092E-A1E5-4685-9CF0-777EBDFC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3" y="559293"/>
            <a:ext cx="9729079" cy="1345707"/>
          </a:xfrm>
        </p:spPr>
        <p:txBody>
          <a:bodyPr/>
          <a:lstStyle/>
          <a:p>
            <a:r>
              <a:rPr lang="en-US" sz="4000" b="1" dirty="0"/>
              <a:t>Testing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2C54-AB92-4AAB-89AA-17373F9F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993" y="1472214"/>
            <a:ext cx="9093802" cy="53857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saved files are loaded: history, </a:t>
            </a:r>
            <a:r>
              <a:rPr lang="en-US" sz="2800" dirty="0" err="1"/>
              <a:t>x_test</a:t>
            </a:r>
            <a:r>
              <a:rPr lang="en-US" sz="2800" dirty="0"/>
              <a:t>, </a:t>
            </a:r>
            <a:r>
              <a:rPr lang="en-US" sz="2800" dirty="0" err="1"/>
              <a:t>y_test</a:t>
            </a:r>
            <a:r>
              <a:rPr lang="en-US" sz="2800" dirty="0"/>
              <a:t>,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Model is tested against </a:t>
            </a:r>
            <a:r>
              <a:rPr lang="en-US" sz="2800" dirty="0" err="1"/>
              <a:t>x_test</a:t>
            </a:r>
            <a:r>
              <a:rPr lang="en-US" sz="2800" dirty="0"/>
              <a:t> and </a:t>
            </a:r>
            <a:r>
              <a:rPr lang="en-US" sz="2800" dirty="0" err="1"/>
              <a:t>y_test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Performance measure: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Confusion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Classification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Accuracy= approx. 95% for 3 different executions.</a:t>
            </a:r>
          </a:p>
        </p:txBody>
      </p:sp>
    </p:spTree>
    <p:extLst>
      <p:ext uri="{BB962C8B-B14F-4D97-AF65-F5344CB8AC3E}">
        <p14:creationId xmlns:p14="http://schemas.microsoft.com/office/powerpoint/2010/main" val="296444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31D3-9239-445B-8343-53297812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22" y="488272"/>
            <a:ext cx="9684690" cy="1416728"/>
          </a:xfrm>
        </p:spPr>
        <p:txBody>
          <a:bodyPr/>
          <a:lstStyle/>
          <a:p>
            <a:r>
              <a:rPr lang="en-US" b="1" dirty="0"/>
              <a:t>CM &amp; CR</a:t>
            </a:r>
            <a:endParaRPr lang="en-GB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55E4C3-DF6A-4188-A3DE-E8E22444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082" y="1421706"/>
            <a:ext cx="7297444" cy="4948022"/>
          </a:xfrm>
        </p:spPr>
      </p:pic>
    </p:spTree>
    <p:extLst>
      <p:ext uri="{BB962C8B-B14F-4D97-AF65-F5344CB8AC3E}">
        <p14:creationId xmlns:p14="http://schemas.microsoft.com/office/powerpoint/2010/main" val="308235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E4AB-2CBA-4279-A9C8-171D0585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A4BE-58F0-46D9-8E7A-E378691B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0637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Internet is full of information/news/tweets/post/articles.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No tool/mechanism to differentiate the fake and genuine.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Deep learning model can be created to filter fake news.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Convolutional-concurrent Hybrid approach is followed by us.</a:t>
            </a:r>
          </a:p>
        </p:txBody>
      </p:sp>
    </p:spTree>
    <p:extLst>
      <p:ext uri="{BB962C8B-B14F-4D97-AF65-F5344CB8AC3E}">
        <p14:creationId xmlns:p14="http://schemas.microsoft.com/office/powerpoint/2010/main" val="149896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9854-FB94-4D02-BCA3-C4961FE5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execution_1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45642-29EC-43B2-ABA0-0D24C41F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334" y="1905000"/>
            <a:ext cx="5037666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BB6CF-E966-4B9C-972C-A0090A62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91" y="1833979"/>
            <a:ext cx="5150871" cy="38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4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3B70-9D2E-4802-BEC9-030ADEF8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547206" y="624110"/>
            <a:ext cx="45719" cy="108298"/>
          </a:xfrm>
        </p:spPr>
        <p:txBody>
          <a:bodyPr>
            <a:noAutofit/>
          </a:bodyPr>
          <a:lstStyle/>
          <a:p>
            <a:r>
              <a:rPr lang="en-US" sz="800" dirty="0"/>
              <a:t>.</a:t>
            </a:r>
            <a:endParaRPr lang="en-GB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0527-3692-4701-B730-A2EE9ABF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305" y="1677880"/>
            <a:ext cx="10762695" cy="4447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9600" b="1" dirty="0">
                <a:solidFill>
                  <a:srgbClr val="FFC000"/>
                </a:solidFill>
              </a:rPr>
              <a:t>   THANK YOU</a:t>
            </a:r>
            <a:endParaRPr lang="en-GB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1649-1471-4D94-A4D2-A33F98D9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1" y="585926"/>
            <a:ext cx="9640301" cy="1319074"/>
          </a:xfrm>
        </p:spPr>
        <p:txBody>
          <a:bodyPr/>
          <a:lstStyle/>
          <a:p>
            <a:r>
              <a:rPr lang="en-US" b="1" dirty="0"/>
              <a:t>Intro.. Contd.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0E13-851F-4911-8B04-D2A41B86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23" y="1828800"/>
            <a:ext cx="9764589" cy="40824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is the hybrid network which is a combination of convolutional neural  networks and recurrent neural networks.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this model is required to classify between fake  news and legitimate news, so this problem is cast as a binary classification problem.</a:t>
            </a: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techniques have great prospect in fake news detection task.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76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EE3-70EF-4A9E-B36B-45AC7753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used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AB73-764C-4D76-A5C5-032DC93E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Taken from Kaggle.</a:t>
            </a:r>
          </a:p>
          <a:p>
            <a:r>
              <a:rPr lang="en-US" sz="3200" dirty="0"/>
              <a:t>Consists of 4 columns: title, author, text and label</a:t>
            </a:r>
            <a:r>
              <a:rPr lang="en-GB" sz="3200" dirty="0"/>
              <a:t>.</a:t>
            </a:r>
          </a:p>
          <a:p>
            <a:r>
              <a:rPr lang="en-GB" sz="3200" dirty="0"/>
              <a:t>We used 2 columns: text and label.</a:t>
            </a:r>
          </a:p>
          <a:p>
            <a:r>
              <a:rPr lang="en-GB" sz="3200" dirty="0"/>
              <a:t>Text language: English</a:t>
            </a:r>
          </a:p>
          <a:p>
            <a:r>
              <a:rPr lang="en-GB" sz="3200" dirty="0"/>
              <a:t>Label: Binary (0 and 1).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916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7A29-FB02-4EF1-8E3E-22D45507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1" y="310718"/>
            <a:ext cx="9640301" cy="1594282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CD63-8D9C-457D-A192-ECDA99D9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589" y="1393793"/>
            <a:ext cx="9102679" cy="484009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600" dirty="0"/>
              <a:t>Delete rows with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/>
              <a:t>Dataset=</a:t>
            </a:r>
            <a:r>
              <a:rPr lang="en-US" sz="3600" i="1" dirty="0" err="1"/>
              <a:t>dataset.dropna</a:t>
            </a:r>
            <a:r>
              <a:rPr lang="en-US" sz="3600" i="1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600" dirty="0"/>
              <a:t>Splitting dataset into (training, testing) and validating.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/>
              <a:t>X=dataset[‘text’].values[:n]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/>
              <a:t>Y=dataset[‘label’].values[:n]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300" i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4600" dirty="0"/>
              <a:t>X and Y are divided into train and test set.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 err="1"/>
              <a:t>X_train</a:t>
            </a:r>
            <a:r>
              <a:rPr lang="en-US" sz="3600" i="1" dirty="0"/>
              <a:t>, </a:t>
            </a:r>
            <a:r>
              <a:rPr lang="en-US" sz="3600" i="1" dirty="0" err="1"/>
              <a:t>x_test</a:t>
            </a:r>
            <a:r>
              <a:rPr lang="en-US" sz="3600" i="1" dirty="0"/>
              <a:t>, </a:t>
            </a:r>
            <a:r>
              <a:rPr lang="en-US" sz="3600" i="1" dirty="0" err="1"/>
              <a:t>y_train</a:t>
            </a:r>
            <a:r>
              <a:rPr lang="en-US" sz="3600" i="1" dirty="0"/>
              <a:t>, </a:t>
            </a:r>
            <a:r>
              <a:rPr lang="en-US" sz="3600" i="1" dirty="0" err="1"/>
              <a:t>y_test</a:t>
            </a:r>
            <a:r>
              <a:rPr lang="en-US" sz="3600" i="1" dirty="0"/>
              <a:t>=</a:t>
            </a:r>
            <a:r>
              <a:rPr lang="en-US" sz="3600" i="1" dirty="0" err="1"/>
              <a:t>train_test_split</a:t>
            </a:r>
            <a:r>
              <a:rPr lang="en-US" sz="3600" i="1" dirty="0"/>
              <a:t>(</a:t>
            </a:r>
            <a:r>
              <a:rPr lang="en-US" sz="3600" i="1" dirty="0" err="1"/>
              <a:t>x,y,testsize</a:t>
            </a:r>
            <a:r>
              <a:rPr lang="en-US" sz="3600" i="1" dirty="0"/>
              <a:t>=.25)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 err="1"/>
              <a:t>X_valid</a:t>
            </a:r>
            <a:r>
              <a:rPr lang="en-US" sz="3600" i="1" dirty="0"/>
              <a:t>=dataset[‘text’].values[n:]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 err="1"/>
              <a:t>Y_valid</a:t>
            </a:r>
            <a:r>
              <a:rPr lang="en-US" sz="3600" i="1" dirty="0"/>
              <a:t>=dataset[‘label’].values[n:]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20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C6D7-992F-4B55-B77F-8E0CBD4D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1" y="528320"/>
            <a:ext cx="9726612" cy="1376680"/>
          </a:xfrm>
        </p:spPr>
        <p:txBody>
          <a:bodyPr/>
          <a:lstStyle/>
          <a:p>
            <a:r>
              <a:rPr lang="en-US" b="1" dirty="0"/>
              <a:t>Preprocessing. Contd.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172D-9F47-4D00-BE39-32AE8623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0" y="1666240"/>
            <a:ext cx="9726612" cy="492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Training=60%, validation=20% and testing=20%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Tokenizing the training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/>
              <a:t>Tokenizer=Tokenizer(</a:t>
            </a:r>
            <a:r>
              <a:rPr lang="en-US" sz="2400" i="1" dirty="0" err="1"/>
              <a:t>num_words</a:t>
            </a:r>
            <a:r>
              <a:rPr lang="en-US" sz="2400" i="1" dirty="0"/>
              <a:t>=100000)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/>
              <a:t>Tokenizer.fit_on_texts</a:t>
            </a:r>
            <a:r>
              <a:rPr lang="en-US" sz="2400" i="1" dirty="0"/>
              <a:t>(</a:t>
            </a:r>
            <a:r>
              <a:rPr lang="en-US" sz="2400" i="1" dirty="0" err="1"/>
              <a:t>x_train</a:t>
            </a:r>
            <a:r>
              <a:rPr lang="en-US" sz="2400" i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Converting text to sequences.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/>
              <a:t>x_train</a:t>
            </a:r>
            <a:r>
              <a:rPr lang="en-US" sz="2400" i="1" dirty="0"/>
              <a:t>=</a:t>
            </a:r>
            <a:r>
              <a:rPr lang="en-US" sz="2400" i="1" dirty="0" err="1"/>
              <a:t>tokenizer.texts_to_sequences</a:t>
            </a:r>
            <a:r>
              <a:rPr lang="en-US" sz="2400" i="1" dirty="0"/>
              <a:t>(</a:t>
            </a:r>
            <a:r>
              <a:rPr lang="en-US" sz="2400" i="1" dirty="0" err="1"/>
              <a:t>x_train</a:t>
            </a:r>
            <a:r>
              <a:rPr lang="en-US" sz="2400" i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/>
              <a:t>x_valid</a:t>
            </a:r>
            <a:r>
              <a:rPr lang="en-US" sz="2400" i="1" dirty="0"/>
              <a:t>=</a:t>
            </a:r>
            <a:r>
              <a:rPr lang="en-US" sz="2400" i="1" dirty="0" err="1"/>
              <a:t>tokenizer.texts_to_sequences</a:t>
            </a:r>
            <a:r>
              <a:rPr lang="en-US" sz="2400" i="1" dirty="0"/>
              <a:t>(</a:t>
            </a:r>
            <a:r>
              <a:rPr lang="en-US" sz="2400" i="1" dirty="0" err="1"/>
              <a:t>x_valid</a:t>
            </a:r>
            <a:r>
              <a:rPr lang="en-US" sz="2400" i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/>
              <a:t>x_test</a:t>
            </a:r>
            <a:r>
              <a:rPr lang="en-US" sz="2400" i="1" dirty="0"/>
              <a:t>=</a:t>
            </a:r>
            <a:r>
              <a:rPr lang="en-US" sz="2400" i="1" dirty="0" err="1"/>
              <a:t>tokenizer.texts_to_sequences</a:t>
            </a:r>
            <a:r>
              <a:rPr lang="en-US" sz="2400" i="1" dirty="0"/>
              <a:t>(</a:t>
            </a:r>
            <a:r>
              <a:rPr lang="en-US" sz="2400" i="1" dirty="0" err="1"/>
              <a:t>x_test</a:t>
            </a:r>
            <a:r>
              <a:rPr lang="en-US" sz="2400" i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33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ACA7-8607-45B3-8446-B55BA30D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contd.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77E4-DC03-44C8-BA1C-82B0E8D7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160" y="1905000"/>
            <a:ext cx="9865360" cy="4597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Pad sequencing.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err="1"/>
              <a:t>X_train</a:t>
            </a:r>
            <a:r>
              <a:rPr lang="en-US" sz="2000" i="1" dirty="0"/>
              <a:t>=</a:t>
            </a:r>
            <a:r>
              <a:rPr lang="en-US" sz="2000" i="1" dirty="0" err="1"/>
              <a:t>pad_sequences</a:t>
            </a:r>
            <a:r>
              <a:rPr lang="en-US" sz="2000" i="1" dirty="0"/>
              <a:t>(</a:t>
            </a:r>
            <a:r>
              <a:rPr lang="en-US" sz="2000" i="1" dirty="0" err="1"/>
              <a:t>x_train</a:t>
            </a:r>
            <a:r>
              <a:rPr lang="en-US" sz="2000" i="1" dirty="0"/>
              <a:t>, padding=‘post’, </a:t>
            </a:r>
            <a:r>
              <a:rPr lang="en-US" sz="2000" i="1" dirty="0" err="1"/>
              <a:t>maxlen</a:t>
            </a:r>
            <a:r>
              <a:rPr lang="en-US" sz="2000" i="1" dirty="0"/>
              <a:t>=400)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err="1"/>
              <a:t>X_valid</a:t>
            </a:r>
            <a:r>
              <a:rPr lang="en-US" sz="2000" i="1" dirty="0"/>
              <a:t>=</a:t>
            </a:r>
            <a:r>
              <a:rPr lang="en-US" sz="2000" i="1" dirty="0" err="1"/>
              <a:t>pad_sequences</a:t>
            </a:r>
            <a:r>
              <a:rPr lang="en-US" sz="2000" i="1" dirty="0"/>
              <a:t>(</a:t>
            </a:r>
            <a:r>
              <a:rPr lang="en-US" sz="2000" i="1" dirty="0" err="1"/>
              <a:t>x_valid</a:t>
            </a:r>
            <a:r>
              <a:rPr lang="en-US" sz="2000" i="1" dirty="0"/>
              <a:t>, padding=‘post’, </a:t>
            </a:r>
            <a:r>
              <a:rPr lang="en-US" sz="2000" i="1" dirty="0" err="1"/>
              <a:t>maxlen</a:t>
            </a:r>
            <a:r>
              <a:rPr lang="en-US" sz="2000" i="1" dirty="0"/>
              <a:t>=400)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err="1"/>
              <a:t>X_test</a:t>
            </a:r>
            <a:r>
              <a:rPr lang="en-US" sz="2000" i="1" dirty="0"/>
              <a:t>=</a:t>
            </a:r>
            <a:r>
              <a:rPr lang="en-US" sz="2000" i="1" dirty="0" err="1"/>
              <a:t>pad_sequences</a:t>
            </a:r>
            <a:r>
              <a:rPr lang="en-US" sz="2000" i="1" dirty="0"/>
              <a:t>(</a:t>
            </a:r>
            <a:r>
              <a:rPr lang="en-US" sz="2000" i="1" dirty="0" err="1"/>
              <a:t>x_test</a:t>
            </a:r>
            <a:r>
              <a:rPr lang="en-US" sz="2000" i="1" dirty="0"/>
              <a:t>, padding=‘post’, </a:t>
            </a:r>
            <a:r>
              <a:rPr lang="en-US" sz="2000" i="1" dirty="0" err="1"/>
              <a:t>maxlena</a:t>
            </a:r>
            <a:r>
              <a:rPr lang="en-US" sz="2000" i="1" dirty="0"/>
              <a:t>=400)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GB" sz="2000" dirty="0" err="1"/>
              <a:t>Word_index</a:t>
            </a:r>
            <a:r>
              <a:rPr lang="en-GB" sz="2000" dirty="0"/>
              <a:t> is the name of vocabulary. It is a dictionary.</a:t>
            </a:r>
          </a:p>
          <a:p>
            <a:r>
              <a:rPr lang="en-GB" sz="2000" dirty="0" err="1"/>
              <a:t>Word_index</a:t>
            </a:r>
            <a:r>
              <a:rPr lang="en-GB" sz="2000" dirty="0"/>
              <a:t>={Word: index, ‘the’:1}</a:t>
            </a:r>
          </a:p>
          <a:p>
            <a:r>
              <a:rPr lang="en-GB" sz="2000" dirty="0"/>
              <a:t>|</a:t>
            </a:r>
            <a:r>
              <a:rPr lang="en-GB" sz="2000" dirty="0" err="1"/>
              <a:t>word_index</a:t>
            </a:r>
            <a:r>
              <a:rPr lang="en-GB" sz="2000" dirty="0"/>
              <a:t>|=100000</a:t>
            </a:r>
          </a:p>
          <a:p>
            <a:r>
              <a:rPr lang="en-GB" sz="2000" dirty="0"/>
              <a:t>Every word of </a:t>
            </a:r>
            <a:r>
              <a:rPr lang="en-GB" sz="2000" dirty="0" err="1"/>
              <a:t>x_train</a:t>
            </a:r>
            <a:r>
              <a:rPr lang="en-GB" sz="2000" dirty="0"/>
              <a:t>, </a:t>
            </a:r>
            <a:r>
              <a:rPr lang="en-GB" sz="2000" dirty="0" err="1"/>
              <a:t>x_valid</a:t>
            </a:r>
            <a:r>
              <a:rPr lang="en-GB" sz="2000" dirty="0"/>
              <a:t> and </a:t>
            </a:r>
            <a:r>
              <a:rPr lang="en-GB" sz="2000" dirty="0" err="1"/>
              <a:t>x_test</a:t>
            </a:r>
            <a:r>
              <a:rPr lang="en-GB" sz="2000" dirty="0"/>
              <a:t> is replaced by their index in vocab.</a:t>
            </a:r>
          </a:p>
          <a:p>
            <a:r>
              <a:rPr lang="en-GB" sz="2000" dirty="0"/>
              <a:t>Every text is of same size  = 400</a:t>
            </a:r>
          </a:p>
        </p:txBody>
      </p:sp>
    </p:spTree>
    <p:extLst>
      <p:ext uri="{BB962C8B-B14F-4D97-AF65-F5344CB8AC3E}">
        <p14:creationId xmlns:p14="http://schemas.microsoft.com/office/powerpoint/2010/main" val="392451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2396-4FF9-4542-B6C9-44C3E69C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62" y="399949"/>
            <a:ext cx="8911687" cy="1280890"/>
          </a:xfrm>
        </p:spPr>
        <p:txBody>
          <a:bodyPr/>
          <a:lstStyle/>
          <a:p>
            <a:r>
              <a:rPr lang="en-US" b="1" dirty="0"/>
              <a:t>What is Word embedding?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74F7-8F19-4012-837A-F12A9BA0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454" y="1402672"/>
            <a:ext cx="9206143" cy="50553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Model can’t deal with text as it 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Text/word need to be converted into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This technique is called word embedding.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Every word is converted into a feature vector or dense vector.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Size of dense vector implies the quality of the word to be understood by the model.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25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E17F-9D9A-472B-9300-5DA786BE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word Embedding happens?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60BF-8F86-4232-90CC-29F5C628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040" y="1767840"/>
            <a:ext cx="8911687" cy="45516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Every word of glove file is searched in the vocab dictionary.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If word found; its index is copied.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dense vector of that word from glove is placed in </a:t>
            </a:r>
            <a:r>
              <a:rPr lang="en-US" sz="2800" dirty="0" err="1"/>
              <a:t>embed_matrix</a:t>
            </a:r>
            <a:r>
              <a:rPr lang="en-US" sz="2800" dirty="0"/>
              <a:t> at that index.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Total comparison = |glove file| * |vocab|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1120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1174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       Fake News Detection  A deep learning cnn-rnn hybrid model     National Institute of Technology             Karnataka, Surathkal</vt:lpstr>
      <vt:lpstr>Introduction</vt:lpstr>
      <vt:lpstr>Intro.. Contd.</vt:lpstr>
      <vt:lpstr>Dataset used</vt:lpstr>
      <vt:lpstr>Preprocessing</vt:lpstr>
      <vt:lpstr>Preprocessing. Contd.</vt:lpstr>
      <vt:lpstr>Preprocessing contd.</vt:lpstr>
      <vt:lpstr>What is Word embedding?</vt:lpstr>
      <vt:lpstr>How word Embedding happens?</vt:lpstr>
      <vt:lpstr>What is CNN?</vt:lpstr>
      <vt:lpstr>CNN:</vt:lpstr>
      <vt:lpstr>What is RNN?</vt:lpstr>
      <vt:lpstr>What is LSTM?</vt:lpstr>
      <vt:lpstr>Hybrid CNN-RNN.</vt:lpstr>
      <vt:lpstr>Model</vt:lpstr>
      <vt:lpstr>Training </vt:lpstr>
      <vt:lpstr>Saving the model</vt:lpstr>
      <vt:lpstr>Testing</vt:lpstr>
      <vt:lpstr>CM &amp; CR</vt:lpstr>
      <vt:lpstr>Output of execution_1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 A deep learning cnn-rnn hybrid model     National Institute of Technology             Karnataka, Surathkal</dc:title>
  <dc:creator>Pintu Saini</dc:creator>
  <cp:lastModifiedBy>Pintu Saini</cp:lastModifiedBy>
  <cp:revision>12</cp:revision>
  <dcterms:created xsi:type="dcterms:W3CDTF">2021-04-23T05:36:21Z</dcterms:created>
  <dcterms:modified xsi:type="dcterms:W3CDTF">2021-04-23T08:21:10Z</dcterms:modified>
</cp:coreProperties>
</file>