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31D3-08B9-4EC7-81AB-6A26F6485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 with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16A12-3BF9-4FF3-8A18-F716E5986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6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BBF7-EC21-44EA-911C-166DBE20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E058-6FB0-4FD6-8DF4-A1FF8924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.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7881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E364-61B8-4CF4-A62D-EC987811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908-0963-425C-A14C-319C19AE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 Statistics Module - 1</a:t>
            </a:r>
          </a:p>
          <a:p>
            <a:pPr lvl="1"/>
            <a:r>
              <a:rPr lang="en-US" sz="1400" dirty="0"/>
              <a:t>9.1 </a:t>
            </a:r>
            <a:r>
              <a:rPr lang="en-US" sz="1400" b="1" dirty="0"/>
              <a:t>Descriptive Statistics.</a:t>
            </a:r>
          </a:p>
          <a:p>
            <a:pPr lvl="1"/>
            <a:r>
              <a:rPr lang="en-US" sz="1400" b="1" dirty="0"/>
              <a:t>9.2 Sample vs Population statistics.</a:t>
            </a:r>
          </a:p>
          <a:p>
            <a:pPr lvl="1"/>
            <a:r>
              <a:rPr lang="en-US" sz="1400" b="1" dirty="0"/>
              <a:t>9.3 Random Variables.</a:t>
            </a:r>
          </a:p>
          <a:p>
            <a:pPr lvl="1"/>
            <a:r>
              <a:rPr lang="en-US" sz="1400" b="1" dirty="0"/>
              <a:t>9.4 Probability distribution function.</a:t>
            </a:r>
          </a:p>
          <a:p>
            <a:pPr lvl="1"/>
            <a:r>
              <a:rPr lang="en-US" sz="1400" b="1" dirty="0"/>
              <a:t>9.5 Expected value.</a:t>
            </a:r>
          </a:p>
          <a:p>
            <a:pPr lvl="1"/>
            <a:r>
              <a:rPr lang="en-US" sz="1400" b="1" dirty="0"/>
              <a:t>9.6 Binomial Distribution.</a:t>
            </a:r>
          </a:p>
          <a:p>
            <a:pPr lvl="1"/>
            <a:r>
              <a:rPr lang="en-US" sz="1400" b="1" dirty="0"/>
              <a:t>9.7 Normal Distributions.</a:t>
            </a:r>
          </a:p>
          <a:p>
            <a:pPr lvl="1"/>
            <a:r>
              <a:rPr lang="en-US" sz="1400" b="1" dirty="0"/>
              <a:t>9.8 z-score.</a:t>
            </a:r>
          </a:p>
          <a:p>
            <a:pPr lvl="1"/>
            <a:r>
              <a:rPr lang="en-US" sz="1400" b="1" dirty="0"/>
              <a:t>9.9 Central limit Theorem.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13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42F7-E26D-460F-BF5F-0AB0D2F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1CFA-2DCE-434E-ADA1-E264D814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Statistics Module -2</a:t>
            </a:r>
          </a:p>
          <a:p>
            <a:pPr lvl="1"/>
            <a:r>
              <a:rPr lang="en-US" sz="1400" dirty="0"/>
              <a:t>10.1 </a:t>
            </a:r>
            <a:r>
              <a:rPr lang="en-US" sz="1400" b="1" dirty="0"/>
              <a:t>Hypothesis testing.</a:t>
            </a:r>
          </a:p>
          <a:p>
            <a:pPr lvl="1"/>
            <a:r>
              <a:rPr lang="en-US" sz="1400" b="1" dirty="0"/>
              <a:t>10.2 Z-Stats vs T-stats.</a:t>
            </a:r>
          </a:p>
          <a:p>
            <a:pPr lvl="1"/>
            <a:r>
              <a:rPr lang="en-US" sz="1400" b="1" dirty="0"/>
              <a:t>10.3 Type 1 type 2 error.</a:t>
            </a:r>
          </a:p>
          <a:p>
            <a:pPr lvl="1"/>
            <a:r>
              <a:rPr lang="en-US" sz="1400" b="1" dirty="0"/>
              <a:t>10.4 confidence interval.</a:t>
            </a:r>
          </a:p>
          <a:p>
            <a:pPr lvl="1"/>
            <a:r>
              <a:rPr lang="en-US" sz="1400" b="1" dirty="0"/>
              <a:t>10.5 Chi Square test.</a:t>
            </a:r>
          </a:p>
          <a:p>
            <a:pPr lvl="1"/>
            <a:r>
              <a:rPr lang="en-US" sz="1400" b="1" dirty="0"/>
              <a:t>10.6 ANOVA test.</a:t>
            </a:r>
          </a:p>
          <a:p>
            <a:pPr lvl="1"/>
            <a:r>
              <a:rPr lang="en-US" sz="1400" b="1" dirty="0"/>
              <a:t>10.7 F-stats.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425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21C3-F71A-4664-84D4-B605CA07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F5D2-482F-40AB-9C23-968E7FE4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7999"/>
          </a:xfrm>
        </p:spPr>
        <p:txBody>
          <a:bodyPr>
            <a:normAutofit fontScale="85000" lnSpcReduction="20000"/>
          </a:bodyPr>
          <a:lstStyle/>
          <a:p>
            <a:r>
              <a:rPr lang="en-US" sz="1900" b="1" dirty="0"/>
              <a:t>11 Machine Learning Module -1 </a:t>
            </a:r>
          </a:p>
          <a:p>
            <a:pPr lvl="1"/>
            <a:r>
              <a:rPr lang="en-US" sz="1800" dirty="0"/>
              <a:t>11.1 Introduction.</a:t>
            </a:r>
          </a:p>
          <a:p>
            <a:pPr lvl="1"/>
            <a:r>
              <a:rPr lang="en-US" sz="1800" dirty="0"/>
              <a:t>11.2 Supervised, Unsupervised, Semi-supervised, Reinforcement.</a:t>
            </a:r>
          </a:p>
          <a:p>
            <a:pPr lvl="1"/>
            <a:r>
              <a:rPr lang="en-US" sz="1800" dirty="0"/>
              <a:t>11.3 Train, Test, Validation Split.</a:t>
            </a:r>
          </a:p>
          <a:p>
            <a:pPr lvl="1"/>
            <a:r>
              <a:rPr lang="en-US" sz="1800" dirty="0"/>
              <a:t>11.4 Performance.</a:t>
            </a:r>
          </a:p>
          <a:p>
            <a:pPr lvl="1"/>
            <a:r>
              <a:rPr lang="en-US" sz="1800" dirty="0"/>
              <a:t>11.5 Overfitting ,underfitting.</a:t>
            </a:r>
          </a:p>
          <a:p>
            <a:pPr lvl="1"/>
            <a:r>
              <a:rPr lang="en-US" sz="1800" dirty="0"/>
              <a:t>11.6 OLS.</a:t>
            </a:r>
          </a:p>
          <a:p>
            <a:pPr lvl="1"/>
            <a:r>
              <a:rPr lang="en-US" sz="1800" dirty="0"/>
              <a:t>11.7 Linear Regression.</a:t>
            </a:r>
          </a:p>
          <a:p>
            <a:pPr lvl="1"/>
            <a:r>
              <a:rPr lang="en-US" sz="1800" dirty="0"/>
              <a:t>11.8 R square adjusted R square.</a:t>
            </a:r>
          </a:p>
          <a:p>
            <a:pPr lvl="1"/>
            <a:r>
              <a:rPr lang="en-US" sz="1800" dirty="0"/>
              <a:t>11.9 Hands on linear regression.</a:t>
            </a:r>
          </a:p>
          <a:p>
            <a:pPr lvl="1"/>
            <a:r>
              <a:rPr lang="en-US" sz="1800" dirty="0"/>
              <a:t>11 .10 Ridge, Lasso, EleasticNet Regression.</a:t>
            </a:r>
          </a:p>
          <a:p>
            <a:pPr lvl="1"/>
            <a:r>
              <a:rPr lang="en-US" sz="1800" dirty="0"/>
              <a:t>11.11 Logistics regression.</a:t>
            </a:r>
          </a:p>
          <a:p>
            <a:pPr lvl="1"/>
            <a:r>
              <a:rPr lang="en-US" sz="1800" dirty="0"/>
              <a:t>11.12 Precision Recall.</a:t>
            </a:r>
          </a:p>
          <a:p>
            <a:pPr lvl="1"/>
            <a:r>
              <a:rPr lang="en-US" sz="1800" dirty="0"/>
              <a:t>11.13 F-Score.</a:t>
            </a:r>
          </a:p>
        </p:txBody>
      </p:sp>
    </p:spTree>
    <p:extLst>
      <p:ext uri="{BB962C8B-B14F-4D97-AF65-F5344CB8AC3E}">
        <p14:creationId xmlns:p14="http://schemas.microsoft.com/office/powerpoint/2010/main" val="176319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AE9C-177B-4891-9062-242C55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93E3-1348-4050-B370-4AF9DC32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Machine Learning Module – 2 </a:t>
            </a:r>
          </a:p>
          <a:p>
            <a:pPr lvl="1"/>
            <a:r>
              <a:rPr lang="en-US" sz="1400" dirty="0"/>
              <a:t>12.1 Decision Tree.</a:t>
            </a:r>
          </a:p>
          <a:p>
            <a:pPr lvl="1"/>
            <a:r>
              <a:rPr lang="en-US" sz="1400" dirty="0"/>
              <a:t>12.2 Decision tree regressor.</a:t>
            </a:r>
          </a:p>
          <a:p>
            <a:pPr lvl="1"/>
            <a:r>
              <a:rPr lang="en-US" sz="1400" dirty="0"/>
              <a:t>12.3 Cross Validation.</a:t>
            </a:r>
          </a:p>
          <a:p>
            <a:pPr lvl="1"/>
            <a:r>
              <a:rPr lang="en-US" sz="1400" dirty="0"/>
              <a:t>12.4 Bias vs Variance.</a:t>
            </a:r>
          </a:p>
          <a:p>
            <a:pPr lvl="1"/>
            <a:r>
              <a:rPr lang="en-US" sz="1400" dirty="0"/>
              <a:t>12.5 Ensemble approach.</a:t>
            </a:r>
          </a:p>
          <a:p>
            <a:pPr lvl="1"/>
            <a:r>
              <a:rPr lang="en-US" sz="1400" dirty="0"/>
              <a:t>12.6 Bagging Boosting.</a:t>
            </a:r>
          </a:p>
          <a:p>
            <a:pPr lvl="1"/>
            <a:r>
              <a:rPr lang="en-US" sz="1400" dirty="0"/>
              <a:t>12.7 Random Forest.</a:t>
            </a:r>
          </a:p>
          <a:p>
            <a:pPr lvl="1"/>
            <a:r>
              <a:rPr lang="en-US" sz="1400" dirty="0"/>
              <a:t>12.8 Gradient boost.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8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4D75-EFE2-4AB1-9FDA-23F75C79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4D15-748E-4A1D-8639-14CD03A4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Machine Learning Module -3 </a:t>
            </a:r>
          </a:p>
          <a:p>
            <a:pPr lvl="1"/>
            <a:r>
              <a:rPr lang="en-US" sz="1400" dirty="0"/>
              <a:t>13.1 XGBoost.</a:t>
            </a:r>
          </a:p>
          <a:p>
            <a:pPr lvl="1"/>
            <a:r>
              <a:rPr lang="en-US" sz="1400" dirty="0"/>
              <a:t>13.2 Hands on </a:t>
            </a:r>
            <a:r>
              <a:rPr lang="en-US" sz="1400" dirty="0" err="1"/>
              <a:t>XgBoost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13.3 Stacking.</a:t>
            </a:r>
          </a:p>
          <a:p>
            <a:pPr lvl="1"/>
            <a:r>
              <a:rPr lang="en-US" sz="1400" dirty="0"/>
              <a:t>13.4 Lazy learners.</a:t>
            </a:r>
          </a:p>
          <a:p>
            <a:pPr lvl="1"/>
            <a:r>
              <a:rPr lang="en-US" sz="1400" dirty="0"/>
              <a:t>13.5 Ada boost.</a:t>
            </a:r>
          </a:p>
          <a:p>
            <a:pPr lvl="1"/>
            <a:r>
              <a:rPr lang="en-US" sz="1400" dirty="0"/>
              <a:t>13.6 K Nearest Neighbor.</a:t>
            </a:r>
          </a:p>
          <a:p>
            <a:pPr lvl="1"/>
            <a:r>
              <a:rPr lang="en-US" sz="1400" dirty="0"/>
              <a:t>13.7  K- NN regressor.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4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B3B6-47B2-4B5E-9E2B-88019CB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7F43-7D4A-4418-9A5D-3F9C304C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14. Machine Learning Module – 4</a:t>
            </a:r>
          </a:p>
          <a:p>
            <a:pPr lvl="1"/>
            <a:r>
              <a:rPr lang="en-US" sz="1400" dirty="0"/>
              <a:t>14.1 Hierarchical clustering.</a:t>
            </a:r>
          </a:p>
          <a:p>
            <a:pPr lvl="1"/>
            <a:r>
              <a:rPr lang="en-US" sz="1400" dirty="0"/>
              <a:t>14.2 K-Means.</a:t>
            </a:r>
          </a:p>
          <a:p>
            <a:pPr lvl="1"/>
            <a:r>
              <a:rPr lang="en-US" sz="1400" dirty="0"/>
              <a:t>14.3 DBSCAN.</a:t>
            </a:r>
          </a:p>
          <a:p>
            <a:pPr lvl="1"/>
            <a:r>
              <a:rPr lang="en-US" sz="1400" dirty="0"/>
              <a:t>14.4 Performance measurement.</a:t>
            </a:r>
          </a:p>
          <a:p>
            <a:pPr lvl="1"/>
            <a:r>
              <a:rPr lang="en-US" sz="1400" dirty="0"/>
              <a:t>14.5 Curse of Dimensionality.</a:t>
            </a:r>
          </a:p>
          <a:p>
            <a:pPr lvl="1"/>
            <a:r>
              <a:rPr lang="en-US" sz="1400" dirty="0"/>
              <a:t>14.6 Dimensionality reduction.</a:t>
            </a:r>
          </a:p>
          <a:p>
            <a:pPr lvl="1"/>
            <a:r>
              <a:rPr lang="en-US" sz="1400" dirty="0"/>
              <a:t>14.7 Principal Component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0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52B3-96BD-4B5B-9B7F-74177856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E10A-285A-4F9C-8E33-82664F44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Machine Learning Module – 5</a:t>
            </a:r>
          </a:p>
          <a:p>
            <a:pPr lvl="1"/>
            <a:r>
              <a:rPr lang="en-US" sz="1400" dirty="0"/>
              <a:t>15.1 SVR.</a:t>
            </a:r>
          </a:p>
          <a:p>
            <a:pPr lvl="1"/>
            <a:r>
              <a:rPr lang="en-US" sz="1400" dirty="0"/>
              <a:t>15.2 SVM.</a:t>
            </a:r>
          </a:p>
          <a:p>
            <a:pPr lvl="1"/>
            <a:r>
              <a:rPr lang="en-US" sz="1400" dirty="0"/>
              <a:t>15.3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169327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C7C0-8BC5-4327-AA7C-9F495EC7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71E8-BF21-4729-8D2B-AB4F527F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b="1" dirty="0"/>
              <a:t> Python Basics ,Conditional &amp;Loops</a:t>
            </a:r>
          </a:p>
          <a:p>
            <a:pPr lvl="1"/>
            <a:r>
              <a:rPr lang="en-US" b="1" dirty="0"/>
              <a:t>1.1 Installation of Python and Jupiter Notebook</a:t>
            </a:r>
          </a:p>
          <a:p>
            <a:pPr lvl="1"/>
            <a:r>
              <a:rPr lang="en-US" b="1" dirty="0"/>
              <a:t>1.2 Python Objects, Number &amp; Booleans, Strings, Container objects, Mutability 	   of objects.</a:t>
            </a:r>
          </a:p>
          <a:p>
            <a:pPr lvl="1"/>
            <a:r>
              <a:rPr lang="en-US" b="1" dirty="0"/>
              <a:t>1.3 Operators - Arithmetic, Bitwise, comparison and Assignment 			 	 	   operators, Operators Precedence and associativity.</a:t>
            </a:r>
          </a:p>
          <a:p>
            <a:pPr lvl="1"/>
            <a:r>
              <a:rPr lang="en-US" b="1" dirty="0"/>
              <a:t>1.4 Conditions(If else, if-</a:t>
            </a:r>
            <a:r>
              <a:rPr lang="en-US" b="1" dirty="0" err="1"/>
              <a:t>elif</a:t>
            </a:r>
            <a:r>
              <a:rPr lang="en-US" b="1" dirty="0"/>
              <a:t>-else)</a:t>
            </a:r>
          </a:p>
          <a:p>
            <a:pPr lvl="1"/>
            <a:r>
              <a:rPr lang="en-US" b="1" dirty="0"/>
              <a:t>1.5 Loops(While ,for).</a:t>
            </a:r>
          </a:p>
          <a:p>
            <a:pPr lvl="1"/>
            <a:r>
              <a:rPr lang="en-US" b="1" dirty="0"/>
              <a:t>1.6 Break and Continue statements.</a:t>
            </a:r>
          </a:p>
          <a:p>
            <a:pPr lvl="1"/>
            <a:r>
              <a:rPr lang="en-US" b="1" dirty="0"/>
              <a:t>1.7 Range functions.</a:t>
            </a:r>
          </a:p>
          <a:p>
            <a:pPr lvl="1"/>
            <a:endParaRPr lang="en-US" dirty="0"/>
          </a:p>
          <a:p>
            <a:br>
              <a:rPr lang="en-US" dirty="0"/>
            </a:br>
            <a:endParaRPr lang="en-US" b="1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4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6DC5-6135-4ABB-83E1-70D4C7AB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ED67-CE8C-4BFB-89F5-808F508B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 String Objects and List objects</a:t>
            </a:r>
          </a:p>
          <a:p>
            <a:pPr lvl="1"/>
            <a:r>
              <a:rPr lang="en-US" dirty="0"/>
              <a:t>2.1 </a:t>
            </a:r>
            <a:r>
              <a:rPr lang="en-US" b="1" dirty="0"/>
              <a:t>String object basics.</a:t>
            </a:r>
          </a:p>
          <a:p>
            <a:pPr lvl="1"/>
            <a:r>
              <a:rPr lang="en-US" b="1" dirty="0"/>
              <a:t>2.2 Splitting and Joining Strings.</a:t>
            </a:r>
          </a:p>
          <a:p>
            <a:pPr lvl="1"/>
            <a:r>
              <a:rPr lang="en-US" b="1" dirty="0"/>
              <a:t>2.3 String format functions.</a:t>
            </a:r>
          </a:p>
          <a:p>
            <a:pPr lvl="1"/>
            <a:r>
              <a:rPr lang="en-US" b="1" dirty="0"/>
              <a:t>2.4 list object basics.</a:t>
            </a:r>
          </a:p>
          <a:p>
            <a:pPr lvl="1"/>
            <a:r>
              <a:rPr lang="en-US" b="1" dirty="0"/>
              <a:t>2.5 list methods.</a:t>
            </a:r>
          </a:p>
          <a:p>
            <a:pPr lvl="1"/>
            <a:r>
              <a:rPr lang="en-US" b="1" dirty="0"/>
              <a:t>2.6 List as stack and Queues.</a:t>
            </a:r>
          </a:p>
          <a:p>
            <a:pPr lvl="1"/>
            <a:r>
              <a:rPr lang="en-US" b="1" dirty="0"/>
              <a:t>2.7 List comprehensions.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E974-83C3-45DD-B4A8-194A0212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F9B2-4C90-445D-BC88-D1E2B9E3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3. </a:t>
            </a:r>
            <a:r>
              <a:rPr lang="en-US" b="1" dirty="0"/>
              <a:t> OOPS concepts &amp; Working with Files</a:t>
            </a:r>
          </a:p>
          <a:p>
            <a:pPr lvl="1"/>
            <a:r>
              <a:rPr lang="en-US" b="1" dirty="0"/>
              <a:t>3.1 Tuples, Sets, Dictionary Object basics, Dictionary Object methods, Dictionary  View 	   	    Objects.</a:t>
            </a:r>
          </a:p>
          <a:p>
            <a:pPr lvl="1"/>
            <a:r>
              <a:rPr lang="en-US" b="1" dirty="0"/>
              <a:t>3.2 Lambda functions.</a:t>
            </a:r>
          </a:p>
          <a:p>
            <a:pPr lvl="1"/>
            <a:r>
              <a:rPr lang="en-US" b="1" dirty="0"/>
              <a:t>3.3 Working with files.</a:t>
            </a:r>
          </a:p>
          <a:p>
            <a:pPr lvl="1"/>
            <a:r>
              <a:rPr lang="en-US" b="1" dirty="0"/>
              <a:t>3.4 Functions basics, Parameter passing, Iterators.</a:t>
            </a:r>
          </a:p>
          <a:p>
            <a:pPr lvl="1"/>
            <a:r>
              <a:rPr lang="en-US" b="1" dirty="0"/>
              <a:t>3.5 Generator functions.</a:t>
            </a:r>
          </a:p>
          <a:p>
            <a:pPr lvl="1"/>
            <a:r>
              <a:rPr lang="en-US" b="1" dirty="0"/>
              <a:t>3.6 OOPS basic concepts.</a:t>
            </a:r>
          </a:p>
          <a:p>
            <a:pPr lvl="1"/>
            <a:r>
              <a:rPr lang="en-US" b="1" dirty="0"/>
              <a:t>3.7 Creating classes and Objects.</a:t>
            </a:r>
          </a:p>
          <a:p>
            <a:pPr lvl="1"/>
            <a:r>
              <a:rPr lang="en-US" dirty="0"/>
              <a:t>3.8 </a:t>
            </a:r>
            <a:r>
              <a:rPr lang="en-US" b="1" dirty="0"/>
              <a:t>Inheritance, Multiple Inheritance.</a:t>
            </a:r>
          </a:p>
          <a:p>
            <a:pPr lvl="1"/>
            <a:r>
              <a:rPr lang="en-US" dirty="0"/>
              <a:t>3.9 </a:t>
            </a:r>
            <a:r>
              <a:rPr lang="en-US" b="1" dirty="0"/>
              <a:t>Reading and writing files.</a:t>
            </a:r>
          </a:p>
          <a:p>
            <a:pPr lvl="1"/>
            <a:r>
              <a:rPr lang="en-US" dirty="0"/>
              <a:t>3.10 </a:t>
            </a:r>
            <a:r>
              <a:rPr lang="en-US" b="1" dirty="0"/>
              <a:t>Map, Reduce, filter functions.</a:t>
            </a:r>
          </a:p>
          <a:p>
            <a:pPr lvl="1"/>
            <a:r>
              <a:rPr lang="en-US" dirty="0"/>
              <a:t>3.11 </a:t>
            </a:r>
            <a:r>
              <a:rPr lang="en-US" b="1" dirty="0"/>
              <a:t>Buffered read and write.</a:t>
            </a:r>
          </a:p>
          <a:p>
            <a:pPr lvl="1"/>
            <a:r>
              <a:rPr lang="en-US" b="1" dirty="0"/>
              <a:t>3.12  Other File methods.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3784-8C67-48CA-ABC0-CEB9AC56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A61C-DD5D-48A3-9442-0308F255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 Modules , Exception Handling &amp; Database Programming.</a:t>
            </a:r>
          </a:p>
          <a:p>
            <a:pPr lvl="1"/>
            <a:r>
              <a:rPr lang="en-US" sz="1400" b="1" dirty="0"/>
              <a:t>4.1 Creating new modules.</a:t>
            </a:r>
          </a:p>
          <a:p>
            <a:pPr lvl="1"/>
            <a:r>
              <a:rPr lang="en-US" sz="1400" b="1" dirty="0"/>
              <a:t>4.2 Exceptions Handling with Try-except.</a:t>
            </a:r>
          </a:p>
          <a:p>
            <a:pPr lvl="1"/>
            <a:r>
              <a:rPr lang="en-US" sz="1400" b="1" dirty="0"/>
              <a:t>4.3 Creating ,inserting and retrieving Table.</a:t>
            </a:r>
          </a:p>
          <a:p>
            <a:pPr lvl="1"/>
            <a:r>
              <a:rPr lang="en-US" sz="1400" b="1" dirty="0"/>
              <a:t>4.4 Updating and deleting the data.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849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BE50-F3F7-468A-B348-5AC4FD85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E5C-372A-499A-9270-5FA8DCB8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 Pandas</a:t>
            </a:r>
          </a:p>
          <a:p>
            <a:pPr lvl="1"/>
            <a:r>
              <a:rPr lang="en-US" sz="1400" dirty="0"/>
              <a:t>5.1  </a:t>
            </a:r>
            <a:r>
              <a:rPr lang="en-US" sz="1400" b="1" dirty="0"/>
              <a:t>Pandas intro.</a:t>
            </a:r>
          </a:p>
          <a:p>
            <a:pPr lvl="1"/>
            <a:r>
              <a:rPr lang="en-US" sz="1400" b="1" dirty="0"/>
              <a:t>5.2 Descriptive analysis.</a:t>
            </a:r>
          </a:p>
          <a:p>
            <a:pPr lvl="1"/>
            <a:r>
              <a:rPr lang="en-US" sz="1400" b="1" dirty="0"/>
              <a:t>5.3 Pandas Input-output.</a:t>
            </a:r>
          </a:p>
          <a:p>
            <a:pPr lvl="1"/>
            <a:r>
              <a:rPr lang="en-US" sz="1400" b="1" dirty="0"/>
              <a:t>5.4 Pandas manipulation.</a:t>
            </a:r>
          </a:p>
          <a:p>
            <a:pPr lvl="1"/>
            <a:r>
              <a:rPr lang="en-US" sz="1400" b="1" dirty="0"/>
              <a:t>5.5 Pandas group by.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76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8235-CE84-46DD-B317-79D90150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C59D-AE10-4BDB-998C-E2992FD6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NumPy.</a:t>
            </a:r>
          </a:p>
          <a:p>
            <a:pPr lvl="1"/>
            <a:r>
              <a:rPr lang="en-US" sz="1400" dirty="0"/>
              <a:t>6.1 </a:t>
            </a:r>
            <a:r>
              <a:rPr lang="en-US" sz="1400" b="1" dirty="0"/>
              <a:t>NumPy data manipulation.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648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89EF-C080-4B50-A332-09CF0521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17CC-C92D-41AE-A895-2BC1912E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Visualization.</a:t>
            </a:r>
          </a:p>
          <a:p>
            <a:pPr lvl="1"/>
            <a:r>
              <a:rPr lang="en-US" sz="1400" dirty="0"/>
              <a:t>7.1 </a:t>
            </a:r>
            <a:r>
              <a:rPr lang="en-US" sz="1400" b="1" dirty="0"/>
              <a:t>Matplot lib.</a:t>
            </a:r>
          </a:p>
          <a:p>
            <a:pPr lvl="1"/>
            <a:r>
              <a:rPr lang="en-US" sz="1400" b="1" dirty="0"/>
              <a:t>7.2 Seaborn.</a:t>
            </a:r>
          </a:p>
          <a:p>
            <a:pPr lvl="1"/>
            <a:r>
              <a:rPr lang="en-US" sz="1400" b="1" dirty="0"/>
              <a:t>7.3 </a:t>
            </a:r>
            <a:r>
              <a:rPr lang="en-US" sz="1400" b="1" dirty="0" err="1"/>
              <a:t>Plotly</a:t>
            </a:r>
            <a:r>
              <a:rPr lang="en-US" sz="1400" b="1" dirty="0"/>
              <a:t>.</a:t>
            </a:r>
          </a:p>
          <a:p>
            <a:pPr lvl="1"/>
            <a:r>
              <a:rPr lang="en-US" sz="1400" b="1" dirty="0"/>
              <a:t>7.4 </a:t>
            </a:r>
            <a:r>
              <a:rPr lang="en-US" sz="1400" b="1" dirty="0" err="1"/>
              <a:t>Cuflinks</a:t>
            </a:r>
            <a:r>
              <a:rPr lang="en-US" sz="1400" b="1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103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908B-E540-4253-B4A7-78FA0408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67B4-936D-4731-99FA-DF045521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Webscrapping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13433</TotalTime>
  <Words>369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Machine Learning with Deployment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Syllabus </vt:lpstr>
      <vt:lpstr>Syllabus</vt:lpstr>
      <vt:lpstr>Syllabus </vt:lpstr>
      <vt:lpstr>Syllabus </vt:lpstr>
      <vt:lpstr>Syllabus</vt:lpstr>
      <vt:lpstr>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Deployment</dc:title>
  <dc:creator>Panda, Pintu K</dc:creator>
  <cp:lastModifiedBy>Panda, Pintu K</cp:lastModifiedBy>
  <cp:revision>9</cp:revision>
  <dcterms:created xsi:type="dcterms:W3CDTF">2020-04-19T09:25:14Z</dcterms:created>
  <dcterms:modified xsi:type="dcterms:W3CDTF">2020-04-28T17:19:10Z</dcterms:modified>
</cp:coreProperties>
</file>