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384175-5E04-4346-8E65-0D0AFB5428EB}"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5D302-77D2-4D54-B8AF-67531BF3ED3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84175-5E04-4346-8E65-0D0AFB5428EB}"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5D302-77D2-4D54-B8AF-67531BF3ED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84175-5E04-4346-8E65-0D0AFB5428EB}"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5D302-77D2-4D54-B8AF-67531BF3ED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84175-5E04-4346-8E65-0D0AFB5428EB}"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5D302-77D2-4D54-B8AF-67531BF3ED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84175-5E04-4346-8E65-0D0AFB5428EB}"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5D302-77D2-4D54-B8AF-67531BF3ED3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384175-5E04-4346-8E65-0D0AFB5428EB}"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5D302-77D2-4D54-B8AF-67531BF3ED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384175-5E04-4346-8E65-0D0AFB5428EB}" type="datetimeFigureOut">
              <a:rPr lang="en-US" smtClean="0"/>
              <a:t>7/17/2017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5D302-77D2-4D54-B8AF-67531BF3ED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384175-5E04-4346-8E65-0D0AFB5428EB}" type="datetimeFigureOut">
              <a:rPr lang="en-US" smtClean="0"/>
              <a:t>7/17/2017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5D302-77D2-4D54-B8AF-67531BF3ED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84175-5E04-4346-8E65-0D0AFB5428EB}" type="datetimeFigureOut">
              <a:rPr lang="en-US" smtClean="0"/>
              <a:t>7/17/2017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5D302-77D2-4D54-B8AF-67531BF3ED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84175-5E04-4346-8E65-0D0AFB5428EB}"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5D302-77D2-4D54-B8AF-67531BF3ED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84175-5E04-4346-8E65-0D0AFB5428EB}"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5D302-77D2-4D54-B8AF-67531BF3ED3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84175-5E04-4346-8E65-0D0AFB5428EB}" type="datetimeFigureOut">
              <a:rPr lang="en-US" smtClean="0"/>
              <a:t>7/17/2017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5D302-77D2-4D54-B8AF-67531BF3ED3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57200"/>
            <a:ext cx="6400800" cy="5181600"/>
          </a:xfrm>
        </p:spPr>
        <p:txBody>
          <a:bodyPr>
            <a:normAutofit fontScale="70000" lnSpcReduction="20000"/>
          </a:bodyPr>
          <a:lstStyle/>
          <a:p>
            <a:r>
              <a:rPr lang="en-US" dirty="0">
                <a:solidFill>
                  <a:schemeClr val="tx1"/>
                </a:solidFill>
              </a:rPr>
              <a:t>What is Domain?</a:t>
            </a:r>
          </a:p>
          <a:p>
            <a:r>
              <a:rPr lang="en-US" dirty="0">
                <a:solidFill>
                  <a:schemeClr val="tx1"/>
                </a:solidFill>
              </a:rPr>
              <a:t>It is an area, IT industry point view it is project's business area, example: BFSI, ERP, </a:t>
            </a:r>
            <a:r>
              <a:rPr lang="en-US" dirty="0" err="1">
                <a:solidFill>
                  <a:schemeClr val="tx1"/>
                </a:solidFill>
              </a:rPr>
              <a:t>ECommerce</a:t>
            </a:r>
            <a:r>
              <a:rPr lang="en-US" dirty="0">
                <a:solidFill>
                  <a:schemeClr val="tx1"/>
                </a:solidFill>
              </a:rPr>
              <a:t>, Healthcare, Telecom and Retail Market etc…</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b="1" dirty="0">
                <a:solidFill>
                  <a:schemeClr val="tx1"/>
                </a:solidFill>
              </a:rPr>
              <a:t>Domain Knowledge</a:t>
            </a:r>
            <a:endParaRPr lang="en-US" dirty="0">
              <a:solidFill>
                <a:schemeClr val="tx1"/>
              </a:solidFill>
            </a:endParaRPr>
          </a:p>
          <a:p>
            <a:r>
              <a:rPr lang="en-US" dirty="0">
                <a:solidFill>
                  <a:schemeClr val="tx1"/>
                </a:solidFill>
              </a:rPr>
              <a:t>It is knowledge about a specific field of interest/subject. Considering a software Development case, domain knowledge is knowledge about the environment in which the target system operates</a:t>
            </a:r>
            <a:r>
              <a:rPr lang="en-US" dirty="0" smtClean="0">
                <a:solidFill>
                  <a:schemeClr val="tx1"/>
                </a:solidFill>
              </a:rPr>
              <a:t>.</a:t>
            </a:r>
          </a:p>
          <a:p>
            <a:endParaRPr lang="en-US" b="1" dirty="0" smtClean="0">
              <a:solidFill>
                <a:schemeClr val="tx1"/>
              </a:solidFill>
            </a:endParaRPr>
          </a:p>
          <a:p>
            <a:r>
              <a:rPr lang="en-US" b="1" dirty="0" smtClean="0">
                <a:solidFill>
                  <a:schemeClr val="tx1"/>
                </a:solidFill>
              </a:rPr>
              <a:t>Banking </a:t>
            </a:r>
            <a:r>
              <a:rPr lang="en-US" b="1" dirty="0">
                <a:solidFill>
                  <a:schemeClr val="tx1"/>
                </a:solidFill>
              </a:rPr>
              <a:t>Domain</a:t>
            </a:r>
            <a:r>
              <a:rPr lang="en-US" dirty="0">
                <a:solidFill>
                  <a:schemeClr val="tx1"/>
                </a:solidFill>
              </a:rPr>
              <a:t>: A </a:t>
            </a:r>
            <a:r>
              <a:rPr lang="en-US" b="1" dirty="0">
                <a:solidFill>
                  <a:schemeClr val="tx1"/>
                </a:solidFill>
              </a:rPr>
              <a:t>bank</a:t>
            </a:r>
            <a:r>
              <a:rPr lang="en-US" dirty="0">
                <a:solidFill>
                  <a:schemeClr val="tx1"/>
                </a:solidFill>
              </a:rPr>
              <a:t> is a business; banks sell financial services such as Vehicle loans, home mortgage loans, business loans, checking accounts, credit card services, certificates of deposit, and individual retirement accounts etc...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Banks: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a:t>a) Saving </a:t>
            </a:r>
            <a:r>
              <a:rPr lang="en-US" sz="1800" b="1" dirty="0" err="1" smtClean="0"/>
              <a:t>Banks</a:t>
            </a:r>
            <a:r>
              <a:rPr lang="en-US" sz="1800" dirty="0" err="1"/>
              <a:t>Saving</a:t>
            </a:r>
            <a:r>
              <a:rPr lang="en-US" sz="1800" dirty="0"/>
              <a:t> banks are established to create saving habit among the people. These banks are helpful for salaried people and low income groups</a:t>
            </a:r>
            <a:endParaRPr lang="en-US" sz="1800" b="1" dirty="0" smtClean="0"/>
          </a:p>
          <a:p>
            <a:r>
              <a:rPr lang="en-US" b="1" dirty="0"/>
              <a:t>b) </a:t>
            </a:r>
            <a:r>
              <a:rPr lang="en-US" b="1" dirty="0" smtClean="0"/>
              <a:t>Commercial Banks</a:t>
            </a:r>
          </a:p>
          <a:p>
            <a:r>
              <a:rPr lang="en-US" dirty="0"/>
              <a:t>Commercial banks are established with an objective to help businessmen. These banks collect money from general public and give short-term loans to businessmen by way of cash credits, overdrafts, etc.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 Industrial </a:t>
            </a:r>
            <a:r>
              <a:rPr lang="en-US" b="1" dirty="0" smtClean="0"/>
              <a:t>Banks</a:t>
            </a:r>
          </a:p>
          <a:p>
            <a:r>
              <a:rPr lang="en-US" b="1" dirty="0"/>
              <a:t>d)  Land Mortgage </a:t>
            </a:r>
            <a:r>
              <a:rPr lang="en-US" b="1" dirty="0" smtClean="0"/>
              <a:t>Banks</a:t>
            </a:r>
          </a:p>
          <a:p>
            <a:r>
              <a:rPr lang="en-US" b="1" dirty="0"/>
              <a:t>e) Central / Federal / National </a:t>
            </a:r>
            <a:r>
              <a:rPr lang="en-US" b="1" dirty="0" smtClean="0"/>
              <a:t>Bank</a:t>
            </a:r>
          </a:p>
          <a:p>
            <a:r>
              <a:rPr lang="en-US" dirty="0"/>
              <a:t>Every country of the world has a central bank. In India, Reserve Bank of India, in U.S.A, Federal Reserve and in U.K, Bank of England. These central banks are the bankers of the other banks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f) Co-operative </a:t>
            </a:r>
            <a:r>
              <a:rPr lang="en-US" b="1" dirty="0" smtClean="0"/>
              <a:t>Banks</a:t>
            </a:r>
          </a:p>
          <a:p>
            <a:r>
              <a:rPr lang="en-US" dirty="0"/>
              <a:t>Co-operative banks generally give credit facilities to small farmers, salaried employees, small-scale </a:t>
            </a:r>
            <a:r>
              <a:rPr lang="en-US" dirty="0" smtClean="0"/>
              <a:t>industries.</a:t>
            </a:r>
          </a:p>
          <a:p>
            <a:r>
              <a:rPr lang="en-US" b="1" dirty="0"/>
              <a:t>h) Consumers </a:t>
            </a:r>
            <a:r>
              <a:rPr lang="en-US" b="1" dirty="0" smtClean="0"/>
              <a:t>Banks</a:t>
            </a:r>
            <a:r>
              <a:rPr lang="en-US" dirty="0" smtClean="0"/>
              <a:t/>
            </a:r>
            <a:br>
              <a:rPr lang="en-US" dirty="0" smtClean="0"/>
            </a:br>
            <a:r>
              <a:rPr lang="en-US" dirty="0"/>
              <a:t>Consumers bank is a new addition to the existing type of banks. Such banks are usually found only in advanced countries like U.S.A. and Germany. The main objective of this bank is to give loans to consumers for purchase of the durables like Motor car, television set, washing machine, furniture, etc. The consumers have to repay the loans in easy installments.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Bank Accounts</a:t>
            </a:r>
            <a:endParaRPr lang="en-US" dirty="0"/>
          </a:p>
        </p:txBody>
      </p:sp>
      <p:sp>
        <p:nvSpPr>
          <p:cNvPr id="3" name="Content Placeholder 2"/>
          <p:cNvSpPr>
            <a:spLocks noGrp="1"/>
          </p:cNvSpPr>
          <p:nvPr>
            <p:ph idx="1"/>
          </p:nvPr>
        </p:nvSpPr>
        <p:spPr/>
        <p:txBody>
          <a:bodyPr/>
          <a:lstStyle/>
          <a:p>
            <a:r>
              <a:rPr lang="en-US" b="1" dirty="0"/>
              <a:t>Savings accounts</a:t>
            </a:r>
            <a:r>
              <a:rPr lang="en-US" b="1" dirty="0" smtClean="0"/>
              <a:t>:</a:t>
            </a:r>
          </a:p>
          <a:p>
            <a:r>
              <a:rPr lang="en-US" b="1" dirty="0"/>
              <a:t>Certificates of deposit</a:t>
            </a:r>
            <a:r>
              <a:rPr lang="en-US" b="1" dirty="0" smtClean="0"/>
              <a:t>:</a:t>
            </a:r>
          </a:p>
          <a:p>
            <a:r>
              <a:rPr lang="en-US" b="1" dirty="0"/>
              <a:t>Checking accounts or Current accounts</a:t>
            </a:r>
            <a:r>
              <a:rPr lang="en-US" b="1" dirty="0" smtClean="0"/>
              <a:t>:</a:t>
            </a:r>
          </a:p>
          <a:p>
            <a:r>
              <a:rPr lang="en-US" b="1" dirty="0"/>
              <a:t>Money market deposit accounts: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Loans</a:t>
            </a:r>
            <a:endParaRPr lang="en-US" dirty="0"/>
          </a:p>
        </p:txBody>
      </p:sp>
      <p:sp>
        <p:nvSpPr>
          <p:cNvPr id="3" name="Content Placeholder 2"/>
          <p:cNvSpPr>
            <a:spLocks noGrp="1"/>
          </p:cNvSpPr>
          <p:nvPr>
            <p:ph idx="1"/>
          </p:nvPr>
        </p:nvSpPr>
        <p:spPr/>
        <p:txBody>
          <a:bodyPr/>
          <a:lstStyle/>
          <a:p>
            <a:r>
              <a:rPr lang="en-US" b="1" dirty="0"/>
              <a:t>Personal Loans</a:t>
            </a:r>
            <a:endParaRPr lang="en-US" dirty="0"/>
          </a:p>
          <a:p>
            <a:r>
              <a:rPr lang="en-US" b="1" dirty="0"/>
              <a:t>Home </a:t>
            </a:r>
            <a:r>
              <a:rPr lang="en-US" b="1" dirty="0" smtClean="0"/>
              <a:t>Loans</a:t>
            </a:r>
          </a:p>
          <a:p>
            <a:r>
              <a:rPr lang="en-US" b="1" dirty="0"/>
              <a:t>Bank Loans against Property</a:t>
            </a:r>
            <a:r>
              <a:rPr lang="en-US" b="1" dirty="0" smtClean="0"/>
              <a:t>:</a:t>
            </a:r>
          </a:p>
          <a:p>
            <a:r>
              <a:rPr lang="en-US" b="1" dirty="0"/>
              <a:t>Business Loans</a:t>
            </a:r>
            <a:r>
              <a:rPr lang="en-US" b="1" dirty="0" smtClean="0"/>
              <a:t>:</a:t>
            </a:r>
          </a:p>
          <a:p>
            <a:r>
              <a:rPr lang="en-US" b="1" dirty="0"/>
              <a:t>Car Loans</a:t>
            </a:r>
            <a:r>
              <a:rPr lang="en-US" b="1" dirty="0" smtClean="0"/>
              <a:t>:</a:t>
            </a:r>
          </a:p>
          <a:p>
            <a:r>
              <a:rPr lang="en-US" b="1" dirty="0"/>
              <a:t>Education Loans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Deposits</a:t>
            </a:r>
            <a:endParaRPr lang="en-US" dirty="0"/>
          </a:p>
        </p:txBody>
      </p:sp>
      <p:sp>
        <p:nvSpPr>
          <p:cNvPr id="3" name="Content Placeholder 2"/>
          <p:cNvSpPr>
            <a:spLocks noGrp="1"/>
          </p:cNvSpPr>
          <p:nvPr>
            <p:ph idx="1"/>
          </p:nvPr>
        </p:nvSpPr>
        <p:spPr/>
        <p:txBody>
          <a:bodyPr>
            <a:normAutofit fontScale="92500"/>
          </a:bodyPr>
          <a:lstStyle/>
          <a:p>
            <a:r>
              <a:rPr lang="en-US" b="1" dirty="0"/>
              <a:t>a)  Savings account </a:t>
            </a:r>
            <a:r>
              <a:rPr lang="en-US" b="1" dirty="0" smtClean="0"/>
              <a:t>–</a:t>
            </a:r>
          </a:p>
          <a:p>
            <a:r>
              <a:rPr lang="en-US" dirty="0"/>
              <a:t> These are the simplest of deposits. We deposit money into our account and we can withdraw it anytime. </a:t>
            </a:r>
            <a:endParaRPr lang="en-US" b="1" dirty="0" smtClean="0"/>
          </a:p>
          <a:p>
            <a:r>
              <a:rPr lang="en-US" b="1" dirty="0"/>
              <a:t>b) Current </a:t>
            </a:r>
            <a:r>
              <a:rPr lang="en-US" b="1" dirty="0" smtClean="0"/>
              <a:t>account –</a:t>
            </a:r>
          </a:p>
          <a:p>
            <a:r>
              <a:rPr lang="en-US" dirty="0"/>
              <a:t>These are similar to Savings accounts with two small differences. One is, the money in a current account does not earn interest and two is, you can withdraw any number of times.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c) Fixed Deposit </a:t>
            </a:r>
            <a:r>
              <a:rPr lang="en-US" b="1" dirty="0" smtClean="0"/>
              <a:t>-</a:t>
            </a:r>
            <a:r>
              <a:rPr lang="en-US" dirty="0"/>
              <a:t>This is a deposit product where we deposit a certain sum of money with the bank for a specific duration of time.</a:t>
            </a:r>
            <a:r>
              <a:rPr lang="en-US" dirty="0" smtClean="0"/>
              <a:t/>
            </a:r>
            <a:br>
              <a:rPr lang="en-US" dirty="0" smtClean="0"/>
            </a:br>
            <a:r>
              <a:rPr lang="en-US" b="1" dirty="0"/>
              <a:t>d) </a:t>
            </a:r>
            <a:r>
              <a:rPr lang="en-US" b="1" dirty="0" smtClean="0"/>
              <a:t>Recurring </a:t>
            </a:r>
            <a:r>
              <a:rPr lang="en-US" b="1" dirty="0"/>
              <a:t>Deposits </a:t>
            </a:r>
            <a:r>
              <a:rPr lang="en-US" b="1" dirty="0" smtClean="0"/>
              <a:t>–</a:t>
            </a:r>
          </a:p>
          <a:p>
            <a:r>
              <a:rPr lang="en-US" dirty="0"/>
              <a:t>These are similar to fixed deposits with a difference being, you deposit a small amount of money every month into this account for a specified duration of time and the bank would compound the interest every month and pay you in lump at the end of the tenure.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Banking Terms: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211</Words>
  <Application>Microsoft Office PowerPoint</Application>
  <PresentationFormat>On-screen Show (4:3)</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Types of Banks: </vt:lpstr>
      <vt:lpstr>Slide 3</vt:lpstr>
      <vt:lpstr>Slide 4</vt:lpstr>
      <vt:lpstr>Types of Bank Accounts</vt:lpstr>
      <vt:lpstr>Types of Loans</vt:lpstr>
      <vt:lpstr>Types of Deposits</vt:lpstr>
      <vt:lpstr>Slide 8</vt:lpstr>
      <vt:lpstr>Banking Terms: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cp:revision>
  <dcterms:created xsi:type="dcterms:W3CDTF">2017-07-17T10:40:30Z</dcterms:created>
  <dcterms:modified xsi:type="dcterms:W3CDTF">2017-07-17T10:49:43Z</dcterms:modified>
</cp:coreProperties>
</file>