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7E977B3-0E3D-49FC-949E-6042D253BBE7}">
  <a:tblStyle styleId="{37E977B3-0E3D-49FC-949E-6042D253BB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a8180ac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a8180ac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a8180acd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a8180acd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a7a33741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a7a33741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a7a33741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a7a33741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a949b6b8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a949b6b8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8180acd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8180acd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a7a33741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a7a33741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a7a33741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a7a33741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a7a33741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a7a33741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a949b6b8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a949b6b8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a7a3374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a7a3374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a949b6b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a949b6b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a7a33741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a7a33741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a7a33741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a7a33741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a7a33741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a7a33741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a7a33741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a7a33741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a7a33741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a7a33741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a949b6b8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a949b6b8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a963c18d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a963c18d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a963c18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a963c18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7a33741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7a33741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a949b6b8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a949b6b8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949b6b8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949b6b8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16800"/>
            <a:ext cx="8520600" cy="18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50">
              <a:solidFill>
                <a:srgbClr val="232C3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C0000"/>
                </a:solidFill>
              </a:rPr>
              <a:t>Comparison Between    </a:t>
            </a:r>
            <a:r>
              <a:rPr lang="en" sz="6000">
                <a:solidFill>
                  <a:srgbClr val="CC0000"/>
                </a:solidFill>
              </a:rPr>
              <a:t>Dask &amp; Ray</a:t>
            </a:r>
            <a:endParaRPr sz="60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20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Dask Features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863550"/>
            <a:ext cx="8520600" cy="41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404040"/>
                </a:solidFill>
                <a:highlight>
                  <a:srgbClr val="FCFCFC"/>
                </a:highlight>
              </a:rPr>
              <a:t>Runs on clusters with </a:t>
            </a:r>
            <a:r>
              <a:rPr b="1" lang="en" sz="2400">
                <a:solidFill>
                  <a:srgbClr val="404040"/>
                </a:solidFill>
                <a:highlight>
                  <a:srgbClr val="FCFCFC"/>
                </a:highlight>
              </a:rPr>
              <a:t>1000s of cores</a:t>
            </a:r>
            <a:endParaRPr b="1" sz="24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8100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Char char="●"/>
            </a:pPr>
            <a:r>
              <a:rPr lang="en" sz="2400">
                <a:solidFill>
                  <a:srgbClr val="404040"/>
                </a:solidFill>
              </a:rPr>
              <a:t>A </a:t>
            </a:r>
            <a:r>
              <a:rPr b="1" lang="en" sz="2400">
                <a:solidFill>
                  <a:srgbClr val="404040"/>
                </a:solidFill>
              </a:rPr>
              <a:t>real-time and responsive dashboard</a:t>
            </a:r>
            <a:r>
              <a:rPr lang="en" sz="2400">
                <a:solidFill>
                  <a:srgbClr val="404040"/>
                </a:solidFill>
              </a:rPr>
              <a:t> that shows current progress,  memory use, and more, updated every 100ms</a:t>
            </a:r>
            <a:endParaRPr sz="2400">
              <a:solidFill>
                <a:srgbClr val="404040"/>
              </a:solidFill>
            </a:endParaRPr>
          </a:p>
          <a:p>
            <a:pPr indent="-38100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Char char="●"/>
            </a:pPr>
            <a:r>
              <a:rPr lang="en" sz="2400">
                <a:solidFill>
                  <a:srgbClr val="404040"/>
                </a:solidFill>
                <a:highlight>
                  <a:srgbClr val="FCFCFC"/>
                </a:highlight>
              </a:rPr>
              <a:t>Dask </a:t>
            </a:r>
            <a:r>
              <a:rPr b="1" lang="en" sz="2400">
                <a:solidFill>
                  <a:srgbClr val="404040"/>
                </a:solidFill>
                <a:highlight>
                  <a:srgbClr val="FCFCFC"/>
                </a:highlight>
              </a:rPr>
              <a:t>works with GPUs</a:t>
            </a:r>
            <a:endParaRPr b="1" sz="24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Char char="●"/>
            </a:pPr>
            <a:r>
              <a:rPr b="1" lang="en" sz="2400">
                <a:solidFill>
                  <a:srgbClr val="404040"/>
                </a:solidFill>
              </a:rPr>
              <a:t>Parallelize Scikit-Learn</a:t>
            </a:r>
            <a:r>
              <a:rPr lang="en" sz="2400">
                <a:solidFill>
                  <a:srgbClr val="404040"/>
                </a:solidFill>
              </a:rPr>
              <a:t> Directly .</a:t>
            </a:r>
            <a:r>
              <a:rPr lang="en" sz="2400">
                <a:solidFill>
                  <a:srgbClr val="404040"/>
                </a:solidFill>
                <a:highlight>
                  <a:srgbClr val="FCFCFC"/>
                </a:highlight>
              </a:rPr>
              <a:t>Dask extends this parallelism to many machines in a cluster. </a:t>
            </a:r>
            <a:endParaRPr sz="24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Char char="●"/>
            </a:pPr>
            <a:r>
              <a:rPr b="1" lang="en" sz="2400">
                <a:solidFill>
                  <a:srgbClr val="404040"/>
                </a:solidFill>
                <a:highlight>
                  <a:srgbClr val="FCFCFC"/>
                </a:highlight>
              </a:rPr>
              <a:t>Parallelize XGBoost or Tensorflow.</a:t>
            </a:r>
            <a:endParaRPr b="1" sz="24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Ray Features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404040"/>
                </a:solidFill>
                <a:highlight>
                  <a:srgbClr val="FCFCFC"/>
                </a:highlight>
              </a:rPr>
              <a:t>Accelerate </a:t>
            </a:r>
            <a:r>
              <a:rPr b="1" lang="en" sz="2400">
                <a:solidFill>
                  <a:srgbClr val="404040"/>
                </a:solidFill>
                <a:highlight>
                  <a:srgbClr val="FCFCFC"/>
                </a:highlight>
              </a:rPr>
              <a:t>deep learning and reinforcement learning</a:t>
            </a:r>
            <a:r>
              <a:rPr lang="en" sz="2400">
                <a:solidFill>
                  <a:srgbClr val="404040"/>
                </a:solidFill>
                <a:highlight>
                  <a:srgbClr val="FCFCFC"/>
                </a:highlight>
              </a:rPr>
              <a:t> development</a:t>
            </a:r>
            <a:endParaRPr sz="24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Char char="●"/>
            </a:pPr>
            <a:r>
              <a:rPr b="1" lang="en" sz="2400">
                <a:solidFill>
                  <a:srgbClr val="404040"/>
                </a:solidFill>
                <a:highlight>
                  <a:srgbClr val="FCFCFC"/>
                </a:highlight>
              </a:rPr>
              <a:t>Launch a Ray cluster</a:t>
            </a:r>
            <a:r>
              <a:rPr lang="en" sz="2400">
                <a:solidFill>
                  <a:srgbClr val="404040"/>
                </a:solidFill>
                <a:highlight>
                  <a:srgbClr val="FCFCFC"/>
                </a:highlight>
              </a:rPr>
              <a:t>, either privately, on AWS, or on GCP</a:t>
            </a:r>
            <a:endParaRPr sz="2400">
              <a:solidFill>
                <a:srgbClr val="40404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Char char="●"/>
            </a:pPr>
            <a:r>
              <a:rPr lang="en" sz="2400">
                <a:solidFill>
                  <a:srgbClr val="404040"/>
                </a:solidFill>
                <a:highlight>
                  <a:srgbClr val="FCFCFC"/>
                </a:highlight>
              </a:rPr>
              <a:t>The Ray backend includes </a:t>
            </a:r>
            <a:r>
              <a:rPr b="1" lang="en" sz="2400">
                <a:solidFill>
                  <a:srgbClr val="404040"/>
                </a:solidFill>
                <a:highlight>
                  <a:srgbClr val="FCFCFC"/>
                </a:highlight>
              </a:rPr>
              <a:t>built-in support for CPUs and GPUs</a:t>
            </a:r>
            <a:r>
              <a:rPr lang="en" sz="2400">
                <a:solidFill>
                  <a:srgbClr val="404040"/>
                </a:solidFill>
                <a:highlight>
                  <a:srgbClr val="FCFCFC"/>
                </a:highlight>
              </a:rPr>
              <a:t>.</a:t>
            </a:r>
            <a:endParaRPr sz="24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Char char="●"/>
            </a:pPr>
            <a:r>
              <a:rPr b="1" lang="en" sz="2400">
                <a:solidFill>
                  <a:srgbClr val="404040"/>
                </a:solidFill>
              </a:rPr>
              <a:t>Deploying on Kubernetes</a:t>
            </a:r>
            <a:r>
              <a:rPr lang="en" sz="2400">
                <a:solidFill>
                  <a:srgbClr val="404040"/>
                </a:solidFill>
              </a:rPr>
              <a:t> (</a:t>
            </a:r>
            <a:r>
              <a:rPr lang="en" sz="2400">
                <a:solidFill>
                  <a:srgbClr val="404040"/>
                </a:solidFill>
                <a:highlight>
                  <a:srgbClr val="FFFFFF"/>
                </a:highlight>
              </a:rPr>
              <a:t>not been tested extensively.)</a:t>
            </a:r>
            <a:endParaRPr sz="24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Conclusion - Dask vs Ray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019875"/>
            <a:ext cx="41904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9900FF"/>
                </a:solidFill>
              </a:rPr>
              <a:t>Dask</a:t>
            </a:r>
            <a:endParaRPr b="1" u="sng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parallel/distributed Python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Dask uses a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centralized scheduler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Latency to submit a task and get the result is about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30x faster.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Dask has extensive </a:t>
            </a: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</a:rPr>
              <a:t>high-level collections APIs</a:t>
            </a:r>
            <a:endParaRPr b="1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</a:rPr>
              <a:t>Custom task graph</a:t>
            </a:r>
            <a:endParaRPr b="1"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4736400" y="1091050"/>
            <a:ext cx="4095900" cy="3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9900FF"/>
                </a:solidFill>
              </a:rPr>
              <a:t>Ray</a:t>
            </a:r>
            <a:endParaRPr b="1" sz="1800" u="sng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parallel/distributed Python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Ray uses a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distributed scheduling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scheme to allow high task throughput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Focused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more on libraries for machine learning and reinforcement learning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Less number of API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implemented from Pandas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3717875" y="1508625"/>
            <a:ext cx="1353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Similarity</a:t>
            </a:r>
            <a:endParaRPr b="1" sz="1800" u="sng"/>
          </a:p>
        </p:txBody>
      </p:sp>
      <p:sp>
        <p:nvSpPr>
          <p:cNvPr id="126" name="Google Shape;126;p24"/>
          <p:cNvSpPr txBox="1"/>
          <p:nvPr/>
        </p:nvSpPr>
        <p:spPr>
          <a:xfrm>
            <a:off x="3617525" y="2611075"/>
            <a:ext cx="1554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Difference</a:t>
            </a:r>
            <a:endParaRPr b="1" sz="1800"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Scalable Machine Learning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Dask</a:t>
            </a:r>
            <a:endParaRPr b="1" u="sng"/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b="1" lang="en" sz="30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Scaling Scikit-Learn</a:t>
            </a:r>
            <a:endParaRPr b="1" sz="300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000"/>
              <a:buFont typeface="Georgia"/>
              <a:buChar char="●"/>
            </a:pPr>
            <a:r>
              <a:rPr lang="en" sz="30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Training on </a:t>
            </a:r>
            <a:r>
              <a:rPr b="1" lang="en" sz="30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Large Datasets</a:t>
            </a:r>
            <a:endParaRPr b="1" sz="300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000"/>
              <a:buFont typeface="Georgia"/>
              <a:buChar char="●"/>
            </a:pPr>
            <a:r>
              <a:rPr lang="en" sz="30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Integrations with </a:t>
            </a:r>
            <a:r>
              <a:rPr b="1" lang="en" sz="30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Other Libraries</a:t>
            </a:r>
            <a:endParaRPr b="1" sz="30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4369700" y="1017725"/>
            <a:ext cx="44625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Dask-Ml Library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Preprocessing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Cross-Validation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Hyperparameter Search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Pipelines and Composite Estimators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Clustering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XGBoost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Tensorflow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Generalized Linear Models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75" y="368213"/>
            <a:ext cx="56959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5825" y="2914188"/>
            <a:ext cx="5410200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560475" y="2260925"/>
            <a:ext cx="7845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Joblib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 library in python that 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provides support for parallelization</a:t>
            </a:r>
            <a:endParaRPr sz="1800"/>
          </a:p>
        </p:txBody>
      </p:sp>
      <p:sp>
        <p:nvSpPr>
          <p:cNvPr id="141" name="Google Shape;141;p26"/>
          <p:cNvSpPr txBox="1"/>
          <p:nvPr/>
        </p:nvSpPr>
        <p:spPr>
          <a:xfrm>
            <a:off x="5703975" y="4380850"/>
            <a:ext cx="835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Dask</a:t>
            </a:r>
            <a:endParaRPr b="1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ML - Dask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Georgia"/>
              <a:buChar char="●"/>
            </a:pPr>
            <a:r>
              <a:rPr lang="en" sz="19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Parallelize Scikit-Learn Directly</a:t>
            </a:r>
            <a:endParaRPr sz="190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Georgia"/>
              <a:buChar char="●"/>
            </a:pPr>
            <a:r>
              <a:rPr lang="en" sz="19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Partner with other distributed libraries</a:t>
            </a:r>
            <a:endParaRPr sz="190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788" y="1661738"/>
            <a:ext cx="39719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800" y="3515450"/>
            <a:ext cx="44386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2400" y="3482113"/>
            <a:ext cx="42603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4654900" y="1243825"/>
            <a:ext cx="4053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1713" y="1722075"/>
            <a:ext cx="4107487" cy="1435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Cluster Deployment with Dask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017725"/>
            <a:ext cx="85206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Cluster with Kubernetes in Google Cloud</a:t>
            </a:r>
            <a:r>
              <a:rPr lang="en"/>
              <a:t>, AWS or MS Azure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image that contains requirements and code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Dask has </a:t>
            </a:r>
            <a:r>
              <a:rPr b="1" lang="en">
                <a:solidFill>
                  <a:srgbClr val="404040"/>
                </a:solidFill>
                <a:highlight>
                  <a:srgbClr val="FCFCFC"/>
                </a:highlight>
              </a:rPr>
              <a:t>two families of task schedulers</a:t>
            </a:r>
            <a:endParaRPr b="1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04040"/>
                </a:solidFill>
              </a:rPr>
              <a:t>Single machine scheduler</a:t>
            </a:r>
            <a:r>
              <a:rPr lang="en">
                <a:solidFill>
                  <a:srgbClr val="404040"/>
                </a:solidFill>
              </a:rPr>
              <a:t>: </a:t>
            </a:r>
            <a:r>
              <a:rPr lang="en">
                <a:solidFill>
                  <a:srgbClr val="404040"/>
                </a:solidFill>
              </a:rPr>
              <a:t>It can only be </a:t>
            </a:r>
            <a:r>
              <a:rPr b="1" lang="en">
                <a:solidFill>
                  <a:srgbClr val="404040"/>
                </a:solidFill>
              </a:rPr>
              <a:t>used on a single machine</a:t>
            </a:r>
            <a:r>
              <a:rPr lang="en">
                <a:solidFill>
                  <a:srgbClr val="404040"/>
                </a:solidFill>
              </a:rPr>
              <a:t> and does not scale.</a:t>
            </a:r>
            <a:endParaRPr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04040"/>
                </a:solidFill>
              </a:rPr>
              <a:t>Distributed scheduler</a:t>
            </a:r>
            <a:r>
              <a:rPr lang="en">
                <a:solidFill>
                  <a:srgbClr val="404040"/>
                </a:solidFill>
              </a:rPr>
              <a:t>: It can run </a:t>
            </a:r>
            <a:r>
              <a:rPr b="1" lang="en">
                <a:solidFill>
                  <a:srgbClr val="404040"/>
                </a:solidFill>
              </a:rPr>
              <a:t>locally or distributed </a:t>
            </a:r>
            <a:r>
              <a:rPr lang="en">
                <a:solidFill>
                  <a:srgbClr val="404040"/>
                </a:solidFill>
              </a:rPr>
              <a:t>across a cluster.</a:t>
            </a:r>
            <a:endParaRPr>
              <a:solidFill>
                <a:srgbClr val="40404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Deploy Dask </a:t>
            </a:r>
            <a:r>
              <a:rPr b="1" lang="en">
                <a:solidFill>
                  <a:srgbClr val="404040"/>
                </a:solidFill>
                <a:highlight>
                  <a:srgbClr val="FCFCFC"/>
                </a:highlight>
              </a:rPr>
              <a:t>on YARN clusters</a:t>
            </a:r>
            <a:endParaRPr b="1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Deploying Dask on </a:t>
            </a:r>
            <a:r>
              <a:rPr b="1" lang="en">
                <a:solidFill>
                  <a:srgbClr val="404040"/>
                </a:solidFill>
                <a:highlight>
                  <a:srgbClr val="FCFCFC"/>
                </a:highlight>
              </a:rPr>
              <a:t>high performance supercomputers</a:t>
            </a:r>
            <a:endParaRPr b="1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Deploy Jupyter on common cloud providers like Amazon, Google, or Microsoft Azure</a:t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06666"/>
                </a:solidFill>
              </a:rPr>
              <a:t>Pros and Cons</a:t>
            </a:r>
            <a:endParaRPr>
              <a:solidFill>
                <a:srgbClr val="E06666"/>
              </a:solidFill>
            </a:endParaRPr>
          </a:p>
        </p:txBody>
      </p:sp>
      <p:graphicFrame>
        <p:nvGraphicFramePr>
          <p:cNvPr id="164" name="Google Shape;164;p29"/>
          <p:cNvGraphicFramePr/>
          <p:nvPr/>
        </p:nvGraphicFramePr>
        <p:xfrm>
          <a:off x="213875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{37E977B3-0E3D-49FC-949E-6042D253BBE7}</a:tableStyleId>
              </a:tblPr>
              <a:tblGrid>
                <a:gridCol w="2412850"/>
                <a:gridCol w="1063350"/>
                <a:gridCol w="2830300"/>
                <a:gridCol w="2409750"/>
              </a:tblGrid>
              <a:tr h="4829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Dask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Ray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482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</a:rPr>
                        <a:t>Pros</a:t>
                      </a:r>
                      <a:endParaRPr b="1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</a:rPr>
                        <a:t>Cons</a:t>
                      </a:r>
                      <a:endParaRPr b="1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</a:rPr>
                        <a:t>Pros</a:t>
                      </a:r>
                      <a:endParaRPr b="1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</a:rPr>
                        <a:t>Cons</a:t>
                      </a:r>
                      <a:endParaRPr b="1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91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More </a:t>
                      </a:r>
                      <a:r>
                        <a:rPr b="1" lang="en" sz="1200">
                          <a:highlight>
                            <a:srgbClr val="FFFFFF"/>
                          </a:highlight>
                        </a:rPr>
                        <a:t>general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 for parallelizing work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</a:rPr>
                        <a:t>Centralized 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scheduler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Ray uses a </a:t>
                      </a:r>
                      <a:r>
                        <a:rPr b="1" lang="en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sharded database</a:t>
                      </a:r>
                      <a:r>
                        <a:rPr lang="en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 (implemented as multiple Redis servers), </a:t>
                      </a:r>
                      <a:r>
                        <a:rPr lang="en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to store the metadata and control state of the system</a:t>
                      </a:r>
                      <a:r>
                        <a:rPr lang="en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</a:rPr>
                        <a:t>support ~</a:t>
                      </a:r>
                      <a:r>
                        <a:rPr b="1" lang="en" sz="12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</a:rPr>
                        <a:t>71% of the pandas</a:t>
                      </a:r>
                      <a:r>
                        <a:rPr lang="en" sz="12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</a:rPr>
                        <a:t> API.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06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Useful DatetimeIndex operation(floor, ceiling, round)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Worker processes</a:t>
                      </a:r>
                      <a:r>
                        <a:rPr lang="en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 can </a:t>
                      </a:r>
                      <a:r>
                        <a:rPr b="1" lang="en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access objects </a:t>
                      </a:r>
                      <a:r>
                        <a:rPr lang="en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in the object store through </a:t>
                      </a:r>
                      <a:r>
                        <a:rPr b="1" lang="en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shared memory</a:t>
                      </a:r>
                      <a:r>
                        <a:rPr lang="en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 with minimal deserialization (and without copying the data).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</a:rPr>
                        <a:t>Defaulting to pandas </a:t>
                      </a:r>
                      <a:r>
                        <a:rPr lang="en" sz="12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</a:rPr>
                        <a:t>(first convert to a pandas DataFrame)</a:t>
                      </a:r>
                      <a:endParaRPr sz="1200">
                        <a:solidFill>
                          <a:srgbClr val="40404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632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</a:rPr>
                        <a:t>Large subset of Pandas API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 (filtering, grouping, joining)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</a:rPr>
                        <a:t>Specific 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to RL, tuning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(don’t support all ml workflows)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53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Modin.pandas is v</a:t>
                      </a:r>
                      <a:r>
                        <a:rPr b="1" lang="en" sz="1200">
                          <a:highlight>
                            <a:srgbClr val="FFFFFF"/>
                          </a:highlight>
                        </a:rPr>
                        <a:t>ery difficult to run on cluster</a:t>
                      </a:r>
                      <a:endParaRPr b="1"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75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</a:rPr>
                        <a:t>Scale to 1000s of core</a:t>
                      </a:r>
                      <a:endParaRPr b="1"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Work well </a:t>
                      </a:r>
                      <a:r>
                        <a:rPr b="1" lang="en" sz="1200">
                          <a:highlight>
                            <a:srgbClr val="FFFFFF"/>
                          </a:highlight>
                        </a:rPr>
                        <a:t>for small cluster</a:t>
                      </a:r>
                      <a:endParaRPr b="1"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260775" y="28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Performance - Pandas/Dask/Ray</a:t>
            </a:r>
            <a:endParaRPr>
              <a:solidFill>
                <a:srgbClr val="E06666"/>
              </a:solidFill>
            </a:endParaRPr>
          </a:p>
        </p:txBody>
      </p:sp>
      <p:graphicFrame>
        <p:nvGraphicFramePr>
          <p:cNvPr id="170" name="Google Shape;170;p30"/>
          <p:cNvGraphicFramePr/>
          <p:nvPr/>
        </p:nvGraphicFramePr>
        <p:xfrm>
          <a:off x="1021750" y="90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{37E977B3-0E3D-49FC-949E-6042D253BBE7}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</a:tblGrid>
              <a:tr h="58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Records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Dask timings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Ray timings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Without Dask/Ray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587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59585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" sz="1150">
                          <a:solidFill>
                            <a:srgbClr val="59585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550068,12) </a:t>
                      </a:r>
                      <a:endParaRPr sz="1150">
                        <a:solidFill>
                          <a:srgbClr val="59585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59585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(25.5MB csv file)</a:t>
                      </a:r>
                      <a:endParaRPr sz="1150">
                        <a:solidFill>
                          <a:srgbClr val="59585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i="1"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read_csv</a:t>
                      </a:r>
                      <a:endParaRPr i="1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22.7 ms</a:t>
                      </a:r>
                      <a:endParaRPr b="1"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5.81 s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805 ms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20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.head()</a:t>
                      </a:r>
                      <a:endParaRPr i="1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633 ms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380 ms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</a:rPr>
                        <a:t>31 ms</a:t>
                      </a:r>
                      <a:endParaRPr b="1"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5861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.groupby()</a:t>
                      </a:r>
                      <a:endParaRPr i="1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656 ms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25.7 s (</a:t>
                      </a:r>
                      <a:r>
                        <a:rPr lang="en" sz="9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Default to Pandas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</a:rPr>
                        <a:t>46 ms</a:t>
                      </a:r>
                      <a:endParaRPr b="1" sz="12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3115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(3421083, 7)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(109 MB csv file)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50">
                        <a:solidFill>
                          <a:srgbClr val="59585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i="1"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read_csv</a:t>
                      </a:r>
                      <a:endParaRPr i="1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169 ms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1.66 s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1.74 s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386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.head()</a:t>
                      </a:r>
                      <a:endParaRPr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2.25 s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104 ms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28.7 ms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6226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.groupby()</a:t>
                      </a:r>
                      <a:endParaRPr i="1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1.93 s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660 ms (default to pandas)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190 ms</a:t>
                      </a:r>
                      <a:endParaRPr b="1"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1" name="Google Shape;171;p30"/>
          <p:cNvSpPr txBox="1"/>
          <p:nvPr/>
        </p:nvSpPr>
        <p:spPr>
          <a:xfrm>
            <a:off x="417875" y="4593325"/>
            <a:ext cx="8209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Ubuntu 16.04, 4 core, intel i5, 4GB RAM, 1TB HardDisk (dual booted)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675" y="469750"/>
            <a:ext cx="7465726" cy="42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Outline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is dask and ray?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Features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Deployment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Clustering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Demo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Performance Measure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Which one to use?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06666"/>
                </a:solidFill>
              </a:rPr>
              <a:t>Performance - On Cluster</a:t>
            </a:r>
            <a:r>
              <a:rPr lang="en"/>
              <a:t> 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85206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Sklearn </a:t>
            </a:r>
            <a:r>
              <a:rPr b="1" lang="en"/>
              <a:t>svm model</a:t>
            </a:r>
            <a:r>
              <a:rPr lang="en"/>
              <a:t>- hyperparameter tuning</a:t>
            </a:r>
            <a:endParaRPr/>
          </a:p>
        </p:txBody>
      </p:sp>
      <p:graphicFrame>
        <p:nvGraphicFramePr>
          <p:cNvPr id="183" name="Google Shape;183;p32"/>
          <p:cNvGraphicFramePr/>
          <p:nvPr/>
        </p:nvGraphicFramePr>
        <p:xfrm>
          <a:off x="428688" y="187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{37E977B3-0E3D-49FC-949E-6042D253BBE7}</a:tableStyleId>
              </a:tblPr>
              <a:tblGrid>
                <a:gridCol w="3025300"/>
                <a:gridCol w="2935475"/>
                <a:gridCol w="1854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Single Machine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(Multiprocessing)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Cluster (1 Node)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Without Dask &amp; Ray  (using only sklearn joblib, n_jobs=-1)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8.68 sec (using all 4 core)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possible to use cluster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Dask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6.63 sec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5.63 sec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sec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-------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4" name="Google Shape;184;p32"/>
          <p:cNvSpPr txBox="1"/>
          <p:nvPr/>
        </p:nvSpPr>
        <p:spPr>
          <a:xfrm>
            <a:off x="346575" y="4236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Ubuntu 16.04, </a:t>
            </a:r>
            <a:r>
              <a:rPr b="1" lang="en" sz="1800">
                <a:solidFill>
                  <a:schemeClr val="dk2"/>
                </a:solidFill>
              </a:rPr>
              <a:t>4 core</a:t>
            </a:r>
            <a:r>
              <a:rPr lang="en" sz="1800">
                <a:solidFill>
                  <a:schemeClr val="dk2"/>
                </a:solidFill>
              </a:rPr>
              <a:t>, intel </a:t>
            </a:r>
            <a:r>
              <a:rPr b="1" lang="en" sz="1800">
                <a:solidFill>
                  <a:schemeClr val="dk2"/>
                </a:solidFill>
              </a:rPr>
              <a:t>i5, 4GB RAM</a:t>
            </a:r>
            <a:r>
              <a:rPr lang="en" sz="1800">
                <a:solidFill>
                  <a:schemeClr val="dk2"/>
                </a:solidFill>
              </a:rPr>
              <a:t>, 1TB HardDisk (dual booted)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Performance - Cluster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132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taken to </a:t>
            </a:r>
            <a:r>
              <a:rPr b="1" lang="en"/>
              <a:t>execute (5X10</a:t>
            </a:r>
            <a:r>
              <a:rPr b="1" baseline="30000" lang="en"/>
              <a:t>8 </a:t>
            </a:r>
            <a:r>
              <a:rPr b="1" lang="en"/>
              <a:t>)</a:t>
            </a:r>
            <a:r>
              <a:rPr lang="en"/>
              <a:t> loops in python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Ubuntu 16.04, 4 core, intel i5, 4GB RAM, 1TB HardDisk (dual booted)</a:t>
            </a:r>
            <a:endParaRPr/>
          </a:p>
        </p:txBody>
      </p:sp>
      <p:graphicFrame>
        <p:nvGraphicFramePr>
          <p:cNvPr id="191" name="Google Shape;191;p33"/>
          <p:cNvGraphicFramePr/>
          <p:nvPr/>
        </p:nvGraphicFramePr>
        <p:xfrm>
          <a:off x="1308875" y="187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{37E977B3-0E3D-49FC-949E-6042D253BBE7}</a:tableStyleId>
              </a:tblPr>
              <a:tblGrid>
                <a:gridCol w="2126650"/>
                <a:gridCol w="2851175"/>
                <a:gridCol w="1548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Single Machine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(Multiprocessing)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Cluster (1 Node)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Without Dask &amp; Ray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Multiprocessing (7. 87 sec)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-----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Dask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5.59 sec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4.32 sec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4.98 sec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2.47 sec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Other Dev Considerations….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There will be </a:t>
            </a:r>
            <a:r>
              <a:rPr b="1" lang="en" sz="3000"/>
              <a:t>overhead if there is no api implemented in Ray</a:t>
            </a:r>
            <a:r>
              <a:rPr lang="en" sz="3000"/>
              <a:t> for Pandas api, default to pandas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Dask and Ray works better if </a:t>
            </a:r>
            <a:r>
              <a:rPr b="1" lang="en" sz="3000"/>
              <a:t>time of execution is in order of minute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Which one to Use?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FF"/>
                </a:solidFill>
              </a:rPr>
              <a:t>Dask:</a:t>
            </a:r>
            <a:endParaRPr sz="2400">
              <a:solidFill>
                <a:srgbClr val="9900FF"/>
              </a:solidFill>
            </a:endParaRPr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More documented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Custom task graph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More Pandas API implemented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All ml workflows are can be implemented in Parallel in cluster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Demo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Setting up on same laptop for multiprocessing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Large dataset loading and working with it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 model hyperparameter optimisation, feature engineering, RL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Pipelining in Dask (Custom Graph)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Performance comparison on Numpy and Pandas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Time Series 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3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What is Dask?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803825"/>
            <a:ext cx="8520600" cy="38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404040"/>
                </a:solidFill>
              </a:rPr>
              <a:t>Dask is a </a:t>
            </a:r>
            <a:r>
              <a:rPr b="1" lang="en" sz="2400">
                <a:solidFill>
                  <a:srgbClr val="404040"/>
                </a:solidFill>
              </a:rPr>
              <a:t>library for parallel computing</a:t>
            </a:r>
            <a:r>
              <a:rPr lang="en" sz="2400">
                <a:solidFill>
                  <a:srgbClr val="404040"/>
                </a:solidFill>
              </a:rPr>
              <a:t> in Python.</a:t>
            </a:r>
            <a:endParaRPr sz="2400">
              <a:solidFill>
                <a:srgbClr val="40404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Dask </a:t>
            </a:r>
            <a:r>
              <a:rPr b="1" lang="en" sz="24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scale pandas and numpy</a:t>
            </a:r>
            <a:r>
              <a:rPr lang="en" sz="240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with minimum changes in code format.</a:t>
            </a:r>
            <a:endParaRPr sz="24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Char char="●"/>
            </a:pPr>
            <a:r>
              <a:rPr lang="en" sz="2400">
                <a:solidFill>
                  <a:srgbClr val="404040"/>
                </a:solidFill>
                <a:highlight>
                  <a:srgbClr val="FCFCFC"/>
                </a:highlight>
              </a:rPr>
              <a:t>Provides ways to </a:t>
            </a:r>
            <a:r>
              <a:rPr b="1" lang="en" sz="2400">
                <a:solidFill>
                  <a:srgbClr val="404040"/>
                </a:solidFill>
                <a:highlight>
                  <a:srgbClr val="FCFCFC"/>
                </a:highlight>
              </a:rPr>
              <a:t>scale Scikit-Learn</a:t>
            </a:r>
            <a:r>
              <a:rPr lang="en" sz="2400">
                <a:solidFill>
                  <a:srgbClr val="404040"/>
                </a:solidFill>
                <a:highlight>
                  <a:srgbClr val="FCFCFC"/>
                </a:highlight>
              </a:rPr>
              <a:t> workflows with minimal rewriting.</a:t>
            </a:r>
            <a:endParaRPr sz="24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800" y="2932450"/>
            <a:ext cx="4898947" cy="18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Working of Dask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Central task scheduler</a:t>
            </a:r>
            <a:r>
              <a:rPr lang="en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set of </a:t>
            </a:r>
            <a:r>
              <a:rPr b="1" lang="en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workers</a:t>
            </a:r>
            <a:endParaRPr b="1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scheduler assigns tasks to the workers</a:t>
            </a:r>
            <a:r>
              <a:rPr lang="en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Each worker is assigned a number of cores on which it can perform computations. </a:t>
            </a:r>
            <a:endParaRPr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C78D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a conversation between a scheduler and workers looks like?</a:t>
            </a:r>
            <a:endParaRPr sz="1150">
              <a:solidFill>
                <a:srgbClr val="3C78D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Central task scheduler sends jobs (python functions) to lots of worker processes, either on the same machine or on a cluster:</a:t>
            </a:r>
            <a:endParaRPr sz="12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595858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Worker A, please compute x = f(1), Worker B please compute y = g(2)</a:t>
            </a:r>
            <a:endParaRPr sz="12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Worker A, when g(2) is done please get y from Worker B and compute z = h(x, y)</a:t>
            </a:r>
            <a:endParaRPr sz="12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3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Dask Array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803825"/>
            <a:ext cx="4343400" cy="3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number of </a:t>
            </a:r>
            <a:r>
              <a:rPr b="1" lang="en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numpy arrays are arranged into grids</a:t>
            </a:r>
            <a:r>
              <a:rPr lang="en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form a Dask array.</a:t>
            </a:r>
            <a:endParaRPr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Important features :</a:t>
            </a:r>
            <a:endParaRPr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595858"/>
              </a:buClr>
              <a:buSzPts val="1800"/>
              <a:buFont typeface="Roboto"/>
              <a:buAutoNum type="arabicPeriod"/>
            </a:pPr>
            <a:r>
              <a:rPr b="1" lang="en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Parallel: </a:t>
            </a:r>
            <a:r>
              <a:rPr lang="en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Dask arrays </a:t>
            </a:r>
            <a:r>
              <a:rPr b="1" lang="en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use all the cores</a:t>
            </a:r>
            <a:r>
              <a:rPr lang="en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 of the system</a:t>
            </a:r>
            <a:endParaRPr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800"/>
              <a:buFont typeface="Roboto"/>
              <a:buAutoNum type="arabicPeriod"/>
            </a:pPr>
            <a:r>
              <a:rPr b="1" lang="en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Larger-than-memory: </a:t>
            </a:r>
            <a:r>
              <a:rPr lang="en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Enables working on datasets that are </a:t>
            </a:r>
            <a:r>
              <a:rPr b="1" lang="en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larger than the memory</a:t>
            </a:r>
            <a:r>
              <a:rPr lang="en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 available on the system </a:t>
            </a:r>
            <a:endParaRPr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100" y="1152463"/>
            <a:ext cx="43434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4685800" y="3624375"/>
            <a:ext cx="4146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Dask arrays support most of the numpy functions. Eg. </a:t>
            </a:r>
            <a:r>
              <a:rPr i="1" lang="en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.sum()</a:t>
            </a:r>
            <a:r>
              <a:rPr lang="en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.</a:t>
            </a:r>
            <a:r>
              <a:rPr i="1" lang="en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mean()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33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Dask Dataframe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997350"/>
            <a:ext cx="55449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800"/>
              <a:buChar char="●"/>
            </a:pPr>
            <a:r>
              <a:rPr lang="en">
                <a:solidFill>
                  <a:srgbClr val="595858"/>
                </a:solidFill>
                <a:highlight>
                  <a:srgbClr val="FFFFFF"/>
                </a:highlight>
              </a:rPr>
              <a:t> </a:t>
            </a:r>
            <a:r>
              <a:rPr lang="en" sz="2400">
                <a:solidFill>
                  <a:srgbClr val="595858"/>
                </a:solidFill>
                <a:highlight>
                  <a:srgbClr val="FFFFFF"/>
                </a:highlight>
              </a:rPr>
              <a:t>Dask dataframe </a:t>
            </a:r>
            <a:r>
              <a:rPr b="1" lang="en" sz="2400">
                <a:solidFill>
                  <a:srgbClr val="595858"/>
                </a:solidFill>
                <a:highlight>
                  <a:srgbClr val="FFFFFF"/>
                </a:highlight>
              </a:rPr>
              <a:t>consists of multiple smaller pandas dataframes</a:t>
            </a:r>
            <a:r>
              <a:rPr lang="en" sz="2400">
                <a:solidFill>
                  <a:srgbClr val="595858"/>
                </a:solidFill>
                <a:highlight>
                  <a:srgbClr val="FFFFFF"/>
                </a:highlight>
              </a:rPr>
              <a:t>.</a:t>
            </a:r>
            <a:endParaRPr sz="2400">
              <a:solidFill>
                <a:srgbClr val="595858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2400"/>
              <a:buChar char="●"/>
            </a:pPr>
            <a:r>
              <a:rPr b="1" lang="en" sz="2400">
                <a:solidFill>
                  <a:srgbClr val="595858"/>
                </a:solidFill>
                <a:highlight>
                  <a:srgbClr val="FFFFFF"/>
                </a:highlight>
              </a:rPr>
              <a:t>APIs </a:t>
            </a:r>
            <a:r>
              <a:rPr lang="en" sz="2400">
                <a:solidFill>
                  <a:srgbClr val="595858"/>
                </a:solidFill>
                <a:highlight>
                  <a:srgbClr val="FFFFFF"/>
                </a:highlight>
              </a:rPr>
              <a:t>offered by the Dask dataframe are </a:t>
            </a:r>
            <a:r>
              <a:rPr b="1" lang="en" sz="2400">
                <a:solidFill>
                  <a:srgbClr val="595858"/>
                </a:solidFill>
                <a:highlight>
                  <a:srgbClr val="FFFFFF"/>
                </a:highlight>
              </a:rPr>
              <a:t>very similar to that of</a:t>
            </a:r>
            <a:r>
              <a:rPr lang="en" sz="2400">
                <a:solidFill>
                  <a:srgbClr val="595858"/>
                </a:solidFill>
                <a:highlight>
                  <a:srgbClr val="FFFFFF"/>
                </a:highlight>
              </a:rPr>
              <a:t> the pandas dataframe.</a:t>
            </a:r>
            <a:endParaRPr sz="2400">
              <a:solidFill>
                <a:srgbClr val="595858"/>
              </a:solidFill>
              <a:highlight>
                <a:srgbClr val="FFFFFF"/>
              </a:highlight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863" y="997338"/>
            <a:ext cx="29051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What is Ray?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Char char="●"/>
            </a:pPr>
            <a:r>
              <a:rPr lang="en" sz="2400">
                <a:solidFill>
                  <a:srgbClr val="404040"/>
                </a:solidFill>
              </a:rPr>
              <a:t>Ray is a </a:t>
            </a:r>
            <a:r>
              <a:rPr b="1" lang="en" sz="2400">
                <a:solidFill>
                  <a:srgbClr val="404040"/>
                </a:solidFill>
              </a:rPr>
              <a:t>framework for building and running distributed</a:t>
            </a:r>
            <a:r>
              <a:rPr lang="en" sz="2400">
                <a:solidFill>
                  <a:srgbClr val="404040"/>
                </a:solidFill>
              </a:rPr>
              <a:t> applications.</a:t>
            </a:r>
            <a:endParaRPr sz="2400">
              <a:solidFill>
                <a:srgbClr val="404040"/>
              </a:solidFill>
            </a:endParaRPr>
          </a:p>
          <a:p>
            <a:pPr indent="-38100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Char char="●"/>
            </a:pPr>
            <a:r>
              <a:rPr lang="en" sz="2400">
                <a:solidFill>
                  <a:srgbClr val="404040"/>
                </a:solidFill>
              </a:rPr>
              <a:t>Compute </a:t>
            </a:r>
            <a:r>
              <a:rPr b="1" lang="en" sz="2400">
                <a:solidFill>
                  <a:srgbClr val="404040"/>
                </a:solidFill>
              </a:rPr>
              <a:t>on objects</a:t>
            </a:r>
            <a:endParaRPr b="1" sz="2400">
              <a:solidFill>
                <a:srgbClr val="404040"/>
              </a:solidFill>
            </a:endParaRPr>
          </a:p>
          <a:p>
            <a:pPr indent="-38100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Char char="●"/>
            </a:pPr>
            <a:r>
              <a:rPr lang="en" sz="2400">
                <a:solidFill>
                  <a:srgbClr val="404040"/>
                </a:solidFill>
              </a:rPr>
              <a:t>Remote objects are </a:t>
            </a:r>
            <a:r>
              <a:rPr b="1" lang="en" sz="2400">
                <a:solidFill>
                  <a:srgbClr val="404040"/>
                </a:solidFill>
              </a:rPr>
              <a:t>stored in object stores</a:t>
            </a:r>
            <a:r>
              <a:rPr lang="en" sz="2400">
                <a:solidFill>
                  <a:srgbClr val="404040"/>
                </a:solidFill>
              </a:rPr>
              <a:t>, and there is one object store per node in the cluster</a:t>
            </a:r>
            <a:endParaRPr sz="24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613" y="376238"/>
            <a:ext cx="5343525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 : </a:t>
            </a:r>
            <a:r>
              <a:rPr i="1" lang="en">
                <a:solidFill>
                  <a:srgbClr val="E06666"/>
                </a:solidFill>
              </a:rPr>
              <a:t>modin.pandas</a:t>
            </a:r>
            <a:r>
              <a:rPr lang="en">
                <a:solidFill>
                  <a:srgbClr val="E06666"/>
                </a:solidFill>
              </a:rPr>
              <a:t> library</a:t>
            </a:r>
            <a:endParaRPr>
              <a:solidFill>
                <a:srgbClr val="E06666"/>
              </a:solidFill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700" y="1243825"/>
            <a:ext cx="5905500" cy="31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