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86" r:id="rId2"/>
    <p:sldId id="399" r:id="rId3"/>
    <p:sldId id="557" r:id="rId4"/>
    <p:sldId id="558" r:id="rId5"/>
    <p:sldId id="539" r:id="rId6"/>
    <p:sldId id="560" r:id="rId7"/>
    <p:sldId id="562" r:id="rId8"/>
    <p:sldId id="570" r:id="rId9"/>
    <p:sldId id="565" r:id="rId10"/>
    <p:sldId id="566" r:id="rId11"/>
    <p:sldId id="499" r:id="rId12"/>
    <p:sldId id="563" r:id="rId13"/>
    <p:sldId id="556" r:id="rId14"/>
    <p:sldId id="541" r:id="rId15"/>
    <p:sldId id="568" r:id="rId16"/>
    <p:sldId id="569" r:id="rId17"/>
    <p:sldId id="543" r:id="rId18"/>
    <p:sldId id="567" r:id="rId19"/>
    <p:sldId id="544" r:id="rId20"/>
    <p:sldId id="548" r:id="rId21"/>
    <p:sldId id="555" r:id="rId22"/>
    <p:sldId id="492" r:id="rId23"/>
    <p:sldId id="285" r:id="rId24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tan K S" initials="CKS" lastIdx="1" clrIdx="0">
    <p:extLst>
      <p:ext uri="{19B8F6BF-5375-455C-9EA6-DF929625EA0E}">
        <p15:presenceInfo xmlns:p15="http://schemas.microsoft.com/office/powerpoint/2012/main" userId="Chetan K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A90B0B"/>
    <a:srgbClr val="000000"/>
    <a:srgbClr val="336600"/>
    <a:srgbClr val="A50021"/>
    <a:srgbClr val="3E71A0"/>
    <a:srgbClr val="CC3300"/>
    <a:srgbClr val="7F7F7F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6595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24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1713-38E9-4201-8CEC-D4159336E8F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5D246-E8FD-4AE4-87EB-CC8939C200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7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5D246-E8FD-4AE4-87EB-CC8939C200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5D246-E8FD-4AE4-87EB-CC8939C200A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6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1234" y="4749506"/>
            <a:ext cx="2898824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i="0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SME NAME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786479" y="3964776"/>
            <a:ext cx="6791325" cy="746633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Helvetica LT Std Cond Light" panose="020B0406020202030204" pitchFamily="34" charset="0"/>
              </a:defRPr>
            </a:lvl1pPr>
          </a:lstStyle>
          <a:p>
            <a:r>
              <a:rPr lang="en-US" dirty="0" smtClean="0"/>
              <a:t>TITLE OF THE PRESENTATION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46020" y="4762673"/>
            <a:ext cx="397057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rgbClr val="8EE2DE"/>
                </a:solidFill>
                <a:latin typeface="Helvetica LT Std Cond" panose="020B05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by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6935183" y="6576311"/>
            <a:ext cx="220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©2015 Manipal Global Education Services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13285" r="36357" b="43584"/>
          <a:stretch/>
        </p:blipFill>
        <p:spPr>
          <a:xfrm>
            <a:off x="80155" y="66262"/>
            <a:ext cx="57518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5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2"/>
            <a:ext cx="7966932" cy="4572241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830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6266" y="2719878"/>
            <a:ext cx="8350169" cy="3684588"/>
          </a:xfrm>
          <a:prstGeom prst="rect">
            <a:avLst/>
          </a:prstGeom>
          <a:solidFill>
            <a:srgbClr val="ECFAFA"/>
          </a:solidFill>
          <a:ln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499"/>
            <a:ext cx="7966932" cy="788666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75778" y="2812645"/>
            <a:ext cx="8201083" cy="34953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622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24130" y="1742498"/>
            <a:ext cx="4522304" cy="4661968"/>
          </a:xfrm>
          <a:prstGeom prst="rect">
            <a:avLst/>
          </a:prstGeom>
          <a:solidFill>
            <a:srgbClr val="ECFAFA"/>
          </a:solidFill>
          <a:ln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1"/>
            <a:ext cx="3738413" cy="4661967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303645" y="1842055"/>
            <a:ext cx="4373216" cy="44659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305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7141" y="1480168"/>
            <a:ext cx="8209721" cy="48278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 smtClean="0"/>
              <a:t>Click to place a screenshot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147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74" y="1716789"/>
            <a:ext cx="4030265" cy="4563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5574" y="2422472"/>
            <a:ext cx="3868340" cy="368458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0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60" y="1716789"/>
            <a:ext cx="3887391" cy="4563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60" y="2422472"/>
            <a:ext cx="3887391" cy="368458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0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174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39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U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5" y="2112122"/>
            <a:ext cx="4025197" cy="39106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4957" y="2407603"/>
            <a:ext cx="3894940" cy="3831796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q"/>
              <a:defRPr sz="2400" baseline="0">
                <a:latin typeface="Helvetica LT Std Cond Light" panose="020B0406020202030204" pitchFamily="34" charset="0"/>
              </a:defRPr>
            </a:lvl1pPr>
            <a:lvl2pPr marL="457200" indent="0">
              <a:buNone/>
              <a:defRPr>
                <a:latin typeface="Helvetica LT Std Cond Light" panose="020B0406020202030204" pitchFamily="34" charset="0"/>
              </a:defRPr>
            </a:lvl2pPr>
            <a:lvl3pPr>
              <a:defRPr>
                <a:latin typeface="Helvetica LT Std Cond Light" panose="020B0406020202030204" pitchFamily="34" charset="0"/>
              </a:defRPr>
            </a:lvl3pPr>
            <a:lvl4pPr>
              <a:defRPr>
                <a:latin typeface="Helvetica LT Std Cond Light" panose="020B0406020202030204" pitchFamily="34" charset="0"/>
              </a:defRPr>
            </a:lvl4pPr>
            <a:lvl5pPr>
              <a:defRPr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2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3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4</a:t>
            </a:r>
          </a:p>
          <a:p>
            <a:pPr lvl="0"/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96667" y="1721063"/>
            <a:ext cx="6987765" cy="665024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U Question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5" y="2112122"/>
            <a:ext cx="4025197" cy="39106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1029" y="3550026"/>
            <a:ext cx="7608345" cy="268937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q"/>
              <a:defRPr sz="2400" baseline="0">
                <a:latin typeface="Helvetica LT Std Cond Light" panose="020B0406020202030204" pitchFamily="34" charset="0"/>
              </a:defRPr>
            </a:lvl1pPr>
            <a:lvl2pPr marL="457200" indent="0">
              <a:buNone/>
              <a:defRPr>
                <a:latin typeface="Helvetica LT Std Cond Light" panose="020B0406020202030204" pitchFamily="34" charset="0"/>
              </a:defRPr>
            </a:lvl2pPr>
            <a:lvl3pPr>
              <a:defRPr>
                <a:latin typeface="Helvetica LT Std Cond Light" panose="020B0406020202030204" pitchFamily="34" charset="0"/>
              </a:defRPr>
            </a:lvl3pPr>
            <a:lvl4pPr>
              <a:defRPr>
                <a:latin typeface="Helvetica LT Std Cond Light" panose="020B0406020202030204" pitchFamily="34" charset="0"/>
              </a:defRPr>
            </a:lvl4pPr>
            <a:lvl5pPr>
              <a:defRPr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2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3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4</a:t>
            </a:r>
          </a:p>
          <a:p>
            <a:pPr lvl="0"/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96667" y="1721065"/>
            <a:ext cx="8042708" cy="1742899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6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U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5" y="2112122"/>
            <a:ext cx="4025197" cy="391060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96667" y="1721062"/>
            <a:ext cx="8042708" cy="4518336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89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41816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47" y="2686453"/>
            <a:ext cx="673527" cy="89803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81975" y="2788866"/>
            <a:ext cx="35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SUMMARY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42185" y="2488725"/>
            <a:ext cx="4978102" cy="397260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2000" baseline="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400">
                <a:latin typeface="Helvetica LT Std Cond" panose="020B0506020202030204" pitchFamily="34" charset="0"/>
              </a:defRPr>
            </a:lvl4pPr>
            <a:lvl5pPr>
              <a:defRPr sz="24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The first summary point.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second summary point is described here.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3433" y="1711914"/>
            <a:ext cx="4641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 smtClean="0">
                <a:latin typeface="Helvetica LT Std Cond Light" panose="020B0406020202030204" pitchFamily="34" charset="0"/>
              </a:rPr>
              <a:t>In </a:t>
            </a:r>
            <a:r>
              <a:rPr lang="en-IN" sz="2600" dirty="0">
                <a:latin typeface="Helvetica LT Std Cond Light" panose="020B0406020202030204" pitchFamily="34" charset="0"/>
              </a:rPr>
              <a:t>this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lesson, you’ve learned to:</a:t>
            </a:r>
            <a:endParaRPr lang="en-IN" sz="2600" dirty="0">
              <a:latin typeface="Helvetica LT Std Cond Light" panose="020B0406020202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62216" y="875717"/>
            <a:ext cx="359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SUMMARY</a:t>
            </a:r>
            <a:endParaRPr lang="en-IN" sz="2400" b="1" dirty="0">
              <a:solidFill>
                <a:srgbClr val="02918B"/>
              </a:solidFill>
              <a:latin typeface="Helvetica LT Std Cond" panose="020B05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0" t="3326" r="7454" b="7445"/>
          <a:stretch/>
        </p:blipFill>
        <p:spPr>
          <a:xfrm rot="20700000">
            <a:off x="726983" y="2089307"/>
            <a:ext cx="2523677" cy="395416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98966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09" y="2743603"/>
            <a:ext cx="680400" cy="89803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981975" y="2846016"/>
            <a:ext cx="35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INTRODUCTION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85193" y="1470995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01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88293" y="1470995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47927" y="1577013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85193" y="2782963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02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688293" y="2782963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1747927" y="2888980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85193" y="4094929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03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688293" y="4094929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747927" y="4200946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85193" y="5291273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04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688293" y="5291273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1747927" y="5397290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85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3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9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8488" y="6593183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8A4EF8-DC0A-4598-AB6C-CF7BDEF527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0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8488" y="6593183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8A4EF8-DC0A-4598-AB6C-CF7BDEF527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11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8488" y="6593183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8A4EF8-DC0A-4598-AB6C-CF7BDEF527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98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8488" y="6593183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8A4EF8-DC0A-4598-AB6C-CF7BDEF5271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11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fld id="{2791A117-95C6-498C-8BE2-DC832553942E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28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79178" tIns="39589" rIns="79178" bIns="39589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lIns="79178" tIns="39589" rIns="79178" bIns="39589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6"/>
            <a:ext cx="2133600" cy="476250"/>
          </a:xfrm>
          <a:prstGeom prst="rect">
            <a:avLst/>
          </a:prstGeom>
        </p:spPr>
        <p:txBody>
          <a:bodyPr lIns="79178" tIns="39589" rIns="79178" bIns="39589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6"/>
            <a:ext cx="2895600" cy="476250"/>
          </a:xfrm>
          <a:prstGeom prst="rect">
            <a:avLst/>
          </a:prstGeom>
        </p:spPr>
        <p:txBody>
          <a:bodyPr lIns="79178" tIns="39589" rIns="79178" bIns="39589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6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4D86-B870-4B50-B1CD-3BD7A3B903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lIns="79178" tIns="39589" rIns="79178" bIns="3958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</p:spPr>
        <p:txBody>
          <a:bodyPr lIns="79178" tIns="39589" rIns="79178" bIns="3958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</p:spPr>
        <p:txBody>
          <a:bodyPr lIns="79178" tIns="39589" rIns="79178" bIns="3958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fld id="{2791A117-95C6-498C-8BE2-DC832553942E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02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98966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11" y="2743603"/>
            <a:ext cx="680399" cy="89803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981975" y="2846016"/>
            <a:ext cx="35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OBJECTIVES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lIns="79178" tIns="39589" rIns="79178" bIns="3958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lIns="79178" tIns="39589" rIns="79178" bIns="3958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fld id="{2791A117-95C6-498C-8BE2-DC832553942E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lIns="79178" tIns="39589" rIns="79178" bIns="39589"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64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AFAC1D-742F-4EFA-BA91-A5028DDDE038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759197-FC63-4E0C-8A28-9A2A220693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41816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09" y="2686453"/>
            <a:ext cx="680400" cy="89803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81975" y="2788866"/>
            <a:ext cx="35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CONCEPT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5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 Under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4981975" y="2788866"/>
            <a:ext cx="359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CHECK YOUR UNDERSTANDING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4234111" y="2686456"/>
            <a:ext cx="661595" cy="882127"/>
          </a:xfrm>
          <a:prstGeom prst="ellipse">
            <a:avLst/>
          </a:pr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Helvetica LT Std" panose="020B0504020202020204" pitchFamily="34" charset="0"/>
              </a:rPr>
              <a:t>?</a:t>
            </a:r>
            <a:endParaRPr lang="en-IN" sz="6600" dirty="0">
              <a:latin typeface="Helvetica LT Std" panose="020B05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0550" y="1968393"/>
            <a:ext cx="3333450" cy="35737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060" y="2488725"/>
            <a:ext cx="7886700" cy="397260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240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400">
                <a:latin typeface="Helvetica LT Std Cond" panose="020B0506020202030204" pitchFamily="34" charset="0"/>
              </a:defRPr>
            </a:lvl4pPr>
            <a:lvl5pPr>
              <a:defRPr sz="24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Define the first objective of this lecture.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the second objective of this lecture.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6265" y="1711914"/>
            <a:ext cx="68963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Helvetica LT Std Cond Light" panose="020B0406020202030204" pitchFamily="34" charset="0"/>
              </a:rPr>
              <a:t>At the end of this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lesson, </a:t>
            </a:r>
            <a:r>
              <a:rPr lang="en-IN" sz="2600" dirty="0">
                <a:latin typeface="Helvetica LT Std Cond Light" panose="020B0406020202030204" pitchFamily="34" charset="0"/>
              </a:rPr>
              <a:t>you will be able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to:</a:t>
            </a:r>
            <a:endParaRPr lang="en-IN" sz="2600" dirty="0">
              <a:latin typeface="Helvetica LT Std Cond Light" panose="020B04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62216" y="875718"/>
            <a:ext cx="359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LEARNING</a:t>
            </a:r>
            <a:r>
              <a:rPr lang="en-IN" sz="2400" b="1" baseline="0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 OBJECTIVES</a:t>
            </a:r>
            <a:endParaRPr lang="en-IN" sz="2400" b="1" dirty="0">
              <a:solidFill>
                <a:srgbClr val="02918B"/>
              </a:solidFill>
              <a:latin typeface="Helvetica LT Std Cond" panose="020B05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7" y="1742500"/>
            <a:ext cx="5098498" cy="435133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5559016" y="1742500"/>
            <a:ext cx="3584985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586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2"/>
            <a:ext cx="7966932" cy="239781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96268" y="4272147"/>
            <a:ext cx="7966931" cy="19452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104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2"/>
            <a:ext cx="7966932" cy="239781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396266" y="4192916"/>
            <a:ext cx="7966932" cy="212182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7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346091" y="6454594"/>
            <a:ext cx="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11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0800000" flipH="1">
            <a:off x="-1" y="-11"/>
            <a:ext cx="9144001" cy="906874"/>
          </a:xfrm>
          <a:prstGeom prst="rtTriangle">
            <a:avLst/>
          </a:prstGeom>
          <a:solidFill>
            <a:srgbClr val="30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ight Triangle 7"/>
          <p:cNvSpPr/>
          <p:nvPr/>
        </p:nvSpPr>
        <p:spPr>
          <a:xfrm rot="10800000" flipH="1">
            <a:off x="-1" y="-5"/>
            <a:ext cx="9144001" cy="649361"/>
          </a:xfrm>
          <a:prstGeom prst="rtTriangle">
            <a:avLst/>
          </a:pr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7" t="183" b="91936"/>
          <a:stretch/>
        </p:blipFill>
        <p:spPr>
          <a:xfrm>
            <a:off x="7380002" y="132099"/>
            <a:ext cx="1720454" cy="624114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 flipH="1">
            <a:off x="0" y="6488183"/>
            <a:ext cx="9143997" cy="369819"/>
          </a:xfrm>
          <a:prstGeom prst="rtTriangle">
            <a:avLst/>
          </a:prstGeom>
          <a:solidFill>
            <a:srgbClr val="FBB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/>
          <p:cNvSpPr/>
          <p:nvPr/>
        </p:nvSpPr>
        <p:spPr>
          <a:xfrm flipH="1">
            <a:off x="0" y="6593188"/>
            <a:ext cx="9143997" cy="264807"/>
          </a:xfrm>
          <a:prstGeom prst="rtTriangle">
            <a:avLst/>
          </a:prstGeom>
          <a:solidFill>
            <a:srgbClr val="F8A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935183" y="6576309"/>
            <a:ext cx="220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©2015 Manipal Global Education Services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7" t="14361" r="36121" b="43757"/>
          <a:stretch/>
        </p:blipFill>
        <p:spPr>
          <a:xfrm>
            <a:off x="130964" y="39757"/>
            <a:ext cx="342900" cy="5150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405256" y="6317305"/>
            <a:ext cx="45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AF28-B3FD-4E05-A84A-A64CA3A6DD0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8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066800"/>
            <a:ext cx="8763000" cy="50509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b="1" dirty="0">
                <a:latin typeface="Candara" panose="020E0502030303020204" pitchFamily="34" charset="0"/>
              </a:rPr>
              <a:t> </a:t>
            </a:r>
            <a:r>
              <a:rPr lang="en-US" sz="4800" b="1" dirty="0" smtClean="0">
                <a:latin typeface="Candara" panose="020E0502030303020204" pitchFamily="34" charset="0"/>
              </a:rPr>
              <a:t>			</a:t>
            </a:r>
            <a:br>
              <a:rPr lang="en-US" sz="4800" b="1" dirty="0" smtClean="0">
                <a:latin typeface="Candara" panose="020E0502030303020204" pitchFamily="34" charset="0"/>
              </a:rPr>
            </a:br>
            <a:r>
              <a:rPr lang="en-US" sz="4800" b="1" dirty="0">
                <a:latin typeface="Candara" panose="020E0502030303020204" pitchFamily="34" charset="0"/>
              </a:rPr>
              <a:t/>
            </a:r>
            <a:br>
              <a:rPr lang="en-US" sz="4800" b="1" dirty="0">
                <a:latin typeface="Candara" panose="020E0502030303020204" pitchFamily="34" charset="0"/>
              </a:rPr>
            </a:br>
            <a:r>
              <a:rPr lang="en-US" sz="4800" b="1" dirty="0" smtClean="0">
                <a:latin typeface="Candara" panose="020E0502030303020204" pitchFamily="34" charset="0"/>
              </a:rPr>
              <a:t/>
            </a:r>
            <a:br>
              <a:rPr lang="en-US" sz="4800" b="1" dirty="0" smtClean="0">
                <a:latin typeface="Candara" panose="020E0502030303020204" pitchFamily="34" charset="0"/>
              </a:rPr>
            </a:br>
            <a:r>
              <a:rPr lang="en-US" sz="4800" b="1" dirty="0">
                <a:latin typeface="Candara" panose="020E0502030303020204" pitchFamily="34" charset="0"/>
              </a:rPr>
              <a:t>	</a:t>
            </a:r>
            <a:r>
              <a:rPr lang="en-US" sz="4800" b="1" dirty="0" smtClean="0">
                <a:latin typeface="Candara" panose="020E0502030303020204" pitchFamily="34" charset="0"/>
              </a:rPr>
              <a:t>Online Insurance System</a:t>
            </a:r>
            <a:r>
              <a:rPr lang="en-US" sz="5400" b="1" dirty="0" smtClean="0">
                <a:latin typeface="Candara" panose="020E0502030303020204" pitchFamily="34" charset="0"/>
              </a:rPr>
              <a:t/>
            </a:r>
            <a:br>
              <a:rPr lang="en-US" sz="5400" b="1" dirty="0" smtClean="0">
                <a:latin typeface="Candara" panose="020E0502030303020204" pitchFamily="34" charset="0"/>
              </a:rPr>
            </a:br>
            <a:r>
              <a:rPr lang="en-US" sz="5400" b="1" dirty="0" smtClean="0">
                <a:latin typeface="Candara" panose="020E0502030303020204" pitchFamily="34" charset="0"/>
              </a:rPr>
              <a:t>                              </a:t>
            </a:r>
            <a:r>
              <a:rPr lang="en-IN" sz="5400" b="1" dirty="0">
                <a:solidFill>
                  <a:srgbClr val="00B050"/>
                </a:solidFill>
              </a:rPr>
              <a:t/>
            </a:r>
            <a:br>
              <a:rPr lang="en-IN" sz="5400" b="1" dirty="0">
                <a:solidFill>
                  <a:srgbClr val="00B050"/>
                </a:solidFill>
              </a:rPr>
            </a:br>
            <a:endParaRPr lang="en-US" sz="5400" b="1" dirty="0">
              <a:latin typeface="Candara" panose="020E0502030303020204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72934" y="5652650"/>
            <a:ext cx="4587113" cy="46513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Candara" panose="020E0502030303020204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61492" y="6345380"/>
            <a:ext cx="5584880" cy="533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2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100" b="1" i="0" u="none" strike="noStrike" cap="none" normalizeH="0" baseline="0" dirty="0" smtClean="0">
              <a:ln>
                <a:noFill/>
              </a:ln>
              <a:solidFill>
                <a:srgbClr val="B7C134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842164" y="6316662"/>
            <a:ext cx="4114801" cy="46513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4699" y="685800"/>
            <a:ext cx="7886700" cy="777871"/>
          </a:xfrm>
        </p:spPr>
        <p:txBody>
          <a:bodyPr/>
          <a:lstStyle/>
          <a:p>
            <a:r>
              <a:rPr lang="en-IN" sz="2800" b="1" dirty="0"/>
              <a:t>User Stories – </a:t>
            </a:r>
            <a:br>
              <a:rPr lang="en-IN" sz="2800" b="1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71"/>
            <a:ext cx="8229600" cy="48536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They are simple </a:t>
            </a:r>
            <a:r>
              <a:rPr lang="en-IN" sz="2000" dirty="0" smtClean="0"/>
              <a:t>plain –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English </a:t>
            </a:r>
            <a:r>
              <a:rPr lang="en-IN" sz="2000" dirty="0"/>
              <a:t>sentences that aim to capture the essence of a request in a tight focused format so that everyone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– </a:t>
            </a:r>
            <a:r>
              <a:rPr lang="en-IN" sz="2000" dirty="0"/>
              <a:t>technical and </a:t>
            </a:r>
            <a:r>
              <a:rPr lang="en-IN" sz="2000" dirty="0" smtClean="0"/>
              <a:t>non-technical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– understands what is needed and why.</a:t>
            </a:r>
            <a:br>
              <a:rPr lang="en-IN" sz="2000" dirty="0"/>
            </a:br>
            <a:endParaRPr lang="en-I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User </a:t>
            </a:r>
            <a:r>
              <a:rPr lang="en-IN" sz="2000" dirty="0"/>
              <a:t>stories provide a quick way to handle requirements </a:t>
            </a:r>
            <a:r>
              <a:rPr lang="en-IN" sz="2000" i="1" dirty="0"/>
              <a:t>without</a:t>
            </a:r>
            <a:r>
              <a:rPr lang="en-IN" sz="2000" dirty="0"/>
              <a:t> a big, </a:t>
            </a:r>
            <a:r>
              <a:rPr lang="en-IN" sz="2000" dirty="0" smtClean="0"/>
              <a:t>annotated </a:t>
            </a:r>
            <a:r>
              <a:rPr lang="en-IN" sz="2000" dirty="0"/>
              <a:t>document that is difficult to </a:t>
            </a:r>
            <a:r>
              <a:rPr lang="en-IN" sz="2000" dirty="0" smtClean="0"/>
              <a:t>read.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User should be able to add/delete/update topic.and he should also able to add comment and view comment on forum.</a:t>
            </a:r>
          </a:p>
          <a:p>
            <a:pPr marL="0" indent="0">
              <a:buNone/>
            </a:pPr>
            <a:endParaRPr lang="en-IN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544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What Did We Do ?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800600"/>
          </a:xfrm>
        </p:spPr>
        <p:txBody>
          <a:bodyPr>
            <a:noAutofit/>
          </a:bodyPr>
          <a:lstStyle/>
          <a:p>
            <a:pPr algn="just"/>
            <a:endParaRPr lang="en-US" sz="1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Architecture and Design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Application Architecture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Data Models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Screen Shots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Implementation - Coding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Code Screen Shots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Architecture and Design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066801"/>
            <a:ext cx="7886700" cy="525050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Application Architecture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     </a:t>
            </a:r>
            <a:r>
              <a:rPr lang="en-US" sz="2000" dirty="0" smtClean="0"/>
              <a:t>JSP Page -&gt;Controller -&gt; Service </a:t>
            </a:r>
            <a:r>
              <a:rPr lang="en-US" sz="2000" dirty="0"/>
              <a:t>-&gt; Service Implementation- &gt; DAO</a:t>
            </a:r>
            <a:r>
              <a:rPr lang="en-US" sz="2000" dirty="0" smtClean="0"/>
              <a:t> </a:t>
            </a:r>
            <a:r>
              <a:rPr lang="en-US" sz="2000" dirty="0"/>
              <a:t>Implementation-&gt; </a:t>
            </a:r>
            <a:r>
              <a:rPr lang="en-US" sz="2000" dirty="0" smtClean="0"/>
              <a:t>DAO </a:t>
            </a:r>
            <a:r>
              <a:rPr lang="en-US" sz="2000" dirty="0"/>
              <a:t>-&gt; DB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DB </a:t>
            </a:r>
            <a:r>
              <a:rPr lang="en-US" sz="2000" dirty="0"/>
              <a:t>-&gt; DAO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smtClean="0"/>
              <a:t>DAO </a:t>
            </a:r>
            <a:r>
              <a:rPr lang="en-US" sz="2000" dirty="0"/>
              <a:t>Implementation -&gt; Service Implementation -&gt;Service -&gt; Controller -&gt; Output</a:t>
            </a:r>
          </a:p>
          <a:p>
            <a:pPr marL="457200" lvl="1" indent="0" algn="just">
              <a:buNone/>
            </a:pPr>
            <a:endParaRPr lang="en-US" sz="2000" dirty="0"/>
          </a:p>
          <a:p>
            <a:pPr marL="457200" lvl="1" indent="0" algn="just">
              <a:buNone/>
            </a:pPr>
            <a:r>
              <a:rPr lang="en-US" sz="1200" dirty="0" smtClean="0"/>
              <a:t>	</a:t>
            </a:r>
            <a:endParaRPr lang="en-US" sz="1200" dirty="0"/>
          </a:p>
          <a:p>
            <a:pPr lvl="1" algn="just"/>
            <a:endParaRPr lang="en-US" sz="1200" dirty="0"/>
          </a:p>
          <a:p>
            <a:pPr lvl="1" algn="just"/>
            <a:endParaRPr lang="en-US" sz="1200" dirty="0"/>
          </a:p>
          <a:p>
            <a:pPr lvl="1" algn="just"/>
            <a:endParaRPr lang="en-US" sz="1200" dirty="0"/>
          </a:p>
          <a:p>
            <a:pPr lvl="1" algn="just"/>
            <a:endParaRPr lang="en-US" sz="1200" dirty="0"/>
          </a:p>
          <a:p>
            <a:pPr lvl="1" algn="just"/>
            <a:endParaRPr lang="en-US" sz="1200" dirty="0"/>
          </a:p>
          <a:p>
            <a:pPr lvl="1" algn="just"/>
            <a:endParaRPr lang="en-US" sz="1200" dirty="0"/>
          </a:p>
          <a:p>
            <a:pPr lvl="1" algn="just"/>
            <a:endParaRPr lang="en-US" sz="1200" dirty="0"/>
          </a:p>
          <a:p>
            <a:pPr lvl="1" algn="just"/>
            <a:endParaRPr lang="en-US" sz="1200" dirty="0"/>
          </a:p>
          <a:p>
            <a:pPr lvl="1" algn="just"/>
            <a:r>
              <a:rPr lang="en-US" sz="1200" dirty="0"/>
              <a:t>\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71800"/>
            <a:ext cx="7162800" cy="33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686800" cy="685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ndara" panose="020E0502030303020204" pitchFamily="34" charset="0"/>
              </a:rPr>
              <a:t>Project Team</a:t>
            </a:r>
            <a:endParaRPr lang="en-US" sz="4000" b="1" dirty="0">
              <a:latin typeface="Candara" panose="020E0502030303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60500"/>
            <a:ext cx="8382000" cy="4800600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93569"/>
              </p:ext>
            </p:extLst>
          </p:nvPr>
        </p:nvGraphicFramePr>
        <p:xfrm>
          <a:off x="228600" y="975659"/>
          <a:ext cx="8763000" cy="5353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0810"/>
                <a:gridCol w="5912190"/>
              </a:tblGrid>
              <a:tr h="56729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Project Stake-Holders</a:t>
                      </a:r>
                    </a:p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1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Title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</a:rPr>
                        <a:t>Online</a:t>
                      </a:r>
                      <a:r>
                        <a:rPr lang="en-US" sz="2400" baseline="0" dirty="0" smtClean="0">
                          <a:effectLst/>
                          <a:latin typeface="Times New Roman"/>
                          <a:ea typeface="Times New Roman"/>
                        </a:rPr>
                        <a:t> Retail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</a:tr>
              <a:tr h="2884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 of Client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Manipal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</a:tr>
              <a:tr h="4536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Sponsor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Manipal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</a:tr>
              <a:tr h="4536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Owners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Manipal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</a:tr>
              <a:tr h="4536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Scrum Master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effectLst/>
                          <a:latin typeface="Times New Roman"/>
                          <a:ea typeface="Times New Roman"/>
                        </a:rPr>
                        <a:t>Janakiram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</a:tr>
              <a:tr h="4536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Architect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Kumaresh</a:t>
                      </a:r>
                      <a:r>
                        <a:rPr lang="en-US" sz="2000" baseline="0" dirty="0" smtClean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</a:tr>
              <a:tr h="4536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QA Manager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Sunil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</a:tr>
              <a:tr h="95004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Infrastructure Mgt.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IT</a:t>
                      </a:r>
                      <a:r>
                        <a:rPr lang="en-US" sz="2000" baseline="0" dirty="0" smtClean="0">
                          <a:effectLst/>
                          <a:latin typeface="Times New Roman"/>
                          <a:ea typeface="Times New Roman"/>
                        </a:rPr>
                        <a:t> Team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</a:tr>
              <a:tr h="8653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Developers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/>
                          <a:ea typeface="Times New Roman"/>
                        </a:rPr>
                        <a:t>Pintu</a:t>
                      </a:r>
                      <a:r>
                        <a:rPr lang="en-US" sz="2000" baseline="0" dirty="0" smtClean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/>
                          <a:ea typeface="Times New Roman"/>
                        </a:rPr>
                        <a:t>Jat</a:t>
                      </a:r>
                      <a:r>
                        <a:rPr lang="en-US" sz="2000" baseline="0" dirty="0" smtClean="0">
                          <a:effectLst/>
                          <a:latin typeface="Times New Roman"/>
                          <a:ea typeface="Times New Roman"/>
                        </a:rPr>
                        <a:t> , </a:t>
                      </a:r>
                      <a:r>
                        <a:rPr lang="en-US" sz="2000" baseline="0" dirty="0" err="1" smtClean="0">
                          <a:effectLst/>
                          <a:latin typeface="Times New Roman"/>
                          <a:ea typeface="Times New Roman"/>
                        </a:rPr>
                        <a:t>Amruta</a:t>
                      </a:r>
                      <a:r>
                        <a:rPr lang="en-US" sz="2000" baseline="0" dirty="0" smtClean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/>
                          <a:ea typeface="Times New Roman"/>
                        </a:rPr>
                        <a:t>Patil</a:t>
                      </a:r>
                      <a:r>
                        <a:rPr lang="en-US" sz="2000" baseline="0" dirty="0" smtClean="0">
                          <a:effectLst/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000" baseline="0" dirty="0" err="1" smtClean="0">
                          <a:effectLst/>
                          <a:latin typeface="Times New Roman"/>
                          <a:ea typeface="Times New Roman"/>
                        </a:rPr>
                        <a:t>Ankita</a:t>
                      </a:r>
                      <a:r>
                        <a:rPr lang="en-US" sz="2000" baseline="0" dirty="0" smtClean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/>
                          <a:ea typeface="Times New Roman"/>
                        </a:rPr>
                        <a:t>Gholap</a:t>
                      </a:r>
                      <a:r>
                        <a:rPr lang="en-US" sz="2000" baseline="0" dirty="0" smtClean="0">
                          <a:effectLst/>
                          <a:latin typeface="Times New Roman"/>
                          <a:ea typeface="Times New Roman"/>
                        </a:rPr>
                        <a:t> ,Priyanka </a:t>
                      </a:r>
                      <a:r>
                        <a:rPr lang="en-US" sz="2000" baseline="0" smtClean="0">
                          <a:effectLst/>
                          <a:latin typeface="Times New Roman"/>
                          <a:ea typeface="Times New Roman"/>
                        </a:rPr>
                        <a:t>Londhe, </a:t>
                      </a:r>
                      <a:r>
                        <a:rPr lang="en-US" sz="2000" baseline="0" dirty="0" err="1" smtClean="0">
                          <a:effectLst/>
                          <a:latin typeface="Times New Roman"/>
                          <a:ea typeface="Times New Roman"/>
                        </a:rPr>
                        <a:t>Utsav</a:t>
                      </a:r>
                      <a:r>
                        <a:rPr lang="en-US" sz="2000" baseline="0" dirty="0" smtClean="0">
                          <a:effectLst/>
                          <a:latin typeface="Times New Roman"/>
                          <a:ea typeface="Times New Roman"/>
                        </a:rPr>
                        <a:t> Acharya.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34" marR="6743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0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0704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ndara" panose="020E0502030303020204" pitchFamily="34" charset="0"/>
              </a:rPr>
              <a:t>Project Activities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52674"/>
            <a:ext cx="8229600" cy="5051145"/>
          </a:xfrm>
        </p:spPr>
        <p:txBody>
          <a:bodyPr>
            <a:normAutofit/>
          </a:bodyPr>
          <a:lstStyle/>
          <a:p>
            <a:endParaRPr lang="en-US" dirty="0" smtClean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Requirement Gathering and Analysis</a:t>
            </a:r>
          </a:p>
          <a:p>
            <a:pPr marL="457200" lvl="1" indent="0" algn="ctr">
              <a:buNone/>
            </a:pPr>
            <a:r>
              <a:rPr lang="en-US" sz="1800" dirty="0" smtClean="0">
                <a:latin typeface="Candara" panose="020E0502030303020204" pitchFamily="34" charset="0"/>
              </a:rPr>
              <a:t>Team of Dedicated BA’s and QA’s</a:t>
            </a:r>
          </a:p>
          <a:p>
            <a:pPr marL="457200" lvl="1" indent="0" algn="ctr">
              <a:buNone/>
            </a:pPr>
            <a:r>
              <a:rPr lang="en-US" sz="1800" dirty="0" smtClean="0">
                <a:latin typeface="Candara" panose="020E0502030303020204" pitchFamily="34" charset="0"/>
              </a:rPr>
              <a:t>Documenting Requirements (User Stories)</a:t>
            </a:r>
          </a:p>
        </p:txBody>
      </p:sp>
    </p:spTree>
    <p:extLst>
      <p:ext uri="{BB962C8B-B14F-4D97-AF65-F5344CB8AC3E}">
        <p14:creationId xmlns:p14="http://schemas.microsoft.com/office/powerpoint/2010/main" val="14873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058"/>
            <a:ext cx="7886700" cy="609600"/>
          </a:xfrm>
        </p:spPr>
        <p:txBody>
          <a:bodyPr/>
          <a:lstStyle/>
          <a:p>
            <a:r>
              <a:rPr lang="en-IN" sz="2800" b="1" dirty="0"/>
              <a:t>	</a:t>
            </a:r>
            <a:r>
              <a:rPr lang="en-IN" sz="2800" b="1" dirty="0" smtClean="0"/>
              <a:t>	Class Diagram </a:t>
            </a:r>
            <a:endParaRPr lang="en-IN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69723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28600"/>
            <a:ext cx="7886700" cy="838200"/>
          </a:xfrm>
        </p:spPr>
        <p:txBody>
          <a:bodyPr/>
          <a:lstStyle/>
          <a:p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/>
              <a:t>	</a:t>
            </a:r>
            <a:r>
              <a:rPr lang="en-IN" sz="2800" b="1" dirty="0" smtClean="0"/>
              <a:t>	Use Case Diagram</a:t>
            </a:r>
            <a:endParaRPr lang="en-IN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5644219" cy="487296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97" y="1066799"/>
            <a:ext cx="5143500" cy="51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Tech Stack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3056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89193"/>
              </p:ext>
            </p:extLst>
          </p:nvPr>
        </p:nvGraphicFramePr>
        <p:xfrm>
          <a:off x="628650" y="1397000"/>
          <a:ext cx="828675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75"/>
                <a:gridCol w="4143375"/>
              </a:tblGrid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Client Side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Server Side</a:t>
                      </a:r>
                      <a:endParaRPr lang="en-IN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HTML5,</a:t>
                      </a:r>
                      <a:r>
                        <a:rPr lang="en-IN" baseline="0" dirty="0" smtClean="0"/>
                        <a:t> CSS3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JEE</a:t>
                      </a:r>
                      <a:endParaRPr lang="en-IN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JDBC</a:t>
                      </a:r>
                      <a:endParaRPr lang="en-IN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Servlet,</a:t>
                      </a:r>
                      <a:r>
                        <a:rPr lang="en-IN" baseline="0" dirty="0" smtClean="0"/>
                        <a:t> JSP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4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609600"/>
            <a:ext cx="5543549" cy="625471"/>
          </a:xfrm>
        </p:spPr>
        <p:txBody>
          <a:bodyPr/>
          <a:lstStyle/>
          <a:p>
            <a:r>
              <a:rPr lang="en-US" sz="2800" b="1" dirty="0"/>
              <a:t>IDE and Other Tools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14065"/>
              </p:ext>
            </p:extLst>
          </p:nvPr>
        </p:nvGraphicFramePr>
        <p:xfrm>
          <a:off x="628650" y="1825625"/>
          <a:ext cx="7829550" cy="404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/>
                <a:gridCol w="3914775"/>
              </a:tblGrid>
              <a:tr h="101044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Software</a:t>
                      </a:r>
                      <a:endParaRPr lang="en-IN" dirty="0"/>
                    </a:p>
                  </a:txBody>
                  <a:tcPr/>
                </a:tc>
              </a:tr>
              <a:tr h="101044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Java 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Eclipse</a:t>
                      </a:r>
                      <a:endParaRPr lang="en-IN" dirty="0"/>
                    </a:p>
                  </a:txBody>
                  <a:tcPr/>
                </a:tc>
              </a:tr>
              <a:tr h="101044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Web Server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Apache Tomcat</a:t>
                      </a:r>
                      <a:r>
                        <a:rPr lang="en-IN" baseline="0" dirty="0" smtClean="0"/>
                        <a:t> 7.0 Server</a:t>
                      </a:r>
                      <a:endParaRPr lang="en-IN" dirty="0"/>
                    </a:p>
                  </a:txBody>
                  <a:tcPr/>
                </a:tc>
              </a:tr>
              <a:tr h="101044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mtClean="0"/>
                        <a:t>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Oracle</a:t>
                      </a:r>
                      <a:r>
                        <a:rPr lang="en-IN" baseline="0" dirty="0" smtClean="0"/>
                        <a:t> 10G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7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ndara" panose="020E0502030303020204" pitchFamily="34" charset="0"/>
              </a:rPr>
              <a:t>C</a:t>
            </a:r>
            <a:r>
              <a:rPr lang="en-US" sz="3600" b="1" dirty="0" smtClean="0">
                <a:latin typeface="Candara" panose="020E0502030303020204" pitchFamily="34" charset="0"/>
              </a:rPr>
              <a:t>omponent Identification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1"/>
            <a:ext cx="8686800" cy="5562599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/>
              <a:t>Online Insurance System is a system where customer can buy a </a:t>
            </a:r>
            <a:r>
              <a:rPr lang="en-IN" sz="2000" dirty="0" smtClean="0"/>
              <a:t>policy </a:t>
            </a:r>
            <a:r>
              <a:rPr lang="en-IN" sz="2000" dirty="0"/>
              <a:t>via agent </a:t>
            </a:r>
            <a:r>
              <a:rPr lang="en-IN" sz="2000" dirty="0" smtClean="0"/>
              <a:t>.</a:t>
            </a:r>
            <a:r>
              <a:rPr lang="en-IN" sz="2000" dirty="0"/>
              <a:t> User can view , make payment  and claim the policies and update the personal details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In the </a:t>
            </a:r>
            <a:r>
              <a:rPr lang="en-IN" sz="2000" dirty="0" smtClean="0"/>
              <a:t>Online Insurance System</a:t>
            </a:r>
            <a:r>
              <a:rPr lang="en-IN" sz="2000" dirty="0"/>
              <a:t>, Admin approves the  registered agent and customer</a:t>
            </a:r>
            <a:r>
              <a:rPr lang="en-IN" sz="2000" dirty="0" smtClean="0"/>
              <a:t>.</a:t>
            </a:r>
            <a:r>
              <a:rPr lang="en-IN" sz="2000" dirty="0"/>
              <a:t> Admin can add, delete, view policies and also the agent and customers in the system</a:t>
            </a:r>
            <a:r>
              <a:rPr lang="en-IN" sz="2000" dirty="0" smtClean="0"/>
              <a:t>.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This </a:t>
            </a:r>
            <a:r>
              <a:rPr lang="en-IN" sz="2000" dirty="0"/>
              <a:t>portal would essentially have 2 modules: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/>
              <a:t>User </a:t>
            </a:r>
            <a:r>
              <a:rPr lang="en-IN" sz="2000" b="1" dirty="0"/>
              <a:t>Module </a:t>
            </a:r>
            <a:r>
              <a:rPr lang="en-IN" sz="2000" dirty="0"/>
              <a:t>–User can view , make payment  and claim the policies and update the personal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	</a:t>
            </a:r>
            <a:r>
              <a:rPr lang="en-IN" sz="2000" b="1" dirty="0" smtClean="0"/>
              <a:t>Agent </a:t>
            </a:r>
            <a:r>
              <a:rPr lang="en-IN" sz="2000" b="1" dirty="0"/>
              <a:t>Module </a:t>
            </a:r>
            <a:r>
              <a:rPr lang="en-IN" sz="2000" dirty="0"/>
              <a:t>– </a:t>
            </a:r>
            <a:r>
              <a:rPr lang="en-IN" sz="2000" dirty="0" smtClean="0"/>
              <a:t>	All </a:t>
            </a:r>
            <a:r>
              <a:rPr lang="en-IN" sz="2000" dirty="0"/>
              <a:t>admin related operations related to adding / maintaining a new </a:t>
            </a:r>
            <a:r>
              <a:rPr lang="en-IN" sz="2000" dirty="0" smtClean="0"/>
              <a:t>Category, </a:t>
            </a:r>
            <a:r>
              <a:rPr lang="en-IN" sz="2000" dirty="0"/>
              <a:t>adding / maintaining a new </a:t>
            </a:r>
            <a:r>
              <a:rPr lang="en-IN" sz="2000" dirty="0" smtClean="0"/>
              <a:t>topic</a:t>
            </a:r>
            <a:r>
              <a:rPr lang="en-IN" sz="2000" dirty="0"/>
              <a:t>, </a:t>
            </a:r>
            <a:r>
              <a:rPr lang="en-IN" sz="2000" dirty="0" smtClean="0"/>
              <a:t>and also maintaining </a:t>
            </a:r>
            <a:r>
              <a:rPr lang="en-IN" sz="2000" dirty="0"/>
              <a:t>the discussion in forum will be part of this module. </a:t>
            </a:r>
            <a:endParaRPr lang="en-I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7086600" y="5595593"/>
            <a:ext cx="9332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effectLst>
                  <a:reflection blurRad="6350" stA="55000" endA="300" endPos="45500" dir="5400000" sy="-100000" algn="bl" rotWithShape="0"/>
                </a:effectLst>
              </a:rPr>
              <a:t>LLD</a:t>
            </a:r>
            <a:endParaRPr lang="en-IN" sz="40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1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096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Agenda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600199"/>
            <a:ext cx="7946586" cy="4240959"/>
          </a:xfrm>
        </p:spPr>
        <p:txBody>
          <a:bodyPr>
            <a:normAutofit/>
          </a:bodyPr>
          <a:lstStyle/>
          <a:p>
            <a:endParaRPr lang="en-US" dirty="0" smtClean="0"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" panose="020E0502030303020204" pitchFamily="34" charset="0"/>
              </a:rPr>
              <a:t>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" panose="020E0502030303020204" pitchFamily="34" charset="0"/>
              </a:rPr>
              <a:t>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" panose="020E0502030303020204" pitchFamily="34" charset="0"/>
              </a:rPr>
              <a:t> Agile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" panose="020E0502030303020204" pitchFamily="34" charset="0"/>
              </a:rPr>
              <a:t> Conclusion</a:t>
            </a:r>
          </a:p>
          <a:p>
            <a:pPr lvl="1"/>
            <a:endParaRPr lang="en-US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ndara" panose="020E0502030303020204" pitchFamily="34" charset="0"/>
            </a:endParaRPr>
          </a:p>
          <a:p>
            <a:endParaRPr lang="en-US" b="1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2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9144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latin typeface="Candara" panose="020E0502030303020204" pitchFamily="34" charset="0"/>
              </a:rPr>
              <a:t>Practiced </a:t>
            </a:r>
            <a:r>
              <a:rPr lang="en-US" sz="2800" b="1" dirty="0" smtClean="0">
                <a:latin typeface="Candara" panose="020E0502030303020204" pitchFamily="34" charset="0"/>
              </a:rPr>
              <a:t>Standard </a:t>
            </a:r>
            <a:r>
              <a:rPr lang="en-US" sz="2800" b="1" dirty="0">
                <a:latin typeface="Candara" panose="020E0502030303020204" pitchFamily="34" charset="0"/>
              </a:rPr>
              <a:t>Coding Guidelines and Standards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905000"/>
            <a:ext cx="8534400" cy="4724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 Names </a:t>
            </a:r>
            <a:r>
              <a:rPr lang="en-IN" sz="2000" dirty="0"/>
              <a:t>representing packages should be in all lower </a:t>
            </a:r>
            <a:r>
              <a:rPr lang="en-IN" sz="2000" dirty="0" smtClean="0"/>
              <a:t>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 </a:t>
            </a:r>
            <a:r>
              <a:rPr lang="en-IN" sz="2000" dirty="0" smtClean="0"/>
              <a:t>Variable </a:t>
            </a:r>
            <a:r>
              <a:rPr lang="en-IN" sz="2000" dirty="0"/>
              <a:t>names must be in mixed case starting with lower case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 Names </a:t>
            </a:r>
            <a:r>
              <a:rPr lang="en-IN" sz="2000" dirty="0"/>
              <a:t>representing constants (final variables) must be all uppercase using underscore to separate words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 Generic </a:t>
            </a:r>
            <a:r>
              <a:rPr lang="en-IN" sz="2000" dirty="0"/>
              <a:t>variables should have the same name as their type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 The </a:t>
            </a:r>
            <a:r>
              <a:rPr lang="en-IN" sz="2000" dirty="0"/>
              <a:t>terms </a:t>
            </a:r>
            <a:r>
              <a:rPr lang="en-IN" sz="2000" i="1" dirty="0"/>
              <a:t>get/set</a:t>
            </a:r>
            <a:r>
              <a:rPr lang="en-IN" sz="2000" dirty="0"/>
              <a:t> must be used where an attribute is accessed directly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 </a:t>
            </a:r>
            <a:r>
              <a:rPr lang="en-IN" sz="2000" dirty="0" smtClean="0"/>
              <a:t> Imported </a:t>
            </a:r>
            <a:r>
              <a:rPr lang="en-IN" sz="2000" dirty="0"/>
              <a:t>classes should always be listed explicitly.</a:t>
            </a:r>
            <a:endParaRPr lang="en-IN" sz="20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The 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statement must be the first statement of the file.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62547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ndara" panose="020E0502030303020204" pitchFamily="34" charset="0"/>
              </a:rPr>
              <a:t>Artifacts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1" y="1143001"/>
            <a:ext cx="7886700" cy="50339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SRS Document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System Architecture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Application Architecture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User Stories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UI Screenshots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Database </a:t>
            </a:r>
            <a:r>
              <a:rPr lang="en-IN" sz="2000" dirty="0" smtClean="0"/>
              <a:t>Design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Test Scenarios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Test Cases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Code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Unit Tests 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4526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219200"/>
            <a:ext cx="8134351" cy="5410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 </a:t>
            </a:r>
            <a:r>
              <a:rPr lang="en-IN" sz="2000" dirty="0" smtClean="0"/>
              <a:t>Online Insurance System is a system where customers can easily apply for a policy directly or via agent </a:t>
            </a:r>
            <a:r>
              <a:rPr lang="en-IN" sz="2000" dirty="0"/>
              <a:t>from his/her present location 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IN" sz="2000" dirty="0"/>
              <a:t>Everything from searching for </a:t>
            </a:r>
            <a:r>
              <a:rPr lang="en-IN" sz="2000" dirty="0" smtClean="0"/>
              <a:t>policy, </a:t>
            </a:r>
            <a:r>
              <a:rPr lang="en-IN" sz="2000" dirty="0"/>
              <a:t>type of </a:t>
            </a:r>
            <a:r>
              <a:rPr lang="en-IN" sz="2000" dirty="0" smtClean="0"/>
              <a:t>insurance, </a:t>
            </a:r>
            <a:r>
              <a:rPr lang="en-IN" sz="2000" dirty="0"/>
              <a:t>cancelling </a:t>
            </a:r>
            <a:r>
              <a:rPr lang="en-IN" sz="2000"/>
              <a:t>the </a:t>
            </a:r>
            <a:r>
              <a:rPr lang="en-IN" sz="2000" smtClean="0"/>
              <a:t>policy </a:t>
            </a:r>
            <a:r>
              <a:rPr lang="en-IN" sz="2000" dirty="0"/>
              <a:t>can be done through the system.  </a:t>
            </a:r>
          </a:p>
          <a:p>
            <a:pPr marL="0" indent="0" algn="ctr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495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Candara" panose="020E0502030303020204" pitchFamily="34" charset="0"/>
              </a:rPr>
              <a:t>Thank You </a:t>
            </a:r>
            <a:br>
              <a:rPr lang="en-US" sz="5400" dirty="0" smtClean="0">
                <a:latin typeface="Candara" panose="020E0502030303020204" pitchFamily="34" charset="0"/>
              </a:rPr>
            </a:br>
            <a:r>
              <a:rPr lang="en-US" sz="2700" dirty="0" smtClean="0">
                <a:latin typeface="Candara" panose="020E0502030303020204" pitchFamily="34" charset="0"/>
              </a:rPr>
              <a:t/>
            </a:r>
            <a:br>
              <a:rPr lang="en-US" sz="2700" dirty="0" smtClean="0">
                <a:latin typeface="Candara" panose="020E0502030303020204" pitchFamily="34" charset="0"/>
              </a:rPr>
            </a:br>
            <a:r>
              <a:rPr lang="en-US" sz="4800" dirty="0" smtClean="0">
                <a:latin typeface="Candara" panose="020E0502030303020204" pitchFamily="34" charset="0"/>
              </a:rPr>
              <a:t/>
            </a:r>
            <a:br>
              <a:rPr lang="en-US" sz="4800" dirty="0" smtClean="0">
                <a:latin typeface="Candara" panose="020E0502030303020204" pitchFamily="34" charset="0"/>
              </a:rPr>
            </a:br>
            <a:r>
              <a:rPr lang="en-US" sz="4800" dirty="0" smtClean="0">
                <a:latin typeface="Candara" panose="020E0502030303020204" pitchFamily="34" charset="0"/>
              </a:rPr>
              <a:t/>
            </a:r>
            <a:br>
              <a:rPr lang="en-US" sz="4800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/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/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/>
            </a:r>
            <a:br>
              <a:rPr lang="en-US" dirty="0" smtClean="0">
                <a:latin typeface="Candara" panose="020E0502030303020204" pitchFamily="34" charset="0"/>
              </a:rPr>
            </a:br>
            <a:endParaRPr lang="en-US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			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	</a:t>
            </a:r>
            <a:r>
              <a:rPr lang="en-IN" sz="2400" b="1" dirty="0" smtClean="0">
                <a:solidFill>
                  <a:srgbClr val="00B050"/>
                </a:solidFill>
              </a:rPr>
              <a:t>	</a:t>
            </a:r>
            <a:r>
              <a:rPr lang="en-IN" b="1" dirty="0" smtClean="0">
                <a:solidFill>
                  <a:srgbClr val="00B050"/>
                </a:solidFill>
              </a:rPr>
              <a:t>Online Insurance System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000" b="1" dirty="0" smtClean="0"/>
              <a:t>Team Members </a:t>
            </a:r>
            <a:r>
              <a:rPr lang="en-IN" sz="2000" dirty="0" smtClean="0"/>
              <a:t>:-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err="1" smtClean="0"/>
              <a:t>Pintu</a:t>
            </a:r>
            <a:r>
              <a:rPr lang="en-IN" sz="2000" dirty="0" smtClean="0"/>
              <a:t> </a:t>
            </a:r>
            <a:r>
              <a:rPr lang="en-IN" sz="2000" dirty="0" err="1" smtClean="0"/>
              <a:t>Jat</a:t>
            </a:r>
            <a:r>
              <a:rPr lang="en-IN" sz="2000" dirty="0" smtClean="0"/>
              <a:t>– Team Leader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err="1" smtClean="0"/>
              <a:t>Amruta</a:t>
            </a:r>
            <a:r>
              <a:rPr lang="en-IN" sz="2000" dirty="0"/>
              <a:t> </a:t>
            </a:r>
            <a:r>
              <a:rPr lang="en-IN" sz="2000" dirty="0" err="1" smtClean="0"/>
              <a:t>Patil</a:t>
            </a: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Priyanka </a:t>
            </a:r>
            <a:r>
              <a:rPr lang="en-IN" sz="2000" dirty="0" err="1" smtClean="0"/>
              <a:t>Londhe</a:t>
            </a: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 smtClean="0"/>
              <a:t>Ankita</a:t>
            </a:r>
            <a:r>
              <a:rPr lang="en-IN" sz="2000" dirty="0" smtClean="0"/>
              <a:t> </a:t>
            </a:r>
            <a:r>
              <a:rPr lang="en-IN" sz="2000" dirty="0" err="1" smtClean="0"/>
              <a:t>Gholap</a:t>
            </a: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 smtClean="0"/>
              <a:t>Utsav</a:t>
            </a:r>
            <a:r>
              <a:rPr lang="en-IN" sz="2000" dirty="0" smtClean="0"/>
              <a:t> Acharya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0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Project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49069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	</a:t>
            </a:r>
            <a:r>
              <a:rPr lang="en-IN" sz="2400" b="1" dirty="0" smtClean="0"/>
              <a:t>Introduction To Online Insurance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 </a:t>
            </a:r>
            <a:r>
              <a:rPr lang="en-IN" sz="2000" dirty="0" smtClean="0"/>
              <a:t>Online Insurance System is a system where customer can buy a policy via agent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  Admin approves the  registered agent and customer.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dirty="0" smtClean="0"/>
              <a:t>Agent can apply, make payment , and claim policies on behalf of customer.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 Admin can add, delete, view policies and also the agent and customers in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 User can view , make payment  and claim the policies and update the personal details.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4D86-B870-4B50-B1CD-3BD7A3B903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544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What Did We Do ?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382000" cy="48006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Underwent Training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Topics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Case Studies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Scratch Development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About  Project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Project Stakeholders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Requirements Analysis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User Stories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UCD</a:t>
            </a:r>
          </a:p>
          <a:p>
            <a:pPr lvl="1" algn="just"/>
            <a:endParaRPr lang="en-US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497" y="519108"/>
            <a:ext cx="7886700" cy="928692"/>
          </a:xfrm>
        </p:spPr>
        <p:txBody>
          <a:bodyPr/>
          <a:lstStyle/>
          <a:p>
            <a:r>
              <a:rPr lang="en-IN" sz="3200" b="1" dirty="0" smtClean="0"/>
              <a:t>Underwent Training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0292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Topics </a:t>
            </a:r>
            <a:r>
              <a:rPr lang="en-IN" sz="2400" dirty="0" smtClean="0"/>
              <a:t>-</a:t>
            </a:r>
          </a:p>
          <a:p>
            <a:pPr marL="0" indent="0">
              <a:buNone/>
            </a:pPr>
            <a:endParaRPr lang="en-IN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JSP</a:t>
            </a:r>
            <a:endParaRPr lang="en-IN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Servlet with MVC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Oracle Database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400" b="1" dirty="0" smtClean="0"/>
              <a:t>Case</a:t>
            </a:r>
            <a:r>
              <a:rPr lang="en-IN" sz="2400" dirty="0" smtClean="0"/>
              <a:t> </a:t>
            </a:r>
            <a:r>
              <a:rPr lang="en-IN" sz="2400" b="1" dirty="0" smtClean="0"/>
              <a:t>Studies </a:t>
            </a:r>
            <a:r>
              <a:rPr lang="en-IN" sz="2400" dirty="0" smtClean="0"/>
              <a:t>-</a:t>
            </a:r>
          </a:p>
          <a:p>
            <a:pPr marL="0" indent="0">
              <a:buNone/>
            </a:pPr>
            <a:endParaRPr lang="en-IN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Add / edit / view / delete Agent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Add / edit / view / delete Customer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Add / view / delete Agent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Buy 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Payment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600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5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06" y="152400"/>
            <a:ext cx="7886700" cy="777871"/>
          </a:xfrm>
        </p:spPr>
        <p:txBody>
          <a:bodyPr/>
          <a:lstStyle/>
          <a:p>
            <a:r>
              <a:rPr lang="en-IN" b="1" dirty="0" smtClean="0"/>
              <a:t>Requirement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30271"/>
            <a:ext cx="8610600" cy="575215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Functional Requirements </a:t>
            </a:r>
            <a:r>
              <a:rPr lang="en-IN" dirty="0" smtClean="0"/>
              <a:t>–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IN" sz="2000" b="1" dirty="0" smtClean="0"/>
              <a:t>Project Stakeholders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Admin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Customer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Agent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Admin Module </a:t>
            </a:r>
          </a:p>
          <a:p>
            <a:pPr marL="457200" lvl="1" indent="0">
              <a:buNone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Login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Search Insurance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Buy 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Add Agent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Add Customer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8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685801"/>
            <a:ext cx="7886700" cy="549116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Functional Requirements </a:t>
            </a:r>
            <a:r>
              <a:rPr lang="en-IN" dirty="0"/>
              <a:t>–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Agent </a:t>
            </a:r>
            <a:r>
              <a:rPr lang="en-US" sz="2000" b="1" dirty="0"/>
              <a:t>Module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Registration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Login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 Buy Policy</a:t>
            </a:r>
            <a:r>
              <a:rPr lang="en-IN" sz="2000" dirty="0"/>
              <a:t> – </a:t>
            </a:r>
            <a:r>
              <a:rPr lang="en-IN" sz="2000" dirty="0" smtClean="0"/>
              <a:t>Agent </a:t>
            </a:r>
            <a:r>
              <a:rPr lang="en-IN" sz="2000" dirty="0"/>
              <a:t>can view , make payment  and claim the policies </a:t>
            </a:r>
            <a:r>
              <a:rPr lang="en-IN" sz="2000" dirty="0" smtClean="0"/>
              <a:t>on behalf of customer and </a:t>
            </a:r>
            <a:r>
              <a:rPr lang="en-IN" sz="2000" dirty="0"/>
              <a:t>update the personal details.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0" indent="0">
              <a:buNone/>
            </a:pPr>
            <a:r>
              <a:rPr lang="en-US" sz="2000" b="1" dirty="0" smtClean="0"/>
              <a:t>Customer Module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Registration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Login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Buy Policy</a:t>
            </a:r>
            <a:r>
              <a:rPr lang="en-IN" sz="2000" dirty="0"/>
              <a:t> – </a:t>
            </a:r>
            <a:r>
              <a:rPr lang="en-IN" sz="2000" dirty="0" smtClean="0"/>
              <a:t>Customer can </a:t>
            </a:r>
            <a:r>
              <a:rPr lang="en-IN" sz="2000" dirty="0"/>
              <a:t>view , make payment  and claim the policies and update the personal details.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408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534399" cy="632459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Non-Functional Requirements –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US" sz="2000" b="1" dirty="0"/>
              <a:t>Browser </a:t>
            </a:r>
            <a:r>
              <a:rPr lang="en-US" sz="2000" b="1" dirty="0" smtClean="0"/>
              <a:t>compatibility</a:t>
            </a:r>
            <a:r>
              <a:rPr lang="en-IN" sz="2000" b="1" dirty="0"/>
              <a:t> </a:t>
            </a:r>
            <a:r>
              <a:rPr lang="en-IN" sz="2000" dirty="0" smtClean="0"/>
              <a:t>– </a:t>
            </a:r>
          </a:p>
          <a:p>
            <a:pPr marL="0" indent="0">
              <a:buNone/>
            </a:pPr>
            <a:r>
              <a:rPr lang="en-US" sz="2000" dirty="0" smtClean="0"/>
              <a:t>	The </a:t>
            </a:r>
            <a:r>
              <a:rPr lang="en-US" sz="2000" dirty="0"/>
              <a:t>application will be best viewed in Google </a:t>
            </a:r>
            <a:r>
              <a:rPr lang="en-US" sz="2000" dirty="0" smtClean="0"/>
              <a:t>Chrome </a:t>
            </a:r>
            <a:r>
              <a:rPr lang="en-US" sz="2000" dirty="0"/>
              <a:t>browser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 smtClean="0"/>
              <a:t>Session </a:t>
            </a:r>
            <a:r>
              <a:rPr lang="en-US" sz="2000" b="1" dirty="0"/>
              <a:t>Management &amp; </a:t>
            </a:r>
            <a:r>
              <a:rPr lang="en-US" sz="2000" b="1" dirty="0" smtClean="0"/>
              <a:t>Security </a:t>
            </a:r>
            <a:r>
              <a:rPr lang="en-US" sz="2000" dirty="0" smtClean="0"/>
              <a:t>- </a:t>
            </a:r>
            <a:endParaRPr lang="en-IN" sz="2000" dirty="0"/>
          </a:p>
          <a:p>
            <a:pPr marL="0" indent="0">
              <a:buNone/>
            </a:pPr>
            <a:r>
              <a:rPr lang="en-US" sz="2000" dirty="0" smtClean="0"/>
              <a:t>	The   </a:t>
            </a:r>
            <a:r>
              <a:rPr lang="en-US" sz="2000" dirty="0"/>
              <a:t>actors   should   have   session management with respect to the user role. At no time, one user should be able to view the other user’s session related data, features &amp; access privileges</a:t>
            </a:r>
            <a:r>
              <a:rPr lang="en-US" sz="2000" dirty="0" smtClean="0"/>
              <a:t>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 smtClean="0"/>
              <a:t>Usability</a:t>
            </a:r>
            <a:r>
              <a:rPr lang="en-US" sz="2000" dirty="0" smtClean="0"/>
              <a:t> -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US" sz="2000" dirty="0" smtClean="0"/>
              <a:t>Following </a:t>
            </a:r>
            <a:r>
              <a:rPr lang="en-US" sz="2000" dirty="0"/>
              <a:t>requirements concerning the  ease  with which the system can be used</a:t>
            </a:r>
            <a:r>
              <a:rPr lang="en-US" sz="2000" dirty="0" smtClean="0"/>
              <a:t>.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 </a:t>
            </a:r>
            <a:r>
              <a:rPr lang="en-US" sz="2000" dirty="0"/>
              <a:t>Consistent Web based UI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Easy </a:t>
            </a:r>
            <a:r>
              <a:rPr lang="en-US" sz="2000" dirty="0"/>
              <a:t>to use and </a:t>
            </a:r>
            <a:r>
              <a:rPr lang="en-US" sz="2000" dirty="0" smtClean="0"/>
              <a:t>navigate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Provide </a:t>
            </a:r>
            <a:r>
              <a:rPr lang="en-US" sz="2000" dirty="0"/>
              <a:t>easy access by implementing Ajax and avoid page refresh wherever possible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0071-8C90-49CF-B4BC-499D428C1C75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4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IT PPT Template_V1_1">
  <a:themeElements>
    <a:clrScheme name="MAIT Colors">
      <a:dk1>
        <a:sysClr val="windowText" lastClr="000000"/>
      </a:dk1>
      <a:lt1>
        <a:sysClr val="window" lastClr="FFFFFF"/>
      </a:lt1>
      <a:dk2>
        <a:srgbClr val="A65E06"/>
      </a:dk2>
      <a:lt2>
        <a:srgbClr val="D7F5F4"/>
      </a:lt2>
      <a:accent1>
        <a:srgbClr val="02918B"/>
      </a:accent1>
      <a:accent2>
        <a:srgbClr val="30BDB7"/>
      </a:accent2>
      <a:accent3>
        <a:srgbClr val="F8AC52"/>
      </a:accent3>
      <a:accent4>
        <a:srgbClr val="FBBD5A"/>
      </a:accent4>
      <a:accent5>
        <a:srgbClr val="02918B"/>
      </a:accent5>
      <a:accent6>
        <a:srgbClr val="A65E06"/>
      </a:accent6>
      <a:hlink>
        <a:srgbClr val="0563C1"/>
      </a:hlink>
      <a:folHlink>
        <a:srgbClr val="954F72"/>
      </a:folHlink>
    </a:clrScheme>
    <a:fontScheme name="MAIT Fonts">
      <a:majorFont>
        <a:latin typeface="Helvetica LT Std Cond"/>
        <a:ea typeface=""/>
        <a:cs typeface=""/>
      </a:majorFont>
      <a:minorFont>
        <a:latin typeface="Helvetica LT Std Co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T PPT Template_V1_1.pptx" id="{E942FFE5-66DC-4CBF-8FB4-6E0C2C1D260D}" vid="{F4ABE59A-4DB5-4ACA-949E-F663C83D8A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17162</TotalTime>
  <Words>291</Words>
  <Application>Microsoft Office PowerPoint</Application>
  <PresentationFormat>On-screen Show (4:3)</PresentationFormat>
  <Paragraphs>236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Candara</vt:lpstr>
      <vt:lpstr>Courier New</vt:lpstr>
      <vt:lpstr>Helvetica LT Std</vt:lpstr>
      <vt:lpstr>Helvetica LT Std Cond</vt:lpstr>
      <vt:lpstr>Helvetica LT Std Cond Light</vt:lpstr>
      <vt:lpstr>Times New Roman</vt:lpstr>
      <vt:lpstr>Trebuchet MS</vt:lpstr>
      <vt:lpstr>Wingdings</vt:lpstr>
      <vt:lpstr>MAIT PPT Template_V1_1</vt:lpstr>
      <vt:lpstr>        Online Insurance System                                </vt:lpstr>
      <vt:lpstr>Agenda</vt:lpstr>
      <vt:lpstr>Team</vt:lpstr>
      <vt:lpstr>Project</vt:lpstr>
      <vt:lpstr>What Did We Do ?</vt:lpstr>
      <vt:lpstr>Underwent Training</vt:lpstr>
      <vt:lpstr>Requirement Analysis</vt:lpstr>
      <vt:lpstr>PowerPoint Presentation</vt:lpstr>
      <vt:lpstr>PowerPoint Presentation</vt:lpstr>
      <vt:lpstr>User Stories –  </vt:lpstr>
      <vt:lpstr>What Did We Do ?</vt:lpstr>
      <vt:lpstr>Architecture and Design</vt:lpstr>
      <vt:lpstr>Project Team</vt:lpstr>
      <vt:lpstr>Project Activities</vt:lpstr>
      <vt:lpstr>  Class Diagram </vt:lpstr>
      <vt:lpstr>   Use Case Diagram</vt:lpstr>
      <vt:lpstr>The Tech Stack</vt:lpstr>
      <vt:lpstr>IDE and Other Tools </vt:lpstr>
      <vt:lpstr>Component Identification</vt:lpstr>
      <vt:lpstr>PowerPoint Presentation</vt:lpstr>
      <vt:lpstr>Artifacts</vt:lpstr>
      <vt:lpstr>Conclusion</vt:lpstr>
      <vt:lpstr>Thank You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SkillAssure RTD</dc:title>
  <dc:subject>Ice Breaker</dc:subject>
  <dc:creator>Subramanian S</dc:creator>
  <dc:description>© Pratian Technologies (India) Pvt. Ltd.</dc:description>
  <cp:lastModifiedBy>Administrator</cp:lastModifiedBy>
  <cp:revision>1203</cp:revision>
  <dcterms:created xsi:type="dcterms:W3CDTF">2010-07-06T10:29:29Z</dcterms:created>
  <dcterms:modified xsi:type="dcterms:W3CDTF">2017-04-20T12:05:53Z</dcterms:modified>
</cp:coreProperties>
</file>