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0"/>
  </p:notesMasterIdLst>
  <p:sldIdLst>
    <p:sldId id="409" r:id="rId5"/>
    <p:sldId id="406" r:id="rId6"/>
    <p:sldId id="405" r:id="rId7"/>
    <p:sldId id="407" r:id="rId8"/>
    <p:sldId id="410" r:id="rId9"/>
    <p:sldId id="440" r:id="rId10"/>
    <p:sldId id="426" r:id="rId11"/>
    <p:sldId id="437" r:id="rId12"/>
    <p:sldId id="431" r:id="rId13"/>
    <p:sldId id="438" r:id="rId14"/>
    <p:sldId id="439" r:id="rId15"/>
    <p:sldId id="441" r:id="rId16"/>
    <p:sldId id="442" r:id="rId17"/>
    <p:sldId id="408" r:id="rId18"/>
    <p:sldId id="403" r:id="rId19"/>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9" userDrawn="1">
          <p15:clr>
            <a:srgbClr val="A4A3A4"/>
          </p15:clr>
        </p15:guide>
        <p15:guide id="2" orient="horz" pos="890" userDrawn="1">
          <p15:clr>
            <a:srgbClr val="A4A3A4"/>
          </p15:clr>
        </p15:guide>
        <p15:guide id="3" orient="horz" pos="3702" userDrawn="1">
          <p15:clr>
            <a:srgbClr val="A4A3A4"/>
          </p15:clr>
        </p15:guide>
        <p15:guide id="4" orient="horz" pos="3884" userDrawn="1">
          <p15:clr>
            <a:srgbClr val="A4A3A4"/>
          </p15:clr>
        </p15:guide>
        <p15:guide id="5" pos="51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etish Narayana" initials="YN" lastIdx="2" clrIdx="0">
    <p:extLst>
      <p:ext uri="{19B8F6BF-5375-455C-9EA6-DF929625EA0E}">
        <p15:presenceInfo xmlns:p15="http://schemas.microsoft.com/office/powerpoint/2012/main" userId="S::Yetish.Narayana@atyeti.com::7d2b66d4-f49d-4ccc-be18-497fd58b19c9" providerId="AD"/>
      </p:ext>
    </p:extLst>
  </p:cmAuthor>
  <p:cmAuthor id="2" name="Murtaza Abdeali" initials="MA" lastIdx="1" clrIdx="1">
    <p:extLst>
      <p:ext uri="{19B8F6BF-5375-455C-9EA6-DF929625EA0E}">
        <p15:presenceInfo xmlns:p15="http://schemas.microsoft.com/office/powerpoint/2012/main" userId="S::murtaza.abdeali@atyeti.com::51b00f07-ae8c-47de-8907-e69d1e88b5c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D"/>
    <a:srgbClr val="E7E8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20326-0622-9448-871B-DB87218F6699}" v="308" dt="2021-10-08T12:54:23.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928"/>
    <p:restoredTop sz="92931"/>
  </p:normalViewPr>
  <p:slideViewPr>
    <p:cSldViewPr snapToGrid="0">
      <p:cViewPr varScale="1">
        <p:scale>
          <a:sx n="190" d="100"/>
          <a:sy n="190" d="100"/>
        </p:scale>
        <p:origin x="1472" y="200"/>
      </p:cViewPr>
      <p:guideLst>
        <p:guide orient="horz" pos="2069"/>
        <p:guide orient="horz" pos="890"/>
        <p:guide orient="horz" pos="3702"/>
        <p:guide orient="horz" pos="3884"/>
        <p:guide pos="5120"/>
      </p:guideLst>
    </p:cSldViewPr>
  </p:slid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100" y="0"/>
            <a:ext cx="2944813" cy="496888"/>
          </a:xfrm>
          <a:prstGeom prst="rect">
            <a:avLst/>
          </a:prstGeom>
        </p:spPr>
        <p:txBody>
          <a:bodyPr vert="horz" lIns="91440" tIns="45720" rIns="91440" bIns="45720" rtlCol="0"/>
          <a:lstStyle>
            <a:lvl1pPr algn="r">
              <a:defRPr sz="1200"/>
            </a:lvl1pPr>
          </a:lstStyle>
          <a:p>
            <a:fld id="{7EEB3B3E-31F1-6D4C-9775-437451395B87}" type="datetimeFigureOut">
              <a:rPr lang="en-US" smtClean="0"/>
              <a:t>10/7/21</a:t>
            </a:fld>
            <a:endParaRPr lang="en-US"/>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67263"/>
            <a:ext cx="5435600" cy="39004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09113"/>
            <a:ext cx="2944813" cy="4968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100" y="9409113"/>
            <a:ext cx="2944813" cy="496887"/>
          </a:xfrm>
          <a:prstGeom prst="rect">
            <a:avLst/>
          </a:prstGeom>
        </p:spPr>
        <p:txBody>
          <a:bodyPr vert="horz" lIns="91440" tIns="45720" rIns="91440" bIns="45720" rtlCol="0" anchor="b"/>
          <a:lstStyle>
            <a:lvl1pPr algn="r">
              <a:defRPr sz="1200"/>
            </a:lvl1pPr>
          </a:lstStyle>
          <a:p>
            <a:fld id="{67C204FC-F81E-C34E-8921-E1F745DB8DC5}" type="slidenum">
              <a:rPr lang="en-US" smtClean="0"/>
              <a:t>‹#›</a:t>
            </a:fld>
            <a:endParaRPr lang="en-US"/>
          </a:p>
        </p:txBody>
      </p:sp>
    </p:spTree>
    <p:extLst>
      <p:ext uri="{BB962C8B-B14F-4D97-AF65-F5344CB8AC3E}">
        <p14:creationId xmlns:p14="http://schemas.microsoft.com/office/powerpoint/2010/main" val="253401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w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7.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7.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866117803"/>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49" name="think-cell Slide" r:id="rId4" imgW="270" imgH="270" progId="TCLayout.ActiveDocument.1">
                  <p:embed/>
                </p:oleObj>
              </mc:Choice>
              <mc:Fallback>
                <p:oleObj name="think-cell Slide" r:id="rId4" imgW="270" imgH="270" progId="TCLayout.ActiveDocument.1">
                  <p:embed/>
                  <p:pic>
                    <p:nvPicPr>
                      <p:cNvPr id="6" name="Object 5"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12" name="Picture Placeholder Title"/>
          <p:cNvSpPr>
            <a:spLocks noGrp="1"/>
          </p:cNvSpPr>
          <p:nvPr>
            <p:ph type="pic" sz="quarter" idx="17" hasCustomPrompt="1"/>
          </p:nvPr>
        </p:nvSpPr>
        <p:spPr>
          <a:xfrm>
            <a:off x="0" y="1980000"/>
            <a:ext cx="12192000" cy="2998800"/>
          </a:xfrm>
          <a:custGeom>
            <a:avLst/>
            <a:gdLst/>
            <a:ahLst/>
            <a:cxnLst/>
            <a:rect l="l" t="t" r="r" b="b"/>
            <a:pathLst>
              <a:path w="9144000" h="2998800">
                <a:moveTo>
                  <a:pt x="950400" y="0"/>
                </a:moveTo>
                <a:lnTo>
                  <a:pt x="9144000" y="0"/>
                </a:lnTo>
                <a:lnTo>
                  <a:pt x="9144000" y="2394000"/>
                </a:lnTo>
                <a:lnTo>
                  <a:pt x="6109200" y="2394000"/>
                </a:lnTo>
                <a:lnTo>
                  <a:pt x="6109200" y="2998800"/>
                </a:lnTo>
                <a:lnTo>
                  <a:pt x="0" y="2998800"/>
                </a:lnTo>
                <a:lnTo>
                  <a:pt x="0" y="936000"/>
                </a:lnTo>
                <a:lnTo>
                  <a:pt x="950400" y="936000"/>
                </a:lnTo>
                <a:close/>
              </a:path>
            </a:pathLst>
          </a:custGeom>
        </p:spPr>
        <p:txBody>
          <a:bodyPr anchor="b"/>
          <a:lstStyle>
            <a:lvl1pPr marL="322263" indent="0">
              <a:buNone/>
              <a:defRPr sz="1200" baseline="0"/>
            </a:lvl1pPr>
          </a:lstStyle>
          <a:p>
            <a:r>
              <a:rPr lang="en-US"/>
              <a:t>Click to add image</a:t>
            </a:r>
            <a:br>
              <a:rPr lang="en-US"/>
            </a:br>
            <a:r>
              <a:rPr lang="en-US"/>
              <a:t>(Rectangular images fit best, do not stretch image to fit)</a:t>
            </a:r>
          </a:p>
        </p:txBody>
      </p:sp>
      <p:sp>
        <p:nvSpPr>
          <p:cNvPr id="2" name="Title"/>
          <p:cNvSpPr>
            <a:spLocks noGrp="1"/>
          </p:cNvSpPr>
          <p:nvPr>
            <p:ph type="ctrTitle" hasCustomPrompt="1"/>
          </p:nvPr>
        </p:nvSpPr>
        <p:spPr bwMode="white">
          <a:xfrm>
            <a:off x="1270000" y="295199"/>
            <a:ext cx="10485200" cy="923761"/>
          </a:xfrm>
        </p:spPr>
        <p:txBody>
          <a:bodyPr anchor="b" anchorCtr="0">
            <a:noAutofit/>
          </a:bodyPr>
          <a:lstStyle>
            <a:lvl1pPr marL="0" indent="0">
              <a:lnSpc>
                <a:spcPct val="82000"/>
              </a:lnSpc>
              <a:defRPr sz="4000" b="0" spc="0" baseline="0">
                <a:solidFill>
                  <a:schemeClr val="tx1"/>
                </a:solidFill>
                <a:latin typeface="+mj-lt"/>
              </a:defRPr>
            </a:lvl1pPr>
          </a:lstStyle>
          <a:p>
            <a:r>
              <a:rPr lang="en-US"/>
              <a:t>Credit Suisse Headline font 40 </a:t>
            </a:r>
            <a:r>
              <a:rPr lang="en-US" err="1"/>
              <a:t>pt</a:t>
            </a:r>
            <a:endParaRPr lang="en-US"/>
          </a:p>
        </p:txBody>
      </p:sp>
      <p:pic>
        <p:nvPicPr>
          <p:cNvPr id="10" name="Logo_large" descr="AQAAAAAQAM8tiZQyq7JBnY6i2xxAS/7fWQy5iyK2VCY1hCtIJSGjtDh8ZijZKtG9+OfBy0FQZ7sfQErsriyUmMHQRFeyzuiV8qGwl7+p+wuAt4ubg6oz8GtBNuYpwzeSdGQXSnDEhO9AZien7u/3YvThAP6UbX6rnOTkZs2gD9OoCS5mgr2r7t/n4Wx72DGAd0QfWj4r2Wx+ASvxzfngly8tBCKkH9ZrAvs5tW+DLgyYhMw7EiBT4zN7339uDfAD/O5zAXd5ot2n1eEHVGRYsDrcFTma03/HkdGTu0X+OPr2ODFnRlLFbfjtv/59qJKelBTUV5b86AsFwzN1XVbWEKu/9rB9Y93lTYlDUByGuyTdyKP2pQAyxmuz7L8tNa8HK33VLZvmkjrFZf9zm5I88aO2aSgXYTEQ9NHyiP5Pnro80pKI51qM50B/WVTNmJTp/noDixfie9kZ7Hu4541T9F38EuiYgos0/8Hu6/TNh40YOGcAD+I1MAHiMvApERPdmPBsCSubMcYwmiPqMkq5BCTw42bN0UU="/>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9055899" y="5869447"/>
            <a:ext cx="2726400" cy="483678"/>
          </a:xfrm>
          <a:prstGeom prst="rect">
            <a:avLst/>
          </a:prstGeom>
        </p:spPr>
      </p:pic>
      <p:sp>
        <p:nvSpPr>
          <p:cNvPr id="8" name="Date"/>
          <p:cNvSpPr>
            <a:spLocks noGrp="1"/>
          </p:cNvSpPr>
          <p:nvPr>
            <p:ph type="dt" sz="half" idx="2"/>
          </p:nvPr>
        </p:nvSpPr>
        <p:spPr>
          <a:xfrm>
            <a:off x="1262400" y="5824800"/>
            <a:ext cx="3840000" cy="180000"/>
          </a:xfrm>
          <a:prstGeom prst="rect">
            <a:avLst/>
          </a:prstGeom>
        </p:spPr>
        <p:txBody>
          <a:bodyPr vert="horz" lIns="0" tIns="0" rIns="0" bIns="0" rtlCol="0" anchor="b" anchorCtr="0"/>
          <a:lstStyle>
            <a:lvl1pPr algn="l">
              <a:defRPr sz="1200">
                <a:solidFill>
                  <a:schemeClr val="tx1"/>
                </a:solidFill>
              </a:defRPr>
            </a:lvl1pPr>
          </a:lstStyle>
          <a:p>
            <a:fld id="{5FAAECF4-A741-F844-B4F0-D872C248E720}" type="datetime2">
              <a:rPr lang="en-US" smtClean="0"/>
              <a:t>Thursday, October 7, 2021</a:t>
            </a:fld>
            <a:endParaRPr lang="en-US"/>
          </a:p>
        </p:txBody>
      </p:sp>
      <p:sp>
        <p:nvSpPr>
          <p:cNvPr id="7" name="Text Placeholder 10">
            <a:extLst>
              <a:ext uri="{FF2B5EF4-FFF2-40B4-BE49-F238E27FC236}">
                <a16:creationId xmlns:a16="http://schemas.microsoft.com/office/drawing/2014/main" id="{3A9EEA64-EC57-684A-8175-537B755B95A4}"/>
              </a:ext>
            </a:extLst>
          </p:cNvPr>
          <p:cNvSpPr>
            <a:spLocks noGrp="1"/>
          </p:cNvSpPr>
          <p:nvPr>
            <p:ph type="body" sz="quarter" idx="11" hasCustomPrompt="1"/>
          </p:nvPr>
        </p:nvSpPr>
        <p:spPr>
          <a:xfrm>
            <a:off x="1262400" y="1218961"/>
            <a:ext cx="10485200" cy="761039"/>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5774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 Columns">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327390830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41"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DAB19677-B0DA-6E4F-A551-80222A75ABD3}"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8" name="Text Placeholder 3"/>
          <p:cNvSpPr>
            <a:spLocks noGrp="1"/>
          </p:cNvSpPr>
          <p:nvPr>
            <p:ph type="body" sz="quarter" idx="14" hasCustomPrompt="1"/>
          </p:nvPr>
        </p:nvSpPr>
        <p:spPr>
          <a:xfrm>
            <a:off x="6192000" y="1411201"/>
            <a:ext cx="5544000" cy="4752975"/>
          </a:xfrm>
        </p:spPr>
        <p:txBody>
          <a:bodyPr/>
          <a:lstStyle/>
          <a:p>
            <a:pPr lvl="0"/>
            <a:r>
              <a:rPr lang="en-US"/>
              <a:t>Click to add text</a:t>
            </a:r>
          </a:p>
        </p:txBody>
      </p:sp>
      <p:sp>
        <p:nvSpPr>
          <p:cNvPr id="7" name="Text Placeholder 2"/>
          <p:cNvSpPr>
            <a:spLocks noGrp="1"/>
          </p:cNvSpPr>
          <p:nvPr>
            <p:ph type="body" sz="quarter" idx="13" hasCustomPrompt="1"/>
          </p:nvPr>
        </p:nvSpPr>
        <p:spPr>
          <a:xfrm>
            <a:off x="427200" y="1411201"/>
            <a:ext cx="5524867" cy="4752975"/>
          </a:xfrm>
        </p:spPr>
        <p:txBody>
          <a:bodyPr/>
          <a:lstStyle/>
          <a:p>
            <a:pPr lvl="0"/>
            <a:r>
              <a:rPr lang="en-US"/>
              <a:t>Click to add text</a:t>
            </a:r>
          </a:p>
        </p:txBody>
      </p:sp>
      <p:sp>
        <p:nvSpPr>
          <p:cNvPr id="2" name="Title 1"/>
          <p:cNvSpPr>
            <a:spLocks noGrp="1"/>
          </p:cNvSpPr>
          <p:nvPr>
            <p:ph type="title" hasCustomPrompt="1"/>
          </p:nvPr>
        </p:nvSpPr>
        <p:spPr>
          <a:xfrm>
            <a:off x="427200" y="295200"/>
            <a:ext cx="11328000" cy="396950"/>
          </a:xfrm>
        </p:spPr>
        <p:txBody>
          <a:bodyPr anchor="b"/>
          <a:lstStyle/>
          <a:p>
            <a:r>
              <a:rPr lang="en-US"/>
              <a:t>Two Text Columns without Picture</a:t>
            </a:r>
          </a:p>
        </p:txBody>
      </p:sp>
      <p:sp>
        <p:nvSpPr>
          <p:cNvPr id="10" name="Text Placeholder 10">
            <a:extLst>
              <a:ext uri="{FF2B5EF4-FFF2-40B4-BE49-F238E27FC236}">
                <a16:creationId xmlns:a16="http://schemas.microsoft.com/office/drawing/2014/main" id="{26A745F5-0CA9-D648-A203-2090A2F2CF55}"/>
              </a:ext>
            </a:extLst>
          </p:cNvPr>
          <p:cNvSpPr>
            <a:spLocks noGrp="1"/>
          </p:cNvSpPr>
          <p:nvPr>
            <p:ph type="body" sz="quarter" idx="15"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405890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ext Columns with Image">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125398255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1265" name="think-cell Slide" r:id="rId4" imgW="270" imgH="270" progId="TCLayout.ActiveDocument.1">
                  <p:embed/>
                </p:oleObj>
              </mc:Choice>
              <mc:Fallback>
                <p:oleObj name="think-cell Slide" r:id="rId4" imgW="270" imgH="270" progId="TCLayout.ActiveDocument.1">
                  <p:embed/>
                  <p:pic>
                    <p:nvPicPr>
                      <p:cNvPr id="11" name="Object 10"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46DC080F-A8B6-6846-A8E1-76BB73B31F91}"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10" name="Picture Placeholder 1"/>
          <p:cNvSpPr>
            <a:spLocks noGrp="1"/>
          </p:cNvSpPr>
          <p:nvPr>
            <p:ph type="pic" sz="quarter" idx="15" hasCustomPrompt="1"/>
          </p:nvPr>
        </p:nvSpPr>
        <p:spPr>
          <a:xfrm>
            <a:off x="6191251" y="1412875"/>
            <a:ext cx="6000749" cy="1915200"/>
          </a:xfrm>
        </p:spPr>
        <p:txBody>
          <a:bodyPr/>
          <a:lstStyle>
            <a:lvl1pPr marL="0" indent="0">
              <a:buNone/>
              <a:defRPr sz="1200"/>
            </a:lvl1pPr>
          </a:lstStyle>
          <a:p>
            <a:r>
              <a:rPr lang="en-US"/>
              <a:t>Click icon to add image</a:t>
            </a:r>
          </a:p>
        </p:txBody>
      </p:sp>
      <p:sp>
        <p:nvSpPr>
          <p:cNvPr id="8" name="Text Placeholder 3"/>
          <p:cNvSpPr>
            <a:spLocks noGrp="1"/>
          </p:cNvSpPr>
          <p:nvPr>
            <p:ph type="body" sz="quarter" idx="14" hasCustomPrompt="1"/>
          </p:nvPr>
        </p:nvSpPr>
        <p:spPr>
          <a:xfrm>
            <a:off x="6191251" y="3628800"/>
            <a:ext cx="5568000" cy="2538000"/>
          </a:xfrm>
        </p:spPr>
        <p:txBody>
          <a:bodyPr/>
          <a:lstStyle/>
          <a:p>
            <a:pPr lvl="0"/>
            <a:r>
              <a:rPr lang="en-US"/>
              <a:t>Click to add text</a:t>
            </a:r>
          </a:p>
        </p:txBody>
      </p:sp>
      <p:sp>
        <p:nvSpPr>
          <p:cNvPr id="7" name="Text Placeholder 2"/>
          <p:cNvSpPr>
            <a:spLocks noGrp="1"/>
          </p:cNvSpPr>
          <p:nvPr>
            <p:ph type="body" sz="quarter" idx="13" hasCustomPrompt="1"/>
          </p:nvPr>
        </p:nvSpPr>
        <p:spPr>
          <a:xfrm>
            <a:off x="427200" y="1411201"/>
            <a:ext cx="5524867" cy="4752975"/>
          </a:xfrm>
        </p:spPr>
        <p:txBody>
          <a:bodyPr/>
          <a:lstStyle/>
          <a:p>
            <a:pPr lvl="0"/>
            <a:r>
              <a:rPr lang="en-US"/>
              <a:t>Click to add text</a:t>
            </a:r>
          </a:p>
        </p:txBody>
      </p:sp>
      <p:sp>
        <p:nvSpPr>
          <p:cNvPr id="2" name="Title 1"/>
          <p:cNvSpPr>
            <a:spLocks noGrp="1"/>
          </p:cNvSpPr>
          <p:nvPr>
            <p:ph type="title" hasCustomPrompt="1"/>
          </p:nvPr>
        </p:nvSpPr>
        <p:spPr>
          <a:xfrm>
            <a:off x="427200" y="295200"/>
            <a:ext cx="11328000" cy="396000"/>
          </a:xfrm>
        </p:spPr>
        <p:txBody>
          <a:bodyPr anchor="b"/>
          <a:lstStyle/>
          <a:p>
            <a:r>
              <a:rPr lang="en-US"/>
              <a:t>Two Text Columns with Picture</a:t>
            </a:r>
          </a:p>
        </p:txBody>
      </p:sp>
      <p:sp>
        <p:nvSpPr>
          <p:cNvPr id="12" name="Text Placeholder 10">
            <a:extLst>
              <a:ext uri="{FF2B5EF4-FFF2-40B4-BE49-F238E27FC236}">
                <a16:creationId xmlns:a16="http://schemas.microsoft.com/office/drawing/2014/main" id="{E3AE9066-26FC-584A-85D0-73CD096587DF}"/>
              </a:ext>
            </a:extLst>
          </p:cNvPr>
          <p:cNvSpPr>
            <a:spLocks noGrp="1"/>
          </p:cNvSpPr>
          <p:nvPr>
            <p:ph type="body" sz="quarter" idx="16"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52827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Text Columns">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63693331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2289"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7B94C669-E88A-BB40-AA8B-158E5FA5AEC7}"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9" name="Text Placeholder 4"/>
          <p:cNvSpPr>
            <a:spLocks noGrp="1"/>
          </p:cNvSpPr>
          <p:nvPr>
            <p:ph type="body" sz="quarter" idx="15" hasCustomPrompt="1"/>
          </p:nvPr>
        </p:nvSpPr>
        <p:spPr>
          <a:xfrm>
            <a:off x="8159750" y="1412875"/>
            <a:ext cx="3595449" cy="4752975"/>
          </a:xfrm>
        </p:spPr>
        <p:txBody>
          <a:bodyPr/>
          <a:lstStyle>
            <a:lvl1pPr>
              <a:defRPr/>
            </a:lvl1pPr>
          </a:lstStyle>
          <a:p>
            <a:pPr lvl="0"/>
            <a:r>
              <a:rPr lang="en-US"/>
              <a:t>Click to add text</a:t>
            </a:r>
          </a:p>
        </p:txBody>
      </p:sp>
      <p:sp>
        <p:nvSpPr>
          <p:cNvPr id="8" name="Text Placeholder 3"/>
          <p:cNvSpPr>
            <a:spLocks noGrp="1"/>
          </p:cNvSpPr>
          <p:nvPr>
            <p:ph type="body" sz="quarter" idx="14" hasCustomPrompt="1"/>
          </p:nvPr>
        </p:nvSpPr>
        <p:spPr>
          <a:xfrm>
            <a:off x="4271434" y="1412875"/>
            <a:ext cx="3649133" cy="4752975"/>
          </a:xfrm>
        </p:spPr>
        <p:txBody>
          <a:bodyPr/>
          <a:lstStyle>
            <a:lvl1pPr>
              <a:defRPr/>
            </a:lvl1pPr>
          </a:lstStyle>
          <a:p>
            <a:pPr lvl="0"/>
            <a:r>
              <a:rPr lang="en-US"/>
              <a:t>Click to add text</a:t>
            </a:r>
          </a:p>
        </p:txBody>
      </p:sp>
      <p:sp>
        <p:nvSpPr>
          <p:cNvPr id="7" name="Text Placeholder 2"/>
          <p:cNvSpPr>
            <a:spLocks noGrp="1"/>
          </p:cNvSpPr>
          <p:nvPr>
            <p:ph type="body" sz="quarter" idx="13" hasCustomPrompt="1"/>
          </p:nvPr>
        </p:nvSpPr>
        <p:spPr>
          <a:xfrm>
            <a:off x="427200" y="1412875"/>
            <a:ext cx="3600451" cy="4752975"/>
          </a:xfrm>
        </p:spPr>
        <p:txBody>
          <a:bodyPr/>
          <a:lstStyle>
            <a:lvl1pPr>
              <a:defRPr/>
            </a:lvl1pPr>
          </a:lstStyle>
          <a:p>
            <a:pPr lvl="0"/>
            <a:r>
              <a:rPr lang="en-US"/>
              <a:t>Click to add text</a:t>
            </a:r>
          </a:p>
        </p:txBody>
      </p:sp>
      <p:sp>
        <p:nvSpPr>
          <p:cNvPr id="2" name="Title 1"/>
          <p:cNvSpPr>
            <a:spLocks noGrp="1"/>
          </p:cNvSpPr>
          <p:nvPr>
            <p:ph type="title" hasCustomPrompt="1"/>
          </p:nvPr>
        </p:nvSpPr>
        <p:spPr>
          <a:xfrm>
            <a:off x="427200" y="295200"/>
            <a:ext cx="11328000" cy="396950"/>
          </a:xfrm>
        </p:spPr>
        <p:txBody>
          <a:bodyPr anchor="b"/>
          <a:lstStyle/>
          <a:p>
            <a:r>
              <a:rPr lang="en-US"/>
              <a:t>Three Text Columns without Picture</a:t>
            </a:r>
          </a:p>
        </p:txBody>
      </p:sp>
      <p:sp>
        <p:nvSpPr>
          <p:cNvPr id="11" name="Text Placeholder 10">
            <a:extLst>
              <a:ext uri="{FF2B5EF4-FFF2-40B4-BE49-F238E27FC236}">
                <a16:creationId xmlns:a16="http://schemas.microsoft.com/office/drawing/2014/main" id="{EF29A28D-2D15-D546-8939-6979E140EA1C}"/>
              </a:ext>
            </a:extLst>
          </p:cNvPr>
          <p:cNvSpPr>
            <a:spLocks noGrp="1"/>
          </p:cNvSpPr>
          <p:nvPr>
            <p:ph type="body" sz="quarter" idx="16"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881778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Text Columns with Image">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ext uri="{D42A27DB-BD31-4B8C-83A1-F6EECF244321}">
                <p14:modId xmlns:p14="http://schemas.microsoft.com/office/powerpoint/2010/main" val="234912112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3313" name="think-cell Slide" r:id="rId4" imgW="270" imgH="270" progId="TCLayout.ActiveDocument.1">
                  <p:embed/>
                </p:oleObj>
              </mc:Choice>
              <mc:Fallback>
                <p:oleObj name="think-cell Slide" r:id="rId4" imgW="270" imgH="270" progId="TCLayout.ActiveDocument.1">
                  <p:embed/>
                  <p:pic>
                    <p:nvPicPr>
                      <p:cNvPr id="12" name="Object 11"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4B4081D1-3427-0D48-B014-525ADDC46EFA}"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11" name="Picture Placeholder 1"/>
          <p:cNvSpPr>
            <a:spLocks noGrp="1"/>
          </p:cNvSpPr>
          <p:nvPr>
            <p:ph type="pic" sz="quarter" idx="16" hasCustomPrompt="1"/>
          </p:nvPr>
        </p:nvSpPr>
        <p:spPr>
          <a:xfrm>
            <a:off x="4271434" y="3657600"/>
            <a:ext cx="7920567" cy="2505600"/>
          </a:xfrm>
        </p:spPr>
        <p:txBody>
          <a:bodyPr/>
          <a:lstStyle>
            <a:lvl1pPr marL="0" indent="0">
              <a:buNone/>
              <a:defRPr sz="1200"/>
            </a:lvl1pPr>
          </a:lstStyle>
          <a:p>
            <a:r>
              <a:rPr lang="en-US"/>
              <a:t>Click icon to add image</a:t>
            </a:r>
          </a:p>
        </p:txBody>
      </p:sp>
      <p:sp>
        <p:nvSpPr>
          <p:cNvPr id="9" name="Text Placeholder 4"/>
          <p:cNvSpPr>
            <a:spLocks noGrp="1"/>
          </p:cNvSpPr>
          <p:nvPr>
            <p:ph type="body" sz="quarter" idx="15" hasCustomPrompt="1"/>
          </p:nvPr>
        </p:nvSpPr>
        <p:spPr>
          <a:xfrm>
            <a:off x="8159750" y="1412875"/>
            <a:ext cx="3600249" cy="1980000"/>
          </a:xfrm>
        </p:spPr>
        <p:txBody>
          <a:bodyPr/>
          <a:lstStyle/>
          <a:p>
            <a:pPr lvl="0"/>
            <a:r>
              <a:rPr lang="en-US"/>
              <a:t>Click to add text</a:t>
            </a:r>
          </a:p>
        </p:txBody>
      </p:sp>
      <p:sp>
        <p:nvSpPr>
          <p:cNvPr id="8" name="Text Placeholder 3"/>
          <p:cNvSpPr>
            <a:spLocks noGrp="1"/>
          </p:cNvSpPr>
          <p:nvPr>
            <p:ph type="body" sz="quarter" idx="14" hasCustomPrompt="1"/>
          </p:nvPr>
        </p:nvSpPr>
        <p:spPr>
          <a:xfrm>
            <a:off x="4271434" y="1412875"/>
            <a:ext cx="3649133" cy="1980000"/>
          </a:xfrm>
        </p:spPr>
        <p:txBody>
          <a:bodyPr/>
          <a:lstStyle/>
          <a:p>
            <a:pPr lvl="0"/>
            <a:r>
              <a:rPr lang="en-US"/>
              <a:t>Click to add text</a:t>
            </a:r>
          </a:p>
        </p:txBody>
      </p:sp>
      <p:sp>
        <p:nvSpPr>
          <p:cNvPr id="7" name="Text Placeholder 2"/>
          <p:cNvSpPr>
            <a:spLocks noGrp="1"/>
          </p:cNvSpPr>
          <p:nvPr>
            <p:ph type="body" sz="quarter" idx="13" hasCustomPrompt="1"/>
          </p:nvPr>
        </p:nvSpPr>
        <p:spPr>
          <a:xfrm>
            <a:off x="427200" y="1412875"/>
            <a:ext cx="3600451" cy="4752975"/>
          </a:xfrm>
        </p:spPr>
        <p:txBody>
          <a:bodyPr/>
          <a:lstStyle/>
          <a:p>
            <a:pPr lvl="0"/>
            <a:r>
              <a:rPr lang="en-US"/>
              <a:t>Click to add text</a:t>
            </a:r>
          </a:p>
        </p:txBody>
      </p:sp>
      <p:sp>
        <p:nvSpPr>
          <p:cNvPr id="2" name="Title 1"/>
          <p:cNvSpPr>
            <a:spLocks noGrp="1"/>
          </p:cNvSpPr>
          <p:nvPr>
            <p:ph type="title" hasCustomPrompt="1"/>
          </p:nvPr>
        </p:nvSpPr>
        <p:spPr>
          <a:xfrm>
            <a:off x="427200" y="295200"/>
            <a:ext cx="11328000" cy="396950"/>
          </a:xfrm>
        </p:spPr>
        <p:txBody>
          <a:bodyPr anchor="b"/>
          <a:lstStyle/>
          <a:p>
            <a:r>
              <a:rPr lang="en-US"/>
              <a:t>Three Text Columns with Picture</a:t>
            </a:r>
          </a:p>
        </p:txBody>
      </p:sp>
      <p:sp>
        <p:nvSpPr>
          <p:cNvPr id="13" name="Text Placeholder 10">
            <a:extLst>
              <a:ext uri="{FF2B5EF4-FFF2-40B4-BE49-F238E27FC236}">
                <a16:creationId xmlns:a16="http://schemas.microsoft.com/office/drawing/2014/main" id="{504F11ED-B938-214A-AC48-1D6E52B3D1EA}"/>
              </a:ext>
            </a:extLst>
          </p:cNvPr>
          <p:cNvSpPr>
            <a:spLocks noGrp="1"/>
          </p:cNvSpPr>
          <p:nvPr>
            <p:ph type="body" sz="quarter" idx="17"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911197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167528648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4337" name="think-cell Slide" r:id="rId4" imgW="270" imgH="270" progId="TCLayout.ActiveDocument.1">
                  <p:embed/>
                </p:oleObj>
              </mc:Choice>
              <mc:Fallback>
                <p:oleObj name="think-cell Slide" r:id="rId4" imgW="270" imgH="270" progId="TCLayout.ActiveDocument.1">
                  <p:embed/>
                  <p:pic>
                    <p:nvPicPr>
                      <p:cNvPr id="8" name="Object 7"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113CE4FA-2F98-FF42-B675-F5B4E88ADDCC}"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7" name="Picture Placeholder 2"/>
          <p:cNvSpPr>
            <a:spLocks noGrp="1"/>
          </p:cNvSpPr>
          <p:nvPr>
            <p:ph type="pic" sz="quarter" idx="13" hasCustomPrompt="1"/>
          </p:nvPr>
        </p:nvSpPr>
        <p:spPr>
          <a:xfrm>
            <a:off x="3067200" y="2386800"/>
            <a:ext cx="9124800" cy="3524400"/>
          </a:xfrm>
        </p:spPr>
        <p:txBody>
          <a:bodyPr/>
          <a:lstStyle>
            <a:lvl1pPr marL="0" indent="0">
              <a:buNone/>
              <a:defRPr sz="1200"/>
            </a:lvl1pPr>
          </a:lstStyle>
          <a:p>
            <a:r>
              <a:rPr lang="en-US"/>
              <a:t>Click icon to add image</a:t>
            </a:r>
          </a:p>
        </p:txBody>
      </p:sp>
      <p:sp>
        <p:nvSpPr>
          <p:cNvPr id="2" name="Title 1"/>
          <p:cNvSpPr>
            <a:spLocks noGrp="1"/>
          </p:cNvSpPr>
          <p:nvPr>
            <p:ph type="title" hasCustomPrompt="1"/>
          </p:nvPr>
        </p:nvSpPr>
        <p:spPr/>
        <p:txBody>
          <a:bodyPr/>
          <a:lstStyle>
            <a:lvl1pPr>
              <a:defRPr/>
            </a:lvl1pPr>
          </a:lstStyle>
          <a:p>
            <a:r>
              <a:rPr lang="en-US"/>
              <a:t>Section Divider</a:t>
            </a:r>
            <a:br>
              <a:rPr lang="en-US"/>
            </a:br>
            <a:r>
              <a:rPr lang="en-US"/>
              <a:t>(Subtitle Text Credit Suisse Gray 4)</a:t>
            </a:r>
          </a:p>
        </p:txBody>
      </p:sp>
    </p:spTree>
    <p:extLst>
      <p:ext uri="{BB962C8B-B14F-4D97-AF65-F5344CB8AC3E}">
        <p14:creationId xmlns:p14="http://schemas.microsoft.com/office/powerpoint/2010/main" val="3545431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Text Columns with Infographic">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2"/>
            </p:custDataLst>
            <p:extLst>
              <p:ext uri="{D42A27DB-BD31-4B8C-83A1-F6EECF244321}">
                <p14:modId xmlns:p14="http://schemas.microsoft.com/office/powerpoint/2010/main" val="153616927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5361" name="think-cell Slide" r:id="rId4" imgW="270" imgH="270" progId="TCLayout.ActiveDocument.1">
                  <p:embed/>
                </p:oleObj>
              </mc:Choice>
              <mc:Fallback>
                <p:oleObj name="think-cell Slide" r:id="rId4" imgW="270" imgH="270" progId="TCLayout.ActiveDocument.1">
                  <p:embed/>
                  <p:pic>
                    <p:nvPicPr>
                      <p:cNvPr id="10" name="Object 9"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3B548CC4-53DE-2F4F-AE75-F1100E2E5C15}"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9" name="Infographic Background"/>
          <p:cNvSpPr/>
          <p:nvPr userDrawn="1"/>
        </p:nvSpPr>
        <p:spPr>
          <a:xfrm>
            <a:off x="4271434" y="1411201"/>
            <a:ext cx="7930167" cy="2916225"/>
          </a:xfrm>
          <a:prstGeom prst="rect">
            <a:avLst/>
          </a:prstGeom>
          <a:solidFill>
            <a:srgbClr val="E7E8E9"/>
          </a:solidFill>
        </p:spPr>
        <p:txBody>
          <a:bodyPr rot="0" spcFirstLastPara="0" vertOverflow="overflow" horzOverflow="overflow" vert="horz" wrap="square" lIns="36005" tIns="36005" rIns="36005" bIns="36005" numCol="1" spcCol="0" rtlCol="0" fromWordArt="0" anchor="t" anchorCtr="0" forceAA="0" compatLnSpc="1">
            <a:prstTxWarp prst="textNoShape">
              <a:avLst/>
            </a:prstTxWarp>
            <a:noAutofit/>
          </a:bodyPr>
          <a:lstStyle/>
          <a:p>
            <a:pPr marL="268288" indent="-268288" algn="ctr">
              <a:spcBef>
                <a:spcPts val="0"/>
              </a:spcBef>
              <a:buClr>
                <a:srgbClr val="91867E"/>
              </a:buClr>
              <a:buFont typeface="Credit Suisse Type Light" pitchFamily="34" charset="0"/>
              <a:buChar char=""/>
            </a:pPr>
            <a:endParaRPr lang="en-US" sz="1400"/>
          </a:p>
        </p:txBody>
      </p:sp>
      <p:sp>
        <p:nvSpPr>
          <p:cNvPr id="8" name="Text Placeholder 3"/>
          <p:cNvSpPr>
            <a:spLocks noGrp="1"/>
          </p:cNvSpPr>
          <p:nvPr>
            <p:ph type="body" sz="quarter" idx="14" hasCustomPrompt="1"/>
          </p:nvPr>
        </p:nvSpPr>
        <p:spPr>
          <a:xfrm>
            <a:off x="4271434" y="4629600"/>
            <a:ext cx="7488567" cy="1533600"/>
          </a:xfrm>
        </p:spPr>
        <p:txBody>
          <a:bodyPr/>
          <a:lstStyle/>
          <a:p>
            <a:pPr lvl="0"/>
            <a:r>
              <a:rPr lang="en-US"/>
              <a:t>Click to add text</a:t>
            </a:r>
          </a:p>
        </p:txBody>
      </p:sp>
      <p:sp>
        <p:nvSpPr>
          <p:cNvPr id="7" name="Text Placeholder 2"/>
          <p:cNvSpPr>
            <a:spLocks noGrp="1"/>
          </p:cNvSpPr>
          <p:nvPr>
            <p:ph type="body" sz="quarter" idx="13" hasCustomPrompt="1"/>
          </p:nvPr>
        </p:nvSpPr>
        <p:spPr>
          <a:xfrm>
            <a:off x="427200" y="1411201"/>
            <a:ext cx="3600451" cy="4752975"/>
          </a:xfrm>
        </p:spPr>
        <p:txBody>
          <a:bodyPr/>
          <a:lstStyle/>
          <a:p>
            <a:pPr lvl="0"/>
            <a:r>
              <a:rPr lang="en-US"/>
              <a:t>Click to add text</a:t>
            </a:r>
          </a:p>
        </p:txBody>
      </p:sp>
      <p:sp>
        <p:nvSpPr>
          <p:cNvPr id="2" name="Title 1"/>
          <p:cNvSpPr>
            <a:spLocks noGrp="1"/>
          </p:cNvSpPr>
          <p:nvPr>
            <p:ph type="title" hasCustomPrompt="1"/>
          </p:nvPr>
        </p:nvSpPr>
        <p:spPr>
          <a:xfrm>
            <a:off x="427200" y="295200"/>
            <a:ext cx="11328000" cy="398624"/>
          </a:xfrm>
        </p:spPr>
        <p:txBody>
          <a:bodyPr anchor="b"/>
          <a:lstStyle/>
          <a:p>
            <a:r>
              <a:rPr lang="en-US"/>
              <a:t>Two Text Columns with Infographic</a:t>
            </a:r>
          </a:p>
        </p:txBody>
      </p:sp>
      <p:sp>
        <p:nvSpPr>
          <p:cNvPr id="11" name="Text Placeholder 10">
            <a:extLst>
              <a:ext uri="{FF2B5EF4-FFF2-40B4-BE49-F238E27FC236}">
                <a16:creationId xmlns:a16="http://schemas.microsoft.com/office/drawing/2014/main" id="{EAE2F368-E103-444C-B5E4-42288A1969E5}"/>
              </a:ext>
            </a:extLst>
          </p:cNvPr>
          <p:cNvSpPr>
            <a:spLocks noGrp="1"/>
          </p:cNvSpPr>
          <p:nvPr>
            <p:ph type="body" sz="quarter" idx="15"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39049222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Text Column with Graph">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userDrawn="1">
            <p:custDataLst>
              <p:tags r:id="rId2"/>
            </p:custDataLst>
            <p:extLst>
              <p:ext uri="{D42A27DB-BD31-4B8C-83A1-F6EECF244321}">
                <p14:modId xmlns:p14="http://schemas.microsoft.com/office/powerpoint/2010/main" val="391715115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6385" name="think-cell Slide" r:id="rId4" imgW="270" imgH="270" progId="TCLayout.ActiveDocument.1">
                  <p:embed/>
                </p:oleObj>
              </mc:Choice>
              <mc:Fallback>
                <p:oleObj name="think-cell Slide" r:id="rId4" imgW="270" imgH="270" progId="TCLayout.ActiveDocument.1">
                  <p:embed/>
                  <p:pic>
                    <p:nvPicPr>
                      <p:cNvPr id="16" name="Object 15"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66D90DD9-8F12-394C-99FA-1D2623700692}"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15" name="Graph Source 1"/>
          <p:cNvSpPr>
            <a:spLocks noGrp="1"/>
          </p:cNvSpPr>
          <p:nvPr>
            <p:ph type="body" sz="quarter" idx="17" hasCustomPrompt="1"/>
          </p:nvPr>
        </p:nvSpPr>
        <p:spPr>
          <a:xfrm>
            <a:off x="6191251" y="5792400"/>
            <a:ext cx="5568949" cy="373450"/>
          </a:xfrm>
        </p:spPr>
        <p:txBody>
          <a:bodyPr anchor="b"/>
          <a:lstStyle>
            <a:lvl1pPr marL="0" indent="0">
              <a:buNone/>
              <a:defRPr sz="800"/>
            </a:lvl1pPr>
          </a:lstStyle>
          <a:p>
            <a:pPr lvl="0"/>
            <a:r>
              <a:rPr lang="en-US"/>
              <a:t>Source/Note</a:t>
            </a:r>
          </a:p>
        </p:txBody>
      </p:sp>
      <p:sp>
        <p:nvSpPr>
          <p:cNvPr id="9" name="Graph Placeholder 1"/>
          <p:cNvSpPr>
            <a:spLocks noGrp="1"/>
          </p:cNvSpPr>
          <p:nvPr>
            <p:ph type="chart" sz="quarter" idx="14"/>
          </p:nvPr>
        </p:nvSpPr>
        <p:spPr>
          <a:xfrm>
            <a:off x="6191251" y="2041200"/>
            <a:ext cx="5568949" cy="3751200"/>
          </a:xfrm>
        </p:spPr>
        <p:txBody>
          <a:bodyPr/>
          <a:lstStyle>
            <a:lvl1pPr marL="0" indent="0">
              <a:buNone/>
              <a:defRPr sz="1200"/>
            </a:lvl1pPr>
          </a:lstStyle>
          <a:p>
            <a:r>
              <a:rPr lang="en-US"/>
              <a:t>Click icon to add chart</a:t>
            </a:r>
          </a:p>
        </p:txBody>
      </p:sp>
      <p:sp>
        <p:nvSpPr>
          <p:cNvPr id="13" name="Graph Description 1"/>
          <p:cNvSpPr>
            <a:spLocks noGrp="1"/>
          </p:cNvSpPr>
          <p:nvPr>
            <p:ph type="body" sz="quarter" idx="16" hasCustomPrompt="1"/>
          </p:nvPr>
        </p:nvSpPr>
        <p:spPr>
          <a:xfrm>
            <a:off x="6191251" y="1598400"/>
            <a:ext cx="5568949" cy="442800"/>
          </a:xfrm>
        </p:spPr>
        <p:txBody>
          <a:bodyPr/>
          <a:lstStyle>
            <a:lvl1pPr marL="0" indent="0">
              <a:buNone/>
              <a:defRPr sz="1200"/>
            </a:lvl1pPr>
          </a:lstStyle>
          <a:p>
            <a:pPr lvl="0"/>
            <a:r>
              <a:rPr lang="en-US"/>
              <a:t>Chart description</a:t>
            </a:r>
          </a:p>
        </p:txBody>
      </p:sp>
      <p:sp>
        <p:nvSpPr>
          <p:cNvPr id="11" name="Graph Title 1"/>
          <p:cNvSpPr>
            <a:spLocks noGrp="1"/>
          </p:cNvSpPr>
          <p:nvPr>
            <p:ph type="body" sz="quarter" idx="15" hasCustomPrompt="1"/>
          </p:nvPr>
        </p:nvSpPr>
        <p:spPr>
          <a:xfrm>
            <a:off x="6191251" y="1411200"/>
            <a:ext cx="5568949" cy="183600"/>
          </a:xfrm>
        </p:spPr>
        <p:txBody>
          <a:bodyPr/>
          <a:lstStyle>
            <a:lvl1pPr marL="0" indent="0">
              <a:buNone/>
              <a:defRPr sz="1200" b="1"/>
            </a:lvl1pPr>
          </a:lstStyle>
          <a:p>
            <a:pPr lvl="0"/>
            <a:r>
              <a:rPr lang="en-US"/>
              <a:t>Chart Title</a:t>
            </a:r>
          </a:p>
        </p:txBody>
      </p:sp>
      <p:sp>
        <p:nvSpPr>
          <p:cNvPr id="7" name="Text Placeholder 2"/>
          <p:cNvSpPr>
            <a:spLocks noGrp="1"/>
          </p:cNvSpPr>
          <p:nvPr>
            <p:ph type="body" sz="quarter" idx="13" hasCustomPrompt="1"/>
          </p:nvPr>
        </p:nvSpPr>
        <p:spPr>
          <a:xfrm>
            <a:off x="427200" y="1411201"/>
            <a:ext cx="5524867" cy="4752975"/>
          </a:xfrm>
        </p:spPr>
        <p:txBody>
          <a:bodyPr/>
          <a:lstStyle/>
          <a:p>
            <a:pPr lvl="0"/>
            <a:r>
              <a:rPr lang="en-US"/>
              <a:t>Click to add text</a:t>
            </a:r>
          </a:p>
        </p:txBody>
      </p:sp>
      <p:sp>
        <p:nvSpPr>
          <p:cNvPr id="2" name="Title 1"/>
          <p:cNvSpPr>
            <a:spLocks noGrp="1"/>
          </p:cNvSpPr>
          <p:nvPr>
            <p:ph type="title" hasCustomPrompt="1"/>
          </p:nvPr>
        </p:nvSpPr>
        <p:spPr>
          <a:xfrm>
            <a:off x="427200" y="295200"/>
            <a:ext cx="11328000" cy="373450"/>
          </a:xfrm>
        </p:spPr>
        <p:txBody>
          <a:bodyPr anchor="b"/>
          <a:lstStyle/>
          <a:p>
            <a:r>
              <a:rPr lang="en-US"/>
              <a:t>Chart with One Text Column</a:t>
            </a:r>
          </a:p>
        </p:txBody>
      </p:sp>
      <p:sp>
        <p:nvSpPr>
          <p:cNvPr id="12" name="Text Placeholder 10">
            <a:extLst>
              <a:ext uri="{FF2B5EF4-FFF2-40B4-BE49-F238E27FC236}">
                <a16:creationId xmlns:a16="http://schemas.microsoft.com/office/drawing/2014/main" id="{F5AAD59C-EBDD-D844-8FBF-E1B853576A31}"/>
              </a:ext>
            </a:extLst>
          </p:cNvPr>
          <p:cNvSpPr>
            <a:spLocks noGrp="1"/>
          </p:cNvSpPr>
          <p:nvPr>
            <p:ph type="body" sz="quarter" idx="18"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33497436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Only">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ext uri="{D42A27DB-BD31-4B8C-83A1-F6EECF244321}">
                <p14:modId xmlns:p14="http://schemas.microsoft.com/office/powerpoint/2010/main" val="123684698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7409" name="think-cell Slide" r:id="rId4" imgW="270" imgH="270" progId="TCLayout.ActiveDocument.1">
                  <p:embed/>
                </p:oleObj>
              </mc:Choice>
              <mc:Fallback>
                <p:oleObj name="think-cell Slide" r:id="rId4" imgW="270" imgH="270" progId="TCLayout.ActiveDocument.1">
                  <p:embed/>
                  <p:pic>
                    <p:nvPicPr>
                      <p:cNvPr id="12" name="Object 11"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3E72F98F-AC76-AD46-9F84-409D5641C408}"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11" name="Graph Source 1"/>
          <p:cNvSpPr>
            <a:spLocks noGrp="1"/>
          </p:cNvSpPr>
          <p:nvPr>
            <p:ph type="body" sz="quarter" idx="16" hasCustomPrompt="1"/>
          </p:nvPr>
        </p:nvSpPr>
        <p:spPr>
          <a:xfrm>
            <a:off x="427200" y="5788800"/>
            <a:ext cx="11328400" cy="378000"/>
          </a:xfrm>
        </p:spPr>
        <p:txBody>
          <a:bodyPr anchor="b"/>
          <a:lstStyle>
            <a:lvl1pPr marL="0" indent="0">
              <a:buNone/>
              <a:defRPr sz="800" b="0"/>
            </a:lvl1pPr>
          </a:lstStyle>
          <a:p>
            <a:pPr lvl="0"/>
            <a:r>
              <a:rPr lang="en-US"/>
              <a:t>Source/Note</a:t>
            </a:r>
          </a:p>
        </p:txBody>
      </p:sp>
      <p:sp>
        <p:nvSpPr>
          <p:cNvPr id="10" name="Graph Placeholder 1"/>
          <p:cNvSpPr>
            <a:spLocks noGrp="1"/>
          </p:cNvSpPr>
          <p:nvPr>
            <p:ph type="chart" sz="quarter" idx="15"/>
          </p:nvPr>
        </p:nvSpPr>
        <p:spPr>
          <a:xfrm>
            <a:off x="427200" y="2041200"/>
            <a:ext cx="11328400" cy="3744000"/>
          </a:xfrm>
        </p:spPr>
        <p:txBody>
          <a:bodyPr/>
          <a:lstStyle>
            <a:lvl1pPr marL="0" indent="0">
              <a:buNone/>
              <a:defRPr sz="1200"/>
            </a:lvl1pPr>
          </a:lstStyle>
          <a:p>
            <a:r>
              <a:rPr lang="en-US"/>
              <a:t>Click icon to add chart</a:t>
            </a:r>
          </a:p>
        </p:txBody>
      </p:sp>
      <p:sp>
        <p:nvSpPr>
          <p:cNvPr id="8" name="Graph Description 1"/>
          <p:cNvSpPr>
            <a:spLocks noGrp="1"/>
          </p:cNvSpPr>
          <p:nvPr>
            <p:ph type="body" sz="quarter" idx="14" hasCustomPrompt="1"/>
          </p:nvPr>
        </p:nvSpPr>
        <p:spPr>
          <a:xfrm>
            <a:off x="427200" y="1598400"/>
            <a:ext cx="11328400" cy="442800"/>
          </a:xfrm>
        </p:spPr>
        <p:txBody>
          <a:bodyPr/>
          <a:lstStyle>
            <a:lvl1pPr marL="0" indent="0">
              <a:buNone/>
              <a:defRPr sz="1200" b="0"/>
            </a:lvl1pPr>
          </a:lstStyle>
          <a:p>
            <a:pPr lvl="0"/>
            <a:r>
              <a:rPr lang="en-US"/>
              <a:t>Chart description</a:t>
            </a:r>
          </a:p>
        </p:txBody>
      </p:sp>
      <p:sp>
        <p:nvSpPr>
          <p:cNvPr id="7" name="Graph Title 1"/>
          <p:cNvSpPr>
            <a:spLocks noGrp="1"/>
          </p:cNvSpPr>
          <p:nvPr>
            <p:ph type="body" sz="quarter" idx="13" hasCustomPrompt="1"/>
          </p:nvPr>
        </p:nvSpPr>
        <p:spPr>
          <a:xfrm>
            <a:off x="427200" y="1412875"/>
            <a:ext cx="11328400" cy="183600"/>
          </a:xfrm>
        </p:spPr>
        <p:txBody>
          <a:bodyPr/>
          <a:lstStyle>
            <a:lvl1pPr marL="0" indent="0">
              <a:buNone/>
              <a:defRPr sz="1200" b="1"/>
            </a:lvl1pPr>
          </a:lstStyle>
          <a:p>
            <a:pPr lvl="0"/>
            <a:r>
              <a:rPr lang="en-US"/>
              <a:t>Chart Title </a:t>
            </a:r>
          </a:p>
        </p:txBody>
      </p:sp>
      <p:sp>
        <p:nvSpPr>
          <p:cNvPr id="2" name="Title 1"/>
          <p:cNvSpPr>
            <a:spLocks noGrp="1"/>
          </p:cNvSpPr>
          <p:nvPr>
            <p:ph type="title" hasCustomPrompt="1"/>
          </p:nvPr>
        </p:nvSpPr>
        <p:spPr>
          <a:xfrm>
            <a:off x="427200" y="295200"/>
            <a:ext cx="11328000" cy="393350"/>
          </a:xfrm>
        </p:spPr>
        <p:txBody>
          <a:bodyPr anchor="b"/>
          <a:lstStyle/>
          <a:p>
            <a:r>
              <a:rPr lang="en-US"/>
              <a:t>Chart Only</a:t>
            </a:r>
          </a:p>
        </p:txBody>
      </p:sp>
      <p:sp>
        <p:nvSpPr>
          <p:cNvPr id="13" name="Text Placeholder 10">
            <a:extLst>
              <a:ext uri="{FF2B5EF4-FFF2-40B4-BE49-F238E27FC236}">
                <a16:creationId xmlns:a16="http://schemas.microsoft.com/office/drawing/2014/main" id="{7E9CCFF7-92AC-9043-A8D8-CF37B6007E07}"/>
              </a:ext>
            </a:extLst>
          </p:cNvPr>
          <p:cNvSpPr>
            <a:spLocks noGrp="1"/>
          </p:cNvSpPr>
          <p:nvPr>
            <p:ph type="body" sz="quarter" idx="17"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516071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fographic Only">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32768430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8433" name="think-cell Slide" r:id="rId4" imgW="270" imgH="270" progId="TCLayout.ActiveDocument.1">
                  <p:embed/>
                </p:oleObj>
              </mc:Choice>
              <mc:Fallback>
                <p:oleObj name="think-cell Slide" r:id="rId4" imgW="270" imgH="270" progId="TCLayout.ActiveDocument.1">
                  <p:embed/>
                  <p:pic>
                    <p:nvPicPr>
                      <p:cNvPr id="7" name="Object 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0A8931C0-02C4-A24A-AD7A-BF863196E1B1}"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6" name="Infographic Background"/>
          <p:cNvSpPr/>
          <p:nvPr userDrawn="1"/>
        </p:nvSpPr>
        <p:spPr>
          <a:xfrm>
            <a:off x="431800" y="1412875"/>
            <a:ext cx="11760000" cy="4752975"/>
          </a:xfrm>
          <a:prstGeom prst="rect">
            <a:avLst/>
          </a:prstGeom>
          <a:solidFill>
            <a:srgbClr val="E7E8E9"/>
          </a:solidFill>
        </p:spPr>
        <p:txBody>
          <a:bodyPr rot="0" spcFirstLastPara="0" vertOverflow="overflow" horzOverflow="overflow" vert="horz" wrap="square" lIns="36005" tIns="36005" rIns="36005" bIns="36005" numCol="1" spcCol="0" rtlCol="0" fromWordArt="0" anchor="t" anchorCtr="0" forceAA="0" compatLnSpc="1">
            <a:prstTxWarp prst="textNoShape">
              <a:avLst/>
            </a:prstTxWarp>
            <a:noAutofit/>
          </a:bodyPr>
          <a:lstStyle/>
          <a:p>
            <a:pPr marL="268288" indent="-268288" algn="ctr">
              <a:spcBef>
                <a:spcPts val="0"/>
              </a:spcBef>
              <a:buClr>
                <a:srgbClr val="91867E"/>
              </a:buClr>
              <a:buFont typeface="Credit Suisse Type Light" pitchFamily="34" charset="0"/>
              <a:buChar char=""/>
            </a:pPr>
            <a:endParaRPr lang="en-US" sz="1400"/>
          </a:p>
        </p:txBody>
      </p:sp>
      <p:sp>
        <p:nvSpPr>
          <p:cNvPr id="2" name="Title 1"/>
          <p:cNvSpPr>
            <a:spLocks noGrp="1"/>
          </p:cNvSpPr>
          <p:nvPr>
            <p:ph type="title" hasCustomPrompt="1"/>
          </p:nvPr>
        </p:nvSpPr>
        <p:spPr>
          <a:xfrm>
            <a:off x="427200" y="295200"/>
            <a:ext cx="11328000" cy="396950"/>
          </a:xfrm>
        </p:spPr>
        <p:txBody>
          <a:bodyPr anchor="b"/>
          <a:lstStyle/>
          <a:p>
            <a:r>
              <a:rPr lang="en-US"/>
              <a:t>Infographic Only</a:t>
            </a:r>
          </a:p>
        </p:txBody>
      </p:sp>
      <p:sp>
        <p:nvSpPr>
          <p:cNvPr id="8" name="Text Placeholder 10">
            <a:extLst>
              <a:ext uri="{FF2B5EF4-FFF2-40B4-BE49-F238E27FC236}">
                <a16:creationId xmlns:a16="http://schemas.microsoft.com/office/drawing/2014/main" id="{45AFD3EE-B162-064E-8E43-627B495CC896}"/>
              </a:ext>
            </a:extLst>
          </p:cNvPr>
          <p:cNvSpPr>
            <a:spLocks noGrp="1"/>
          </p:cNvSpPr>
          <p:nvPr>
            <p:ph type="body" sz="quarter" idx="13"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4077827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int Screen">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ext uri="{D42A27DB-BD31-4B8C-83A1-F6EECF244321}">
                <p14:modId xmlns:p14="http://schemas.microsoft.com/office/powerpoint/2010/main" val="255614104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9457" name="think-cell Slide" r:id="rId4" imgW="270" imgH="270" progId="TCLayout.ActiveDocument.1">
                  <p:embed/>
                </p:oleObj>
              </mc:Choice>
              <mc:Fallback>
                <p:oleObj name="think-cell Slide" r:id="rId4" imgW="270" imgH="270" progId="TCLayout.ActiveDocument.1">
                  <p:embed/>
                  <p:pic>
                    <p:nvPicPr>
                      <p:cNvPr id="11" name="Object 10"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343B3972-B278-4F40-B631-91C7C19C328B}"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6" name="Print Screen Background"/>
          <p:cNvSpPr/>
          <p:nvPr userDrawn="1"/>
        </p:nvSpPr>
        <p:spPr>
          <a:xfrm>
            <a:off x="431800" y="1412875"/>
            <a:ext cx="11760200" cy="4752975"/>
          </a:xfrm>
          <a:prstGeom prst="rect">
            <a:avLst/>
          </a:prstGeom>
          <a:solidFill>
            <a:srgbClr val="E7E8E9"/>
          </a:solidFill>
        </p:spPr>
        <p:txBody>
          <a:bodyPr rot="0" spcFirstLastPara="0" vertOverflow="overflow" horzOverflow="overflow" vert="horz" wrap="square" lIns="36005" tIns="36005" rIns="36005" bIns="36005" numCol="1" spcCol="0" rtlCol="0" fromWordArt="0" anchor="t" anchorCtr="0" forceAA="0" compatLnSpc="1">
            <a:prstTxWarp prst="textNoShape">
              <a:avLst/>
            </a:prstTxWarp>
            <a:noAutofit/>
          </a:bodyPr>
          <a:lstStyle/>
          <a:p>
            <a:pPr marL="268288" indent="-268288" algn="ctr">
              <a:spcBef>
                <a:spcPts val="0"/>
              </a:spcBef>
              <a:buClr>
                <a:srgbClr val="91867E"/>
              </a:buClr>
              <a:buFont typeface="Credit Suisse Type Light" pitchFamily="34" charset="0"/>
              <a:buChar char=""/>
            </a:pPr>
            <a:endParaRPr lang="en-US" sz="1400"/>
          </a:p>
        </p:txBody>
      </p:sp>
      <p:sp>
        <p:nvSpPr>
          <p:cNvPr id="10" name="Picture Placeholder 3"/>
          <p:cNvSpPr>
            <a:spLocks noGrp="1"/>
          </p:cNvSpPr>
          <p:nvPr>
            <p:ph type="pic" sz="quarter" idx="14" hasCustomPrompt="1"/>
          </p:nvPr>
        </p:nvSpPr>
        <p:spPr>
          <a:xfrm>
            <a:off x="4268978" y="1530000"/>
            <a:ext cx="7488767" cy="3758400"/>
          </a:xfrm>
        </p:spPr>
        <p:txBody>
          <a:bodyPr/>
          <a:lstStyle>
            <a:lvl1pPr marL="0" indent="0">
              <a:buNone/>
              <a:defRPr sz="1200"/>
            </a:lvl1pPr>
          </a:lstStyle>
          <a:p>
            <a:r>
              <a:rPr lang="en-US"/>
              <a:t>Insert print screen from file</a:t>
            </a:r>
          </a:p>
        </p:txBody>
      </p:sp>
      <p:sp>
        <p:nvSpPr>
          <p:cNvPr id="8" name="Text Placeholder 2"/>
          <p:cNvSpPr>
            <a:spLocks noGrp="1"/>
          </p:cNvSpPr>
          <p:nvPr>
            <p:ph type="body" sz="quarter" idx="13" hasCustomPrompt="1"/>
          </p:nvPr>
        </p:nvSpPr>
        <p:spPr>
          <a:xfrm>
            <a:off x="431800" y="1412875"/>
            <a:ext cx="3600451" cy="4752975"/>
          </a:xfrm>
        </p:spPr>
        <p:txBody>
          <a:bodyPr lIns="108000" tIns="108000" bIns="108000"/>
          <a:lstStyle/>
          <a:p>
            <a:pPr lvl="0"/>
            <a:r>
              <a:rPr lang="en-US"/>
              <a:t>Click to add text</a:t>
            </a:r>
          </a:p>
        </p:txBody>
      </p:sp>
      <p:sp>
        <p:nvSpPr>
          <p:cNvPr id="2" name="Title 1"/>
          <p:cNvSpPr>
            <a:spLocks noGrp="1"/>
          </p:cNvSpPr>
          <p:nvPr>
            <p:ph type="title" hasCustomPrompt="1"/>
          </p:nvPr>
        </p:nvSpPr>
        <p:spPr>
          <a:xfrm>
            <a:off x="427200" y="295200"/>
            <a:ext cx="11328000" cy="396950"/>
          </a:xfrm>
        </p:spPr>
        <p:txBody>
          <a:bodyPr anchor="b"/>
          <a:lstStyle/>
          <a:p>
            <a:r>
              <a:rPr lang="en-US"/>
              <a:t>Print Screen with Description</a:t>
            </a:r>
          </a:p>
        </p:txBody>
      </p:sp>
      <p:sp>
        <p:nvSpPr>
          <p:cNvPr id="12" name="Text Placeholder 10">
            <a:extLst>
              <a:ext uri="{FF2B5EF4-FFF2-40B4-BE49-F238E27FC236}">
                <a16:creationId xmlns:a16="http://schemas.microsoft.com/office/drawing/2014/main" id="{F8813034-37E8-AD43-88A3-8F1574090B9D}"/>
              </a:ext>
            </a:extLst>
          </p:cNvPr>
          <p:cNvSpPr>
            <a:spLocks noGrp="1"/>
          </p:cNvSpPr>
          <p:nvPr>
            <p:ph type="body" sz="quarter" idx="15"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159197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Text Column ">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8050848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073"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6" name="Slide Number"/>
          <p:cNvSpPr>
            <a:spLocks noGrp="1"/>
          </p:cNvSpPr>
          <p:nvPr>
            <p:ph type="sldNum" sz="quarter" idx="4"/>
          </p:nvPr>
        </p:nvSpPr>
        <p:spPr>
          <a:xfrm>
            <a:off x="11275200" y="6534000"/>
            <a:ext cx="480000" cy="122400"/>
          </a:xfrm>
          <a:prstGeom prst="rect">
            <a:avLst/>
          </a:prstGeom>
        </p:spPr>
        <p:txBody>
          <a:bodyPr vert="horz" lIns="0" tIns="0" rIns="0" bIns="0" rtlCol="0" anchor="ctr"/>
          <a:lstStyle>
            <a:lvl1pPr algn="r">
              <a:defRPr sz="800">
                <a:solidFill>
                  <a:schemeClr val="tx1"/>
                </a:solidFill>
              </a:defRPr>
            </a:lvl1pPr>
          </a:lstStyle>
          <a:p>
            <a:fld id="{14083476-7809-41B0-B38C-DE860FDD3802}" type="slidenum">
              <a:rPr lang="en-US" smtClean="0"/>
              <a:pPr/>
              <a:t>‹#›</a:t>
            </a:fld>
            <a:endParaRPr lang="en-US"/>
          </a:p>
        </p:txBody>
      </p:sp>
      <p:sp>
        <p:nvSpPr>
          <p:cNvPr id="4" name="Date"/>
          <p:cNvSpPr>
            <a:spLocks noGrp="1"/>
          </p:cNvSpPr>
          <p:nvPr>
            <p:ph type="dt" sz="half" idx="2"/>
          </p:nvPr>
        </p:nvSpPr>
        <p:spPr>
          <a:xfrm>
            <a:off x="9595200" y="6534000"/>
            <a:ext cx="1488000" cy="122400"/>
          </a:xfrm>
          <a:prstGeom prst="rect">
            <a:avLst/>
          </a:prstGeom>
        </p:spPr>
        <p:txBody>
          <a:bodyPr vert="horz" lIns="0" tIns="0" rIns="0" bIns="0" rtlCol="0" anchor="ctr"/>
          <a:lstStyle>
            <a:lvl1pPr algn="l">
              <a:defRPr sz="800">
                <a:solidFill>
                  <a:schemeClr val="tx1"/>
                </a:solidFill>
              </a:defRPr>
            </a:lvl1pPr>
          </a:lstStyle>
          <a:p>
            <a:fld id="{E9BDB2AD-1C5D-BE45-BB0C-1165F42078ED}" type="datetime2">
              <a:rPr lang="en-US" smtClean="0"/>
              <a:t>Thursday, October 7, 2021</a:t>
            </a:fld>
            <a:endParaRPr lang="en-US"/>
          </a:p>
        </p:txBody>
      </p:sp>
      <p:sp>
        <p:nvSpPr>
          <p:cNvPr id="5" name="Footer"/>
          <p:cNvSpPr>
            <a:spLocks noGrp="1"/>
          </p:cNvSpPr>
          <p:nvPr>
            <p:ph type="ftr" sz="quarter" idx="3"/>
          </p:nvPr>
        </p:nvSpPr>
        <p:spPr>
          <a:xfrm>
            <a:off x="2068800" y="6534000"/>
            <a:ext cx="7147200" cy="122400"/>
          </a:xfrm>
          <a:prstGeom prst="rect">
            <a:avLst/>
          </a:prstGeom>
        </p:spPr>
        <p:txBody>
          <a:bodyPr vert="horz" lIns="0" tIns="0" rIns="0" bIns="0" rtlCol="0" anchor="ctr"/>
          <a:lstStyle>
            <a:lvl1pPr algn="l">
              <a:defRPr sz="800">
                <a:solidFill>
                  <a:schemeClr val="tx1"/>
                </a:solidFill>
              </a:defRPr>
            </a:lvl1pPr>
          </a:lstStyle>
          <a:p>
            <a:endParaRPr lang="en-US"/>
          </a:p>
        </p:txBody>
      </p:sp>
      <p:sp>
        <p:nvSpPr>
          <p:cNvPr id="8" name="Text Placeholder 2"/>
          <p:cNvSpPr>
            <a:spLocks noGrp="1"/>
          </p:cNvSpPr>
          <p:nvPr>
            <p:ph type="body" sz="quarter" idx="10" hasCustomPrompt="1"/>
          </p:nvPr>
        </p:nvSpPr>
        <p:spPr>
          <a:xfrm>
            <a:off x="427200" y="1412875"/>
            <a:ext cx="11328400" cy="4752975"/>
          </a:xfrm>
        </p:spPr>
        <p:txBody>
          <a:bodyPr/>
          <a:lstStyle/>
          <a:p>
            <a:pPr lvl="0"/>
            <a:r>
              <a:rPr lang="en-US"/>
              <a:t>Click to add text</a:t>
            </a:r>
          </a:p>
        </p:txBody>
      </p:sp>
      <p:sp>
        <p:nvSpPr>
          <p:cNvPr id="2" name="Title 1"/>
          <p:cNvSpPr>
            <a:spLocks noGrp="1"/>
          </p:cNvSpPr>
          <p:nvPr>
            <p:ph type="title" hasCustomPrompt="1"/>
          </p:nvPr>
        </p:nvSpPr>
        <p:spPr>
          <a:xfrm>
            <a:off x="427200" y="295200"/>
            <a:ext cx="11328000" cy="396950"/>
          </a:xfrm>
        </p:spPr>
        <p:txBody>
          <a:bodyPr anchor="b"/>
          <a:lstStyle>
            <a:lvl1pPr>
              <a:defRPr baseline="0"/>
            </a:lvl1pPr>
          </a:lstStyle>
          <a:p>
            <a:r>
              <a:rPr lang="en-US"/>
              <a:t>One Text Column without Picture </a:t>
            </a:r>
          </a:p>
        </p:txBody>
      </p:sp>
      <p:sp>
        <p:nvSpPr>
          <p:cNvPr id="11" name="Text Placeholder 10">
            <a:extLst>
              <a:ext uri="{FF2B5EF4-FFF2-40B4-BE49-F238E27FC236}">
                <a16:creationId xmlns:a16="http://schemas.microsoft.com/office/drawing/2014/main" id="{15CE7EB0-3579-064C-B80A-9D2D027EEF8F}"/>
              </a:ext>
            </a:extLst>
          </p:cNvPr>
          <p:cNvSpPr>
            <a:spLocks noGrp="1"/>
          </p:cNvSpPr>
          <p:nvPr>
            <p:ph type="body" sz="quarter" idx="11"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8660990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userDrawn="1">
            <p:custDataLst>
              <p:tags r:id="rId2"/>
            </p:custDataLst>
            <p:extLst>
              <p:ext uri="{D42A27DB-BD31-4B8C-83A1-F6EECF244321}">
                <p14:modId xmlns:p14="http://schemas.microsoft.com/office/powerpoint/2010/main" val="51393573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481" name="think-cell Slide" r:id="rId4" imgW="270" imgH="270" progId="TCLayout.ActiveDocument.1">
                  <p:embed/>
                </p:oleObj>
              </mc:Choice>
              <mc:Fallback>
                <p:oleObj name="think-cell Slide" r:id="rId4" imgW="270" imgH="270" progId="TCLayout.ActiveDocument.1">
                  <p:embed/>
                  <p:pic>
                    <p:nvPicPr>
                      <p:cNvPr id="9" name="Object 8"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5" name="Slide Number"/>
          <p:cNvSpPr>
            <a:spLocks noGrp="1"/>
          </p:cNvSpPr>
          <p:nvPr>
            <p:ph type="sldNum" sz="quarter" idx="4"/>
          </p:nvPr>
        </p:nvSpPr>
        <p:spPr>
          <a:xfrm>
            <a:off x="11275200" y="6534000"/>
            <a:ext cx="480000" cy="122400"/>
          </a:xfrm>
          <a:prstGeom prst="rect">
            <a:avLst/>
          </a:prstGeom>
        </p:spPr>
        <p:txBody>
          <a:bodyPr vert="horz" lIns="0" tIns="0" rIns="0" bIns="0" rtlCol="0" anchor="ctr"/>
          <a:lstStyle>
            <a:lvl1pPr algn="r">
              <a:defRPr sz="800">
                <a:solidFill>
                  <a:schemeClr val="tx1"/>
                </a:solidFill>
              </a:defRPr>
            </a:lvl1pPr>
          </a:lstStyle>
          <a:p>
            <a:fld id="{14083476-7809-41B0-B38C-DE860FDD3802}" type="slidenum">
              <a:rPr lang="en-US" smtClean="0"/>
              <a:pPr/>
              <a:t>‹#›</a:t>
            </a:fld>
            <a:endParaRPr lang="en-US"/>
          </a:p>
        </p:txBody>
      </p:sp>
      <p:sp>
        <p:nvSpPr>
          <p:cNvPr id="3" name="Date"/>
          <p:cNvSpPr>
            <a:spLocks noGrp="1"/>
          </p:cNvSpPr>
          <p:nvPr>
            <p:ph type="dt" sz="half" idx="2"/>
          </p:nvPr>
        </p:nvSpPr>
        <p:spPr>
          <a:xfrm>
            <a:off x="9595200" y="6534000"/>
            <a:ext cx="1488000" cy="122400"/>
          </a:xfrm>
          <a:prstGeom prst="rect">
            <a:avLst/>
          </a:prstGeom>
        </p:spPr>
        <p:txBody>
          <a:bodyPr vert="horz" lIns="0" tIns="0" rIns="0" bIns="0" rtlCol="0" anchor="ctr"/>
          <a:lstStyle>
            <a:lvl1pPr algn="l">
              <a:defRPr sz="800">
                <a:solidFill>
                  <a:schemeClr val="tx1"/>
                </a:solidFill>
              </a:defRPr>
            </a:lvl1pPr>
          </a:lstStyle>
          <a:p>
            <a:fld id="{FD795396-FEF2-C247-A40E-14A44F1E7152}" type="datetime2">
              <a:rPr lang="en-US" smtClean="0"/>
              <a:t>Thursday, October 7, 2021</a:t>
            </a:fld>
            <a:endParaRPr lang="en-US"/>
          </a:p>
        </p:txBody>
      </p:sp>
      <p:sp>
        <p:nvSpPr>
          <p:cNvPr id="4" name="Footer"/>
          <p:cNvSpPr>
            <a:spLocks noGrp="1"/>
          </p:cNvSpPr>
          <p:nvPr>
            <p:ph type="ftr" sz="quarter" idx="3"/>
          </p:nvPr>
        </p:nvSpPr>
        <p:spPr>
          <a:xfrm>
            <a:off x="2068800" y="6534000"/>
            <a:ext cx="7147200" cy="122400"/>
          </a:xfrm>
          <a:prstGeom prst="rect">
            <a:avLst/>
          </a:prstGeom>
        </p:spPr>
        <p:txBody>
          <a:bodyPr vert="horz" lIns="0" tIns="0" rIns="0" bIns="0" rtlCol="0" anchor="ctr"/>
          <a:lstStyle>
            <a:lvl1pPr algn="l">
              <a:defRPr sz="800">
                <a:solidFill>
                  <a:schemeClr val="tx1"/>
                </a:solidFill>
              </a:defRPr>
            </a:lvl1pPr>
          </a:lstStyle>
          <a:p>
            <a:endParaRPr lang="en-US"/>
          </a:p>
        </p:txBody>
      </p:sp>
      <p:sp>
        <p:nvSpPr>
          <p:cNvPr id="8" name="Text Placeholder Contact 2"/>
          <p:cNvSpPr>
            <a:spLocks noGrp="1"/>
          </p:cNvSpPr>
          <p:nvPr>
            <p:ph type="body" sz="quarter" idx="11" hasCustomPrompt="1"/>
          </p:nvPr>
        </p:nvSpPr>
        <p:spPr>
          <a:xfrm>
            <a:off x="8159750" y="4586400"/>
            <a:ext cx="3600249" cy="1292400"/>
          </a:xfrm>
        </p:spPr>
        <p:txBody>
          <a:bodyPr/>
          <a:lstStyle>
            <a:lvl1pPr marL="0" indent="0">
              <a:buNone/>
              <a:defRPr sz="1200"/>
            </a:lvl1pPr>
          </a:lstStyle>
          <a:p>
            <a:pPr lvl="0"/>
            <a:r>
              <a:rPr lang="en-US"/>
              <a:t>Author</a:t>
            </a:r>
            <a:br>
              <a:rPr lang="en-US"/>
            </a:br>
            <a:r>
              <a:rPr lang="en-US"/>
              <a:t>CREDIT SUISSE LEGAL ENTITY</a:t>
            </a:r>
            <a:br>
              <a:rPr lang="en-US"/>
            </a:br>
            <a:r>
              <a:rPr lang="en-US"/>
              <a:t>Department, Code</a:t>
            </a:r>
            <a:br>
              <a:rPr lang="en-US"/>
            </a:br>
            <a:r>
              <a:rPr lang="en-US"/>
              <a:t>Street 00 | 0000 Town | Country </a:t>
            </a:r>
            <a:br>
              <a:rPr lang="en-US"/>
            </a:br>
            <a:r>
              <a:rPr lang="en-US"/>
              <a:t>Phone +00 00 000 00 00</a:t>
            </a:r>
            <a:br>
              <a:rPr lang="en-US"/>
            </a:br>
            <a:r>
              <a:rPr lang="en-US"/>
              <a:t>lorem.ipsum@credit-suisse.com         credit-suisse.com</a:t>
            </a:r>
          </a:p>
        </p:txBody>
      </p:sp>
      <p:sp>
        <p:nvSpPr>
          <p:cNvPr id="7" name="Text Placeholder Contact 1"/>
          <p:cNvSpPr>
            <a:spLocks noGrp="1"/>
          </p:cNvSpPr>
          <p:nvPr>
            <p:ph type="body" sz="quarter" idx="10" hasCustomPrompt="1"/>
          </p:nvPr>
        </p:nvSpPr>
        <p:spPr>
          <a:xfrm>
            <a:off x="4271434" y="4586400"/>
            <a:ext cx="3649133" cy="1292400"/>
          </a:xfrm>
        </p:spPr>
        <p:txBody>
          <a:bodyPr/>
          <a:lstStyle>
            <a:lvl1pPr marL="0" indent="0">
              <a:buNone/>
              <a:defRPr sz="1200"/>
            </a:lvl1pPr>
          </a:lstStyle>
          <a:p>
            <a:pPr lvl="0"/>
            <a:r>
              <a:rPr lang="en-US"/>
              <a:t>Author</a:t>
            </a:r>
            <a:br>
              <a:rPr lang="en-US"/>
            </a:br>
            <a:r>
              <a:rPr lang="en-US"/>
              <a:t>CREDIT SUISSE LEGAL ENTITY</a:t>
            </a:r>
            <a:br>
              <a:rPr lang="en-US"/>
            </a:br>
            <a:r>
              <a:rPr lang="en-US"/>
              <a:t>Department, Code</a:t>
            </a:r>
            <a:br>
              <a:rPr lang="en-US"/>
            </a:br>
            <a:r>
              <a:rPr lang="en-US"/>
              <a:t>Street 00 | 0000 Town | Country </a:t>
            </a:r>
            <a:br>
              <a:rPr lang="en-US"/>
            </a:br>
            <a:r>
              <a:rPr lang="en-US"/>
              <a:t>Phone +00 00 000 00 00</a:t>
            </a:r>
            <a:br>
              <a:rPr lang="en-US"/>
            </a:br>
            <a:r>
              <a:rPr lang="en-US"/>
              <a:t>lorem.ipsum@credit-suisse.com         credit-suisse.com</a:t>
            </a:r>
          </a:p>
        </p:txBody>
      </p:sp>
      <p:sp>
        <p:nvSpPr>
          <p:cNvPr id="2" name="Title 1"/>
          <p:cNvSpPr>
            <a:spLocks noGrp="1"/>
          </p:cNvSpPr>
          <p:nvPr>
            <p:ph type="title" hasCustomPrompt="1"/>
          </p:nvPr>
        </p:nvSpPr>
        <p:spPr>
          <a:xfrm>
            <a:off x="427200" y="295200"/>
            <a:ext cx="11328000" cy="370722"/>
          </a:xfrm>
        </p:spPr>
        <p:txBody>
          <a:bodyPr anchor="b"/>
          <a:lstStyle/>
          <a:p>
            <a:r>
              <a:rPr lang="en-US"/>
              <a:t>Contact Slide</a:t>
            </a:r>
          </a:p>
        </p:txBody>
      </p:sp>
      <p:sp>
        <p:nvSpPr>
          <p:cNvPr id="10" name="Text Placeholder 10">
            <a:extLst>
              <a:ext uri="{FF2B5EF4-FFF2-40B4-BE49-F238E27FC236}">
                <a16:creationId xmlns:a16="http://schemas.microsoft.com/office/drawing/2014/main" id="{6E2506C9-5CC2-7840-B6BB-242924BC61AA}"/>
              </a:ext>
            </a:extLst>
          </p:cNvPr>
          <p:cNvSpPr>
            <a:spLocks noGrp="1"/>
          </p:cNvSpPr>
          <p:nvPr>
            <p:ph type="body" sz="quarter" idx="12"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3326559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4" name="Slide Number"/>
          <p:cNvSpPr>
            <a:spLocks noGrp="1"/>
          </p:cNvSpPr>
          <p:nvPr>
            <p:ph type="sldNum" sz="quarter" idx="4"/>
          </p:nvPr>
        </p:nvSpPr>
        <p:spPr>
          <a:xfrm>
            <a:off x="11275200" y="6534000"/>
            <a:ext cx="480000" cy="122400"/>
          </a:xfrm>
          <a:prstGeom prst="rect">
            <a:avLst/>
          </a:prstGeom>
        </p:spPr>
        <p:txBody>
          <a:bodyPr vert="horz" lIns="0" tIns="0" rIns="0" bIns="0" rtlCol="0" anchor="ctr"/>
          <a:lstStyle>
            <a:lvl1pPr algn="r">
              <a:defRPr sz="800">
                <a:solidFill>
                  <a:schemeClr val="tx1"/>
                </a:solidFill>
              </a:defRPr>
            </a:lvl1pPr>
          </a:lstStyle>
          <a:p>
            <a:fld id="{14083476-7809-41B0-B38C-DE860FDD3802}" type="slidenum">
              <a:rPr lang="en-US" smtClean="0"/>
              <a:pPr/>
              <a:t>‹#›</a:t>
            </a:fld>
            <a:endParaRPr lang="en-US"/>
          </a:p>
        </p:txBody>
      </p:sp>
      <p:sp>
        <p:nvSpPr>
          <p:cNvPr id="2" name="Date"/>
          <p:cNvSpPr>
            <a:spLocks noGrp="1"/>
          </p:cNvSpPr>
          <p:nvPr>
            <p:ph type="dt" sz="half" idx="2"/>
          </p:nvPr>
        </p:nvSpPr>
        <p:spPr>
          <a:xfrm>
            <a:off x="9595200" y="6534000"/>
            <a:ext cx="1488000" cy="122400"/>
          </a:xfrm>
          <a:prstGeom prst="rect">
            <a:avLst/>
          </a:prstGeom>
        </p:spPr>
        <p:txBody>
          <a:bodyPr vert="horz" lIns="0" tIns="0" rIns="0" bIns="0" rtlCol="0" anchor="ctr"/>
          <a:lstStyle>
            <a:lvl1pPr algn="l">
              <a:defRPr sz="800">
                <a:solidFill>
                  <a:schemeClr val="tx1"/>
                </a:solidFill>
              </a:defRPr>
            </a:lvl1pPr>
          </a:lstStyle>
          <a:p>
            <a:fld id="{E53656EE-5A49-8F48-8D58-2B6B2D91D87A}" type="datetime2">
              <a:rPr lang="en-US" smtClean="0"/>
              <a:t>Thursday, October 7, 2021</a:t>
            </a:fld>
            <a:endParaRPr lang="en-US"/>
          </a:p>
        </p:txBody>
      </p:sp>
      <p:sp>
        <p:nvSpPr>
          <p:cNvPr id="5" name="Title 1"/>
          <p:cNvSpPr>
            <a:spLocks noGrp="1"/>
          </p:cNvSpPr>
          <p:nvPr>
            <p:ph type="title"/>
          </p:nvPr>
        </p:nvSpPr>
        <p:spPr/>
        <p:txBody>
          <a:bodyPr/>
          <a:lstStyle/>
          <a:p>
            <a:r>
              <a:rPr lang="en-US"/>
              <a:t>Click to edit Master title style</a:t>
            </a:r>
          </a:p>
        </p:txBody>
      </p:sp>
      <p:sp>
        <p:nvSpPr>
          <p:cNvPr id="6" name="Text Placeholder 2"/>
          <p:cNvSpPr>
            <a:spLocks noGrp="1"/>
          </p:cNvSpPr>
          <p:nvPr>
            <p:ph type="body" sz="quarter" idx="10" hasCustomPrompt="1"/>
          </p:nvPr>
        </p:nvSpPr>
        <p:spPr>
          <a:xfrm>
            <a:off x="427200" y="1412875"/>
            <a:ext cx="11328400" cy="4752975"/>
          </a:xfrm>
        </p:spPr>
        <p:txBody>
          <a:bodyPr/>
          <a:lstStyle>
            <a:lvl1pPr marL="0" marR="0" indent="0" algn="just" defTabSz="914400" rtl="0" eaLnBrk="1" fontAlgn="auto" latinLnBrk="0" hangingPunct="1">
              <a:lnSpc>
                <a:spcPct val="100000"/>
              </a:lnSpc>
              <a:spcBef>
                <a:spcPts val="0"/>
              </a:spcBef>
              <a:spcAft>
                <a:spcPts val="0"/>
              </a:spcAft>
              <a:buClr>
                <a:schemeClr val="tx1"/>
              </a:buClr>
              <a:buSzTx/>
              <a:buFont typeface="Wingdings" panose="05000000000000000000" pitchFamily="2" charset="2"/>
              <a:buNone/>
              <a:tabLst/>
              <a:defRPr sz="1000"/>
            </a:lvl1pPr>
          </a:lstStyle>
          <a:p>
            <a:pPr marL="0" marR="0" lvl="0" indent="0" algn="just" defTabSz="914400" rtl="0" eaLnBrk="1" fontAlgn="auto" latinLnBrk="0" hangingPunct="1">
              <a:lnSpc>
                <a:spcPct val="100000"/>
              </a:lnSpc>
              <a:spcBef>
                <a:spcPts val="0"/>
              </a:spcBef>
              <a:spcAft>
                <a:spcPts val="0"/>
              </a:spcAft>
              <a:buClr>
                <a:schemeClr val="tx1"/>
              </a:buClr>
              <a:buSzTx/>
              <a:buFont typeface="Wingdings" panose="05000000000000000000" pitchFamily="2" charset="2"/>
              <a:buNone/>
              <a:tabLst/>
              <a:defRPr/>
            </a:pPr>
            <a:r>
              <a:rPr lang="en-US"/>
              <a:t>Click to add text</a:t>
            </a:r>
          </a:p>
        </p:txBody>
      </p:sp>
    </p:spTree>
    <p:extLst>
      <p:ext uri="{BB962C8B-B14F-4D97-AF65-F5344CB8AC3E}">
        <p14:creationId xmlns:p14="http://schemas.microsoft.com/office/powerpoint/2010/main" val="188814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amp; Footer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92067980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09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6" name="Slide Number"/>
          <p:cNvSpPr>
            <a:spLocks noGrp="1"/>
          </p:cNvSpPr>
          <p:nvPr>
            <p:ph type="sldNum" sz="quarter" idx="4"/>
          </p:nvPr>
        </p:nvSpPr>
        <p:spPr>
          <a:xfrm>
            <a:off x="11275200" y="6534000"/>
            <a:ext cx="480000" cy="122400"/>
          </a:xfrm>
          <a:prstGeom prst="rect">
            <a:avLst/>
          </a:prstGeom>
        </p:spPr>
        <p:txBody>
          <a:bodyPr vert="horz" lIns="0" tIns="0" rIns="0" bIns="0" rtlCol="0" anchor="ctr"/>
          <a:lstStyle>
            <a:lvl1pPr algn="r">
              <a:defRPr sz="800">
                <a:solidFill>
                  <a:schemeClr val="tx1"/>
                </a:solidFill>
              </a:defRPr>
            </a:lvl1pPr>
          </a:lstStyle>
          <a:p>
            <a:fld id="{14083476-7809-41B0-B38C-DE860FDD3802}" type="slidenum">
              <a:rPr lang="en-US" smtClean="0"/>
              <a:pPr/>
              <a:t>‹#›</a:t>
            </a:fld>
            <a:endParaRPr lang="en-US"/>
          </a:p>
        </p:txBody>
      </p:sp>
      <p:sp>
        <p:nvSpPr>
          <p:cNvPr id="4" name="Date"/>
          <p:cNvSpPr>
            <a:spLocks noGrp="1"/>
          </p:cNvSpPr>
          <p:nvPr>
            <p:ph type="dt" sz="half" idx="2"/>
          </p:nvPr>
        </p:nvSpPr>
        <p:spPr>
          <a:xfrm>
            <a:off x="9595200" y="6534000"/>
            <a:ext cx="1488000" cy="122400"/>
          </a:xfrm>
          <a:prstGeom prst="rect">
            <a:avLst/>
          </a:prstGeom>
        </p:spPr>
        <p:txBody>
          <a:bodyPr vert="horz" lIns="0" tIns="0" rIns="0" bIns="0" rtlCol="0" anchor="ctr"/>
          <a:lstStyle>
            <a:lvl1pPr algn="l">
              <a:defRPr sz="800">
                <a:solidFill>
                  <a:schemeClr val="tx1"/>
                </a:solidFill>
              </a:defRPr>
            </a:lvl1pPr>
          </a:lstStyle>
          <a:p>
            <a:fld id="{E9BDB2AD-1C5D-BE45-BB0C-1165F42078ED}" type="datetime2">
              <a:rPr lang="en-US" smtClean="0"/>
              <a:t>Thursday, October 7, 2021</a:t>
            </a:fld>
            <a:endParaRPr lang="en-US"/>
          </a:p>
        </p:txBody>
      </p:sp>
      <p:sp>
        <p:nvSpPr>
          <p:cNvPr id="5" name="Footer"/>
          <p:cNvSpPr>
            <a:spLocks noGrp="1"/>
          </p:cNvSpPr>
          <p:nvPr>
            <p:ph type="ftr" sz="quarter" idx="3"/>
          </p:nvPr>
        </p:nvSpPr>
        <p:spPr>
          <a:xfrm>
            <a:off x="2068800" y="6534000"/>
            <a:ext cx="7147200" cy="122400"/>
          </a:xfrm>
          <a:prstGeom prst="rect">
            <a:avLst/>
          </a:prstGeom>
        </p:spPr>
        <p:txBody>
          <a:bodyPr vert="horz" lIns="0" tIns="0" rIns="0" bIns="0" rtlCol="0" anchor="ctr"/>
          <a:lstStyle>
            <a:lvl1pPr algn="l">
              <a:defRPr sz="800">
                <a:solidFill>
                  <a:schemeClr val="tx1"/>
                </a:solidFill>
              </a:defRPr>
            </a:lvl1pPr>
          </a:lstStyle>
          <a:p>
            <a:endParaRPr lang="en-US"/>
          </a:p>
        </p:txBody>
      </p:sp>
      <p:sp>
        <p:nvSpPr>
          <p:cNvPr id="2" name="Title 1"/>
          <p:cNvSpPr>
            <a:spLocks noGrp="1"/>
          </p:cNvSpPr>
          <p:nvPr>
            <p:ph type="title" hasCustomPrompt="1"/>
          </p:nvPr>
        </p:nvSpPr>
        <p:spPr>
          <a:xfrm>
            <a:off x="427200" y="295200"/>
            <a:ext cx="11328000" cy="396950"/>
          </a:xfrm>
        </p:spPr>
        <p:txBody>
          <a:bodyPr anchor="b"/>
          <a:lstStyle>
            <a:lvl1pPr>
              <a:defRPr baseline="0"/>
            </a:lvl1pPr>
          </a:lstStyle>
          <a:p>
            <a:r>
              <a:rPr lang="en-US"/>
              <a:t>Header &amp; Footer Only</a:t>
            </a:r>
          </a:p>
        </p:txBody>
      </p:sp>
      <p:sp>
        <p:nvSpPr>
          <p:cNvPr id="11" name="Text Placeholder 10">
            <a:extLst>
              <a:ext uri="{FF2B5EF4-FFF2-40B4-BE49-F238E27FC236}">
                <a16:creationId xmlns:a16="http://schemas.microsoft.com/office/drawing/2014/main" id="{15CE7EB0-3579-064C-B80A-9D2D027EEF8F}"/>
              </a:ext>
            </a:extLst>
          </p:cNvPr>
          <p:cNvSpPr>
            <a:spLocks noGrp="1"/>
          </p:cNvSpPr>
          <p:nvPr>
            <p:ph type="body" sz="quarter" idx="11"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37682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34492583"/>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12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6" name="Slide Number"/>
          <p:cNvSpPr>
            <a:spLocks noGrp="1"/>
          </p:cNvSpPr>
          <p:nvPr>
            <p:ph type="sldNum" sz="quarter" idx="4"/>
          </p:nvPr>
        </p:nvSpPr>
        <p:spPr>
          <a:xfrm>
            <a:off x="11275200" y="6534000"/>
            <a:ext cx="480000" cy="122400"/>
          </a:xfrm>
          <a:prstGeom prst="rect">
            <a:avLst/>
          </a:prstGeom>
        </p:spPr>
        <p:txBody>
          <a:bodyPr vert="horz" lIns="0" tIns="0" rIns="0" bIns="0" rtlCol="0" anchor="ctr"/>
          <a:lstStyle>
            <a:lvl1pPr algn="r">
              <a:defRPr sz="800">
                <a:solidFill>
                  <a:schemeClr val="tx1"/>
                </a:solidFill>
              </a:defRPr>
            </a:lvl1pPr>
          </a:lstStyle>
          <a:p>
            <a:fld id="{14083476-7809-41B0-B38C-DE860FDD3802}" type="slidenum">
              <a:rPr lang="en-US" smtClean="0"/>
              <a:pPr/>
              <a:t>‹#›</a:t>
            </a:fld>
            <a:endParaRPr lang="en-US"/>
          </a:p>
        </p:txBody>
      </p:sp>
      <p:sp>
        <p:nvSpPr>
          <p:cNvPr id="4" name="Date"/>
          <p:cNvSpPr>
            <a:spLocks noGrp="1"/>
          </p:cNvSpPr>
          <p:nvPr>
            <p:ph type="dt" sz="half" idx="2"/>
          </p:nvPr>
        </p:nvSpPr>
        <p:spPr>
          <a:xfrm>
            <a:off x="9595200" y="6534000"/>
            <a:ext cx="1488000" cy="122400"/>
          </a:xfrm>
          <a:prstGeom prst="rect">
            <a:avLst/>
          </a:prstGeom>
        </p:spPr>
        <p:txBody>
          <a:bodyPr vert="horz" lIns="0" tIns="0" rIns="0" bIns="0" rtlCol="0" anchor="ctr"/>
          <a:lstStyle>
            <a:lvl1pPr algn="l">
              <a:defRPr sz="800">
                <a:solidFill>
                  <a:schemeClr val="tx1"/>
                </a:solidFill>
              </a:defRPr>
            </a:lvl1pPr>
          </a:lstStyle>
          <a:p>
            <a:fld id="{E9BDB2AD-1C5D-BE45-BB0C-1165F42078ED}" type="datetime2">
              <a:rPr lang="en-US" smtClean="0"/>
              <a:t>Thursday, October 7, 2021</a:t>
            </a:fld>
            <a:endParaRPr lang="en-US"/>
          </a:p>
        </p:txBody>
      </p:sp>
      <p:sp>
        <p:nvSpPr>
          <p:cNvPr id="5" name="Footer"/>
          <p:cNvSpPr>
            <a:spLocks noGrp="1"/>
          </p:cNvSpPr>
          <p:nvPr>
            <p:ph type="ftr" sz="quarter" idx="3"/>
          </p:nvPr>
        </p:nvSpPr>
        <p:spPr>
          <a:xfrm>
            <a:off x="2068800" y="6534000"/>
            <a:ext cx="7147200" cy="122400"/>
          </a:xfrm>
          <a:prstGeom prst="rect">
            <a:avLst/>
          </a:prstGeom>
        </p:spPr>
        <p:txBody>
          <a:bodyPr vert="horz" lIns="0" tIns="0" rIns="0" bIns="0" rtlCol="0" anchor="ctr"/>
          <a:lstStyle>
            <a:lvl1pPr algn="l">
              <a:defRPr sz="800">
                <a:solidFill>
                  <a:schemeClr val="tx1"/>
                </a:solidFill>
              </a:defRPr>
            </a:lvl1pPr>
          </a:lstStyle>
          <a:p>
            <a:endParaRPr lang="en-US"/>
          </a:p>
        </p:txBody>
      </p:sp>
      <p:sp>
        <p:nvSpPr>
          <p:cNvPr id="2" name="Title 1"/>
          <p:cNvSpPr>
            <a:spLocks noGrp="1"/>
          </p:cNvSpPr>
          <p:nvPr>
            <p:ph type="title" hasCustomPrompt="1"/>
          </p:nvPr>
        </p:nvSpPr>
        <p:spPr>
          <a:xfrm>
            <a:off x="427200" y="295200"/>
            <a:ext cx="11328000" cy="396950"/>
          </a:xfrm>
        </p:spPr>
        <p:txBody>
          <a:bodyPr anchor="b"/>
          <a:lstStyle>
            <a:lvl1pPr>
              <a:defRPr baseline="0"/>
            </a:lvl1pPr>
          </a:lstStyle>
          <a:p>
            <a:r>
              <a:rPr lang="en-US"/>
              <a:t>Three Points</a:t>
            </a:r>
          </a:p>
        </p:txBody>
      </p:sp>
      <p:sp>
        <p:nvSpPr>
          <p:cNvPr id="11" name="Text Placeholder 10">
            <a:extLst>
              <a:ext uri="{FF2B5EF4-FFF2-40B4-BE49-F238E27FC236}">
                <a16:creationId xmlns:a16="http://schemas.microsoft.com/office/drawing/2014/main" id="{15CE7EB0-3579-064C-B80A-9D2D027EEF8F}"/>
              </a:ext>
            </a:extLst>
          </p:cNvPr>
          <p:cNvSpPr>
            <a:spLocks noGrp="1"/>
          </p:cNvSpPr>
          <p:nvPr>
            <p:ph type="body" sz="quarter" idx="11" hasCustomPrompt="1"/>
          </p:nvPr>
        </p:nvSpPr>
        <p:spPr>
          <a:xfrm>
            <a:off x="427038" y="680427"/>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
        <p:nvSpPr>
          <p:cNvPr id="10" name="Rectangle 9">
            <a:extLst>
              <a:ext uri="{FF2B5EF4-FFF2-40B4-BE49-F238E27FC236}">
                <a16:creationId xmlns:a16="http://schemas.microsoft.com/office/drawing/2014/main" id="{16BA0263-B9A3-084A-BFED-D6D3532505E8}"/>
              </a:ext>
            </a:extLst>
          </p:cNvPr>
          <p:cNvSpPr/>
          <p:nvPr userDrawn="1"/>
        </p:nvSpPr>
        <p:spPr>
          <a:xfrm>
            <a:off x="427200" y="1414800"/>
            <a:ext cx="11328000" cy="36108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200">
              <a:solidFill>
                <a:schemeClr val="bg1"/>
              </a:solidFill>
            </a:endParaRPr>
          </a:p>
        </p:txBody>
      </p:sp>
      <p:sp>
        <p:nvSpPr>
          <p:cNvPr id="12" name="Rectangle 11">
            <a:extLst>
              <a:ext uri="{FF2B5EF4-FFF2-40B4-BE49-F238E27FC236}">
                <a16:creationId xmlns:a16="http://schemas.microsoft.com/office/drawing/2014/main" id="{B27495EA-BA8B-164A-A744-34390E310CB5}"/>
              </a:ext>
            </a:extLst>
          </p:cNvPr>
          <p:cNvSpPr/>
          <p:nvPr userDrawn="1"/>
        </p:nvSpPr>
        <p:spPr>
          <a:xfrm>
            <a:off x="427200" y="5130000"/>
            <a:ext cx="11328000" cy="909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200">
              <a:solidFill>
                <a:schemeClr val="bg1"/>
              </a:solidFill>
            </a:endParaRPr>
          </a:p>
        </p:txBody>
      </p:sp>
      <p:sp>
        <p:nvSpPr>
          <p:cNvPr id="17" name="Rectangle 16">
            <a:extLst>
              <a:ext uri="{FF2B5EF4-FFF2-40B4-BE49-F238E27FC236}">
                <a16:creationId xmlns:a16="http://schemas.microsoft.com/office/drawing/2014/main" id="{1E1CB4C9-4AFE-3A49-BCA1-8E2A733B3C1A}"/>
              </a:ext>
            </a:extLst>
          </p:cNvPr>
          <p:cNvSpPr/>
          <p:nvPr userDrawn="1"/>
        </p:nvSpPr>
        <p:spPr>
          <a:xfrm>
            <a:off x="498183" y="2415600"/>
            <a:ext cx="5472000" cy="248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200">
              <a:solidFill>
                <a:schemeClr val="bg1"/>
              </a:solidFill>
            </a:endParaRPr>
          </a:p>
        </p:txBody>
      </p:sp>
      <p:sp>
        <p:nvSpPr>
          <p:cNvPr id="18" name="Rectangle 17">
            <a:extLst>
              <a:ext uri="{FF2B5EF4-FFF2-40B4-BE49-F238E27FC236}">
                <a16:creationId xmlns:a16="http://schemas.microsoft.com/office/drawing/2014/main" id="{501BF3A3-0614-F948-A62F-B5FD95983E85}"/>
              </a:ext>
            </a:extLst>
          </p:cNvPr>
          <p:cNvSpPr/>
          <p:nvPr userDrawn="1"/>
        </p:nvSpPr>
        <p:spPr>
          <a:xfrm>
            <a:off x="6230035" y="2415600"/>
            <a:ext cx="5472000" cy="2484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200">
              <a:solidFill>
                <a:schemeClr val="bg1"/>
              </a:solidFill>
            </a:endParaRPr>
          </a:p>
        </p:txBody>
      </p:sp>
      <p:pic>
        <p:nvPicPr>
          <p:cNvPr id="19" name="New picture">
            <a:extLst>
              <a:ext uri="{FF2B5EF4-FFF2-40B4-BE49-F238E27FC236}">
                <a16:creationId xmlns:a16="http://schemas.microsoft.com/office/drawing/2014/main" id="{DD52B60F-7ED8-6845-A27E-3D7C741B5177}"/>
              </a:ext>
            </a:extLst>
          </p:cNvPr>
          <p:cNvPicPr/>
          <p:nvPr userDrawn="1"/>
        </p:nvPicPr>
        <p:blipFill>
          <a:blip r:embed="rId6" cstate="email">
            <a:extLst>
              <a:ext uri="{28A0092B-C50C-407E-A947-70E740481C1C}">
                <a14:useLocalDpi xmlns:a14="http://schemas.microsoft.com/office/drawing/2010/main"/>
              </a:ext>
            </a:extLst>
          </a:blip>
          <a:srcRect/>
          <a:stretch>
            <a:fillRect/>
          </a:stretch>
        </p:blipFill>
        <p:spPr>
          <a:xfrm>
            <a:off x="614400" y="5292000"/>
            <a:ext cx="768000" cy="576000"/>
          </a:xfrm>
          <a:prstGeom prst="rect">
            <a:avLst/>
          </a:prstGeom>
          <a:noFill/>
          <a:ln>
            <a:noFill/>
          </a:ln>
        </p:spPr>
      </p:pic>
      <p:pic>
        <p:nvPicPr>
          <p:cNvPr id="20" name="New picture">
            <a:extLst>
              <a:ext uri="{FF2B5EF4-FFF2-40B4-BE49-F238E27FC236}">
                <a16:creationId xmlns:a16="http://schemas.microsoft.com/office/drawing/2014/main" id="{A38700C2-F536-594D-BB6F-98DDE108C97F}"/>
              </a:ext>
            </a:extLst>
          </p:cNvPr>
          <p:cNvPicPr/>
          <p:nvPr userDrawn="1"/>
        </p:nvPicPr>
        <p:blipFill>
          <a:blip r:embed="rId7" cstate="email">
            <a:extLst>
              <a:ext uri="{28A0092B-C50C-407E-A947-70E740481C1C}">
                <a14:useLocalDpi xmlns:a14="http://schemas.microsoft.com/office/drawing/2010/main"/>
              </a:ext>
            </a:extLst>
          </a:blip>
          <a:srcRect/>
          <a:stretch>
            <a:fillRect/>
          </a:stretch>
        </p:blipFill>
        <p:spPr>
          <a:xfrm>
            <a:off x="2145600" y="3347194"/>
            <a:ext cx="7900800" cy="1565945"/>
          </a:xfrm>
          <a:prstGeom prst="rect">
            <a:avLst/>
          </a:prstGeom>
          <a:noFill/>
          <a:ln>
            <a:noFill/>
          </a:ln>
        </p:spPr>
      </p:pic>
      <p:sp>
        <p:nvSpPr>
          <p:cNvPr id="21" name="Text Placeholder 20">
            <a:extLst>
              <a:ext uri="{FF2B5EF4-FFF2-40B4-BE49-F238E27FC236}">
                <a16:creationId xmlns:a16="http://schemas.microsoft.com/office/drawing/2014/main" id="{1DA1C534-6A95-E046-9F2C-A37812034BB6}"/>
              </a:ext>
            </a:extLst>
          </p:cNvPr>
          <p:cNvSpPr>
            <a:spLocks noGrp="1"/>
          </p:cNvSpPr>
          <p:nvPr>
            <p:ph type="body" sz="quarter" idx="12" hasCustomPrompt="1"/>
          </p:nvPr>
        </p:nvSpPr>
        <p:spPr>
          <a:xfrm>
            <a:off x="651683" y="1497397"/>
            <a:ext cx="10863517" cy="839058"/>
          </a:xfrm>
        </p:spPr>
        <p:txBody>
          <a:bodyPr anchor="ctr"/>
          <a:lstStyle>
            <a:lvl1pPr marL="0" indent="0">
              <a:buNone/>
              <a:defRPr lang="en-US" sz="1400" kern="1200" dirty="0" bmk="">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FontTx/>
              <a:buNone/>
            </a:pPr>
            <a:r>
              <a:rPr lang="en-US"/>
              <a:t>Click to add Text</a:t>
            </a:r>
          </a:p>
        </p:txBody>
      </p:sp>
      <p:sp>
        <p:nvSpPr>
          <p:cNvPr id="15" name="Text Placeholder 20">
            <a:extLst>
              <a:ext uri="{FF2B5EF4-FFF2-40B4-BE49-F238E27FC236}">
                <a16:creationId xmlns:a16="http://schemas.microsoft.com/office/drawing/2014/main" id="{102AECD8-A25A-3A4D-99D9-AE459337A163}"/>
              </a:ext>
            </a:extLst>
          </p:cNvPr>
          <p:cNvSpPr>
            <a:spLocks noGrp="1"/>
          </p:cNvSpPr>
          <p:nvPr>
            <p:ph type="body" sz="quarter" idx="13" hasCustomPrompt="1"/>
          </p:nvPr>
        </p:nvSpPr>
        <p:spPr>
          <a:xfrm>
            <a:off x="651684" y="2498142"/>
            <a:ext cx="5103073" cy="1696171"/>
          </a:xfrm>
        </p:spPr>
        <p:txBody>
          <a:bodyPr/>
          <a:lstStyle>
            <a:lvl1pPr marL="0" indent="0">
              <a:buNone/>
              <a:defRPr/>
            </a:lvl1pPr>
          </a:lstStyle>
          <a:p>
            <a:pPr lvl="0"/>
            <a:r>
              <a:rPr lang="en-US"/>
              <a:t>Click to add Text</a:t>
            </a:r>
          </a:p>
        </p:txBody>
      </p:sp>
      <p:sp>
        <p:nvSpPr>
          <p:cNvPr id="16" name="Text Placeholder 20">
            <a:extLst>
              <a:ext uri="{FF2B5EF4-FFF2-40B4-BE49-F238E27FC236}">
                <a16:creationId xmlns:a16="http://schemas.microsoft.com/office/drawing/2014/main" id="{D8B00D30-D830-574F-AAEC-9609E6D7C125}"/>
              </a:ext>
            </a:extLst>
          </p:cNvPr>
          <p:cNvSpPr>
            <a:spLocks noGrp="1"/>
          </p:cNvSpPr>
          <p:nvPr>
            <p:ph type="body" sz="quarter" idx="14" hasCustomPrompt="1"/>
          </p:nvPr>
        </p:nvSpPr>
        <p:spPr>
          <a:xfrm>
            <a:off x="6412127" y="2498142"/>
            <a:ext cx="5103073" cy="1696171"/>
          </a:xfrm>
        </p:spPr>
        <p:txBody>
          <a:bodyPr/>
          <a:lstStyle>
            <a:lvl1pPr marL="0" indent="0">
              <a:buNone/>
              <a:defRPr/>
            </a:lvl1pPr>
          </a:lstStyle>
          <a:p>
            <a:pPr lvl="0"/>
            <a:r>
              <a:rPr lang="en-US"/>
              <a:t>Click to add Text</a:t>
            </a:r>
          </a:p>
        </p:txBody>
      </p:sp>
      <p:sp>
        <p:nvSpPr>
          <p:cNvPr id="22" name="Text Placeholder 20">
            <a:extLst>
              <a:ext uri="{FF2B5EF4-FFF2-40B4-BE49-F238E27FC236}">
                <a16:creationId xmlns:a16="http://schemas.microsoft.com/office/drawing/2014/main" id="{43E48771-016E-D54B-8456-A3B35BAB94DE}"/>
              </a:ext>
            </a:extLst>
          </p:cNvPr>
          <p:cNvSpPr>
            <a:spLocks noGrp="1"/>
          </p:cNvSpPr>
          <p:nvPr>
            <p:ph type="body" sz="quarter" idx="15" hasCustomPrompt="1"/>
          </p:nvPr>
        </p:nvSpPr>
        <p:spPr>
          <a:xfrm>
            <a:off x="2068800" y="5220313"/>
            <a:ext cx="9508800" cy="764554"/>
          </a:xfrm>
        </p:spPr>
        <p:txBody>
          <a:bodyPr anchor="ctr"/>
          <a:lstStyle>
            <a:lvl1pPr marL="0" indent="0">
              <a:buNone/>
              <a:defRPr lang="en-US" sz="1800" kern="1200" dirty="0" smtClean="0" bmk="">
                <a:solidFill>
                  <a:schemeClr val="tx1"/>
                </a:solidFill>
                <a:latin typeface="Credit Suisse Type Light"/>
                <a:ea typeface="+mn-ea"/>
                <a:cs typeface="+mn-cs"/>
              </a:defRPr>
            </a:lvl1pPr>
          </a:lstStyle>
          <a:p>
            <a:pPr lvl="0"/>
            <a:r>
              <a:rPr lang="en-US"/>
              <a:t>Click to add Text</a:t>
            </a:r>
          </a:p>
        </p:txBody>
      </p:sp>
    </p:spTree>
    <p:extLst>
      <p:ext uri="{BB962C8B-B14F-4D97-AF65-F5344CB8AC3E}">
        <p14:creationId xmlns:p14="http://schemas.microsoft.com/office/powerpoint/2010/main" val="137651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Point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73484017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14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6" name="Slide Number"/>
          <p:cNvSpPr>
            <a:spLocks noGrp="1"/>
          </p:cNvSpPr>
          <p:nvPr>
            <p:ph type="sldNum" sz="quarter" idx="4"/>
          </p:nvPr>
        </p:nvSpPr>
        <p:spPr>
          <a:xfrm>
            <a:off x="11275200" y="6534000"/>
            <a:ext cx="480000" cy="122400"/>
          </a:xfrm>
          <a:prstGeom prst="rect">
            <a:avLst/>
          </a:prstGeom>
        </p:spPr>
        <p:txBody>
          <a:bodyPr vert="horz" lIns="0" tIns="0" rIns="0" bIns="0" rtlCol="0" anchor="ctr"/>
          <a:lstStyle>
            <a:lvl1pPr algn="r">
              <a:defRPr sz="800">
                <a:solidFill>
                  <a:schemeClr val="tx1"/>
                </a:solidFill>
              </a:defRPr>
            </a:lvl1pPr>
          </a:lstStyle>
          <a:p>
            <a:fld id="{14083476-7809-41B0-B38C-DE860FDD3802}" type="slidenum">
              <a:rPr lang="en-US" smtClean="0"/>
              <a:pPr/>
              <a:t>‹#›</a:t>
            </a:fld>
            <a:endParaRPr lang="en-US"/>
          </a:p>
        </p:txBody>
      </p:sp>
      <p:sp>
        <p:nvSpPr>
          <p:cNvPr id="4" name="Date"/>
          <p:cNvSpPr>
            <a:spLocks noGrp="1"/>
          </p:cNvSpPr>
          <p:nvPr>
            <p:ph type="dt" sz="half" idx="2"/>
          </p:nvPr>
        </p:nvSpPr>
        <p:spPr>
          <a:xfrm>
            <a:off x="9595200" y="6534000"/>
            <a:ext cx="1488000" cy="122400"/>
          </a:xfrm>
          <a:prstGeom prst="rect">
            <a:avLst/>
          </a:prstGeom>
        </p:spPr>
        <p:txBody>
          <a:bodyPr vert="horz" lIns="0" tIns="0" rIns="0" bIns="0" rtlCol="0" anchor="ctr"/>
          <a:lstStyle>
            <a:lvl1pPr algn="l">
              <a:defRPr sz="800">
                <a:solidFill>
                  <a:schemeClr val="tx1"/>
                </a:solidFill>
              </a:defRPr>
            </a:lvl1pPr>
          </a:lstStyle>
          <a:p>
            <a:fld id="{E9BDB2AD-1C5D-BE45-BB0C-1165F42078ED}" type="datetime2">
              <a:rPr lang="en-US" smtClean="0"/>
              <a:t>Thursday, October 7, 2021</a:t>
            </a:fld>
            <a:endParaRPr lang="en-US"/>
          </a:p>
        </p:txBody>
      </p:sp>
      <p:sp>
        <p:nvSpPr>
          <p:cNvPr id="5" name="Footer"/>
          <p:cNvSpPr>
            <a:spLocks noGrp="1"/>
          </p:cNvSpPr>
          <p:nvPr>
            <p:ph type="ftr" sz="quarter" idx="3"/>
          </p:nvPr>
        </p:nvSpPr>
        <p:spPr>
          <a:xfrm>
            <a:off x="2068800" y="6534000"/>
            <a:ext cx="7147200" cy="122400"/>
          </a:xfrm>
          <a:prstGeom prst="rect">
            <a:avLst/>
          </a:prstGeom>
        </p:spPr>
        <p:txBody>
          <a:bodyPr vert="horz" lIns="0" tIns="0" rIns="0" bIns="0" rtlCol="0" anchor="ctr"/>
          <a:lstStyle>
            <a:lvl1pPr algn="l">
              <a:defRPr sz="800">
                <a:solidFill>
                  <a:schemeClr val="tx1"/>
                </a:solidFill>
              </a:defRPr>
            </a:lvl1pPr>
          </a:lstStyle>
          <a:p>
            <a:endParaRPr lang="en-US"/>
          </a:p>
        </p:txBody>
      </p:sp>
      <p:sp>
        <p:nvSpPr>
          <p:cNvPr id="2" name="Title 1"/>
          <p:cNvSpPr>
            <a:spLocks noGrp="1"/>
          </p:cNvSpPr>
          <p:nvPr>
            <p:ph type="title" hasCustomPrompt="1"/>
          </p:nvPr>
        </p:nvSpPr>
        <p:spPr>
          <a:xfrm>
            <a:off x="427200" y="295200"/>
            <a:ext cx="11328000" cy="396950"/>
          </a:xfrm>
        </p:spPr>
        <p:txBody>
          <a:bodyPr anchor="b"/>
          <a:lstStyle>
            <a:lvl1pPr>
              <a:defRPr baseline="0"/>
            </a:lvl1pPr>
          </a:lstStyle>
          <a:p>
            <a:r>
              <a:rPr lang="en-US"/>
              <a:t>Three Points (option #2)</a:t>
            </a:r>
          </a:p>
        </p:txBody>
      </p:sp>
      <p:sp>
        <p:nvSpPr>
          <p:cNvPr id="11" name="Text Placeholder 10">
            <a:extLst>
              <a:ext uri="{FF2B5EF4-FFF2-40B4-BE49-F238E27FC236}">
                <a16:creationId xmlns:a16="http://schemas.microsoft.com/office/drawing/2014/main" id="{15CE7EB0-3579-064C-B80A-9D2D027EEF8F}"/>
              </a:ext>
            </a:extLst>
          </p:cNvPr>
          <p:cNvSpPr>
            <a:spLocks noGrp="1"/>
          </p:cNvSpPr>
          <p:nvPr>
            <p:ph type="body" sz="quarter" idx="11"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
        <p:nvSpPr>
          <p:cNvPr id="12" name="Rectangle 11">
            <a:extLst>
              <a:ext uri="{FF2B5EF4-FFF2-40B4-BE49-F238E27FC236}">
                <a16:creationId xmlns:a16="http://schemas.microsoft.com/office/drawing/2014/main" id="{B27495EA-BA8B-164A-A744-34390E310CB5}"/>
              </a:ext>
            </a:extLst>
          </p:cNvPr>
          <p:cNvSpPr/>
          <p:nvPr userDrawn="1"/>
        </p:nvSpPr>
        <p:spPr>
          <a:xfrm>
            <a:off x="427200" y="5130000"/>
            <a:ext cx="11328000" cy="909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algn="ctr"/>
            <a:endParaRPr lang="en-US" sz="1200">
              <a:solidFill>
                <a:schemeClr val="bg1"/>
              </a:solidFill>
            </a:endParaRPr>
          </a:p>
        </p:txBody>
      </p:sp>
      <p:pic>
        <p:nvPicPr>
          <p:cNvPr id="19" name="New picture">
            <a:extLst>
              <a:ext uri="{FF2B5EF4-FFF2-40B4-BE49-F238E27FC236}">
                <a16:creationId xmlns:a16="http://schemas.microsoft.com/office/drawing/2014/main" id="{DD52B60F-7ED8-6845-A27E-3D7C741B5177}"/>
              </a:ext>
            </a:extLst>
          </p:cNvPr>
          <p:cNvPicPr/>
          <p:nvPr userDrawn="1"/>
        </p:nvPicPr>
        <p:blipFill>
          <a:blip r:embed="rId6" cstate="email">
            <a:extLst>
              <a:ext uri="{28A0092B-C50C-407E-A947-70E740481C1C}">
                <a14:useLocalDpi xmlns:a14="http://schemas.microsoft.com/office/drawing/2010/main"/>
              </a:ext>
            </a:extLst>
          </a:blip>
          <a:srcRect/>
          <a:stretch>
            <a:fillRect/>
          </a:stretch>
        </p:blipFill>
        <p:spPr>
          <a:xfrm>
            <a:off x="614400" y="5292000"/>
            <a:ext cx="768000" cy="576000"/>
          </a:xfrm>
          <a:prstGeom prst="rect">
            <a:avLst/>
          </a:prstGeom>
          <a:noFill/>
          <a:ln>
            <a:noFill/>
          </a:ln>
        </p:spPr>
      </p:pic>
      <p:sp>
        <p:nvSpPr>
          <p:cNvPr id="15" name="Text Placeholder 20">
            <a:extLst>
              <a:ext uri="{FF2B5EF4-FFF2-40B4-BE49-F238E27FC236}">
                <a16:creationId xmlns:a16="http://schemas.microsoft.com/office/drawing/2014/main" id="{102AECD8-A25A-3A4D-99D9-AE459337A163}"/>
              </a:ext>
            </a:extLst>
          </p:cNvPr>
          <p:cNvSpPr>
            <a:spLocks noGrp="1"/>
          </p:cNvSpPr>
          <p:nvPr>
            <p:ph type="body" sz="quarter" idx="13" hasCustomPrompt="1"/>
          </p:nvPr>
        </p:nvSpPr>
        <p:spPr>
          <a:xfrm>
            <a:off x="427039" y="1540236"/>
            <a:ext cx="4851190" cy="457530"/>
          </a:xfrm>
        </p:spPr>
        <p:txBody>
          <a:bodyPr anchor="b"/>
          <a:lstStyle>
            <a:lvl1pPr marL="0" marR="0" indent="0" algn="l" defTabSz="914400" rtl="0" eaLnBrk="1" latinLnBrk="0" hangingPunct="1">
              <a:buNone/>
              <a:defRPr lang="en-US" sz="2000" kern="1200" dirty="0" bmk="">
                <a:solidFill>
                  <a:srgbClr val="000000"/>
                </a:solidFill>
                <a:latin typeface="Credit Suisse Type Light"/>
                <a:ea typeface="+mn-ea"/>
                <a:cs typeface="+mn-cs"/>
              </a:defRPr>
            </a:lvl1pPr>
          </a:lstStyle>
          <a:p>
            <a:pPr lvl="0"/>
            <a:r>
              <a:rPr lang="en-US"/>
              <a:t>Click to add Text</a:t>
            </a:r>
          </a:p>
        </p:txBody>
      </p:sp>
      <p:sp>
        <p:nvSpPr>
          <p:cNvPr id="22" name="Text Placeholder 20">
            <a:extLst>
              <a:ext uri="{FF2B5EF4-FFF2-40B4-BE49-F238E27FC236}">
                <a16:creationId xmlns:a16="http://schemas.microsoft.com/office/drawing/2014/main" id="{43E48771-016E-D54B-8456-A3B35BAB94DE}"/>
              </a:ext>
            </a:extLst>
          </p:cNvPr>
          <p:cNvSpPr>
            <a:spLocks noGrp="1"/>
          </p:cNvSpPr>
          <p:nvPr>
            <p:ph type="body" sz="quarter" idx="15" hasCustomPrompt="1"/>
          </p:nvPr>
        </p:nvSpPr>
        <p:spPr>
          <a:xfrm>
            <a:off x="2068800" y="5220313"/>
            <a:ext cx="9508800" cy="764554"/>
          </a:xfrm>
        </p:spPr>
        <p:txBody>
          <a:bodyPr anchor="ctr"/>
          <a:lstStyle>
            <a:lvl1pPr marL="0" indent="0">
              <a:buNone/>
              <a:defRPr lang="en-US" sz="1800" kern="1200" dirty="0" smtClean="0" bmk="">
                <a:solidFill>
                  <a:schemeClr val="tx1"/>
                </a:solidFill>
                <a:latin typeface="Credit Suisse Type Light"/>
                <a:ea typeface="+mn-ea"/>
                <a:cs typeface="+mn-cs"/>
              </a:defRPr>
            </a:lvl1pPr>
          </a:lstStyle>
          <a:p>
            <a:pPr lvl="0"/>
            <a:r>
              <a:rPr lang="en-US"/>
              <a:t>Click to add Text</a:t>
            </a:r>
          </a:p>
        </p:txBody>
      </p:sp>
      <p:sp>
        <p:nvSpPr>
          <p:cNvPr id="9" name="Picture Placeholder 8">
            <a:extLst>
              <a:ext uri="{FF2B5EF4-FFF2-40B4-BE49-F238E27FC236}">
                <a16:creationId xmlns:a16="http://schemas.microsoft.com/office/drawing/2014/main" id="{B628D63F-4645-2942-B477-38E085D46AE0}"/>
              </a:ext>
            </a:extLst>
          </p:cNvPr>
          <p:cNvSpPr>
            <a:spLocks noGrp="1"/>
          </p:cNvSpPr>
          <p:nvPr>
            <p:ph type="pic" sz="quarter" idx="16" hasCustomPrompt="1"/>
          </p:nvPr>
        </p:nvSpPr>
        <p:spPr>
          <a:xfrm>
            <a:off x="5297556" y="1539875"/>
            <a:ext cx="656533" cy="457200"/>
          </a:xfrm>
        </p:spPr>
        <p:txBody>
          <a:bodyPr anchor="ctr"/>
          <a:lstStyle>
            <a:lvl1pPr marL="0" indent="0" algn="ctr">
              <a:buNone/>
              <a:defRPr/>
            </a:lvl1pPr>
          </a:lstStyle>
          <a:p>
            <a:r>
              <a:rPr lang="en-US"/>
              <a:t>icon</a:t>
            </a:r>
          </a:p>
        </p:txBody>
      </p:sp>
      <p:sp>
        <p:nvSpPr>
          <p:cNvPr id="14" name="Text Placeholder 13">
            <a:extLst>
              <a:ext uri="{FF2B5EF4-FFF2-40B4-BE49-F238E27FC236}">
                <a16:creationId xmlns:a16="http://schemas.microsoft.com/office/drawing/2014/main" id="{EDF83737-AFD4-A64D-A50C-FDA08AA5E502}"/>
              </a:ext>
            </a:extLst>
          </p:cNvPr>
          <p:cNvSpPr>
            <a:spLocks noGrp="1"/>
          </p:cNvSpPr>
          <p:nvPr>
            <p:ph type="body" sz="quarter" idx="17"/>
          </p:nvPr>
        </p:nvSpPr>
        <p:spPr>
          <a:xfrm>
            <a:off x="427037" y="2020521"/>
            <a:ext cx="5546379" cy="3011488"/>
          </a:xfrm>
          <a:solidFill>
            <a:schemeClr val="bg2">
              <a:lumMod val="90000"/>
            </a:schemeClr>
          </a:solidFill>
        </p:spPr>
        <p:txBody>
          <a:bodyPr lIns="182880" tIns="91440" rIns="18288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0">
            <a:extLst>
              <a:ext uri="{FF2B5EF4-FFF2-40B4-BE49-F238E27FC236}">
                <a16:creationId xmlns:a16="http://schemas.microsoft.com/office/drawing/2014/main" id="{4D5A5668-C5AD-C14E-93C5-CB10AB47101A}"/>
              </a:ext>
            </a:extLst>
          </p:cNvPr>
          <p:cNvSpPr>
            <a:spLocks noGrp="1"/>
          </p:cNvSpPr>
          <p:nvPr>
            <p:ph type="body" sz="quarter" idx="18" hasCustomPrompt="1"/>
          </p:nvPr>
        </p:nvSpPr>
        <p:spPr>
          <a:xfrm>
            <a:off x="6208823" y="1540236"/>
            <a:ext cx="4851190" cy="457530"/>
          </a:xfrm>
        </p:spPr>
        <p:txBody>
          <a:bodyPr anchor="b"/>
          <a:lstStyle>
            <a:lvl1pPr marL="0" marR="0" indent="0" algn="l" defTabSz="914400" rtl="0" eaLnBrk="1" latinLnBrk="0" hangingPunct="1">
              <a:buNone/>
              <a:defRPr lang="en-US" sz="2000" kern="1200" dirty="0" bmk="">
                <a:solidFill>
                  <a:srgbClr val="000000"/>
                </a:solidFill>
                <a:latin typeface="Credit Suisse Type Light"/>
                <a:ea typeface="+mn-ea"/>
                <a:cs typeface="+mn-cs"/>
              </a:defRPr>
            </a:lvl1pPr>
          </a:lstStyle>
          <a:p>
            <a:pPr lvl="0"/>
            <a:r>
              <a:rPr lang="en-US"/>
              <a:t>Click to add Text</a:t>
            </a:r>
          </a:p>
        </p:txBody>
      </p:sp>
      <p:sp>
        <p:nvSpPr>
          <p:cNvPr id="32" name="Picture Placeholder 8">
            <a:extLst>
              <a:ext uri="{FF2B5EF4-FFF2-40B4-BE49-F238E27FC236}">
                <a16:creationId xmlns:a16="http://schemas.microsoft.com/office/drawing/2014/main" id="{F68B8DA2-40ED-7443-883D-CCC6A327CCB7}"/>
              </a:ext>
            </a:extLst>
          </p:cNvPr>
          <p:cNvSpPr>
            <a:spLocks noGrp="1"/>
          </p:cNvSpPr>
          <p:nvPr>
            <p:ph type="pic" sz="quarter" idx="19" hasCustomPrompt="1"/>
          </p:nvPr>
        </p:nvSpPr>
        <p:spPr>
          <a:xfrm>
            <a:off x="11079340" y="1539875"/>
            <a:ext cx="656533" cy="457200"/>
          </a:xfrm>
        </p:spPr>
        <p:txBody>
          <a:bodyPr anchor="ctr"/>
          <a:lstStyle>
            <a:lvl1pPr marL="0" indent="0" algn="ctr">
              <a:buNone/>
              <a:defRPr/>
            </a:lvl1pPr>
          </a:lstStyle>
          <a:p>
            <a:r>
              <a:rPr lang="en-US"/>
              <a:t>icon</a:t>
            </a:r>
          </a:p>
        </p:txBody>
      </p:sp>
      <p:sp>
        <p:nvSpPr>
          <p:cNvPr id="33" name="Text Placeholder 13">
            <a:extLst>
              <a:ext uri="{FF2B5EF4-FFF2-40B4-BE49-F238E27FC236}">
                <a16:creationId xmlns:a16="http://schemas.microsoft.com/office/drawing/2014/main" id="{DE886FB7-744D-744D-A342-9E3DD3250C67}"/>
              </a:ext>
            </a:extLst>
          </p:cNvPr>
          <p:cNvSpPr>
            <a:spLocks noGrp="1"/>
          </p:cNvSpPr>
          <p:nvPr>
            <p:ph type="body" sz="quarter" idx="20"/>
          </p:nvPr>
        </p:nvSpPr>
        <p:spPr>
          <a:xfrm>
            <a:off x="6208821" y="2020521"/>
            <a:ext cx="5546379" cy="3011488"/>
          </a:xfrm>
          <a:solidFill>
            <a:schemeClr val="bg2">
              <a:lumMod val="90000"/>
            </a:schemeClr>
          </a:solidFill>
        </p:spPr>
        <p:txBody>
          <a:bodyPr lIns="182880" tIns="91440" rIns="18288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5" name="Straight Connector 24">
            <a:extLst>
              <a:ext uri="{FF2B5EF4-FFF2-40B4-BE49-F238E27FC236}">
                <a16:creationId xmlns:a16="http://schemas.microsoft.com/office/drawing/2014/main" id="{CC4EF939-6543-8745-87B3-BBA09DCF1945}"/>
              </a:ext>
            </a:extLst>
          </p:cNvPr>
          <p:cNvCxnSpPr>
            <a:cxnSpLocks/>
          </p:cNvCxnSpPr>
          <p:nvPr userDrawn="1"/>
        </p:nvCxnSpPr>
        <p:spPr>
          <a:xfrm>
            <a:off x="427038" y="2008798"/>
            <a:ext cx="55463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0113009-1685-0C4C-84FD-FD23B2C0EBE6}"/>
              </a:ext>
            </a:extLst>
          </p:cNvPr>
          <p:cNvCxnSpPr>
            <a:cxnSpLocks/>
          </p:cNvCxnSpPr>
          <p:nvPr userDrawn="1"/>
        </p:nvCxnSpPr>
        <p:spPr>
          <a:xfrm>
            <a:off x="6208822" y="2008798"/>
            <a:ext cx="55463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16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edia Clip">
    <p:spTree>
      <p:nvGrpSpPr>
        <p:cNvPr id="1" name=""/>
        <p:cNvGrpSpPr/>
        <p:nvPr/>
      </p:nvGrpSpPr>
      <p:grpSpPr>
        <a:xfrm>
          <a:off x="0" y="0"/>
          <a:ext cx="0" cy="0"/>
          <a:chOff x="0" y="0"/>
          <a:chExt cx="0" cy="0"/>
        </a:xfrm>
      </p:grpSpPr>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3353154D-94D5-C34D-AE4F-D5FE01FF8BB6}"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7" name="Media Placeholder 1"/>
          <p:cNvSpPr>
            <a:spLocks noGrp="1"/>
          </p:cNvSpPr>
          <p:nvPr>
            <p:ph type="media" sz="quarter" idx="13" hasCustomPrompt="1"/>
          </p:nvPr>
        </p:nvSpPr>
        <p:spPr>
          <a:xfrm>
            <a:off x="427200" y="1412875"/>
            <a:ext cx="11328400" cy="4752975"/>
          </a:xfrm>
        </p:spPr>
        <p:txBody>
          <a:bodyPr/>
          <a:lstStyle>
            <a:lvl1pPr marL="0" indent="0">
              <a:buNone/>
              <a:defRPr sz="1200"/>
            </a:lvl1pPr>
          </a:lstStyle>
          <a:p>
            <a:r>
              <a:rPr lang="en-US"/>
              <a:t>Click icon to add media clip</a:t>
            </a:r>
          </a:p>
        </p:txBody>
      </p:sp>
      <p:sp>
        <p:nvSpPr>
          <p:cNvPr id="2" name="Title 1"/>
          <p:cNvSpPr>
            <a:spLocks noGrp="1"/>
          </p:cNvSpPr>
          <p:nvPr>
            <p:ph type="title" hasCustomPrompt="1"/>
          </p:nvPr>
        </p:nvSpPr>
        <p:spPr>
          <a:xfrm>
            <a:off x="427200" y="295200"/>
            <a:ext cx="11328000" cy="396950"/>
          </a:xfrm>
        </p:spPr>
        <p:txBody>
          <a:bodyPr anchor="b"/>
          <a:lstStyle>
            <a:lvl1pPr>
              <a:defRPr baseline="0"/>
            </a:lvl1pPr>
          </a:lstStyle>
          <a:p>
            <a:r>
              <a:rPr lang="en-US"/>
              <a:t>Media Clip</a:t>
            </a:r>
          </a:p>
        </p:txBody>
      </p:sp>
      <p:sp>
        <p:nvSpPr>
          <p:cNvPr id="8" name="Text Placeholder 10">
            <a:extLst>
              <a:ext uri="{FF2B5EF4-FFF2-40B4-BE49-F238E27FC236}">
                <a16:creationId xmlns:a16="http://schemas.microsoft.com/office/drawing/2014/main" id="{A8D87CB6-C837-2341-8B70-91591432BD4F}"/>
              </a:ext>
            </a:extLst>
          </p:cNvPr>
          <p:cNvSpPr>
            <a:spLocks noGrp="1"/>
          </p:cNvSpPr>
          <p:nvPr>
            <p:ph type="body" sz="quarter" idx="14"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322061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Option 1">
    <p:spTree>
      <p:nvGrpSpPr>
        <p:cNvPr id="1" name=""/>
        <p:cNvGrpSpPr/>
        <p:nvPr/>
      </p:nvGrpSpPr>
      <p:grpSpPr>
        <a:xfrm>
          <a:off x="0" y="0"/>
          <a:ext cx="0" cy="0"/>
          <a:chOff x="0" y="0"/>
          <a:chExt cx="0" cy="0"/>
        </a:xfrm>
      </p:grpSpPr>
      <p:graphicFrame>
        <p:nvGraphicFramePr>
          <p:cNvPr id="27" name="Object 26" hidden="1"/>
          <p:cNvGraphicFramePr>
            <a:graphicFrameLocks noChangeAspect="1"/>
          </p:cNvGraphicFramePr>
          <p:nvPr userDrawn="1">
            <p:custDataLst>
              <p:tags r:id="rId2"/>
            </p:custDataLst>
            <p:extLst>
              <p:ext uri="{D42A27DB-BD31-4B8C-83A1-F6EECF244321}">
                <p14:modId xmlns:p14="http://schemas.microsoft.com/office/powerpoint/2010/main" val="411721523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169" name="think-cell Slide" r:id="rId4" imgW="270" imgH="270" progId="TCLayout.ActiveDocument.1">
                  <p:embed/>
                </p:oleObj>
              </mc:Choice>
              <mc:Fallback>
                <p:oleObj name="think-cell Slide" r:id="rId4" imgW="270" imgH="270" progId="TCLayout.ActiveDocument.1">
                  <p:embed/>
                  <p:pic>
                    <p:nvPicPr>
                      <p:cNvPr id="27" name="Object 26"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AE603141-34F6-7743-A209-BCCAA52B6349}"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26" name="Agenda Text 10"/>
          <p:cNvSpPr>
            <a:spLocks noGrp="1"/>
          </p:cNvSpPr>
          <p:nvPr>
            <p:ph type="body" sz="quarter" idx="32" hasCustomPrompt="1"/>
          </p:nvPr>
        </p:nvSpPr>
        <p:spPr>
          <a:xfrm>
            <a:off x="7017600" y="4690800"/>
            <a:ext cx="4742400" cy="446400"/>
          </a:xfrm>
        </p:spPr>
        <p:txBody>
          <a:bodyPr bIns="25200" anchor="b"/>
          <a:lstStyle>
            <a:lvl1pPr marL="0" indent="0" algn="l">
              <a:buNone/>
              <a:defRPr sz="1600" b="0"/>
            </a:lvl1pPr>
          </a:lstStyle>
          <a:p>
            <a:pPr lvl="0"/>
            <a:r>
              <a:rPr lang="en-US"/>
              <a:t>Text</a:t>
            </a:r>
          </a:p>
        </p:txBody>
      </p:sp>
      <p:sp>
        <p:nvSpPr>
          <p:cNvPr id="25" name="Agenda Number 10"/>
          <p:cNvSpPr>
            <a:spLocks noGrp="1"/>
          </p:cNvSpPr>
          <p:nvPr>
            <p:ph type="body" sz="quarter" idx="31" hasCustomPrompt="1"/>
          </p:nvPr>
        </p:nvSpPr>
        <p:spPr>
          <a:xfrm>
            <a:off x="6192000" y="4690800"/>
            <a:ext cx="619200" cy="442800"/>
          </a:xfrm>
        </p:spPr>
        <p:txBody>
          <a:bodyPr anchor="ctr"/>
          <a:lstStyle>
            <a:lvl1pPr marL="0" indent="0" algn="r">
              <a:buNone/>
              <a:defRPr sz="3200" b="1"/>
            </a:lvl1pPr>
          </a:lstStyle>
          <a:p>
            <a:pPr lvl="0"/>
            <a:r>
              <a:rPr lang="en-US"/>
              <a:t>#</a:t>
            </a:r>
          </a:p>
        </p:txBody>
      </p:sp>
      <p:sp>
        <p:nvSpPr>
          <p:cNvPr id="22" name="Agenda Text 9"/>
          <p:cNvSpPr>
            <a:spLocks noGrp="1"/>
          </p:cNvSpPr>
          <p:nvPr>
            <p:ph type="body" sz="quarter" idx="28" hasCustomPrompt="1"/>
          </p:nvPr>
        </p:nvSpPr>
        <p:spPr>
          <a:xfrm>
            <a:off x="7017600" y="3870000"/>
            <a:ext cx="4742400" cy="446400"/>
          </a:xfrm>
        </p:spPr>
        <p:txBody>
          <a:bodyPr bIns="25200" anchor="b"/>
          <a:lstStyle>
            <a:lvl1pPr marL="0" indent="0" algn="l">
              <a:buNone/>
              <a:defRPr sz="1600" b="0"/>
            </a:lvl1pPr>
          </a:lstStyle>
          <a:p>
            <a:pPr lvl="0"/>
            <a:r>
              <a:rPr lang="en-US"/>
              <a:t>Text</a:t>
            </a:r>
          </a:p>
        </p:txBody>
      </p:sp>
      <p:sp>
        <p:nvSpPr>
          <p:cNvPr id="21" name="Agenda Number 9"/>
          <p:cNvSpPr>
            <a:spLocks noGrp="1"/>
          </p:cNvSpPr>
          <p:nvPr>
            <p:ph type="body" sz="quarter" idx="27" hasCustomPrompt="1"/>
          </p:nvPr>
        </p:nvSpPr>
        <p:spPr>
          <a:xfrm>
            <a:off x="6192000" y="3870000"/>
            <a:ext cx="619200" cy="442800"/>
          </a:xfrm>
        </p:spPr>
        <p:txBody>
          <a:bodyPr anchor="ctr"/>
          <a:lstStyle>
            <a:lvl1pPr marL="0" indent="0" algn="r">
              <a:buNone/>
              <a:defRPr sz="3200" b="1"/>
            </a:lvl1pPr>
          </a:lstStyle>
          <a:p>
            <a:pPr lvl="0"/>
            <a:r>
              <a:rPr lang="en-US"/>
              <a:t>#</a:t>
            </a:r>
          </a:p>
        </p:txBody>
      </p:sp>
      <p:sp>
        <p:nvSpPr>
          <p:cNvPr id="18" name="Agenda Text 8"/>
          <p:cNvSpPr>
            <a:spLocks noGrp="1"/>
          </p:cNvSpPr>
          <p:nvPr>
            <p:ph type="body" sz="quarter" idx="24" hasCustomPrompt="1"/>
          </p:nvPr>
        </p:nvSpPr>
        <p:spPr>
          <a:xfrm>
            <a:off x="7017600" y="3052800"/>
            <a:ext cx="4742400" cy="446400"/>
          </a:xfrm>
        </p:spPr>
        <p:txBody>
          <a:bodyPr bIns="25200" anchor="b"/>
          <a:lstStyle>
            <a:lvl1pPr marL="0" indent="0" algn="l">
              <a:buNone/>
              <a:defRPr sz="1600" b="0"/>
            </a:lvl1pPr>
          </a:lstStyle>
          <a:p>
            <a:pPr lvl="0"/>
            <a:r>
              <a:rPr lang="en-US"/>
              <a:t>Text</a:t>
            </a:r>
          </a:p>
        </p:txBody>
      </p:sp>
      <p:sp>
        <p:nvSpPr>
          <p:cNvPr id="17" name="Agenda Number 8"/>
          <p:cNvSpPr>
            <a:spLocks noGrp="1"/>
          </p:cNvSpPr>
          <p:nvPr>
            <p:ph type="body" sz="quarter" idx="23" hasCustomPrompt="1"/>
          </p:nvPr>
        </p:nvSpPr>
        <p:spPr>
          <a:xfrm>
            <a:off x="6192000" y="3049200"/>
            <a:ext cx="619200" cy="442800"/>
          </a:xfrm>
        </p:spPr>
        <p:txBody>
          <a:bodyPr anchor="ctr"/>
          <a:lstStyle>
            <a:lvl1pPr marL="0" indent="0" algn="r">
              <a:buNone/>
              <a:defRPr sz="3200" b="1"/>
            </a:lvl1pPr>
          </a:lstStyle>
          <a:p>
            <a:pPr lvl="0"/>
            <a:r>
              <a:rPr lang="en-US"/>
              <a:t>#</a:t>
            </a:r>
          </a:p>
        </p:txBody>
      </p:sp>
      <p:sp>
        <p:nvSpPr>
          <p:cNvPr id="14" name="Agenda Text 7"/>
          <p:cNvSpPr>
            <a:spLocks noGrp="1"/>
          </p:cNvSpPr>
          <p:nvPr>
            <p:ph type="body" sz="quarter" idx="20" hasCustomPrompt="1"/>
          </p:nvPr>
        </p:nvSpPr>
        <p:spPr>
          <a:xfrm>
            <a:off x="7017600" y="2232000"/>
            <a:ext cx="4742400" cy="446400"/>
          </a:xfrm>
        </p:spPr>
        <p:txBody>
          <a:bodyPr tIns="0" bIns="25200" anchor="b"/>
          <a:lstStyle>
            <a:lvl1pPr marL="0" indent="0" algn="l">
              <a:buNone/>
              <a:defRPr sz="1600" b="0"/>
            </a:lvl1pPr>
          </a:lstStyle>
          <a:p>
            <a:pPr lvl="0"/>
            <a:r>
              <a:rPr lang="en-US"/>
              <a:t>Text</a:t>
            </a:r>
          </a:p>
        </p:txBody>
      </p:sp>
      <p:sp>
        <p:nvSpPr>
          <p:cNvPr id="13" name="Agenda Number 7"/>
          <p:cNvSpPr>
            <a:spLocks noGrp="1"/>
          </p:cNvSpPr>
          <p:nvPr>
            <p:ph type="body" sz="quarter" idx="19" hasCustomPrompt="1"/>
          </p:nvPr>
        </p:nvSpPr>
        <p:spPr>
          <a:xfrm>
            <a:off x="6192000" y="2232000"/>
            <a:ext cx="619200" cy="442800"/>
          </a:xfrm>
        </p:spPr>
        <p:txBody>
          <a:bodyPr anchor="ctr"/>
          <a:lstStyle>
            <a:lvl1pPr marL="0" indent="0" algn="r">
              <a:buNone/>
              <a:defRPr sz="3200" b="1"/>
            </a:lvl1pPr>
          </a:lstStyle>
          <a:p>
            <a:pPr lvl="0"/>
            <a:r>
              <a:rPr lang="en-US"/>
              <a:t>#</a:t>
            </a:r>
          </a:p>
        </p:txBody>
      </p:sp>
      <p:sp>
        <p:nvSpPr>
          <p:cNvPr id="10" name="Agenda Text 6"/>
          <p:cNvSpPr>
            <a:spLocks noGrp="1"/>
          </p:cNvSpPr>
          <p:nvPr>
            <p:ph type="body" sz="quarter" idx="16" hasCustomPrompt="1"/>
          </p:nvPr>
        </p:nvSpPr>
        <p:spPr>
          <a:xfrm>
            <a:off x="7017600" y="1411200"/>
            <a:ext cx="4742400" cy="446400"/>
          </a:xfrm>
        </p:spPr>
        <p:txBody>
          <a:bodyPr bIns="25200" anchor="b"/>
          <a:lstStyle>
            <a:lvl1pPr marL="0" indent="0" algn="l">
              <a:buNone/>
              <a:defRPr sz="1600" b="0"/>
            </a:lvl1pPr>
          </a:lstStyle>
          <a:p>
            <a:pPr lvl="0"/>
            <a:r>
              <a:rPr lang="en-US"/>
              <a:t>Text</a:t>
            </a:r>
          </a:p>
        </p:txBody>
      </p:sp>
      <p:sp>
        <p:nvSpPr>
          <p:cNvPr id="9" name="Agenda Number 6"/>
          <p:cNvSpPr>
            <a:spLocks noGrp="1"/>
          </p:cNvSpPr>
          <p:nvPr>
            <p:ph type="body" sz="quarter" idx="15" hasCustomPrompt="1"/>
          </p:nvPr>
        </p:nvSpPr>
        <p:spPr>
          <a:xfrm>
            <a:off x="6192000" y="1411200"/>
            <a:ext cx="619200" cy="442800"/>
          </a:xfrm>
        </p:spPr>
        <p:txBody>
          <a:bodyPr anchor="ctr"/>
          <a:lstStyle>
            <a:lvl1pPr marL="0" indent="0" algn="r">
              <a:buNone/>
              <a:defRPr sz="3200" b="1"/>
            </a:lvl1pPr>
          </a:lstStyle>
          <a:p>
            <a:pPr lvl="0"/>
            <a:r>
              <a:rPr lang="en-US"/>
              <a:t>#</a:t>
            </a:r>
          </a:p>
        </p:txBody>
      </p:sp>
      <p:sp>
        <p:nvSpPr>
          <p:cNvPr id="24" name="Agenda Text 5"/>
          <p:cNvSpPr>
            <a:spLocks noGrp="1"/>
          </p:cNvSpPr>
          <p:nvPr>
            <p:ph type="body" sz="quarter" idx="30" hasCustomPrompt="1"/>
          </p:nvPr>
        </p:nvSpPr>
        <p:spPr>
          <a:xfrm>
            <a:off x="1276800" y="4690800"/>
            <a:ext cx="4675267" cy="446400"/>
          </a:xfrm>
        </p:spPr>
        <p:txBody>
          <a:bodyPr bIns="25200" anchor="b"/>
          <a:lstStyle>
            <a:lvl1pPr marL="0" indent="0" algn="l">
              <a:buNone/>
              <a:defRPr sz="1600" b="0"/>
            </a:lvl1pPr>
          </a:lstStyle>
          <a:p>
            <a:pPr lvl="0"/>
            <a:r>
              <a:rPr lang="en-US"/>
              <a:t>Text</a:t>
            </a:r>
          </a:p>
        </p:txBody>
      </p:sp>
      <p:sp>
        <p:nvSpPr>
          <p:cNvPr id="23" name="Agenda Number 5"/>
          <p:cNvSpPr>
            <a:spLocks noGrp="1"/>
          </p:cNvSpPr>
          <p:nvPr>
            <p:ph type="body" sz="quarter" idx="29" hasCustomPrompt="1"/>
          </p:nvPr>
        </p:nvSpPr>
        <p:spPr>
          <a:xfrm>
            <a:off x="427200" y="4690800"/>
            <a:ext cx="619200" cy="442800"/>
          </a:xfrm>
        </p:spPr>
        <p:txBody>
          <a:bodyPr anchor="ctr"/>
          <a:lstStyle>
            <a:lvl1pPr marL="0" indent="0" algn="r">
              <a:buNone/>
              <a:defRPr sz="3200" b="1"/>
            </a:lvl1pPr>
          </a:lstStyle>
          <a:p>
            <a:pPr lvl="0"/>
            <a:r>
              <a:rPr lang="en-US"/>
              <a:t>#</a:t>
            </a:r>
          </a:p>
        </p:txBody>
      </p:sp>
      <p:sp>
        <p:nvSpPr>
          <p:cNvPr id="20" name="Agenda Text 4"/>
          <p:cNvSpPr>
            <a:spLocks noGrp="1"/>
          </p:cNvSpPr>
          <p:nvPr>
            <p:ph type="body" sz="quarter" idx="26" hasCustomPrompt="1"/>
          </p:nvPr>
        </p:nvSpPr>
        <p:spPr>
          <a:xfrm>
            <a:off x="1276800" y="3870000"/>
            <a:ext cx="4675267" cy="446400"/>
          </a:xfrm>
        </p:spPr>
        <p:txBody>
          <a:bodyPr bIns="25200" anchor="b"/>
          <a:lstStyle>
            <a:lvl1pPr marL="0" indent="0" algn="l">
              <a:buNone/>
              <a:defRPr sz="1600" b="0"/>
            </a:lvl1pPr>
          </a:lstStyle>
          <a:p>
            <a:pPr lvl="0"/>
            <a:r>
              <a:rPr lang="en-US"/>
              <a:t>Text</a:t>
            </a:r>
          </a:p>
        </p:txBody>
      </p:sp>
      <p:sp>
        <p:nvSpPr>
          <p:cNvPr id="19" name="Agenda Number 4"/>
          <p:cNvSpPr>
            <a:spLocks noGrp="1"/>
          </p:cNvSpPr>
          <p:nvPr>
            <p:ph type="body" sz="quarter" idx="25" hasCustomPrompt="1"/>
          </p:nvPr>
        </p:nvSpPr>
        <p:spPr>
          <a:xfrm>
            <a:off x="427200" y="3870000"/>
            <a:ext cx="619200" cy="442800"/>
          </a:xfrm>
        </p:spPr>
        <p:txBody>
          <a:bodyPr anchor="ctr"/>
          <a:lstStyle>
            <a:lvl1pPr marL="0" indent="0" algn="r">
              <a:buNone/>
              <a:defRPr sz="3200" b="1"/>
            </a:lvl1pPr>
          </a:lstStyle>
          <a:p>
            <a:pPr lvl="0"/>
            <a:r>
              <a:rPr lang="en-US"/>
              <a:t>#</a:t>
            </a:r>
          </a:p>
        </p:txBody>
      </p:sp>
      <p:sp>
        <p:nvSpPr>
          <p:cNvPr id="16" name="Agenda Text 3"/>
          <p:cNvSpPr>
            <a:spLocks noGrp="1"/>
          </p:cNvSpPr>
          <p:nvPr>
            <p:ph type="body" sz="quarter" idx="22" hasCustomPrompt="1"/>
          </p:nvPr>
        </p:nvSpPr>
        <p:spPr>
          <a:xfrm>
            <a:off x="1276800" y="3052800"/>
            <a:ext cx="4675267" cy="446400"/>
          </a:xfrm>
        </p:spPr>
        <p:txBody>
          <a:bodyPr bIns="25200" anchor="b"/>
          <a:lstStyle>
            <a:lvl1pPr marL="0" indent="0" algn="l">
              <a:buNone/>
              <a:defRPr sz="1600" b="0"/>
            </a:lvl1pPr>
          </a:lstStyle>
          <a:p>
            <a:pPr lvl="0"/>
            <a:r>
              <a:rPr lang="en-US"/>
              <a:t>Text</a:t>
            </a:r>
          </a:p>
        </p:txBody>
      </p:sp>
      <p:sp>
        <p:nvSpPr>
          <p:cNvPr id="15" name="Agenda Number 3"/>
          <p:cNvSpPr>
            <a:spLocks noGrp="1"/>
          </p:cNvSpPr>
          <p:nvPr>
            <p:ph type="body" sz="quarter" idx="21" hasCustomPrompt="1"/>
          </p:nvPr>
        </p:nvSpPr>
        <p:spPr>
          <a:xfrm>
            <a:off x="427200" y="3049200"/>
            <a:ext cx="619200" cy="442800"/>
          </a:xfrm>
        </p:spPr>
        <p:txBody>
          <a:bodyPr anchor="ctr"/>
          <a:lstStyle>
            <a:lvl1pPr marL="0" indent="0" algn="r">
              <a:buNone/>
              <a:defRPr sz="3200" b="1"/>
            </a:lvl1pPr>
          </a:lstStyle>
          <a:p>
            <a:pPr lvl="0"/>
            <a:r>
              <a:rPr lang="en-US"/>
              <a:t>#</a:t>
            </a:r>
          </a:p>
        </p:txBody>
      </p:sp>
      <p:sp>
        <p:nvSpPr>
          <p:cNvPr id="12" name="Agenda Text 2"/>
          <p:cNvSpPr>
            <a:spLocks noGrp="1"/>
          </p:cNvSpPr>
          <p:nvPr>
            <p:ph type="body" sz="quarter" idx="18" hasCustomPrompt="1"/>
          </p:nvPr>
        </p:nvSpPr>
        <p:spPr>
          <a:xfrm>
            <a:off x="1276800" y="2232000"/>
            <a:ext cx="4675267" cy="446400"/>
          </a:xfrm>
        </p:spPr>
        <p:txBody>
          <a:bodyPr bIns="25200" anchor="b"/>
          <a:lstStyle>
            <a:lvl1pPr marL="0" indent="0" algn="l">
              <a:buNone/>
              <a:defRPr sz="1600" b="0"/>
            </a:lvl1pPr>
          </a:lstStyle>
          <a:p>
            <a:pPr lvl="0"/>
            <a:r>
              <a:rPr lang="en-US"/>
              <a:t>Text </a:t>
            </a:r>
          </a:p>
        </p:txBody>
      </p:sp>
      <p:sp>
        <p:nvSpPr>
          <p:cNvPr id="11" name="Agenda Number 2"/>
          <p:cNvSpPr>
            <a:spLocks noGrp="1"/>
          </p:cNvSpPr>
          <p:nvPr>
            <p:ph type="body" sz="quarter" idx="17" hasCustomPrompt="1"/>
          </p:nvPr>
        </p:nvSpPr>
        <p:spPr>
          <a:xfrm>
            <a:off x="427200" y="2232000"/>
            <a:ext cx="619200" cy="442800"/>
          </a:xfrm>
        </p:spPr>
        <p:txBody>
          <a:bodyPr anchor="ctr"/>
          <a:lstStyle>
            <a:lvl1pPr marL="0" indent="0" algn="r">
              <a:buNone/>
              <a:defRPr sz="3200" b="1"/>
            </a:lvl1pPr>
          </a:lstStyle>
          <a:p>
            <a:pPr lvl="0"/>
            <a:r>
              <a:rPr lang="en-US"/>
              <a:t>#</a:t>
            </a:r>
          </a:p>
        </p:txBody>
      </p:sp>
      <p:sp>
        <p:nvSpPr>
          <p:cNvPr id="8" name="Agenda Text 1"/>
          <p:cNvSpPr>
            <a:spLocks noGrp="1"/>
          </p:cNvSpPr>
          <p:nvPr>
            <p:ph type="body" sz="quarter" idx="14" hasCustomPrompt="1"/>
          </p:nvPr>
        </p:nvSpPr>
        <p:spPr>
          <a:xfrm>
            <a:off x="1276800" y="1411200"/>
            <a:ext cx="4675267" cy="446400"/>
          </a:xfrm>
        </p:spPr>
        <p:txBody>
          <a:bodyPr bIns="25200" anchor="b"/>
          <a:lstStyle>
            <a:lvl1pPr marL="0" indent="0" algn="l">
              <a:buNone/>
              <a:defRPr sz="1600" b="0"/>
            </a:lvl1pPr>
          </a:lstStyle>
          <a:p>
            <a:pPr lvl="0"/>
            <a:r>
              <a:rPr lang="en-US"/>
              <a:t>Text</a:t>
            </a:r>
          </a:p>
        </p:txBody>
      </p:sp>
      <p:sp>
        <p:nvSpPr>
          <p:cNvPr id="7" name="Agenda Number 1"/>
          <p:cNvSpPr>
            <a:spLocks noGrp="1"/>
          </p:cNvSpPr>
          <p:nvPr>
            <p:ph type="body" sz="quarter" idx="13" hasCustomPrompt="1"/>
          </p:nvPr>
        </p:nvSpPr>
        <p:spPr>
          <a:xfrm>
            <a:off x="427200" y="1412875"/>
            <a:ext cx="619200" cy="442800"/>
          </a:xfrm>
        </p:spPr>
        <p:txBody>
          <a:bodyPr anchor="ctr"/>
          <a:lstStyle>
            <a:lvl1pPr marL="0" indent="0" algn="r">
              <a:buNone/>
              <a:defRPr sz="3200" b="1"/>
            </a:lvl1pPr>
          </a:lstStyle>
          <a:p>
            <a:pPr lvl="0"/>
            <a:r>
              <a:rPr lang="en-US"/>
              <a:t>#</a:t>
            </a:r>
          </a:p>
        </p:txBody>
      </p:sp>
      <p:sp>
        <p:nvSpPr>
          <p:cNvPr id="2" name="Title 1"/>
          <p:cNvSpPr>
            <a:spLocks noGrp="1"/>
          </p:cNvSpPr>
          <p:nvPr>
            <p:ph type="title" hasCustomPrompt="1"/>
          </p:nvPr>
        </p:nvSpPr>
        <p:spPr>
          <a:xfrm>
            <a:off x="427200" y="295200"/>
            <a:ext cx="11328000" cy="360783"/>
          </a:xfrm>
        </p:spPr>
        <p:txBody>
          <a:bodyPr anchor="b"/>
          <a:lstStyle/>
          <a:p>
            <a:r>
              <a:rPr lang="en-US"/>
              <a:t>Agenda Layout Option 1</a:t>
            </a:r>
          </a:p>
        </p:txBody>
      </p:sp>
      <p:sp>
        <p:nvSpPr>
          <p:cNvPr id="29" name="Text Placeholder 10">
            <a:extLst>
              <a:ext uri="{FF2B5EF4-FFF2-40B4-BE49-F238E27FC236}">
                <a16:creationId xmlns:a16="http://schemas.microsoft.com/office/drawing/2014/main" id="{57EFB747-1900-8044-B94B-1BA4A9E1CF0A}"/>
              </a:ext>
            </a:extLst>
          </p:cNvPr>
          <p:cNvSpPr>
            <a:spLocks noGrp="1"/>
          </p:cNvSpPr>
          <p:nvPr>
            <p:ph type="body" sz="quarter" idx="33"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419432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Option 2">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2"/>
            </p:custDataLst>
            <p:extLst>
              <p:ext uri="{D42A27DB-BD31-4B8C-83A1-F6EECF244321}">
                <p14:modId xmlns:p14="http://schemas.microsoft.com/office/powerpoint/2010/main" val="320875001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8193" name="think-cell Slide" r:id="rId4" imgW="270" imgH="270" progId="TCLayout.ActiveDocument.1">
                  <p:embed/>
                </p:oleObj>
              </mc:Choice>
              <mc:Fallback>
                <p:oleObj name="think-cell Slide" r:id="rId4" imgW="270" imgH="270" progId="TCLayout.ActiveDocument.1">
                  <p:embed/>
                  <p:pic>
                    <p:nvPicPr>
                      <p:cNvPr id="12" name="Object 11"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93D86E01-0346-3F41-884F-E16BE0DC5D66}"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35" name="Agenda Description 6"/>
          <p:cNvSpPr>
            <a:spLocks noGrp="1"/>
          </p:cNvSpPr>
          <p:nvPr>
            <p:ph type="body" sz="quarter" idx="36" hasCustomPrompt="1"/>
          </p:nvPr>
        </p:nvSpPr>
        <p:spPr>
          <a:xfrm>
            <a:off x="7017600" y="4727525"/>
            <a:ext cx="4737600" cy="601200"/>
          </a:xfrm>
        </p:spPr>
        <p:txBody>
          <a:bodyPr/>
          <a:lstStyle>
            <a:lvl1pPr marL="180000" indent="-180000">
              <a:defRPr sz="1200"/>
            </a:lvl1pPr>
            <a:lvl2pPr marL="360000" indent="-180000">
              <a:defRPr sz="1200"/>
            </a:lvl2pPr>
            <a:lvl3pPr marL="540000" indent="-180000">
              <a:buClrTx/>
              <a:buFont typeface="Wingdings" panose="05000000000000000000" pitchFamily="2" charset="2"/>
              <a:buChar char="§"/>
              <a:defRPr sz="1200"/>
            </a:lvl3pPr>
            <a:lvl4pPr marL="720000" indent="-180000">
              <a:defRPr sz="1200"/>
            </a:lvl4pPr>
            <a:lvl5pPr>
              <a:defRPr sz="1200"/>
            </a:lvl5pPr>
          </a:lstStyle>
          <a:p>
            <a:pPr lvl="0"/>
            <a:r>
              <a:rPr lang="en-US"/>
              <a:t>Bullets text size 12 </a:t>
            </a:r>
            <a:r>
              <a:rPr lang="en-US" err="1"/>
              <a:t>pt</a:t>
            </a:r>
            <a:endParaRPr lang="en-US"/>
          </a:p>
          <a:p>
            <a:pPr lvl="1"/>
            <a:r>
              <a:rPr lang="en-US"/>
              <a:t>Bullets text size 12 </a:t>
            </a:r>
            <a:r>
              <a:rPr lang="en-US" err="1"/>
              <a:t>pt</a:t>
            </a:r>
            <a:endParaRPr lang="en-US"/>
          </a:p>
          <a:p>
            <a:pPr lvl="2"/>
            <a:r>
              <a:rPr lang="en-US"/>
              <a:t>Bullets text size 12 </a:t>
            </a:r>
            <a:r>
              <a:rPr lang="en-US" err="1"/>
              <a:t>pt</a:t>
            </a:r>
            <a:endParaRPr lang="en-US"/>
          </a:p>
        </p:txBody>
      </p:sp>
      <p:sp>
        <p:nvSpPr>
          <p:cNvPr id="20" name="Agenda Text 6"/>
          <p:cNvSpPr>
            <a:spLocks noGrp="1"/>
          </p:cNvSpPr>
          <p:nvPr>
            <p:ph type="body" sz="quarter" idx="26" hasCustomPrompt="1"/>
          </p:nvPr>
        </p:nvSpPr>
        <p:spPr>
          <a:xfrm>
            <a:off x="7017600" y="4280400"/>
            <a:ext cx="4737600" cy="446400"/>
          </a:xfrm>
        </p:spPr>
        <p:txBody>
          <a:bodyPr bIns="25200" anchor="b"/>
          <a:lstStyle>
            <a:lvl1pPr marL="0" indent="0" algn="l">
              <a:buNone/>
              <a:defRPr sz="1600" b="0"/>
            </a:lvl1pPr>
          </a:lstStyle>
          <a:p>
            <a:pPr lvl="0"/>
            <a:r>
              <a:rPr lang="en-US"/>
              <a:t>Text size 16 </a:t>
            </a:r>
            <a:r>
              <a:rPr lang="en-US" err="1"/>
              <a:t>pt</a:t>
            </a:r>
            <a:endParaRPr lang="en-US"/>
          </a:p>
        </p:txBody>
      </p:sp>
      <p:sp>
        <p:nvSpPr>
          <p:cNvPr id="21" name="Agenda Number 6"/>
          <p:cNvSpPr>
            <a:spLocks noGrp="1"/>
          </p:cNvSpPr>
          <p:nvPr>
            <p:ph type="body" sz="quarter" idx="27" hasCustomPrompt="1"/>
          </p:nvPr>
        </p:nvSpPr>
        <p:spPr>
          <a:xfrm>
            <a:off x="6192000" y="4276800"/>
            <a:ext cx="619200" cy="442800"/>
          </a:xfrm>
        </p:spPr>
        <p:txBody>
          <a:bodyPr anchor="ctr"/>
          <a:lstStyle>
            <a:lvl1pPr marL="0" indent="0" algn="r">
              <a:buNone/>
              <a:defRPr sz="3200" b="1"/>
            </a:lvl1pPr>
          </a:lstStyle>
          <a:p>
            <a:pPr lvl="0"/>
            <a:r>
              <a:rPr lang="en-US"/>
              <a:t>#</a:t>
            </a:r>
          </a:p>
        </p:txBody>
      </p:sp>
      <p:sp>
        <p:nvSpPr>
          <p:cNvPr id="34" name="Agenda Description 5"/>
          <p:cNvSpPr>
            <a:spLocks noGrp="1"/>
          </p:cNvSpPr>
          <p:nvPr>
            <p:ph type="body" sz="quarter" idx="35" hasCustomPrompt="1"/>
          </p:nvPr>
        </p:nvSpPr>
        <p:spPr>
          <a:xfrm>
            <a:off x="7017600" y="3280876"/>
            <a:ext cx="4737600" cy="601200"/>
          </a:xfrm>
        </p:spPr>
        <p:txBody>
          <a:bodyPr/>
          <a:lstStyle>
            <a:lvl1pPr marL="180000" indent="-180000">
              <a:defRPr sz="1200"/>
            </a:lvl1pPr>
            <a:lvl2pPr marL="360000" indent="-180000">
              <a:defRPr sz="1200"/>
            </a:lvl2pPr>
            <a:lvl3pPr marL="540000" indent="-180000">
              <a:buClrTx/>
              <a:buFont typeface="Wingdings" panose="05000000000000000000" pitchFamily="2" charset="2"/>
              <a:buChar char="§"/>
              <a:defRPr sz="1200"/>
            </a:lvl3pPr>
            <a:lvl4pPr marL="720000" indent="-180000">
              <a:defRPr sz="1200"/>
            </a:lvl4pPr>
            <a:lvl5pPr>
              <a:defRPr sz="1200"/>
            </a:lvl5pPr>
          </a:lstStyle>
          <a:p>
            <a:pPr lvl="0"/>
            <a:r>
              <a:rPr lang="en-US"/>
              <a:t>Bullets text size 12 </a:t>
            </a:r>
            <a:r>
              <a:rPr lang="en-US" err="1"/>
              <a:t>pt</a:t>
            </a:r>
            <a:endParaRPr lang="en-US"/>
          </a:p>
          <a:p>
            <a:pPr lvl="1"/>
            <a:r>
              <a:rPr lang="en-US"/>
              <a:t>Bullets text size 12 </a:t>
            </a:r>
            <a:r>
              <a:rPr lang="en-US" err="1"/>
              <a:t>pt</a:t>
            </a:r>
            <a:endParaRPr lang="en-US"/>
          </a:p>
          <a:p>
            <a:pPr lvl="2"/>
            <a:r>
              <a:rPr lang="en-US"/>
              <a:t>Bullets text size 12 </a:t>
            </a:r>
            <a:r>
              <a:rPr lang="en-US" err="1"/>
              <a:t>pt</a:t>
            </a:r>
            <a:endParaRPr lang="en-US"/>
          </a:p>
        </p:txBody>
      </p:sp>
      <p:sp>
        <p:nvSpPr>
          <p:cNvPr id="14" name="Agenda Text 5"/>
          <p:cNvSpPr>
            <a:spLocks noGrp="1"/>
          </p:cNvSpPr>
          <p:nvPr>
            <p:ph type="body" sz="quarter" idx="20" hasCustomPrompt="1"/>
          </p:nvPr>
        </p:nvSpPr>
        <p:spPr>
          <a:xfrm>
            <a:off x="7017600" y="2833200"/>
            <a:ext cx="4737600" cy="446400"/>
          </a:xfrm>
        </p:spPr>
        <p:txBody>
          <a:bodyPr bIns="25200" anchor="b"/>
          <a:lstStyle>
            <a:lvl1pPr marL="0" indent="0" algn="l">
              <a:buNone/>
              <a:defRPr sz="1600" b="0"/>
            </a:lvl1pPr>
          </a:lstStyle>
          <a:p>
            <a:pPr lvl="0"/>
            <a:r>
              <a:rPr lang="en-US"/>
              <a:t>Text size 16 </a:t>
            </a:r>
            <a:r>
              <a:rPr lang="en-US" err="1"/>
              <a:t>pt</a:t>
            </a:r>
            <a:endParaRPr lang="en-US"/>
          </a:p>
        </p:txBody>
      </p:sp>
      <p:sp>
        <p:nvSpPr>
          <p:cNvPr id="15" name="Agenda Number 5"/>
          <p:cNvSpPr>
            <a:spLocks noGrp="1"/>
          </p:cNvSpPr>
          <p:nvPr>
            <p:ph type="body" sz="quarter" idx="21" hasCustomPrompt="1"/>
          </p:nvPr>
        </p:nvSpPr>
        <p:spPr>
          <a:xfrm>
            <a:off x="6192000" y="2829600"/>
            <a:ext cx="619200" cy="442800"/>
          </a:xfrm>
        </p:spPr>
        <p:txBody>
          <a:bodyPr anchor="ctr"/>
          <a:lstStyle>
            <a:lvl1pPr marL="0" indent="0" algn="r">
              <a:buNone/>
              <a:defRPr sz="3200" b="1"/>
            </a:lvl1pPr>
          </a:lstStyle>
          <a:p>
            <a:pPr lvl="0"/>
            <a:r>
              <a:rPr lang="en-US"/>
              <a:t>#</a:t>
            </a:r>
          </a:p>
        </p:txBody>
      </p:sp>
      <p:sp>
        <p:nvSpPr>
          <p:cNvPr id="33" name="Agenda Description 4"/>
          <p:cNvSpPr>
            <a:spLocks noGrp="1"/>
          </p:cNvSpPr>
          <p:nvPr>
            <p:ph type="body" sz="quarter" idx="34" hasCustomPrompt="1"/>
          </p:nvPr>
        </p:nvSpPr>
        <p:spPr>
          <a:xfrm>
            <a:off x="7017600" y="1858876"/>
            <a:ext cx="4737600" cy="601200"/>
          </a:xfrm>
        </p:spPr>
        <p:txBody>
          <a:bodyPr/>
          <a:lstStyle>
            <a:lvl1pPr marL="180000" indent="-180000">
              <a:defRPr sz="1200"/>
            </a:lvl1pPr>
            <a:lvl2pPr marL="360000" indent="-180000">
              <a:defRPr sz="1200"/>
            </a:lvl2pPr>
            <a:lvl3pPr marL="540000" indent="-180000">
              <a:buClrTx/>
              <a:buFont typeface="Wingdings" panose="05000000000000000000" pitchFamily="2" charset="2"/>
              <a:buChar char="§"/>
              <a:defRPr sz="1200"/>
            </a:lvl3pPr>
            <a:lvl4pPr marL="720000" indent="-180000">
              <a:defRPr sz="1200"/>
            </a:lvl4pPr>
            <a:lvl5pPr>
              <a:defRPr sz="1200"/>
            </a:lvl5pPr>
          </a:lstStyle>
          <a:p>
            <a:pPr lvl="0"/>
            <a:r>
              <a:rPr lang="en-US"/>
              <a:t>Bullets text size 12 </a:t>
            </a:r>
            <a:r>
              <a:rPr lang="en-US" err="1"/>
              <a:t>pt</a:t>
            </a:r>
            <a:endParaRPr lang="en-US"/>
          </a:p>
          <a:p>
            <a:pPr lvl="1"/>
            <a:r>
              <a:rPr lang="en-US"/>
              <a:t>Bullets text size 12 </a:t>
            </a:r>
            <a:r>
              <a:rPr lang="en-US" err="1"/>
              <a:t>pt</a:t>
            </a:r>
            <a:endParaRPr lang="en-US"/>
          </a:p>
          <a:p>
            <a:pPr lvl="2"/>
            <a:r>
              <a:rPr lang="en-US"/>
              <a:t>Bullets text size 12 </a:t>
            </a:r>
            <a:r>
              <a:rPr lang="en-US" err="1"/>
              <a:t>pt</a:t>
            </a:r>
            <a:endParaRPr lang="en-US"/>
          </a:p>
        </p:txBody>
      </p:sp>
      <p:sp>
        <p:nvSpPr>
          <p:cNvPr id="6" name="Agenda Text 4"/>
          <p:cNvSpPr>
            <a:spLocks noGrp="1"/>
          </p:cNvSpPr>
          <p:nvPr>
            <p:ph type="body" sz="quarter" idx="16" hasCustomPrompt="1"/>
          </p:nvPr>
        </p:nvSpPr>
        <p:spPr>
          <a:xfrm>
            <a:off x="7017600" y="1411200"/>
            <a:ext cx="4737600" cy="446400"/>
          </a:xfrm>
        </p:spPr>
        <p:txBody>
          <a:bodyPr bIns="25200" anchor="b"/>
          <a:lstStyle>
            <a:lvl1pPr marL="0" indent="0" algn="l">
              <a:buNone/>
              <a:defRPr sz="1600" b="0"/>
            </a:lvl1pPr>
          </a:lstStyle>
          <a:p>
            <a:pPr lvl="0"/>
            <a:r>
              <a:rPr lang="en-US"/>
              <a:t>Text size 16 </a:t>
            </a:r>
            <a:r>
              <a:rPr lang="en-US" err="1"/>
              <a:t>pt</a:t>
            </a:r>
            <a:endParaRPr lang="en-US"/>
          </a:p>
        </p:txBody>
      </p:sp>
      <p:sp>
        <p:nvSpPr>
          <p:cNvPr id="7" name="Agenda Number 4"/>
          <p:cNvSpPr>
            <a:spLocks noGrp="1"/>
          </p:cNvSpPr>
          <p:nvPr>
            <p:ph type="body" sz="quarter" idx="15" hasCustomPrompt="1"/>
          </p:nvPr>
        </p:nvSpPr>
        <p:spPr>
          <a:xfrm>
            <a:off x="6192000" y="1411200"/>
            <a:ext cx="619200" cy="442800"/>
          </a:xfrm>
        </p:spPr>
        <p:txBody>
          <a:bodyPr anchor="ctr"/>
          <a:lstStyle>
            <a:lvl1pPr marL="0" indent="0" algn="r">
              <a:buNone/>
              <a:defRPr sz="3200" b="1"/>
            </a:lvl1pPr>
          </a:lstStyle>
          <a:p>
            <a:pPr lvl="0"/>
            <a:r>
              <a:rPr lang="en-US"/>
              <a:t>#</a:t>
            </a:r>
          </a:p>
        </p:txBody>
      </p:sp>
      <p:sp>
        <p:nvSpPr>
          <p:cNvPr id="32" name="Agenda Description 3"/>
          <p:cNvSpPr>
            <a:spLocks noGrp="1"/>
          </p:cNvSpPr>
          <p:nvPr>
            <p:ph type="body" sz="quarter" idx="33" hasCustomPrompt="1"/>
          </p:nvPr>
        </p:nvSpPr>
        <p:spPr>
          <a:xfrm>
            <a:off x="1276800" y="4727525"/>
            <a:ext cx="4675267" cy="601200"/>
          </a:xfrm>
        </p:spPr>
        <p:txBody>
          <a:bodyPr/>
          <a:lstStyle>
            <a:lvl1pPr marL="180000" indent="-180000">
              <a:defRPr sz="1200"/>
            </a:lvl1pPr>
            <a:lvl2pPr marL="360000" indent="-180000">
              <a:defRPr sz="1200"/>
            </a:lvl2pPr>
            <a:lvl3pPr marL="540000" indent="-180000">
              <a:buClrTx/>
              <a:buFont typeface="Wingdings" panose="05000000000000000000" pitchFamily="2" charset="2"/>
              <a:buChar char="§"/>
              <a:defRPr sz="1200"/>
            </a:lvl3pPr>
            <a:lvl4pPr marL="720000" indent="-180000">
              <a:defRPr sz="1200"/>
            </a:lvl4pPr>
            <a:lvl5pPr>
              <a:defRPr sz="1200"/>
            </a:lvl5pPr>
          </a:lstStyle>
          <a:p>
            <a:pPr lvl="0"/>
            <a:r>
              <a:rPr lang="en-US"/>
              <a:t>Bullets text size 12 </a:t>
            </a:r>
            <a:r>
              <a:rPr lang="en-US" err="1"/>
              <a:t>pt</a:t>
            </a:r>
            <a:endParaRPr lang="en-US"/>
          </a:p>
          <a:p>
            <a:pPr lvl="1"/>
            <a:r>
              <a:rPr lang="en-US"/>
              <a:t>Bullets text size 12 </a:t>
            </a:r>
            <a:r>
              <a:rPr lang="en-US" err="1"/>
              <a:t>pt</a:t>
            </a:r>
            <a:endParaRPr lang="en-US"/>
          </a:p>
          <a:p>
            <a:pPr lvl="2"/>
            <a:r>
              <a:rPr lang="en-US"/>
              <a:t>Bullets text size 12 </a:t>
            </a:r>
            <a:r>
              <a:rPr lang="en-US" err="1"/>
              <a:t>pt</a:t>
            </a:r>
            <a:endParaRPr lang="en-US"/>
          </a:p>
        </p:txBody>
      </p:sp>
      <p:sp>
        <p:nvSpPr>
          <p:cNvPr id="22" name="Agenda Text 3"/>
          <p:cNvSpPr>
            <a:spLocks noGrp="1"/>
          </p:cNvSpPr>
          <p:nvPr>
            <p:ph type="body" sz="quarter" idx="28" hasCustomPrompt="1"/>
          </p:nvPr>
        </p:nvSpPr>
        <p:spPr>
          <a:xfrm>
            <a:off x="1276800" y="4280400"/>
            <a:ext cx="4675267" cy="446400"/>
          </a:xfrm>
        </p:spPr>
        <p:txBody>
          <a:bodyPr bIns="25200" anchor="b"/>
          <a:lstStyle>
            <a:lvl1pPr marL="0" indent="0" algn="l">
              <a:buNone/>
              <a:defRPr sz="1600" b="0"/>
            </a:lvl1pPr>
          </a:lstStyle>
          <a:p>
            <a:pPr lvl="0"/>
            <a:r>
              <a:rPr lang="en-US"/>
              <a:t>Text size 16 </a:t>
            </a:r>
            <a:r>
              <a:rPr lang="en-US" err="1"/>
              <a:t>pt</a:t>
            </a:r>
            <a:endParaRPr lang="en-US"/>
          </a:p>
        </p:txBody>
      </p:sp>
      <p:sp>
        <p:nvSpPr>
          <p:cNvPr id="23" name="Agenda Number 3"/>
          <p:cNvSpPr>
            <a:spLocks noGrp="1"/>
          </p:cNvSpPr>
          <p:nvPr>
            <p:ph type="body" sz="quarter" idx="29" hasCustomPrompt="1"/>
          </p:nvPr>
        </p:nvSpPr>
        <p:spPr>
          <a:xfrm>
            <a:off x="427200" y="4276800"/>
            <a:ext cx="619200" cy="442800"/>
          </a:xfrm>
        </p:spPr>
        <p:txBody>
          <a:bodyPr anchor="ctr"/>
          <a:lstStyle>
            <a:lvl1pPr marL="0" indent="0" algn="r">
              <a:buNone/>
              <a:defRPr sz="3200" b="1"/>
            </a:lvl1pPr>
          </a:lstStyle>
          <a:p>
            <a:pPr lvl="0"/>
            <a:r>
              <a:rPr lang="en-US"/>
              <a:t>#</a:t>
            </a:r>
          </a:p>
        </p:txBody>
      </p:sp>
      <p:sp>
        <p:nvSpPr>
          <p:cNvPr id="31" name="Agenda Description 2"/>
          <p:cNvSpPr>
            <a:spLocks noGrp="1"/>
          </p:cNvSpPr>
          <p:nvPr>
            <p:ph type="body" sz="quarter" idx="32" hasCustomPrompt="1"/>
          </p:nvPr>
        </p:nvSpPr>
        <p:spPr>
          <a:xfrm>
            <a:off x="1276800" y="3280876"/>
            <a:ext cx="4675267" cy="601200"/>
          </a:xfrm>
        </p:spPr>
        <p:txBody>
          <a:bodyPr/>
          <a:lstStyle>
            <a:lvl1pPr marL="180000" indent="-180000">
              <a:defRPr sz="1200"/>
            </a:lvl1pPr>
            <a:lvl2pPr marL="360000" indent="-180000">
              <a:defRPr sz="1200"/>
            </a:lvl2pPr>
            <a:lvl3pPr marL="540000" indent="-180000">
              <a:buClrTx/>
              <a:buFont typeface="Wingdings" panose="05000000000000000000" pitchFamily="2" charset="2"/>
              <a:buChar char="§"/>
              <a:defRPr sz="1200"/>
            </a:lvl3pPr>
            <a:lvl4pPr marL="720000" indent="-180000">
              <a:defRPr sz="1200"/>
            </a:lvl4pPr>
            <a:lvl5pPr>
              <a:defRPr sz="1200"/>
            </a:lvl5pPr>
          </a:lstStyle>
          <a:p>
            <a:pPr lvl="0"/>
            <a:r>
              <a:rPr lang="en-US"/>
              <a:t>Bullets text size 12 </a:t>
            </a:r>
            <a:r>
              <a:rPr lang="en-US" err="1"/>
              <a:t>pt</a:t>
            </a:r>
            <a:endParaRPr lang="en-US"/>
          </a:p>
          <a:p>
            <a:pPr lvl="1"/>
            <a:r>
              <a:rPr lang="en-US"/>
              <a:t>Bullets text size 12 </a:t>
            </a:r>
            <a:r>
              <a:rPr lang="en-US" err="1"/>
              <a:t>pt</a:t>
            </a:r>
            <a:endParaRPr lang="en-US"/>
          </a:p>
          <a:p>
            <a:pPr lvl="2"/>
            <a:r>
              <a:rPr lang="en-US"/>
              <a:t>Bullets text size 12 </a:t>
            </a:r>
            <a:r>
              <a:rPr lang="en-US" err="1"/>
              <a:t>pt</a:t>
            </a:r>
            <a:endParaRPr lang="en-US"/>
          </a:p>
        </p:txBody>
      </p:sp>
      <p:sp>
        <p:nvSpPr>
          <p:cNvPr id="16" name="Agenda Text 2"/>
          <p:cNvSpPr>
            <a:spLocks noGrp="1"/>
          </p:cNvSpPr>
          <p:nvPr>
            <p:ph type="body" sz="quarter" idx="22" hasCustomPrompt="1"/>
          </p:nvPr>
        </p:nvSpPr>
        <p:spPr>
          <a:xfrm>
            <a:off x="1276800" y="2833200"/>
            <a:ext cx="4675267" cy="446400"/>
          </a:xfrm>
        </p:spPr>
        <p:txBody>
          <a:bodyPr bIns="25200" anchor="b"/>
          <a:lstStyle>
            <a:lvl1pPr marL="0" indent="0" algn="l">
              <a:buNone/>
              <a:defRPr sz="1600" b="0"/>
            </a:lvl1pPr>
          </a:lstStyle>
          <a:p>
            <a:pPr lvl="0"/>
            <a:r>
              <a:rPr lang="en-US"/>
              <a:t>Text size 16 </a:t>
            </a:r>
            <a:r>
              <a:rPr lang="en-US" err="1"/>
              <a:t>pt</a:t>
            </a:r>
            <a:endParaRPr lang="en-US"/>
          </a:p>
        </p:txBody>
      </p:sp>
      <p:sp>
        <p:nvSpPr>
          <p:cNvPr id="17" name="Agenda Number 2"/>
          <p:cNvSpPr>
            <a:spLocks noGrp="1"/>
          </p:cNvSpPr>
          <p:nvPr>
            <p:ph type="body" sz="quarter" idx="23" hasCustomPrompt="1"/>
          </p:nvPr>
        </p:nvSpPr>
        <p:spPr>
          <a:xfrm>
            <a:off x="427200" y="2829600"/>
            <a:ext cx="619200" cy="442800"/>
          </a:xfrm>
        </p:spPr>
        <p:txBody>
          <a:bodyPr anchor="ctr"/>
          <a:lstStyle>
            <a:lvl1pPr marL="0" indent="0" algn="r">
              <a:buNone/>
              <a:defRPr sz="3200" b="1"/>
            </a:lvl1pPr>
          </a:lstStyle>
          <a:p>
            <a:pPr lvl="0"/>
            <a:r>
              <a:rPr lang="en-US"/>
              <a:t>#</a:t>
            </a:r>
          </a:p>
        </p:txBody>
      </p:sp>
      <p:sp>
        <p:nvSpPr>
          <p:cNvPr id="30" name="Agenda Description 1"/>
          <p:cNvSpPr>
            <a:spLocks noGrp="1"/>
          </p:cNvSpPr>
          <p:nvPr>
            <p:ph type="body" sz="quarter" idx="31" hasCustomPrompt="1"/>
          </p:nvPr>
        </p:nvSpPr>
        <p:spPr>
          <a:xfrm>
            <a:off x="1276800" y="1858876"/>
            <a:ext cx="4675267" cy="601200"/>
          </a:xfrm>
        </p:spPr>
        <p:txBody>
          <a:bodyPr/>
          <a:lstStyle>
            <a:lvl1pPr marL="180000" indent="-180000">
              <a:defRPr sz="1200"/>
            </a:lvl1pPr>
            <a:lvl2pPr marL="360000" indent="-180000">
              <a:defRPr sz="1200"/>
            </a:lvl2pPr>
            <a:lvl3pPr marL="540000" indent="-180000">
              <a:buClrTx/>
              <a:buFont typeface="Wingdings" panose="05000000000000000000" pitchFamily="2" charset="2"/>
              <a:buChar char="§"/>
              <a:defRPr sz="1200"/>
            </a:lvl3pPr>
            <a:lvl4pPr marL="720000" indent="-180000">
              <a:defRPr sz="1200"/>
            </a:lvl4pPr>
            <a:lvl5pPr>
              <a:defRPr sz="1200"/>
            </a:lvl5pPr>
          </a:lstStyle>
          <a:p>
            <a:pPr lvl="0"/>
            <a:r>
              <a:rPr lang="en-US"/>
              <a:t>Bullets text size 12 </a:t>
            </a:r>
            <a:r>
              <a:rPr lang="en-US" err="1"/>
              <a:t>pt</a:t>
            </a:r>
            <a:endParaRPr lang="en-US"/>
          </a:p>
          <a:p>
            <a:pPr lvl="1"/>
            <a:r>
              <a:rPr lang="en-US"/>
              <a:t>Bullets text size 12 </a:t>
            </a:r>
            <a:r>
              <a:rPr lang="en-US" err="1"/>
              <a:t>pt</a:t>
            </a:r>
            <a:endParaRPr lang="en-US"/>
          </a:p>
          <a:p>
            <a:pPr lvl="2"/>
            <a:r>
              <a:rPr lang="en-US"/>
              <a:t>Bullets text size 12 </a:t>
            </a:r>
            <a:r>
              <a:rPr lang="en-US" err="1"/>
              <a:t>pt</a:t>
            </a:r>
            <a:endParaRPr lang="en-US"/>
          </a:p>
        </p:txBody>
      </p:sp>
      <p:sp>
        <p:nvSpPr>
          <p:cNvPr id="8" name="Agenda Text 1"/>
          <p:cNvSpPr>
            <a:spLocks noGrp="1"/>
          </p:cNvSpPr>
          <p:nvPr>
            <p:ph type="body" sz="quarter" idx="14" hasCustomPrompt="1"/>
          </p:nvPr>
        </p:nvSpPr>
        <p:spPr>
          <a:xfrm>
            <a:off x="1276800" y="1411200"/>
            <a:ext cx="4675267" cy="446400"/>
          </a:xfrm>
        </p:spPr>
        <p:txBody>
          <a:bodyPr bIns="25200" anchor="b"/>
          <a:lstStyle>
            <a:lvl1pPr marL="0" indent="0" algn="l">
              <a:buNone/>
              <a:defRPr sz="1600" b="0"/>
            </a:lvl1pPr>
          </a:lstStyle>
          <a:p>
            <a:pPr lvl="0"/>
            <a:r>
              <a:rPr lang="en-US"/>
              <a:t>Text size 16 </a:t>
            </a:r>
            <a:r>
              <a:rPr lang="en-US" err="1"/>
              <a:t>pt</a:t>
            </a:r>
            <a:endParaRPr lang="en-US"/>
          </a:p>
        </p:txBody>
      </p:sp>
      <p:sp>
        <p:nvSpPr>
          <p:cNvPr id="9" name="Agenda Number 1"/>
          <p:cNvSpPr>
            <a:spLocks noGrp="1"/>
          </p:cNvSpPr>
          <p:nvPr>
            <p:ph type="body" sz="quarter" idx="13" hasCustomPrompt="1"/>
          </p:nvPr>
        </p:nvSpPr>
        <p:spPr>
          <a:xfrm>
            <a:off x="427200" y="1412875"/>
            <a:ext cx="619200" cy="442800"/>
          </a:xfrm>
        </p:spPr>
        <p:txBody>
          <a:bodyPr anchor="ctr"/>
          <a:lstStyle>
            <a:lvl1pPr marL="0" indent="0" algn="r">
              <a:buNone/>
              <a:defRPr sz="3200" b="1"/>
            </a:lvl1pPr>
          </a:lstStyle>
          <a:p>
            <a:pPr lvl="0"/>
            <a:r>
              <a:rPr lang="en-US"/>
              <a:t>#</a:t>
            </a:r>
          </a:p>
        </p:txBody>
      </p:sp>
      <p:sp>
        <p:nvSpPr>
          <p:cNvPr id="2" name="Title 1"/>
          <p:cNvSpPr>
            <a:spLocks noGrp="1"/>
          </p:cNvSpPr>
          <p:nvPr>
            <p:ph type="title" hasCustomPrompt="1"/>
          </p:nvPr>
        </p:nvSpPr>
        <p:spPr>
          <a:xfrm>
            <a:off x="427200" y="295200"/>
            <a:ext cx="11328000" cy="358401"/>
          </a:xfrm>
        </p:spPr>
        <p:txBody>
          <a:bodyPr anchor="b"/>
          <a:lstStyle/>
          <a:p>
            <a:r>
              <a:rPr lang="en-US"/>
              <a:t>Agenda Layout Option 2</a:t>
            </a:r>
          </a:p>
        </p:txBody>
      </p:sp>
      <p:sp>
        <p:nvSpPr>
          <p:cNvPr id="26" name="Text Placeholder 10">
            <a:extLst>
              <a:ext uri="{FF2B5EF4-FFF2-40B4-BE49-F238E27FC236}">
                <a16:creationId xmlns:a16="http://schemas.microsoft.com/office/drawing/2014/main" id="{628E622B-6067-CF41-9EB5-1E3FF2DA7B67}"/>
              </a:ext>
            </a:extLst>
          </p:cNvPr>
          <p:cNvSpPr>
            <a:spLocks noGrp="1"/>
          </p:cNvSpPr>
          <p:nvPr>
            <p:ph type="body" sz="quarter" idx="37"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7480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Text Column with Imag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401157513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217" name="think-cell Slide" r:id="rId4" imgW="270" imgH="270" progId="TCLayout.ActiveDocument.1">
                  <p:embed/>
                </p:oleObj>
              </mc:Choice>
              <mc:Fallback>
                <p:oleObj name="think-cell Slide" r:id="rId4" imgW="270" imgH="270" progId="TCLayout.ActiveDocument.1">
                  <p:embed/>
                  <p:pic>
                    <p:nvPicPr>
                      <p:cNvPr id="8" name="Object 7" hidden="1"/>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3" name="Slide Number"/>
          <p:cNvSpPr>
            <a:spLocks noGrp="1"/>
          </p:cNvSpPr>
          <p:nvPr>
            <p:ph type="sldNum" sz="quarter" idx="10"/>
          </p:nvPr>
        </p:nvSpPr>
        <p:spPr/>
        <p:txBody>
          <a:bodyPr/>
          <a:lstStyle/>
          <a:p>
            <a:fld id="{14083476-7809-41B0-B38C-DE860FDD3802}" type="slidenum">
              <a:rPr lang="en-US" smtClean="0"/>
              <a:pPr/>
              <a:t>‹#›</a:t>
            </a:fld>
            <a:endParaRPr lang="en-US"/>
          </a:p>
        </p:txBody>
      </p:sp>
      <p:sp>
        <p:nvSpPr>
          <p:cNvPr id="4" name="Date"/>
          <p:cNvSpPr>
            <a:spLocks noGrp="1"/>
          </p:cNvSpPr>
          <p:nvPr>
            <p:ph type="dt" sz="half" idx="11"/>
          </p:nvPr>
        </p:nvSpPr>
        <p:spPr/>
        <p:txBody>
          <a:bodyPr/>
          <a:lstStyle/>
          <a:p>
            <a:fld id="{B8DE1085-FDD9-3946-9F93-89E93EF2F52B}" type="datetime2">
              <a:rPr lang="en-US" smtClean="0"/>
              <a:t>Thursday, October 7, 2021</a:t>
            </a:fld>
            <a:endParaRPr lang="en-US"/>
          </a:p>
        </p:txBody>
      </p:sp>
      <p:sp>
        <p:nvSpPr>
          <p:cNvPr id="5" name="Footer"/>
          <p:cNvSpPr>
            <a:spLocks noGrp="1"/>
          </p:cNvSpPr>
          <p:nvPr>
            <p:ph type="ftr" sz="quarter" idx="12"/>
          </p:nvPr>
        </p:nvSpPr>
        <p:spPr>
          <a:xfrm>
            <a:off x="2068800" y="6534000"/>
            <a:ext cx="7147200" cy="122400"/>
          </a:xfrm>
          <a:prstGeom prst="rect">
            <a:avLst/>
          </a:prstGeom>
        </p:spPr>
        <p:txBody>
          <a:bodyPr/>
          <a:lstStyle/>
          <a:p>
            <a:endParaRPr lang="en-US"/>
          </a:p>
        </p:txBody>
      </p:sp>
      <p:sp>
        <p:nvSpPr>
          <p:cNvPr id="7" name="Picture Placeholder 1"/>
          <p:cNvSpPr>
            <a:spLocks noGrp="1"/>
          </p:cNvSpPr>
          <p:nvPr>
            <p:ph type="pic" sz="quarter" idx="13" hasCustomPrompt="1"/>
          </p:nvPr>
        </p:nvSpPr>
        <p:spPr>
          <a:xfrm>
            <a:off x="0" y="1412874"/>
            <a:ext cx="8100391" cy="4752976"/>
          </a:xfrm>
        </p:spPr>
        <p:txBody>
          <a:bodyPr/>
          <a:lstStyle>
            <a:lvl1pPr marL="304800" indent="0">
              <a:buNone/>
              <a:defRPr sz="1200"/>
            </a:lvl1pPr>
          </a:lstStyle>
          <a:p>
            <a:r>
              <a:rPr lang="en-US"/>
              <a:t>Click icon to add image</a:t>
            </a:r>
          </a:p>
        </p:txBody>
      </p:sp>
      <p:sp>
        <p:nvSpPr>
          <p:cNvPr id="10" name="Text Placeholder 2"/>
          <p:cNvSpPr>
            <a:spLocks noGrp="1"/>
          </p:cNvSpPr>
          <p:nvPr>
            <p:ph type="body" sz="quarter" idx="14" hasCustomPrompt="1"/>
          </p:nvPr>
        </p:nvSpPr>
        <p:spPr>
          <a:xfrm>
            <a:off x="8189843" y="1411200"/>
            <a:ext cx="3570357" cy="4755600"/>
          </a:xfrm>
        </p:spPr>
        <p:txBody>
          <a:bodyPr/>
          <a:lstStyle/>
          <a:p>
            <a:pPr lvl="0"/>
            <a:r>
              <a:rPr lang="en-US"/>
              <a:t>Click to add text</a:t>
            </a:r>
          </a:p>
        </p:txBody>
      </p:sp>
      <p:sp>
        <p:nvSpPr>
          <p:cNvPr id="2" name="Title 1"/>
          <p:cNvSpPr>
            <a:spLocks noGrp="1"/>
          </p:cNvSpPr>
          <p:nvPr>
            <p:ph type="title" hasCustomPrompt="1"/>
          </p:nvPr>
        </p:nvSpPr>
        <p:spPr>
          <a:xfrm>
            <a:off x="427200" y="295200"/>
            <a:ext cx="11328000" cy="396000"/>
          </a:xfrm>
        </p:spPr>
        <p:txBody>
          <a:bodyPr anchor="b"/>
          <a:lstStyle/>
          <a:p>
            <a:r>
              <a:rPr lang="en-US"/>
              <a:t>One Text Column with Picture</a:t>
            </a:r>
          </a:p>
        </p:txBody>
      </p:sp>
      <p:sp>
        <p:nvSpPr>
          <p:cNvPr id="9" name="Text Placeholder 10">
            <a:extLst>
              <a:ext uri="{FF2B5EF4-FFF2-40B4-BE49-F238E27FC236}">
                <a16:creationId xmlns:a16="http://schemas.microsoft.com/office/drawing/2014/main" id="{63D9EEFF-824E-BA49-BC70-AA1AEFEFA7F4}"/>
              </a:ext>
            </a:extLst>
          </p:cNvPr>
          <p:cNvSpPr>
            <a:spLocks noGrp="1"/>
          </p:cNvSpPr>
          <p:nvPr>
            <p:ph type="body" sz="quarter" idx="15" hasCustomPrompt="1"/>
          </p:nvPr>
        </p:nvSpPr>
        <p:spPr>
          <a:xfrm>
            <a:off x="427038" y="692150"/>
            <a:ext cx="11328400" cy="720725"/>
          </a:xfrm>
        </p:spPr>
        <p:txBody>
          <a:bodyPr/>
          <a:lstStyle>
            <a:lvl1pPr marL="0" indent="0">
              <a:buNone/>
              <a:defRPr lang="en-US" sz="2800" b="0" kern="1200" dirty="0" smtClean="0" bmk="">
                <a:solidFill>
                  <a:srgbClr val="A8A8A7"/>
                </a:solidFill>
                <a:latin typeface="Credit Suisse Headline"/>
                <a:ea typeface="+mn-ea"/>
                <a:cs typeface="+mn-cs"/>
              </a:defRPr>
            </a:lvl1pPr>
          </a:lstStyle>
          <a:p>
            <a:pPr lvl="0"/>
            <a:r>
              <a:rPr lang="en-US"/>
              <a:t>Subtitle Text Credit Suisse Grey 4</a:t>
            </a:r>
          </a:p>
        </p:txBody>
      </p:sp>
    </p:spTree>
    <p:extLst>
      <p:ext uri="{BB962C8B-B14F-4D97-AF65-F5344CB8AC3E}">
        <p14:creationId xmlns:p14="http://schemas.microsoft.com/office/powerpoint/2010/main" val="2404432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vmlDrawing" Target="../drawings/vmlDrawing1.v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4"/>
            </p:custDataLst>
            <p:extLst>
              <p:ext uri="{D42A27DB-BD31-4B8C-83A1-F6EECF244321}">
                <p14:modId xmlns:p14="http://schemas.microsoft.com/office/powerpoint/2010/main" val="143989112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025" name="think-cell Slide" r:id="rId25" imgW="270" imgH="270" progId="TCLayout.ActiveDocument.1">
                  <p:embed/>
                </p:oleObj>
              </mc:Choice>
              <mc:Fallback>
                <p:oleObj name="think-cell Slide" r:id="rId25" imgW="270" imgH="270" progId="TCLayout.ActiveDocument.1">
                  <p:embed/>
                  <p:pic>
                    <p:nvPicPr>
                      <p:cNvPr id="4" name="Object 3" hidden="1"/>
                      <p:cNvPicPr/>
                      <p:nvPr/>
                    </p:nvPicPr>
                    <p:blipFill>
                      <a:blip r:embed="rId26"/>
                      <a:stretch>
                        <a:fillRect/>
                      </a:stretch>
                    </p:blipFill>
                    <p:spPr>
                      <a:xfrm>
                        <a:off x="2118" y="1589"/>
                        <a:ext cx="2116" cy="1587"/>
                      </a:xfrm>
                      <a:prstGeom prst="rect">
                        <a:avLst/>
                      </a:prstGeom>
                    </p:spPr>
                  </p:pic>
                </p:oleObj>
              </mc:Fallback>
            </mc:AlternateContent>
          </a:graphicData>
        </a:graphic>
      </p:graphicFrame>
      <p:sp>
        <p:nvSpPr>
          <p:cNvPr id="16" name="Slide Number"/>
          <p:cNvSpPr>
            <a:spLocks noGrp="1"/>
          </p:cNvSpPr>
          <p:nvPr>
            <p:ph type="sldNum" sz="quarter" idx="4"/>
          </p:nvPr>
        </p:nvSpPr>
        <p:spPr>
          <a:xfrm>
            <a:off x="11275200" y="6534000"/>
            <a:ext cx="480000" cy="122400"/>
          </a:xfrm>
          <a:prstGeom prst="rect">
            <a:avLst/>
          </a:prstGeom>
        </p:spPr>
        <p:txBody>
          <a:bodyPr vert="horz" lIns="0" tIns="0" rIns="0" bIns="0" rtlCol="0" anchor="ctr"/>
          <a:lstStyle>
            <a:lvl1pPr algn="r">
              <a:defRPr sz="800">
                <a:solidFill>
                  <a:schemeClr val="tx1"/>
                </a:solidFill>
              </a:defRPr>
            </a:lvl1pPr>
          </a:lstStyle>
          <a:p>
            <a:fld id="{14083476-7809-41B0-B38C-DE860FDD3802}" type="slidenum">
              <a:rPr lang="en-US" smtClean="0"/>
              <a:pPr/>
              <a:t>‹#›</a:t>
            </a:fld>
            <a:endParaRPr lang="en-US"/>
          </a:p>
        </p:txBody>
      </p:sp>
      <p:sp>
        <p:nvSpPr>
          <p:cNvPr id="14" name="Date"/>
          <p:cNvSpPr>
            <a:spLocks noGrp="1"/>
          </p:cNvSpPr>
          <p:nvPr>
            <p:ph type="dt" sz="half" idx="2"/>
          </p:nvPr>
        </p:nvSpPr>
        <p:spPr>
          <a:xfrm>
            <a:off x="9595200" y="6534000"/>
            <a:ext cx="1488000" cy="122400"/>
          </a:xfrm>
          <a:prstGeom prst="rect">
            <a:avLst/>
          </a:prstGeom>
        </p:spPr>
        <p:txBody>
          <a:bodyPr vert="horz" lIns="0" tIns="0" rIns="0" bIns="0" rtlCol="0" anchor="ctr"/>
          <a:lstStyle>
            <a:lvl1pPr algn="l">
              <a:defRPr sz="800">
                <a:solidFill>
                  <a:schemeClr val="tx1"/>
                </a:solidFill>
              </a:defRPr>
            </a:lvl1pPr>
          </a:lstStyle>
          <a:p>
            <a:fld id="{8ABBD6F6-8E62-F344-B386-430E4DA8351A}" type="datetime2">
              <a:rPr lang="en-US" smtClean="0"/>
              <a:t>Thursday, October 7, 2021</a:t>
            </a:fld>
            <a:endParaRPr lang="en-US"/>
          </a:p>
        </p:txBody>
      </p:sp>
      <p:sp>
        <p:nvSpPr>
          <p:cNvPr id="15" name="Footer"/>
          <p:cNvSpPr>
            <a:spLocks noGrp="1"/>
          </p:cNvSpPr>
          <p:nvPr>
            <p:ph type="ftr" sz="quarter" idx="3"/>
          </p:nvPr>
        </p:nvSpPr>
        <p:spPr>
          <a:xfrm>
            <a:off x="2068800" y="6534000"/>
            <a:ext cx="7147200" cy="122400"/>
          </a:xfrm>
          <a:prstGeom prst="rect">
            <a:avLst/>
          </a:prstGeom>
        </p:spPr>
        <p:txBody>
          <a:bodyPr vert="horz" lIns="0" tIns="0" rIns="0" bIns="0" rtlCol="0" anchor="ctr"/>
          <a:lstStyle>
            <a:lvl1pPr algn="l">
              <a:defRPr sz="800">
                <a:solidFill>
                  <a:schemeClr val="tx1"/>
                </a:solidFill>
              </a:defRPr>
            </a:lvl1pPr>
          </a:lstStyle>
          <a:p>
            <a:endParaRPr lang="en-US"/>
          </a:p>
        </p:txBody>
      </p:sp>
      <p:pic>
        <p:nvPicPr>
          <p:cNvPr id="13" name="Logo" descr="AQAAAAAQAOPGc7iC00xJp5i0DRTyarEZu5aoaY1YH2pg8x/bEmttkbJ7pKmIiIK3RoLcLFTuA7vSc2GVAFNqYiyWsjYU7LWZ0fL3poKW/1jlKv/gDYu67YgFLZyxiM9f2aLHxCSw5Mgbp8oI/L/O9CJtAZFnVX6Tm8S7JW0heDUyTN1EhMvur4ZTtGG9aphVpcs0OGfq2QhhLRqdrmlPNPVN8JqzFrVnxs6nLi87hHQ5i3Nk/RrPGGGZBeyuBJa1ubybYHLpSLuQUriVGk9xufFWe9sjV/SU8W5xqbwjGXxHD3X1SxQJDlf3xT8PZgBdbgNXK3wAQdIvvFFFphv020Fn3snchH74+fslAnVEu5KMSPe0zbXNZQwfFz/Uxi7g4VpNk+ycHpGfEEJVCXeYOinGEY5AFP5ErQ+7AB6/GF2xkMJtYuXNRcv3xDRSwKIT1Q2zup4AU8O9HKaTbEiYT5opWfd/sBL7D+QhgVosHjcKyIG7FaOKTkw2210z8PujMYiI9FtlvUNHOigcLCOsqw2ONcUTwCA="/>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419302" y="6451201"/>
            <a:ext cx="1057044" cy="187525"/>
          </a:xfrm>
          <a:prstGeom prst="rect">
            <a:avLst/>
          </a:prstGeom>
        </p:spPr>
      </p:pic>
      <p:cxnSp>
        <p:nvCxnSpPr>
          <p:cNvPr id="10" name="Black_line"/>
          <p:cNvCxnSpPr/>
          <p:nvPr/>
        </p:nvCxnSpPr>
        <p:spPr>
          <a:xfrm>
            <a:off x="427200" y="6379200"/>
            <a:ext cx="11328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1"/>
          <p:cNvSpPr>
            <a:spLocks noGrp="1"/>
          </p:cNvSpPr>
          <p:nvPr>
            <p:ph type="body" idx="1"/>
          </p:nvPr>
        </p:nvSpPr>
        <p:spPr>
          <a:xfrm>
            <a:off x="427200" y="1412875"/>
            <a:ext cx="11328000" cy="4752000"/>
          </a:xfrm>
          <a:prstGeom prst="rect">
            <a:avLst/>
          </a:prstGeom>
        </p:spPr>
        <p:txBody>
          <a:bodyPr vert="horz" lIns="0" tIns="0" rIns="0" bIns="0" rtlCol="0">
            <a:noAutofit/>
          </a:bodyPr>
          <a:lstStyle/>
          <a:p>
            <a:pPr lvl="0"/>
            <a:r>
              <a:rPr lang="en-US"/>
              <a:t>Text level 1</a:t>
            </a:r>
          </a:p>
          <a:p>
            <a:pPr lvl="1"/>
            <a:r>
              <a:rPr lang="en-US"/>
              <a:t>Text level 2</a:t>
            </a:r>
          </a:p>
          <a:p>
            <a:pPr lvl="2"/>
            <a:r>
              <a:rPr lang="en-US"/>
              <a:t>Text level 3</a:t>
            </a:r>
          </a:p>
          <a:p>
            <a:pPr lvl="3"/>
            <a:r>
              <a:rPr lang="en-US"/>
              <a:t>Text level 4</a:t>
            </a:r>
          </a:p>
        </p:txBody>
      </p:sp>
      <p:sp>
        <p:nvSpPr>
          <p:cNvPr id="2" name="Title Placeholder 1"/>
          <p:cNvSpPr>
            <a:spLocks noGrp="1"/>
          </p:cNvSpPr>
          <p:nvPr>
            <p:ph type="title"/>
          </p:nvPr>
        </p:nvSpPr>
        <p:spPr>
          <a:xfrm>
            <a:off x="427200" y="295200"/>
            <a:ext cx="11328000" cy="792000"/>
          </a:xfrm>
          <a:prstGeom prst="rect">
            <a:avLst/>
          </a:prstGeom>
        </p:spPr>
        <p:txBody>
          <a:bodyPr vert="horz" lIns="0" tIns="0" rIns="0" bIns="0" rtlCol="0" anchor="t" anchorCtr="0">
            <a:noAutofit/>
          </a:bodyPr>
          <a:lstStyle/>
          <a:p>
            <a:r>
              <a:rPr lang="en-US"/>
              <a:t>Click to edit Master title style</a:t>
            </a:r>
          </a:p>
        </p:txBody>
      </p:sp>
    </p:spTree>
    <p:extLst>
      <p:ext uri="{BB962C8B-B14F-4D97-AF65-F5344CB8AC3E}">
        <p14:creationId xmlns:p14="http://schemas.microsoft.com/office/powerpoint/2010/main" val="32444968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92" r:id="rId3"/>
    <p:sldLayoutId id="2147483691" r:id="rId4"/>
    <p:sldLayoutId id="2147483693"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69" r:id="rId20"/>
    <p:sldLayoutId id="2147483671" r:id="rId21"/>
  </p:sldLayoutIdLst>
  <p:hf hdr="0"/>
  <p:txStyles>
    <p:titleStyle>
      <a:lvl1pPr algn="l" defTabSz="914400" rtl="0" eaLnBrk="1" latinLnBrk="0" hangingPunct="1">
        <a:lnSpc>
          <a:spcPct val="82000"/>
        </a:lnSpc>
        <a:spcBef>
          <a:spcPct val="0"/>
        </a:spcBef>
        <a:buNone/>
        <a:defRPr sz="2800" b="0" kern="1200" spc="0" baseline="0">
          <a:solidFill>
            <a:schemeClr val="tx1"/>
          </a:solidFill>
          <a:latin typeface="+mj-lt"/>
          <a:ea typeface="+mj-ea"/>
          <a:cs typeface="+mj-cs"/>
        </a:defRPr>
      </a:lvl1pPr>
    </p:titleStyle>
    <p:bodyStyle>
      <a:lvl1pPr marL="270000" indent="-270000" algn="l" defTabSz="914400" rtl="0" eaLnBrk="1" latinLnBrk="0" hangingPunct="1">
        <a:spcBef>
          <a:spcPts val="0"/>
        </a:spcBef>
        <a:buClr>
          <a:schemeClr val="tx1"/>
        </a:buClr>
        <a:buFont typeface="Wingdings" panose="05000000000000000000" pitchFamily="2" charset="2"/>
        <a:buChar char="§"/>
        <a:defRPr sz="1600" kern="1200">
          <a:solidFill>
            <a:schemeClr val="tx1"/>
          </a:solidFill>
          <a:latin typeface="+mn-lt"/>
          <a:ea typeface="+mn-ea"/>
          <a:cs typeface="+mn-cs"/>
        </a:defRPr>
      </a:lvl1pPr>
      <a:lvl2pPr marL="538163" indent="-271463" algn="l" defTabSz="914400" rtl="0" eaLnBrk="1" latinLnBrk="0" hangingPunct="1">
        <a:spcBef>
          <a:spcPts val="0"/>
        </a:spcBef>
        <a:buFont typeface="Credit Suisse Type Light" pitchFamily="34" charset="0"/>
        <a:buChar char="–"/>
        <a:defRPr sz="1600" kern="1200">
          <a:solidFill>
            <a:schemeClr val="tx1"/>
          </a:solidFill>
          <a:latin typeface="+mn-lt"/>
          <a:ea typeface="+mn-ea"/>
          <a:cs typeface="+mn-cs"/>
        </a:defRPr>
      </a:lvl2pPr>
      <a:lvl3pPr marL="810000" indent="-268288" algn="l" defTabSz="914400" rtl="0" eaLnBrk="1" latinLnBrk="0" hangingPunct="1">
        <a:spcBef>
          <a:spcPts val="0"/>
        </a:spcBef>
        <a:buClr>
          <a:schemeClr val="tx1"/>
        </a:buClr>
        <a:buFont typeface="Wingdings" panose="05000000000000000000" pitchFamily="2" charset="2"/>
        <a:buChar char="§"/>
        <a:defRPr sz="1600" kern="1200">
          <a:solidFill>
            <a:schemeClr val="tx1"/>
          </a:solidFill>
          <a:latin typeface="+mn-lt"/>
          <a:ea typeface="+mn-ea"/>
          <a:cs typeface="+mn-cs"/>
        </a:defRPr>
      </a:lvl3pPr>
      <a:lvl4pPr marL="1080000" indent="-269875" algn="l" defTabSz="914400" rtl="0" eaLnBrk="1" latinLnBrk="0" hangingPunct="1">
        <a:spcBef>
          <a:spcPts val="0"/>
        </a:spcBef>
        <a:buFont typeface="Credit Suisse Type Light" pitchFamily="34" charset="0"/>
        <a:buChar char="–"/>
        <a:defRPr lang="en-US" sz="1600" kern="1200" dirty="0" smtClean="0">
          <a:solidFill>
            <a:schemeClr val="tx1"/>
          </a:solidFill>
          <a:latin typeface="+mn-lt"/>
          <a:ea typeface="+mn-ea"/>
          <a:cs typeface="+mn-cs"/>
        </a:defRPr>
      </a:lvl4pPr>
      <a:lvl5pPr marL="1344613" indent="-268288" algn="l" defTabSz="914400" rtl="0" eaLnBrk="1" latinLnBrk="0" hangingPunct="1">
        <a:spcBef>
          <a:spcPts val="0"/>
        </a:spcBef>
        <a:buClr>
          <a:srgbClr val="91867E"/>
        </a:buClr>
        <a:buFont typeface="Credit Suisse Type Light"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microsoft.com/en-us/azure/networking/fundamentals/networking-overview" TargetMode="Externa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docs.microsoft.com/en-us/azure/cloud-adoption-framework/ready/azure-best-practices/virtual-wan-network-topology" TargetMode="External"/><Relationship Id="rId13" Type="http://schemas.openxmlformats.org/officeDocument/2006/relationships/hyperlink" Target="https://docs.microsoft.com/en-us/azure/cloud-adoption-framework/ready/azure-best-practices/plan-for-inbound-and-outbound-internet-connectivity" TargetMode="External"/><Relationship Id="rId18" Type="http://schemas.openxmlformats.org/officeDocument/2006/relationships/hyperlink" Target="https://docs.microsoft.com/en-us/azure/cloud-adoption-framework/ready/azure-best-practices/connectivity-to-other-providers" TargetMode="External"/><Relationship Id="rId3" Type="http://schemas.openxmlformats.org/officeDocument/2006/relationships/hyperlink" Target="https://docs.microsoft.com/en-us/azure/cloud-adoption-framework/ready/azure-setup-guide/organize-resources?tabs=AzureManagementGroupsAndHierarchy" TargetMode="External"/><Relationship Id="rId21" Type="http://schemas.openxmlformats.org/officeDocument/2006/relationships/image" Target="../media/image24.png"/><Relationship Id="rId7" Type="http://schemas.openxmlformats.org/officeDocument/2006/relationships/hyperlink" Target="https://docs.microsoft.com/en-us/azure/cloud-adoption-framework/ready/azure-best-practices/define-an-azure-network-topology" TargetMode="External"/><Relationship Id="rId12" Type="http://schemas.openxmlformats.org/officeDocument/2006/relationships/hyperlink" Target="https://docs.microsoft.com/en-us/azure/cloud-adoption-framework/ready/azure-best-practices/limit-cross-tenant-private-endpoint-connections" TargetMode="External"/><Relationship Id="rId17" Type="http://schemas.openxmlformats.org/officeDocument/2006/relationships/hyperlink" Target="https://docs.microsoft.com/en-us/azure/cloud-adoption-framework/ready/azure-best-practices/plan-for-traffic-inspection" TargetMode="External"/><Relationship Id="rId2" Type="http://schemas.openxmlformats.org/officeDocument/2006/relationships/image" Target="../media/image22.png"/><Relationship Id="rId16" Type="http://schemas.openxmlformats.org/officeDocument/2006/relationships/hyperlink" Target="https://docs.microsoft.com/en-us/azure/cloud-adoption-framework/ready/azure-best-practices/define-network-encryption-requirements" TargetMode="External"/><Relationship Id="rId20"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hyperlink" Target="https://docs.microsoft.com/en-us/azure/cloud-adoption-framework/ready/azure-best-practices/plan-for-ip-addressing" TargetMode="External"/><Relationship Id="rId11" Type="http://schemas.openxmlformats.org/officeDocument/2006/relationships/hyperlink" Target="https://docs.microsoft.com/en-us/azure/cloud-adoption-framework/ready/azure-best-practices/private-link-and-dns-integration-at-scale" TargetMode="External"/><Relationship Id="rId5" Type="http://schemas.openxmlformats.org/officeDocument/2006/relationships/hyperlink" Target="https://docs.microsoft.com/en-us/azure/azure-resource-manager/management/overview" TargetMode="External"/><Relationship Id="rId15" Type="http://schemas.openxmlformats.org/officeDocument/2006/relationships/hyperlink" Target="https://docs.microsoft.com/en-us/azure/cloud-adoption-framework/ready/azure-best-practices/plan-for-landing-zone-network-segmentation" TargetMode="External"/><Relationship Id="rId23" Type="http://schemas.openxmlformats.org/officeDocument/2006/relationships/image" Target="../media/image26.png"/><Relationship Id="rId10" Type="http://schemas.openxmlformats.org/officeDocument/2006/relationships/hyperlink" Target="https://docs.microsoft.com/en-us/azure/cloud-adoption-framework/ready/azure-best-practices/connectivity-to-azure" TargetMode="External"/><Relationship Id="rId19" Type="http://schemas.openxmlformats.org/officeDocument/2006/relationships/hyperlink" Target="https://docs.microsoft.com/en-us/azure/architecture/hybrid/hybrid-dns-infra" TargetMode="External"/><Relationship Id="rId4" Type="http://schemas.openxmlformats.org/officeDocument/2006/relationships/hyperlink" Target="https://docs.microsoft.com/en-us/azure/cloud-adoption-framework/ready/enterprise-scale/management-group-and-subscription-organization" TargetMode="External"/><Relationship Id="rId9" Type="http://schemas.openxmlformats.org/officeDocument/2006/relationships/hyperlink" Target="https://docs.microsoft.com/en-us/azure/cloud-adoption-framework/ready/azure-best-practices/traditional-azure-networking-topology" TargetMode="External"/><Relationship Id="rId14" Type="http://schemas.openxmlformats.org/officeDocument/2006/relationships/hyperlink" Target="https://docs.microsoft.com/en-us/azure/cloud-adoption-framework/ready/azure-best-practices/plan-for-app-delivery" TargetMode="External"/><Relationship Id="rId22"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hashicorp-engineering/automating-terraform-policy-enforcement-with-sentinel-and-servicenow-830fad580bfa" TargetMode="External"/><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azure/vpn-gateway/vpn-gateway-about-vpngateways#gwsku" TargetMode="External"/><Relationship Id="rId2" Type="http://schemas.openxmlformats.org/officeDocument/2006/relationships/hyperlink" Target="https://docs.microsoft.com/en-us/azure/azure-resource-manager/management/azure-subscription-service-limits#networking-limits" TargetMode="External"/><Relationship Id="rId1" Type="http://schemas.openxmlformats.org/officeDocument/2006/relationships/slideLayout" Target="../slideLayouts/slideLayout2.xml"/><Relationship Id="rId5" Type="http://schemas.openxmlformats.org/officeDocument/2006/relationships/hyperlink" Target="https://docs.microsoft.com/en-us/azure/virtual-network/virtual-machine-network-throughput#flow-limits-and-active-connections-recommendations" TargetMode="External"/><Relationship Id="rId4" Type="http://schemas.openxmlformats.org/officeDocument/2006/relationships/hyperlink" Target="https://docs.microsoft.com/en-us/azure/expressroute/expressroute-about-virtual-network-gateways#gwsku"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docs.microsoft.com/en-us/azure/virtual-network/virtual-networks-overview" TargetMode="External"/><Relationship Id="rId7" Type="http://schemas.openxmlformats.org/officeDocument/2006/relationships/image" Target="../media/image6.png"/><Relationship Id="rId2" Type="http://schemas.openxmlformats.org/officeDocument/2006/relationships/hyperlink" Target="https://docs.microsoft.com/en-us/azure/virtual-network/concepts-and-best-practices" TargetMode="External"/><Relationship Id="rId1" Type="http://schemas.openxmlformats.org/officeDocument/2006/relationships/slideLayout" Target="../slideLayouts/slideLayout9.xml"/><Relationship Id="rId6" Type="http://schemas.openxmlformats.org/officeDocument/2006/relationships/hyperlink" Target="https://registry.terraform.io/providers/hashicorp/azurerm/latest/docs/resources/subnet" TargetMode="External"/><Relationship Id="rId5" Type="http://schemas.openxmlformats.org/officeDocument/2006/relationships/hyperlink" Target="https://registry.terraform.io/providers/hashicorp/azurerm/latest/docs/resources/virtual_network" TargetMode="External"/><Relationship Id="rId4" Type="http://schemas.openxmlformats.org/officeDocument/2006/relationships/hyperlink" Target="https://docs.microsoft.com/en-us/azure/virtual-network/virtual-networks-udr-overview"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docs.microsoft.com/en-us/azure/private-link/private-link-service-overview" TargetMode="External"/><Relationship Id="rId3" Type="http://schemas.openxmlformats.org/officeDocument/2006/relationships/hyperlink" Target="https://docs.microsoft.com/en-us/azure/cloud-adoption-framework/decision-guides/software-defined-network/hybrid" TargetMode="External"/><Relationship Id="rId7" Type="http://schemas.openxmlformats.org/officeDocument/2006/relationships/hyperlink" Target="https://docs.microsoft.com/en-us/azure/virtual-network/service-tags-overview" TargetMode="External"/><Relationship Id="rId2" Type="http://schemas.openxmlformats.org/officeDocument/2006/relationships/image" Target="../media/image8.png"/><Relationship Id="rId1" Type="http://schemas.openxmlformats.org/officeDocument/2006/relationships/slideLayout" Target="../slideLayouts/slideLayout9.xml"/><Relationship Id="rId6" Type="http://schemas.openxmlformats.org/officeDocument/2006/relationships/hyperlink" Target="https://docs.microsoft.com/en-us/azure/virtual-network/application-security-groups" TargetMode="External"/><Relationship Id="rId5" Type="http://schemas.openxmlformats.org/officeDocument/2006/relationships/hyperlink" Target="https://docs.microsoft.com/en-us/azure/virtual-network/network-security-groups-overview" TargetMode="External"/><Relationship Id="rId10" Type="http://schemas.openxmlformats.org/officeDocument/2006/relationships/image" Target="../media/image10.png"/><Relationship Id="rId4" Type="http://schemas.openxmlformats.org/officeDocument/2006/relationships/hyperlink" Target="https://registry.terraform.io/providers/hashicorp/azurerm/latest/docs/resources/network_security_group" TargetMode="Externa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zure/virtual-network/network-security-groups-overview#augmented-security-rules"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hashicorp.com/resources/service-mesh-microservices-networking" TargetMode="External"/><Relationship Id="rId2" Type="http://schemas.openxmlformats.org/officeDocument/2006/relationships/image" Target="../media/image12.jpe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hyperlink" Target="https://cloud.google.com/architecture/exposing-service-mesh-apps-through-gke-ingress" TargetMode="External"/><Relationship Id="rId4" Type="http://schemas.openxmlformats.org/officeDocument/2006/relationships/hyperlink" Target="https://www.nginx.com/resources/glossary/multi-hybrid-cloud-strateg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6F4F2-350D-6A4C-ADB1-A9FA1313DDA5}"/>
              </a:ext>
            </a:extLst>
          </p:cNvPr>
          <p:cNvSpPr>
            <a:spLocks noGrp="1"/>
          </p:cNvSpPr>
          <p:nvPr>
            <p:ph type="sldNum" sz="quarter" idx="10"/>
          </p:nvPr>
        </p:nvSpPr>
        <p:spPr/>
        <p:txBody>
          <a:bodyPr/>
          <a:lstStyle/>
          <a:p>
            <a:fld id="{14083476-7809-41B0-B38C-DE860FDD3802}" type="slidenum">
              <a:rPr lang="en-US" smtClean="0"/>
              <a:pPr/>
              <a:t>1</a:t>
            </a:fld>
            <a:endParaRPr lang="en-US"/>
          </a:p>
        </p:txBody>
      </p:sp>
      <p:sp>
        <p:nvSpPr>
          <p:cNvPr id="3" name="Date Placeholder 2">
            <a:extLst>
              <a:ext uri="{FF2B5EF4-FFF2-40B4-BE49-F238E27FC236}">
                <a16:creationId xmlns:a16="http://schemas.microsoft.com/office/drawing/2014/main" id="{1E2169D5-6682-D744-A8EC-944106326636}"/>
              </a:ext>
            </a:extLst>
          </p:cNvPr>
          <p:cNvSpPr>
            <a:spLocks noGrp="1"/>
          </p:cNvSpPr>
          <p:nvPr>
            <p:ph type="dt" sz="half" idx="11"/>
          </p:nvPr>
        </p:nvSpPr>
        <p:spPr/>
        <p:txBody>
          <a:bodyPr/>
          <a:lstStyle/>
          <a:p>
            <a:fld id="{B8DE1085-FDD9-3946-9F93-89E93EF2F52B}" type="datetime2">
              <a:rPr lang="en-US" smtClean="0"/>
              <a:t>Friday, October 8, 2021</a:t>
            </a:fld>
            <a:endParaRPr lang="en-US"/>
          </a:p>
        </p:txBody>
      </p:sp>
      <p:sp>
        <p:nvSpPr>
          <p:cNvPr id="4" name="Footer Placeholder 3">
            <a:extLst>
              <a:ext uri="{FF2B5EF4-FFF2-40B4-BE49-F238E27FC236}">
                <a16:creationId xmlns:a16="http://schemas.microsoft.com/office/drawing/2014/main" id="{D2FA38DC-7905-834C-B45B-04A7C8D66DA1}"/>
              </a:ext>
            </a:extLst>
          </p:cNvPr>
          <p:cNvSpPr>
            <a:spLocks noGrp="1"/>
          </p:cNvSpPr>
          <p:nvPr>
            <p:ph type="ftr" sz="quarter" idx="12"/>
          </p:nvPr>
        </p:nvSpPr>
        <p:spPr/>
        <p:txBody>
          <a:bodyPr/>
          <a:lstStyle/>
          <a:p>
            <a:endParaRPr lang="en-US"/>
          </a:p>
        </p:txBody>
      </p:sp>
      <p:sp>
        <p:nvSpPr>
          <p:cNvPr id="6" name="Text Placeholder 5">
            <a:extLst>
              <a:ext uri="{FF2B5EF4-FFF2-40B4-BE49-F238E27FC236}">
                <a16:creationId xmlns:a16="http://schemas.microsoft.com/office/drawing/2014/main" id="{99ABF83C-B0F2-AD4C-B0CA-63C936074ECF}"/>
              </a:ext>
            </a:extLst>
          </p:cNvPr>
          <p:cNvSpPr>
            <a:spLocks noGrp="1"/>
          </p:cNvSpPr>
          <p:nvPr>
            <p:ph type="body" sz="quarter" idx="14"/>
          </p:nvPr>
        </p:nvSpPr>
        <p:spPr>
          <a:xfrm>
            <a:off x="5113921" y="201600"/>
            <a:ext cx="6798236" cy="6205924"/>
          </a:xfrm>
        </p:spPr>
        <p:txBody>
          <a:bodyPr anchor="ctr"/>
          <a:lstStyle/>
          <a:p>
            <a:r>
              <a:rPr lang="en-US" sz="1100" b="1" dirty="0"/>
              <a:t>Azure Virtual Network (VNet) </a:t>
            </a:r>
            <a:r>
              <a:rPr lang="en-US" sz="1100" dirty="0"/>
              <a:t>is the fundamental building block for your private network in Azure.</a:t>
            </a:r>
          </a:p>
          <a:p>
            <a:r>
              <a:rPr lang="en-US" sz="1100" b="1" dirty="0"/>
              <a:t>ExpressRoute</a:t>
            </a:r>
            <a:r>
              <a:rPr lang="en-US" sz="1100" dirty="0"/>
              <a:t> enables you to extend your on-premises networks into the Microsoft cloud over a private connection facilitated by a connectivity provider. </a:t>
            </a:r>
          </a:p>
          <a:p>
            <a:r>
              <a:rPr lang="en-US" sz="1100" b="1" dirty="0"/>
              <a:t>VPN Gateway </a:t>
            </a:r>
            <a:r>
              <a:rPr lang="en-US" sz="1100" dirty="0"/>
              <a:t>helps you create encrypted cross-premises connections to your virtual network from on-premises locations, or create encrypted connections between VNets. </a:t>
            </a:r>
          </a:p>
          <a:p>
            <a:r>
              <a:rPr lang="en-US" sz="1100" b="1" dirty="0"/>
              <a:t>Azure Virtual WAN </a:t>
            </a:r>
            <a:r>
              <a:rPr lang="en-US" sz="1100" dirty="0"/>
              <a:t>is a networking service that provides optimized and automated branch connectivity to, and through, Azure.</a:t>
            </a:r>
          </a:p>
          <a:p>
            <a:r>
              <a:rPr lang="en-US" sz="1100" b="1" dirty="0"/>
              <a:t>Azure DNS </a:t>
            </a:r>
            <a:r>
              <a:rPr lang="en-US" sz="1100" dirty="0"/>
              <a:t>is a hosting service for DNS domains that provides name resolution by using Microsoft Azure infrastructure. </a:t>
            </a:r>
          </a:p>
          <a:p>
            <a:r>
              <a:rPr lang="en-US" sz="1100" dirty="0"/>
              <a:t>The </a:t>
            </a:r>
            <a:r>
              <a:rPr lang="en-US" sz="1100" b="1" dirty="0"/>
              <a:t>Azure Bastion </a:t>
            </a:r>
            <a:r>
              <a:rPr lang="en-US" sz="1100" dirty="0"/>
              <a:t>service is a new fully platform-managed PaaS service that you provision inside your virtual network. </a:t>
            </a:r>
          </a:p>
          <a:p>
            <a:r>
              <a:rPr lang="en-US" sz="1100" b="1" dirty="0"/>
              <a:t>Virtual Network NAT</a:t>
            </a:r>
            <a:r>
              <a:rPr lang="en-US" sz="1100" dirty="0"/>
              <a:t> (network address translation) simplifies outbound-only Internet connectivity for virtual networks.</a:t>
            </a:r>
          </a:p>
          <a:p>
            <a:r>
              <a:rPr lang="en-US" sz="1100" b="1" dirty="0"/>
              <a:t>Azure Peering </a:t>
            </a:r>
            <a:r>
              <a:rPr lang="en-US" sz="1100" dirty="0"/>
              <a:t>service enhances customer connectivity to Microsoft cloud services such as Microsoft 365, Dynamics 365, software as a service (SaaS) services, Azure, or any Microsoft services accessible via the public internet. </a:t>
            </a:r>
          </a:p>
          <a:p>
            <a:r>
              <a:rPr lang="en-US" sz="1100" b="1" dirty="0"/>
              <a:t>Azure Edge Zone </a:t>
            </a:r>
            <a:r>
              <a:rPr lang="en-US" sz="1100" dirty="0"/>
              <a:t>is a family of offerings from Microsoft Azure that enables data processing close to the user.</a:t>
            </a:r>
          </a:p>
          <a:p>
            <a:r>
              <a:rPr lang="en-US" sz="1100" b="1" dirty="0"/>
              <a:t>Azure DDoS Protection </a:t>
            </a:r>
            <a:r>
              <a:rPr lang="en-US" sz="1100" dirty="0"/>
              <a:t>provides countermeasures against the most sophisticated DDoS threats. </a:t>
            </a:r>
          </a:p>
          <a:p>
            <a:r>
              <a:rPr lang="en-US" sz="1100" b="1" dirty="0"/>
              <a:t>Azure Private Link </a:t>
            </a:r>
            <a:r>
              <a:rPr lang="en-US" sz="1100" dirty="0"/>
              <a:t>enables you to access Azure PaaS Services (for example, Azure Storage and SQL Database) and Azure hosted customer-owned/partner services over a private endpoint in your virtual network. </a:t>
            </a:r>
          </a:p>
          <a:p>
            <a:r>
              <a:rPr lang="en-US" sz="1100" b="1" dirty="0"/>
              <a:t>Azure Firewall is </a:t>
            </a:r>
            <a:r>
              <a:rPr lang="en-US" sz="1100" dirty="0"/>
              <a:t>a managed, cloud-based network security service that protects your Azure Virtual Network resources.</a:t>
            </a:r>
          </a:p>
          <a:p>
            <a:r>
              <a:rPr lang="en-US" sz="1100" b="1" dirty="0"/>
              <a:t>Azure Web Application Firewall </a:t>
            </a:r>
            <a:r>
              <a:rPr lang="en-US" sz="1100" dirty="0"/>
              <a:t>(WAF) provides protection to your web applications from common web exploits and vulnerabilities such as SQL injection, and cross site scripting. </a:t>
            </a:r>
          </a:p>
          <a:p>
            <a:r>
              <a:rPr lang="en-US" sz="1100" dirty="0"/>
              <a:t>You can filter network traffic to and from Azure resources in an Azure virtual network with a </a:t>
            </a:r>
            <a:r>
              <a:rPr lang="en-US" sz="1100" b="1" dirty="0"/>
              <a:t>network security group</a:t>
            </a:r>
            <a:r>
              <a:rPr lang="en-US" sz="1100" dirty="0"/>
              <a:t>.</a:t>
            </a:r>
          </a:p>
          <a:p>
            <a:r>
              <a:rPr lang="en-US" sz="1100" b="1" dirty="0"/>
              <a:t>Virtual Network (VNet) </a:t>
            </a:r>
            <a:r>
              <a:rPr lang="en-US" sz="1100" dirty="0"/>
              <a:t>service endpoints extend your virtual network private address space and the identity of your VNet to the Azure services, over a direct connection.</a:t>
            </a:r>
          </a:p>
          <a:p>
            <a:r>
              <a:rPr lang="en-US" sz="1100" b="1" dirty="0"/>
              <a:t>Azure Content Delivery Network (CDN) </a:t>
            </a:r>
            <a:r>
              <a:rPr lang="en-US" sz="1100" dirty="0"/>
              <a:t>offers developers a global solution for rapidly delivering high-bandwidth content to users by caching their content at strategically placed physical nodes across the world. </a:t>
            </a:r>
          </a:p>
          <a:p>
            <a:r>
              <a:rPr lang="en-US" sz="1100" b="1" dirty="0"/>
              <a:t>Azure Traffic Manager </a:t>
            </a:r>
            <a:r>
              <a:rPr lang="en-US" sz="1100" dirty="0"/>
              <a:t>is a DNS-based traffic load balancer that enables you to distribute traffic optimally to services across global Azure regions, while providing high availability and responsiveness.</a:t>
            </a:r>
          </a:p>
          <a:p>
            <a:r>
              <a:rPr lang="en-US" sz="1100" dirty="0"/>
              <a:t>The </a:t>
            </a:r>
            <a:r>
              <a:rPr lang="en-US" sz="1100" b="1" dirty="0"/>
              <a:t>Azure Load Balancer </a:t>
            </a:r>
            <a:r>
              <a:rPr lang="en-US" sz="1100" dirty="0"/>
              <a:t>provides high-performance, low-latency Layer 4 load-balancing for all UDP and TCP protocols.</a:t>
            </a:r>
          </a:p>
          <a:p>
            <a:r>
              <a:rPr lang="en-US" sz="1100" b="1" dirty="0"/>
              <a:t>Azure Application Gateway </a:t>
            </a:r>
            <a:r>
              <a:rPr lang="en-US" sz="1100" dirty="0"/>
              <a:t>is a web traffic load balancer that enables you to manage traffic to your web applications. </a:t>
            </a:r>
          </a:p>
        </p:txBody>
      </p:sp>
      <p:sp>
        <p:nvSpPr>
          <p:cNvPr id="7" name="Title 6">
            <a:extLst>
              <a:ext uri="{FF2B5EF4-FFF2-40B4-BE49-F238E27FC236}">
                <a16:creationId xmlns:a16="http://schemas.microsoft.com/office/drawing/2014/main" id="{F348212D-5299-FD49-9F5B-3C157817F732}"/>
              </a:ext>
            </a:extLst>
          </p:cNvPr>
          <p:cNvSpPr>
            <a:spLocks noGrp="1"/>
          </p:cNvSpPr>
          <p:nvPr>
            <p:ph type="title"/>
          </p:nvPr>
        </p:nvSpPr>
        <p:spPr>
          <a:xfrm>
            <a:off x="353241" y="1175983"/>
            <a:ext cx="4534766" cy="396000"/>
          </a:xfrm>
        </p:spPr>
        <p:txBody>
          <a:bodyPr/>
          <a:lstStyle/>
          <a:p>
            <a:r>
              <a:rPr lang="en-US" sz="4800" b="1" dirty="0"/>
              <a:t>Azure Networking</a:t>
            </a:r>
            <a:endParaRPr lang="en-US" sz="4800" dirty="0"/>
          </a:p>
        </p:txBody>
      </p:sp>
      <p:sp>
        <p:nvSpPr>
          <p:cNvPr id="8" name="TextBox 7">
            <a:extLst>
              <a:ext uri="{FF2B5EF4-FFF2-40B4-BE49-F238E27FC236}">
                <a16:creationId xmlns:a16="http://schemas.microsoft.com/office/drawing/2014/main" id="{8A8F7C6A-7ED6-1340-A8C6-953D90315175}"/>
              </a:ext>
            </a:extLst>
          </p:cNvPr>
          <p:cNvSpPr txBox="1"/>
          <p:nvPr/>
        </p:nvSpPr>
        <p:spPr>
          <a:xfrm>
            <a:off x="243542" y="5113549"/>
            <a:ext cx="4870379" cy="153888"/>
          </a:xfrm>
          <a:prstGeom prst="rect">
            <a:avLst/>
          </a:prstGeom>
          <a:noFill/>
        </p:spPr>
        <p:txBody>
          <a:bodyPr wrap="square" lIns="0" tIns="0" rIns="0" bIns="0" rtlCol="0">
            <a:spAutoFit/>
          </a:bodyPr>
          <a:lstStyle/>
          <a:p>
            <a:r>
              <a:rPr lang="en-US" sz="1000" dirty="0">
                <a:hlinkClick r:id="rId2"/>
              </a:rPr>
              <a:t>https://docs.microsoft.com/en-us/azure/networking/fundamentals/networking-overview</a:t>
            </a:r>
            <a:r>
              <a:rPr lang="en-US" sz="1000" dirty="0"/>
              <a:t> </a:t>
            </a:r>
          </a:p>
        </p:txBody>
      </p:sp>
      <p:pic>
        <p:nvPicPr>
          <p:cNvPr id="26628" name="Picture 4">
            <a:extLst>
              <a:ext uri="{FF2B5EF4-FFF2-40B4-BE49-F238E27FC236}">
                <a16:creationId xmlns:a16="http://schemas.microsoft.com/office/drawing/2014/main" id="{481AB675-35FF-FA44-9304-18DE6D0D1F51}"/>
              </a:ext>
            </a:extLst>
          </p:cNvPr>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a:ext>
            </a:extLst>
          </a:blip>
          <a:srcRect t="-7454" b="-4079"/>
          <a:stretch/>
        </p:blipFill>
        <p:spPr bwMode="auto">
          <a:xfrm>
            <a:off x="0" y="1929652"/>
            <a:ext cx="4949825" cy="3032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46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7D531-DD68-F64E-B689-0265F4AB15CD}"/>
              </a:ext>
            </a:extLst>
          </p:cNvPr>
          <p:cNvSpPr>
            <a:spLocks noGrp="1"/>
          </p:cNvSpPr>
          <p:nvPr>
            <p:ph type="sldNum" sz="quarter" idx="4"/>
          </p:nvPr>
        </p:nvSpPr>
        <p:spPr/>
        <p:txBody>
          <a:bodyPr/>
          <a:lstStyle/>
          <a:p>
            <a:fld id="{14083476-7809-41B0-B38C-DE860FDD3802}" type="slidenum">
              <a:rPr lang="en-US" smtClean="0"/>
              <a:pPr/>
              <a:t>10</a:t>
            </a:fld>
            <a:endParaRPr lang="en-US"/>
          </a:p>
        </p:txBody>
      </p:sp>
      <p:sp>
        <p:nvSpPr>
          <p:cNvPr id="3" name="Date Placeholder 2">
            <a:extLst>
              <a:ext uri="{FF2B5EF4-FFF2-40B4-BE49-F238E27FC236}">
                <a16:creationId xmlns:a16="http://schemas.microsoft.com/office/drawing/2014/main" id="{E2201A29-4A80-A24F-898A-BEF93B929403}"/>
              </a:ext>
            </a:extLst>
          </p:cNvPr>
          <p:cNvSpPr>
            <a:spLocks noGrp="1"/>
          </p:cNvSpPr>
          <p:nvPr>
            <p:ph type="dt" sz="half" idx="2"/>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06895907-D407-DF42-8861-B548161F8875}"/>
              </a:ext>
            </a:extLst>
          </p:cNvPr>
          <p:cNvSpPr>
            <a:spLocks noGrp="1"/>
          </p:cNvSpPr>
          <p:nvPr>
            <p:ph type="ftr" sz="quarter" idx="3"/>
          </p:nvPr>
        </p:nvSpPr>
        <p:spPr/>
        <p:txBody>
          <a:bodyPr/>
          <a:lstStyle/>
          <a:p>
            <a:endParaRPr lang="en-US"/>
          </a:p>
        </p:txBody>
      </p:sp>
      <p:sp>
        <p:nvSpPr>
          <p:cNvPr id="5" name="Title 4">
            <a:extLst>
              <a:ext uri="{FF2B5EF4-FFF2-40B4-BE49-F238E27FC236}">
                <a16:creationId xmlns:a16="http://schemas.microsoft.com/office/drawing/2014/main" id="{DE13AA76-DC34-4344-ACF7-2BCCC7AFF2D1}"/>
              </a:ext>
            </a:extLst>
          </p:cNvPr>
          <p:cNvSpPr>
            <a:spLocks noGrp="1"/>
          </p:cNvSpPr>
          <p:nvPr>
            <p:ph type="title"/>
          </p:nvPr>
        </p:nvSpPr>
        <p:spPr/>
        <p:txBody>
          <a:bodyPr/>
          <a:lstStyle/>
          <a:p>
            <a:r>
              <a:rPr lang="en-US" dirty="0"/>
              <a:t>Network Packet &amp; Overlay Networks</a:t>
            </a:r>
          </a:p>
        </p:txBody>
      </p:sp>
      <p:pic>
        <p:nvPicPr>
          <p:cNvPr id="8" name="Picture 7">
            <a:extLst>
              <a:ext uri="{FF2B5EF4-FFF2-40B4-BE49-F238E27FC236}">
                <a16:creationId xmlns:a16="http://schemas.microsoft.com/office/drawing/2014/main" id="{CF7CE553-4ECB-7E4E-BF47-81076498A0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155647" y="1736719"/>
            <a:ext cx="5858536" cy="3529853"/>
          </a:xfrm>
          <a:prstGeom prst="rect">
            <a:avLst/>
          </a:prstGeom>
        </p:spPr>
      </p:pic>
      <p:pic>
        <p:nvPicPr>
          <p:cNvPr id="9" name="Picture 8">
            <a:extLst>
              <a:ext uri="{FF2B5EF4-FFF2-40B4-BE49-F238E27FC236}">
                <a16:creationId xmlns:a16="http://schemas.microsoft.com/office/drawing/2014/main" id="{D08B4CCB-5D78-2744-9E88-A554A5AF355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9569" y="1664073"/>
            <a:ext cx="6036078" cy="3675146"/>
          </a:xfrm>
          <a:prstGeom prst="rect">
            <a:avLst/>
          </a:prstGeom>
        </p:spPr>
      </p:pic>
      <p:sp>
        <p:nvSpPr>
          <p:cNvPr id="10" name="TextBox 9">
            <a:extLst>
              <a:ext uri="{FF2B5EF4-FFF2-40B4-BE49-F238E27FC236}">
                <a16:creationId xmlns:a16="http://schemas.microsoft.com/office/drawing/2014/main" id="{7B3E5F81-BDFD-B940-8243-FFEB8F4FC958}"/>
              </a:ext>
            </a:extLst>
          </p:cNvPr>
          <p:cNvSpPr txBox="1"/>
          <p:nvPr/>
        </p:nvSpPr>
        <p:spPr>
          <a:xfrm>
            <a:off x="6568888" y="1223682"/>
            <a:ext cx="2802049" cy="492443"/>
          </a:xfrm>
          <a:prstGeom prst="rect">
            <a:avLst/>
          </a:prstGeom>
          <a:noFill/>
        </p:spPr>
        <p:txBody>
          <a:bodyPr wrap="none" lIns="0" tIns="0" rIns="0" bIns="0" rtlCol="0">
            <a:spAutoFit/>
          </a:bodyPr>
          <a:lstStyle/>
          <a:p>
            <a:r>
              <a:rPr lang="en-US" sz="3200" dirty="0"/>
              <a:t>Overlay Network</a:t>
            </a:r>
          </a:p>
        </p:txBody>
      </p:sp>
      <p:sp>
        <p:nvSpPr>
          <p:cNvPr id="11" name="TextBox 10">
            <a:extLst>
              <a:ext uri="{FF2B5EF4-FFF2-40B4-BE49-F238E27FC236}">
                <a16:creationId xmlns:a16="http://schemas.microsoft.com/office/drawing/2014/main" id="{8E157F83-E19F-1F41-8B00-C746A2762B73}"/>
              </a:ext>
            </a:extLst>
          </p:cNvPr>
          <p:cNvSpPr txBox="1"/>
          <p:nvPr/>
        </p:nvSpPr>
        <p:spPr>
          <a:xfrm>
            <a:off x="246529" y="1244276"/>
            <a:ext cx="1943289" cy="492443"/>
          </a:xfrm>
          <a:prstGeom prst="rect">
            <a:avLst/>
          </a:prstGeom>
          <a:noFill/>
        </p:spPr>
        <p:txBody>
          <a:bodyPr wrap="none" lIns="0" tIns="0" rIns="0" bIns="0" rtlCol="0">
            <a:spAutoFit/>
          </a:bodyPr>
          <a:lstStyle/>
          <a:p>
            <a:r>
              <a:rPr lang="en-US" sz="3200" dirty="0"/>
              <a:t>Networking</a:t>
            </a:r>
          </a:p>
        </p:txBody>
      </p:sp>
    </p:spTree>
    <p:extLst>
      <p:ext uri="{BB962C8B-B14F-4D97-AF65-F5344CB8AC3E}">
        <p14:creationId xmlns:p14="http://schemas.microsoft.com/office/powerpoint/2010/main" val="8844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A1969D-EDB6-0249-9178-9308904542FD}"/>
              </a:ext>
            </a:extLst>
          </p:cNvPr>
          <p:cNvSpPr>
            <a:spLocks noGrp="1"/>
          </p:cNvSpPr>
          <p:nvPr>
            <p:ph type="sldNum" sz="quarter" idx="4"/>
          </p:nvPr>
        </p:nvSpPr>
        <p:spPr/>
        <p:txBody>
          <a:bodyPr/>
          <a:lstStyle/>
          <a:p>
            <a:fld id="{14083476-7809-41B0-B38C-DE860FDD3802}" type="slidenum">
              <a:rPr lang="en-US" smtClean="0"/>
              <a:pPr/>
              <a:t>11</a:t>
            </a:fld>
            <a:endParaRPr lang="en-US"/>
          </a:p>
        </p:txBody>
      </p:sp>
      <p:sp>
        <p:nvSpPr>
          <p:cNvPr id="3" name="Date Placeholder 2">
            <a:extLst>
              <a:ext uri="{FF2B5EF4-FFF2-40B4-BE49-F238E27FC236}">
                <a16:creationId xmlns:a16="http://schemas.microsoft.com/office/drawing/2014/main" id="{0B374046-8350-3D43-9566-C1E0E8FC48C0}"/>
              </a:ext>
            </a:extLst>
          </p:cNvPr>
          <p:cNvSpPr>
            <a:spLocks noGrp="1"/>
          </p:cNvSpPr>
          <p:nvPr>
            <p:ph type="dt" sz="half" idx="2"/>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8DAB50C0-F4D7-D844-863D-08689FE42514}"/>
              </a:ext>
            </a:extLst>
          </p:cNvPr>
          <p:cNvSpPr>
            <a:spLocks noGrp="1"/>
          </p:cNvSpPr>
          <p:nvPr>
            <p:ph type="ftr" sz="quarter" idx="3"/>
          </p:nvPr>
        </p:nvSpPr>
        <p:spPr/>
        <p:txBody>
          <a:bodyPr/>
          <a:lstStyle/>
          <a:p>
            <a:endParaRPr lang="en-US"/>
          </a:p>
        </p:txBody>
      </p:sp>
      <p:sp>
        <p:nvSpPr>
          <p:cNvPr id="5" name="Title 4">
            <a:extLst>
              <a:ext uri="{FF2B5EF4-FFF2-40B4-BE49-F238E27FC236}">
                <a16:creationId xmlns:a16="http://schemas.microsoft.com/office/drawing/2014/main" id="{564B2A52-98CF-1A4E-A6BC-FFAA57A47120}"/>
              </a:ext>
            </a:extLst>
          </p:cNvPr>
          <p:cNvSpPr>
            <a:spLocks noGrp="1"/>
          </p:cNvSpPr>
          <p:nvPr>
            <p:ph type="title"/>
          </p:nvPr>
        </p:nvSpPr>
        <p:spPr/>
        <p:txBody>
          <a:bodyPr/>
          <a:lstStyle/>
          <a:p>
            <a:r>
              <a:rPr lang="en-US" dirty="0"/>
              <a:t>Subscriptions &amp; Resource Groups </a:t>
            </a:r>
          </a:p>
        </p:txBody>
      </p:sp>
      <p:pic>
        <p:nvPicPr>
          <p:cNvPr id="30722" name="Picture 2" descr="Diagram that shows the relationship of management hierarchy levels">
            <a:extLst>
              <a:ext uri="{FF2B5EF4-FFF2-40B4-BE49-F238E27FC236}">
                <a16:creationId xmlns:a16="http://schemas.microsoft.com/office/drawing/2014/main" id="{53E70534-E823-5D43-8C78-8FF27BE3B2A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4982" y="1163170"/>
            <a:ext cx="2977479" cy="19322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0AF931-33E6-0340-A696-4B1838245DD3}"/>
              </a:ext>
            </a:extLst>
          </p:cNvPr>
          <p:cNvSpPr txBox="1"/>
          <p:nvPr/>
        </p:nvSpPr>
        <p:spPr>
          <a:xfrm>
            <a:off x="194982" y="4209180"/>
            <a:ext cx="6259606" cy="2046714"/>
          </a:xfrm>
          <a:prstGeom prst="rect">
            <a:avLst/>
          </a:prstGeom>
          <a:noFill/>
        </p:spPr>
        <p:txBody>
          <a:bodyPr wrap="square" lIns="0" tIns="0" rIns="0" bIns="0" rtlCol="0">
            <a:spAutoFit/>
          </a:bodyPr>
          <a:lstStyle/>
          <a:p>
            <a:pPr marL="180000" indent="-180000">
              <a:buFont typeface="Wingdings" panose="05000000000000000000" pitchFamily="2" charset="2"/>
              <a:buChar char="§"/>
            </a:pPr>
            <a:r>
              <a:rPr lang="en-US" sz="700" dirty="0">
                <a:hlinkClick r:id="rId3"/>
              </a:rPr>
              <a:t>https://docs.microsoft.com/en-us/azure/cloud-adoption-framework/ready/azure-setup-guide/organize-resources?tabs=AzureManagementGroupsAndHierarchy</a:t>
            </a:r>
            <a:endParaRPr lang="en-US" sz="700" dirty="0"/>
          </a:p>
          <a:p>
            <a:pPr marL="180000" indent="-180000">
              <a:buFont typeface="Wingdings" panose="05000000000000000000" pitchFamily="2" charset="2"/>
              <a:buChar char="§"/>
            </a:pPr>
            <a:r>
              <a:rPr lang="en-US" sz="700" dirty="0">
                <a:hlinkClick r:id="rId4"/>
              </a:rPr>
              <a:t>https://docs.microsoft.com/en-us/azure/cloud-adoption-framework/ready/enterprise-scale/management-group-and-subscription-organization</a:t>
            </a:r>
            <a:endParaRPr lang="en-US" sz="700" dirty="0"/>
          </a:p>
          <a:p>
            <a:pPr marL="180000" indent="-180000">
              <a:buFont typeface="Wingdings" panose="05000000000000000000" pitchFamily="2" charset="2"/>
              <a:buChar char="§"/>
            </a:pPr>
            <a:r>
              <a:rPr lang="en-US" sz="700" dirty="0">
                <a:hlinkClick r:id="rId5"/>
              </a:rPr>
              <a:t>https://docs.microsoft.com/en-us/azure/azure-resource-manager/management/overview</a:t>
            </a:r>
            <a:endParaRPr lang="en-US" sz="700" dirty="0"/>
          </a:p>
          <a:p>
            <a:pPr marL="180000" indent="-180000">
              <a:buFont typeface="Wingdings" panose="05000000000000000000" pitchFamily="2" charset="2"/>
              <a:buChar char="§"/>
            </a:pPr>
            <a:r>
              <a:rPr lang="en-US" sz="700" dirty="0">
                <a:hlinkClick r:id="rId6"/>
              </a:rPr>
              <a:t>https://docs.microsoft.com/en-us/azure/cloud-adoption-framework/ready/azure-best-practices/plan-for-ip-addressing</a:t>
            </a:r>
            <a:endParaRPr lang="en-US" sz="700" dirty="0"/>
          </a:p>
          <a:p>
            <a:pPr marL="180000" indent="-180000">
              <a:buFont typeface="Wingdings" panose="05000000000000000000" pitchFamily="2" charset="2"/>
              <a:buChar char="§"/>
            </a:pPr>
            <a:r>
              <a:rPr lang="en-US" sz="700" dirty="0">
                <a:hlinkClick r:id="rId7"/>
              </a:rPr>
              <a:t>https://docs.microsoft.com/en-us/azure/cloud-adoption-framework/ready/azure-best-practices/define-an-azure-network-topology</a:t>
            </a:r>
            <a:endParaRPr lang="en-US" sz="700" dirty="0"/>
          </a:p>
          <a:p>
            <a:pPr marL="180000" indent="-180000">
              <a:buFont typeface="Wingdings" panose="05000000000000000000" pitchFamily="2" charset="2"/>
              <a:buChar char="§"/>
            </a:pPr>
            <a:r>
              <a:rPr lang="en-US" sz="700" dirty="0">
                <a:hlinkClick r:id="rId8"/>
              </a:rPr>
              <a:t>https://docs.microsoft.com/en-us/azure/cloud-adoption-framework/ready/azure-best-practices/virtual-wan-network-topology</a:t>
            </a:r>
            <a:endParaRPr lang="en-US" sz="700" dirty="0"/>
          </a:p>
          <a:p>
            <a:pPr marL="180000" indent="-180000">
              <a:buFont typeface="Wingdings" panose="05000000000000000000" pitchFamily="2" charset="2"/>
              <a:buChar char="§"/>
            </a:pPr>
            <a:r>
              <a:rPr lang="en-US" sz="700" dirty="0">
                <a:hlinkClick r:id="rId9"/>
              </a:rPr>
              <a:t>https://docs.microsoft.com/en-us/azure/cloud-adoption-framework/ready/azure-best-practices/traditional-azure-networking-topology</a:t>
            </a:r>
            <a:endParaRPr lang="en-US" sz="700" dirty="0"/>
          </a:p>
          <a:p>
            <a:pPr marL="180000" indent="-180000">
              <a:buFont typeface="Wingdings" panose="05000000000000000000" pitchFamily="2" charset="2"/>
              <a:buChar char="§"/>
            </a:pPr>
            <a:r>
              <a:rPr lang="en-US" sz="700" dirty="0">
                <a:hlinkClick r:id="rId10"/>
              </a:rPr>
              <a:t>https://docs.microsoft.com/en-us/azure/cloud-adoption-framework/ready/azure-best-practices/connectivity-to-azure</a:t>
            </a:r>
            <a:endParaRPr lang="en-US" sz="700" dirty="0"/>
          </a:p>
          <a:p>
            <a:pPr marL="180000" indent="-180000">
              <a:buFont typeface="Wingdings" panose="05000000000000000000" pitchFamily="2" charset="2"/>
              <a:buChar char="§"/>
            </a:pPr>
            <a:r>
              <a:rPr lang="en-US" sz="700" dirty="0">
                <a:hlinkClick r:id="rId11"/>
              </a:rPr>
              <a:t>https://docs.microsoft.com/en-us/azure/cloud-adoption-framework/ready/azure-best-practices/private-link-and-dns-integration-at-scale</a:t>
            </a:r>
            <a:endParaRPr lang="en-US" sz="700" dirty="0"/>
          </a:p>
          <a:p>
            <a:pPr marL="180000" indent="-180000">
              <a:buFont typeface="Wingdings" panose="05000000000000000000" pitchFamily="2" charset="2"/>
              <a:buChar char="§"/>
            </a:pPr>
            <a:r>
              <a:rPr lang="en-US" sz="700" dirty="0">
                <a:hlinkClick r:id="rId12"/>
              </a:rPr>
              <a:t>https://docs.microsoft.com/en-us/azure/cloud-adoption-framework/ready/azure-best-practices/limit-cross-tenant-private-endpoint-connections</a:t>
            </a:r>
            <a:r>
              <a:rPr lang="en-US" sz="700" dirty="0"/>
              <a:t> </a:t>
            </a:r>
          </a:p>
          <a:p>
            <a:pPr marL="180000" indent="-180000">
              <a:buFont typeface="Wingdings" panose="05000000000000000000" pitchFamily="2" charset="2"/>
              <a:buChar char="§"/>
            </a:pPr>
            <a:r>
              <a:rPr lang="en-US" sz="700" dirty="0">
                <a:hlinkClick r:id="rId13"/>
              </a:rPr>
              <a:t>https://docs.microsoft.com/en-us/azure/cloud-adoption-framework/ready/azure-best-practices/plan-for-inbound-and-outbound-internet-connectivity</a:t>
            </a:r>
            <a:r>
              <a:rPr lang="en-US" sz="700" dirty="0"/>
              <a:t> </a:t>
            </a:r>
          </a:p>
          <a:p>
            <a:pPr marL="180000" indent="-180000">
              <a:buFont typeface="Wingdings" panose="05000000000000000000" pitchFamily="2" charset="2"/>
              <a:buChar char="§"/>
            </a:pPr>
            <a:r>
              <a:rPr lang="en-US" sz="700" dirty="0">
                <a:hlinkClick r:id="rId14"/>
              </a:rPr>
              <a:t>https://docs.microsoft.com/en-us/azure/cloud-adoption-framework/ready/azure-best-practices/plan-for-app-delivery</a:t>
            </a:r>
            <a:endParaRPr lang="en-US" sz="700" dirty="0"/>
          </a:p>
          <a:p>
            <a:pPr marL="180000" indent="-180000">
              <a:buFont typeface="Wingdings" panose="05000000000000000000" pitchFamily="2" charset="2"/>
              <a:buChar char="§"/>
            </a:pPr>
            <a:r>
              <a:rPr lang="en-US" sz="700" dirty="0">
                <a:hlinkClick r:id="rId15"/>
              </a:rPr>
              <a:t>https://docs.microsoft.com/en-us/azure/cloud-adoption-framework/ready/azure-best-practices/plan-for-landing-zone-network-segmentation</a:t>
            </a:r>
            <a:r>
              <a:rPr lang="en-US" sz="700" dirty="0"/>
              <a:t> </a:t>
            </a:r>
          </a:p>
          <a:p>
            <a:pPr marL="180000" indent="-180000">
              <a:buFont typeface="Wingdings" panose="05000000000000000000" pitchFamily="2" charset="2"/>
              <a:buChar char="§"/>
            </a:pPr>
            <a:r>
              <a:rPr lang="en-US" sz="700" dirty="0">
                <a:hlinkClick r:id="rId16"/>
              </a:rPr>
              <a:t>https://docs.microsoft.com/en-us/azure/cloud-adoption-framework/ready/azure-best-practices/define-network-encryption-requirements</a:t>
            </a:r>
            <a:endParaRPr lang="en-US" sz="700" dirty="0"/>
          </a:p>
          <a:p>
            <a:pPr marL="180000" indent="-180000">
              <a:buFont typeface="Wingdings" panose="05000000000000000000" pitchFamily="2" charset="2"/>
              <a:buChar char="§"/>
            </a:pPr>
            <a:r>
              <a:rPr lang="en-US" sz="700" dirty="0">
                <a:hlinkClick r:id="rId17"/>
              </a:rPr>
              <a:t>https://docs.microsoft.com/en-us/azure/cloud-adoption-framework/ready/azure-best-practices/plan-for-traffic-inspection</a:t>
            </a:r>
            <a:endParaRPr lang="en-US" sz="700" dirty="0"/>
          </a:p>
          <a:p>
            <a:pPr marL="180000" indent="-180000">
              <a:buFont typeface="Wingdings" panose="05000000000000000000" pitchFamily="2" charset="2"/>
              <a:buChar char="§"/>
            </a:pPr>
            <a:r>
              <a:rPr lang="en-US" sz="700" dirty="0">
                <a:hlinkClick r:id="rId18"/>
              </a:rPr>
              <a:t>https://docs.microsoft.com/en-us/azure/cloud-adoption-framework/ready/azure-best-practices/connectivity-to-other-providers</a:t>
            </a:r>
            <a:endParaRPr lang="en-US" sz="700" dirty="0"/>
          </a:p>
          <a:p>
            <a:pPr marL="180000" indent="-180000">
              <a:buFont typeface="Wingdings" panose="05000000000000000000" pitchFamily="2" charset="2"/>
              <a:buChar char="§"/>
            </a:pPr>
            <a:r>
              <a:rPr lang="en-US" sz="700" dirty="0">
                <a:hlinkClick r:id="rId19"/>
              </a:rPr>
              <a:t>https://docs.microsoft.com/en-us/azure/architecture/hybrid/hybrid-dns-infra</a:t>
            </a:r>
            <a:r>
              <a:rPr lang="en-US" sz="700" dirty="0"/>
              <a:t> </a:t>
            </a:r>
          </a:p>
          <a:p>
            <a:pPr marL="180000" indent="-180000">
              <a:buFont typeface="Wingdings" panose="05000000000000000000" pitchFamily="2" charset="2"/>
              <a:buChar char="§"/>
            </a:pPr>
            <a:endParaRPr lang="en-US" sz="700" dirty="0"/>
          </a:p>
          <a:p>
            <a:pPr marL="180000" indent="-180000">
              <a:buFont typeface="Wingdings" panose="05000000000000000000" pitchFamily="2" charset="2"/>
              <a:buChar char="§"/>
            </a:pPr>
            <a:endParaRPr lang="en-US" sz="700" dirty="0"/>
          </a:p>
        </p:txBody>
      </p:sp>
      <p:pic>
        <p:nvPicPr>
          <p:cNvPr id="8" name="Picture 7">
            <a:extLst>
              <a:ext uri="{FF2B5EF4-FFF2-40B4-BE49-F238E27FC236}">
                <a16:creationId xmlns:a16="http://schemas.microsoft.com/office/drawing/2014/main" id="{E103FE06-803A-3A42-AAD9-79906D82F3B8}"/>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6830364" y="4494010"/>
            <a:ext cx="5361636" cy="1885047"/>
          </a:xfrm>
          <a:prstGeom prst="rect">
            <a:avLst/>
          </a:prstGeom>
        </p:spPr>
      </p:pic>
      <p:pic>
        <p:nvPicPr>
          <p:cNvPr id="30726" name="Picture 6" descr="Hybrid Domain Name System (DNS)">
            <a:extLst>
              <a:ext uri="{FF2B5EF4-FFF2-40B4-BE49-F238E27FC236}">
                <a16:creationId xmlns:a16="http://schemas.microsoft.com/office/drawing/2014/main" id="{C0E3808D-6716-2649-B098-E8ACD54CC2FB}"/>
              </a:ext>
            </a:extLst>
          </p:cNvPr>
          <p:cNvPicPr>
            <a:picLocks noChangeAspect="1" noChangeArrowheads="1"/>
          </p:cNvPicPr>
          <p:nvPr/>
        </p:nvPicPr>
        <p:blipFill>
          <a:blip r:embed="rId21" cstate="print">
            <a:extLst>
              <a:ext uri="{28A0092B-C50C-407E-A947-70E740481C1C}">
                <a14:useLocalDpi xmlns:a14="http://schemas.microsoft.com/office/drawing/2010/main"/>
              </a:ext>
            </a:extLst>
          </a:blip>
          <a:srcRect/>
          <a:stretch>
            <a:fillRect/>
          </a:stretch>
        </p:blipFill>
        <p:spPr bwMode="auto">
          <a:xfrm>
            <a:off x="7721106" y="454272"/>
            <a:ext cx="4275912" cy="2662814"/>
          </a:xfrm>
          <a:prstGeom prst="rect">
            <a:avLst/>
          </a:prstGeom>
          <a:noFill/>
          <a:extLst>
            <a:ext uri="{909E8E84-426E-40DD-AFC4-6F175D3DCCD1}">
              <a14:hiddenFill xmlns:a14="http://schemas.microsoft.com/office/drawing/2010/main">
                <a:solidFill>
                  <a:srgbClr val="FFFFFF"/>
                </a:solidFill>
              </a14:hiddenFill>
            </a:ext>
          </a:extLst>
        </p:spPr>
      </p:pic>
      <p:pic>
        <p:nvPicPr>
          <p:cNvPr id="30728" name="Picture 8" descr="Diagram of a sample management group hierarchy.">
            <a:extLst>
              <a:ext uri="{FF2B5EF4-FFF2-40B4-BE49-F238E27FC236}">
                <a16:creationId xmlns:a16="http://schemas.microsoft.com/office/drawing/2014/main" id="{D8A8384A-783C-C248-9CD8-0C0060DAF0B6}"/>
              </a:ext>
            </a:extLst>
          </p:cNvP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3831973" y="1089212"/>
            <a:ext cx="3792948" cy="23397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Hub-spoke topology in Azure">
            <a:extLst>
              <a:ext uri="{FF2B5EF4-FFF2-40B4-BE49-F238E27FC236}">
                <a16:creationId xmlns:a16="http://schemas.microsoft.com/office/drawing/2014/main" id="{BF34FFCA-7F77-EA40-AD01-504E0AD856A4}"/>
              </a:ext>
            </a:extLst>
          </p:cNvPr>
          <p:cNvPicPr>
            <a:picLocks noChangeAspect="1" noChangeArrowheads="1"/>
          </p:cNvPicPr>
          <p:nvPr/>
        </p:nvPicPr>
        <p:blipFill>
          <a:blip r:embed="rId23" cstate="print">
            <a:extLst>
              <a:ext uri="{28A0092B-C50C-407E-A947-70E740481C1C}">
                <a14:useLocalDpi xmlns:a14="http://schemas.microsoft.com/office/drawing/2010/main"/>
              </a:ext>
            </a:extLst>
          </a:blip>
          <a:srcRect/>
          <a:stretch>
            <a:fillRect/>
          </a:stretch>
        </p:blipFill>
        <p:spPr bwMode="auto">
          <a:xfrm>
            <a:off x="7992759" y="3014504"/>
            <a:ext cx="3578436" cy="1194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86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BB323D-BFCA-7C4C-95FF-C8F037C3AEF6}"/>
              </a:ext>
            </a:extLst>
          </p:cNvPr>
          <p:cNvSpPr>
            <a:spLocks noGrp="1"/>
          </p:cNvSpPr>
          <p:nvPr>
            <p:ph type="sldNum" sz="quarter" idx="4"/>
          </p:nvPr>
        </p:nvSpPr>
        <p:spPr/>
        <p:txBody>
          <a:bodyPr/>
          <a:lstStyle/>
          <a:p>
            <a:fld id="{14083476-7809-41B0-B38C-DE860FDD3802}" type="slidenum">
              <a:rPr lang="en-US" smtClean="0"/>
              <a:pPr/>
              <a:t>12</a:t>
            </a:fld>
            <a:endParaRPr lang="en-US"/>
          </a:p>
        </p:txBody>
      </p:sp>
      <p:sp>
        <p:nvSpPr>
          <p:cNvPr id="3" name="Date Placeholder 2">
            <a:extLst>
              <a:ext uri="{FF2B5EF4-FFF2-40B4-BE49-F238E27FC236}">
                <a16:creationId xmlns:a16="http://schemas.microsoft.com/office/drawing/2014/main" id="{3EBF343E-00B5-444A-BF02-5BCA4FA69046}"/>
              </a:ext>
            </a:extLst>
          </p:cNvPr>
          <p:cNvSpPr>
            <a:spLocks noGrp="1"/>
          </p:cNvSpPr>
          <p:nvPr>
            <p:ph type="dt" sz="half" idx="2"/>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0013063E-6416-364E-863C-823D70816B44}"/>
              </a:ext>
            </a:extLst>
          </p:cNvPr>
          <p:cNvSpPr>
            <a:spLocks noGrp="1"/>
          </p:cNvSpPr>
          <p:nvPr>
            <p:ph type="ftr" sz="quarter" idx="3"/>
          </p:nvPr>
        </p:nvSpPr>
        <p:spPr/>
        <p:txBody>
          <a:bodyPr/>
          <a:lstStyle/>
          <a:p>
            <a:endParaRPr lang="en-US"/>
          </a:p>
        </p:txBody>
      </p:sp>
      <p:sp>
        <p:nvSpPr>
          <p:cNvPr id="5" name="Title 4">
            <a:extLst>
              <a:ext uri="{FF2B5EF4-FFF2-40B4-BE49-F238E27FC236}">
                <a16:creationId xmlns:a16="http://schemas.microsoft.com/office/drawing/2014/main" id="{BC413C9E-108E-8E46-AEAA-CA3F8F3A9836}"/>
              </a:ext>
            </a:extLst>
          </p:cNvPr>
          <p:cNvSpPr>
            <a:spLocks noGrp="1"/>
          </p:cNvSpPr>
          <p:nvPr>
            <p:ph type="title"/>
          </p:nvPr>
        </p:nvSpPr>
        <p:spPr/>
        <p:txBody>
          <a:bodyPr/>
          <a:lstStyle/>
          <a:p>
            <a:r>
              <a:rPr lang="en-US" dirty="0"/>
              <a:t>Tagging &amp; Naming</a:t>
            </a:r>
          </a:p>
        </p:txBody>
      </p:sp>
      <p:sp>
        <p:nvSpPr>
          <p:cNvPr id="7" name="Rectangle 6">
            <a:extLst>
              <a:ext uri="{FF2B5EF4-FFF2-40B4-BE49-F238E27FC236}">
                <a16:creationId xmlns:a16="http://schemas.microsoft.com/office/drawing/2014/main" id="{A3B0BEDD-F778-3347-8271-EFEB616DF531}"/>
              </a:ext>
            </a:extLst>
          </p:cNvPr>
          <p:cNvSpPr/>
          <p:nvPr/>
        </p:nvSpPr>
        <p:spPr>
          <a:xfrm>
            <a:off x="3120000" y="5465794"/>
            <a:ext cx="6096000" cy="646331"/>
          </a:xfrm>
          <a:prstGeom prst="rect">
            <a:avLst/>
          </a:prstGeom>
        </p:spPr>
        <p:txBody>
          <a:bodyPr>
            <a:spAutoFit/>
          </a:bodyPr>
          <a:lstStyle/>
          <a:p>
            <a:r>
              <a:rPr lang="en-US" dirty="0"/>
              <a:t>https://</a:t>
            </a:r>
            <a:r>
              <a:rPr lang="en-US" dirty="0" err="1"/>
              <a:t>docs.microsoft.com</a:t>
            </a:r>
            <a:r>
              <a:rPr lang="en-US" dirty="0"/>
              <a:t>/</a:t>
            </a:r>
            <a:r>
              <a:rPr lang="en-US" dirty="0" err="1"/>
              <a:t>en</a:t>
            </a:r>
            <a:r>
              <a:rPr lang="en-US" dirty="0"/>
              <a:t>-us/azure/cloud-adoption-framework/decision-guides/resource-tagging/</a:t>
            </a:r>
          </a:p>
        </p:txBody>
      </p:sp>
      <p:graphicFrame>
        <p:nvGraphicFramePr>
          <p:cNvPr id="11" name="Table 10">
            <a:extLst>
              <a:ext uri="{FF2B5EF4-FFF2-40B4-BE49-F238E27FC236}">
                <a16:creationId xmlns:a16="http://schemas.microsoft.com/office/drawing/2014/main" id="{8905B18B-DBC0-8C49-9C09-D7251E2549F1}"/>
              </a:ext>
            </a:extLst>
          </p:cNvPr>
          <p:cNvGraphicFramePr>
            <a:graphicFrameLocks noGrp="1"/>
          </p:cNvGraphicFramePr>
          <p:nvPr>
            <p:extLst>
              <p:ext uri="{D42A27DB-BD31-4B8C-83A1-F6EECF244321}">
                <p14:modId xmlns:p14="http://schemas.microsoft.com/office/powerpoint/2010/main" val="2038170358"/>
              </p:ext>
            </p:extLst>
          </p:nvPr>
        </p:nvGraphicFramePr>
        <p:xfrm>
          <a:off x="368047" y="1875865"/>
          <a:ext cx="5274353" cy="2781866"/>
        </p:xfrm>
        <a:graphic>
          <a:graphicData uri="http://schemas.openxmlformats.org/drawingml/2006/table">
            <a:tbl>
              <a:tblPr>
                <a:tableStyleId>{5C22544A-7EE6-4342-B048-85BDC9FD1C3A}</a:tableStyleId>
              </a:tblPr>
              <a:tblGrid>
                <a:gridCol w="863718">
                  <a:extLst>
                    <a:ext uri="{9D8B030D-6E8A-4147-A177-3AD203B41FA5}">
                      <a16:colId xmlns:a16="http://schemas.microsoft.com/office/drawing/2014/main" val="3158057798"/>
                    </a:ext>
                  </a:extLst>
                </a:gridCol>
                <a:gridCol w="1835523">
                  <a:extLst>
                    <a:ext uri="{9D8B030D-6E8A-4147-A177-3AD203B41FA5}">
                      <a16:colId xmlns:a16="http://schemas.microsoft.com/office/drawing/2014/main" val="1784645976"/>
                    </a:ext>
                  </a:extLst>
                </a:gridCol>
                <a:gridCol w="2575112">
                  <a:extLst>
                    <a:ext uri="{9D8B030D-6E8A-4147-A177-3AD203B41FA5}">
                      <a16:colId xmlns:a16="http://schemas.microsoft.com/office/drawing/2014/main" val="4149873107"/>
                    </a:ext>
                  </a:extLst>
                </a:gridCol>
              </a:tblGrid>
              <a:tr h="65810">
                <a:tc rowSpan="6">
                  <a:txBody>
                    <a:bodyPr/>
                    <a:lstStyle/>
                    <a:p>
                      <a:pPr algn="ctr" fontAlgn="b"/>
                      <a:r>
                        <a:rPr lang="en-US" sz="1000" u="none" strike="noStrike" dirty="0">
                          <a:effectLst/>
                        </a:rPr>
                        <a:t>Functional</a:t>
                      </a:r>
                      <a:endParaRPr lang="en-US" sz="1000" b="0" i="0" u="none" strike="noStrike" dirty="0">
                        <a:solidFill>
                          <a:srgbClr val="000000"/>
                        </a:solidFill>
                        <a:effectLst/>
                        <a:latin typeface="Calibri" panose="020F0502020204030204" pitchFamily="34" charset="0"/>
                      </a:endParaRPr>
                    </a:p>
                  </a:txBody>
                  <a:tcPr marL="4627" marR="4627" marT="4627" marB="0"/>
                </a:tc>
                <a:tc>
                  <a:txBody>
                    <a:bodyPr/>
                    <a:lstStyle/>
                    <a:p>
                      <a:pPr algn="l" fontAlgn="b"/>
                      <a:r>
                        <a:rPr lang="en-US" sz="1000" u="none" strike="noStrike">
                          <a:effectLst/>
                        </a:rPr>
                        <a:t>app = catalogsearch1</a:t>
                      </a:r>
                      <a:endParaRPr lang="en-US" sz="1000" b="0" i="0" u="none" strike="noStrike">
                        <a:solidFill>
                          <a:srgbClr val="000000"/>
                        </a:solidFill>
                        <a:effectLst/>
                        <a:latin typeface="Calibri" panose="020F0502020204030204" pitchFamily="34" charset="0"/>
                      </a:endParaRPr>
                    </a:p>
                  </a:txBody>
                  <a:tcPr marL="4627" marR="4627" marT="4627" marB="0"/>
                </a:tc>
                <a:tc rowSpan="6">
                  <a:txBody>
                    <a:bodyPr/>
                    <a:lstStyle/>
                    <a:p>
                      <a:pPr algn="l" fontAlgn="b"/>
                      <a:r>
                        <a:rPr lang="en-US" sz="1000" u="none" strike="noStrike" dirty="0">
                          <a:effectLst/>
                        </a:rPr>
                        <a:t>Categorize resources by their purpose within a workload, what environment they've been deployed to, or other functionality and operational details.</a:t>
                      </a:r>
                      <a:endParaRPr lang="en-US" sz="1000" b="0" i="0" u="none" strike="noStrike" dirty="0">
                        <a:solidFill>
                          <a:srgbClr val="000000"/>
                        </a:solidFill>
                        <a:effectLst/>
                        <a:latin typeface="Calibri" panose="020F0502020204030204" pitchFamily="34" charset="0"/>
                      </a:endParaRPr>
                    </a:p>
                  </a:txBody>
                  <a:tcPr marL="4627" marR="4627" marT="4627" marB="0"/>
                </a:tc>
                <a:extLst>
                  <a:ext uri="{0D108BD9-81ED-4DB2-BD59-A6C34878D82A}">
                    <a16:rowId xmlns:a16="http://schemas.microsoft.com/office/drawing/2014/main" val="3861249300"/>
                  </a:ext>
                </a:extLst>
              </a:tr>
              <a:tr h="65810">
                <a:tc vMerge="1">
                  <a:txBody>
                    <a:bodyPr/>
                    <a:lstStyle/>
                    <a:p>
                      <a:endParaRPr lang="en-US"/>
                    </a:p>
                  </a:txBody>
                  <a:tcPr/>
                </a:tc>
                <a:tc>
                  <a:txBody>
                    <a:bodyPr/>
                    <a:lstStyle/>
                    <a:p>
                      <a:pPr algn="l" fontAlgn="b"/>
                      <a:r>
                        <a:rPr lang="en-US" sz="1000" u="none" strike="noStrike">
                          <a:effectLst/>
                        </a:rPr>
                        <a:t>tier = web</a:t>
                      </a:r>
                      <a:endParaRPr lang="en-US" sz="1000" b="0" i="0" u="none" strike="noStrike">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1214204250"/>
                  </a:ext>
                </a:extLst>
              </a:tr>
              <a:tr h="65810">
                <a:tc vMerge="1">
                  <a:txBody>
                    <a:bodyPr/>
                    <a:lstStyle/>
                    <a:p>
                      <a:endParaRPr lang="en-US"/>
                    </a:p>
                  </a:txBody>
                  <a:tcPr/>
                </a:tc>
                <a:tc>
                  <a:txBody>
                    <a:bodyPr/>
                    <a:lstStyle/>
                    <a:p>
                      <a:pPr algn="l" fontAlgn="b"/>
                      <a:r>
                        <a:rPr lang="en-US" sz="1000" u="none" strike="noStrike">
                          <a:effectLst/>
                        </a:rPr>
                        <a:t>webserver = apache</a:t>
                      </a:r>
                      <a:endParaRPr lang="en-US" sz="1000" b="0" i="0" u="none" strike="noStrike">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2157814604"/>
                  </a:ext>
                </a:extLst>
              </a:tr>
              <a:tr h="65810">
                <a:tc vMerge="1">
                  <a:txBody>
                    <a:bodyPr/>
                    <a:lstStyle/>
                    <a:p>
                      <a:endParaRPr lang="en-US"/>
                    </a:p>
                  </a:txBody>
                  <a:tcPr/>
                </a:tc>
                <a:tc>
                  <a:txBody>
                    <a:bodyPr/>
                    <a:lstStyle/>
                    <a:p>
                      <a:pPr algn="l" fontAlgn="b"/>
                      <a:r>
                        <a:rPr lang="en-US" sz="1000" u="none" strike="noStrike">
                          <a:effectLst/>
                        </a:rPr>
                        <a:t>env = prod</a:t>
                      </a:r>
                      <a:endParaRPr lang="en-US" sz="1000" b="0" i="0" u="none" strike="noStrike">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3101795528"/>
                  </a:ext>
                </a:extLst>
              </a:tr>
              <a:tr h="65810">
                <a:tc vMerge="1">
                  <a:txBody>
                    <a:bodyPr/>
                    <a:lstStyle/>
                    <a:p>
                      <a:endParaRPr lang="en-US"/>
                    </a:p>
                  </a:txBody>
                  <a:tcPr/>
                </a:tc>
                <a:tc>
                  <a:txBody>
                    <a:bodyPr/>
                    <a:lstStyle/>
                    <a:p>
                      <a:pPr algn="l" fontAlgn="b"/>
                      <a:r>
                        <a:rPr lang="en-US" sz="1000" u="none" strike="noStrike" dirty="0">
                          <a:effectLst/>
                        </a:rPr>
                        <a:t>env = staging</a:t>
                      </a:r>
                      <a:endParaRPr lang="en-US" sz="1000" b="0" i="0" u="none" strike="noStrike" dirty="0">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19967153"/>
                  </a:ext>
                </a:extLst>
              </a:tr>
              <a:tr h="169606">
                <a:tc vMerge="1">
                  <a:txBody>
                    <a:bodyPr/>
                    <a:lstStyle/>
                    <a:p>
                      <a:endParaRPr lang="en-US"/>
                    </a:p>
                  </a:txBody>
                  <a:tcPr/>
                </a:tc>
                <a:tc>
                  <a:txBody>
                    <a:bodyPr/>
                    <a:lstStyle/>
                    <a:p>
                      <a:pPr algn="l" fontAlgn="b"/>
                      <a:r>
                        <a:rPr lang="en-US" sz="1000" u="none" strike="noStrike" dirty="0">
                          <a:effectLst/>
                        </a:rPr>
                        <a:t>env = dev</a:t>
                      </a:r>
                      <a:endParaRPr lang="en-US" sz="1000" b="0" i="0" u="none" strike="noStrike" dirty="0">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3987855024"/>
                  </a:ext>
                </a:extLst>
              </a:tr>
              <a:tr h="65810">
                <a:tc rowSpan="2">
                  <a:txBody>
                    <a:bodyPr/>
                    <a:lstStyle/>
                    <a:p>
                      <a:pPr algn="ctr" fontAlgn="b"/>
                      <a:r>
                        <a:rPr lang="en-US" sz="1000" u="none" strike="noStrike">
                          <a:effectLst/>
                        </a:rPr>
                        <a:t>Classification</a:t>
                      </a:r>
                      <a:endParaRPr lang="en-US" sz="1000" b="0" i="0" u="none" strike="noStrike">
                        <a:solidFill>
                          <a:srgbClr val="000000"/>
                        </a:solidFill>
                        <a:effectLst/>
                        <a:latin typeface="Calibri" panose="020F0502020204030204" pitchFamily="34" charset="0"/>
                      </a:endParaRPr>
                    </a:p>
                  </a:txBody>
                  <a:tcPr marL="4627" marR="4627" marT="4627" marB="0"/>
                </a:tc>
                <a:tc>
                  <a:txBody>
                    <a:bodyPr/>
                    <a:lstStyle/>
                    <a:p>
                      <a:pPr algn="l" fontAlgn="b"/>
                      <a:r>
                        <a:rPr lang="en-US" sz="1000" u="none" strike="noStrike">
                          <a:effectLst/>
                        </a:rPr>
                        <a:t>confidentiality = private</a:t>
                      </a:r>
                      <a:endParaRPr lang="en-US" sz="1000" b="0" i="0" u="none" strike="noStrike">
                        <a:solidFill>
                          <a:srgbClr val="000000"/>
                        </a:solidFill>
                        <a:effectLst/>
                        <a:latin typeface="Calibri" panose="020F0502020204030204" pitchFamily="34" charset="0"/>
                      </a:endParaRPr>
                    </a:p>
                  </a:txBody>
                  <a:tcPr marL="4627" marR="4627" marT="4627" marB="0"/>
                </a:tc>
                <a:tc rowSpan="2">
                  <a:txBody>
                    <a:bodyPr/>
                    <a:lstStyle/>
                    <a:p>
                      <a:pPr algn="l" fontAlgn="b"/>
                      <a:r>
                        <a:rPr lang="en-US" sz="1000" u="none" strike="noStrike">
                          <a:effectLst/>
                        </a:rPr>
                        <a:t>Classifies a resource by how it's used and what policies apply to it.</a:t>
                      </a:r>
                      <a:endParaRPr lang="en-US" sz="1000" b="0" i="0" u="none" strike="noStrike">
                        <a:solidFill>
                          <a:srgbClr val="000000"/>
                        </a:solidFill>
                        <a:effectLst/>
                        <a:latin typeface="Calibri" panose="020F0502020204030204" pitchFamily="34" charset="0"/>
                      </a:endParaRPr>
                    </a:p>
                  </a:txBody>
                  <a:tcPr marL="4627" marR="4627" marT="4627" marB="0"/>
                </a:tc>
                <a:extLst>
                  <a:ext uri="{0D108BD9-81ED-4DB2-BD59-A6C34878D82A}">
                    <a16:rowId xmlns:a16="http://schemas.microsoft.com/office/drawing/2014/main" val="2452295487"/>
                  </a:ext>
                </a:extLst>
              </a:tr>
              <a:tr h="165702">
                <a:tc vMerge="1">
                  <a:txBody>
                    <a:bodyPr/>
                    <a:lstStyle/>
                    <a:p>
                      <a:endParaRPr lang="en-US"/>
                    </a:p>
                  </a:txBody>
                  <a:tcPr/>
                </a:tc>
                <a:tc>
                  <a:txBody>
                    <a:bodyPr/>
                    <a:lstStyle/>
                    <a:p>
                      <a:pPr algn="l" fontAlgn="b"/>
                      <a:r>
                        <a:rPr lang="en-US" sz="1000" u="none" strike="noStrike" dirty="0">
                          <a:effectLst/>
                        </a:rPr>
                        <a:t>SLA = 24hours</a:t>
                      </a:r>
                      <a:endParaRPr lang="en-US" sz="1000" b="0" i="0" u="none" strike="noStrike" dirty="0">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1458188883"/>
                  </a:ext>
                </a:extLst>
              </a:tr>
              <a:tr h="65810">
                <a:tc rowSpan="3">
                  <a:txBody>
                    <a:bodyPr/>
                    <a:lstStyle/>
                    <a:p>
                      <a:pPr algn="ctr" fontAlgn="b"/>
                      <a:r>
                        <a:rPr lang="en-US" sz="1000" u="none" strike="noStrike">
                          <a:effectLst/>
                        </a:rPr>
                        <a:t>Accounting</a:t>
                      </a:r>
                      <a:endParaRPr lang="en-US" sz="1000" b="0" i="0" u="none" strike="noStrike">
                        <a:solidFill>
                          <a:srgbClr val="000000"/>
                        </a:solidFill>
                        <a:effectLst/>
                        <a:latin typeface="Calibri" panose="020F0502020204030204" pitchFamily="34" charset="0"/>
                      </a:endParaRPr>
                    </a:p>
                  </a:txBody>
                  <a:tcPr marL="4627" marR="4627" marT="4627" marB="0"/>
                </a:tc>
                <a:tc>
                  <a:txBody>
                    <a:bodyPr/>
                    <a:lstStyle/>
                    <a:p>
                      <a:pPr algn="l" fontAlgn="b"/>
                      <a:r>
                        <a:rPr lang="en-US" sz="1000" u="none" strike="noStrike">
                          <a:effectLst/>
                        </a:rPr>
                        <a:t>department = finance</a:t>
                      </a:r>
                      <a:endParaRPr lang="en-US" sz="1000" b="0" i="0" u="none" strike="noStrike">
                        <a:solidFill>
                          <a:srgbClr val="000000"/>
                        </a:solidFill>
                        <a:effectLst/>
                        <a:latin typeface="Calibri" panose="020F0502020204030204" pitchFamily="34" charset="0"/>
                      </a:endParaRPr>
                    </a:p>
                  </a:txBody>
                  <a:tcPr marL="4627" marR="4627" marT="4627" marB="0"/>
                </a:tc>
                <a:tc rowSpan="3">
                  <a:txBody>
                    <a:bodyPr/>
                    <a:lstStyle/>
                    <a:p>
                      <a:pPr algn="l" fontAlgn="b"/>
                      <a:r>
                        <a:rPr lang="en-US" sz="1000" u="none" strike="noStrike" dirty="0">
                          <a:effectLst/>
                        </a:rPr>
                        <a:t>Allows a resource to be associated with specific groups within an organization for billing purposes.</a:t>
                      </a:r>
                      <a:endParaRPr lang="en-US" sz="1000" b="0" i="0" u="none" strike="noStrike" dirty="0">
                        <a:solidFill>
                          <a:srgbClr val="000000"/>
                        </a:solidFill>
                        <a:effectLst/>
                        <a:latin typeface="Calibri" panose="020F0502020204030204" pitchFamily="34" charset="0"/>
                      </a:endParaRPr>
                    </a:p>
                  </a:txBody>
                  <a:tcPr marL="4627" marR="4627" marT="4627" marB="0"/>
                </a:tc>
                <a:extLst>
                  <a:ext uri="{0D108BD9-81ED-4DB2-BD59-A6C34878D82A}">
                    <a16:rowId xmlns:a16="http://schemas.microsoft.com/office/drawing/2014/main" val="1636847798"/>
                  </a:ext>
                </a:extLst>
              </a:tr>
              <a:tr h="65810">
                <a:tc vMerge="1">
                  <a:txBody>
                    <a:bodyPr/>
                    <a:lstStyle/>
                    <a:p>
                      <a:endParaRPr lang="en-US"/>
                    </a:p>
                  </a:txBody>
                  <a:tcPr/>
                </a:tc>
                <a:tc>
                  <a:txBody>
                    <a:bodyPr/>
                    <a:lstStyle/>
                    <a:p>
                      <a:pPr algn="l" fontAlgn="b"/>
                      <a:r>
                        <a:rPr lang="en-US" sz="1000" u="none" strike="noStrike">
                          <a:effectLst/>
                        </a:rPr>
                        <a:t>program = business-initiative</a:t>
                      </a:r>
                      <a:endParaRPr lang="en-US" sz="1000" b="0" i="0" u="none" strike="noStrike">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3022471056"/>
                  </a:ext>
                </a:extLst>
              </a:tr>
              <a:tr h="169390">
                <a:tc vMerge="1">
                  <a:txBody>
                    <a:bodyPr/>
                    <a:lstStyle/>
                    <a:p>
                      <a:endParaRPr lang="en-US"/>
                    </a:p>
                  </a:txBody>
                  <a:tcPr/>
                </a:tc>
                <a:tc>
                  <a:txBody>
                    <a:bodyPr/>
                    <a:lstStyle/>
                    <a:p>
                      <a:pPr algn="l" fontAlgn="b"/>
                      <a:r>
                        <a:rPr lang="en-US" sz="1000" u="none" strike="noStrike" dirty="0">
                          <a:effectLst/>
                        </a:rPr>
                        <a:t>region = </a:t>
                      </a:r>
                      <a:r>
                        <a:rPr lang="en-US" sz="1000" u="none" strike="noStrike" dirty="0" err="1">
                          <a:effectLst/>
                        </a:rPr>
                        <a:t>northamerica</a:t>
                      </a:r>
                      <a:endParaRPr lang="en-US" sz="1000" b="0" i="0" u="none" strike="noStrike" dirty="0">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2410829461"/>
                  </a:ext>
                </a:extLst>
              </a:tr>
              <a:tr h="0">
                <a:tc rowSpan="3">
                  <a:txBody>
                    <a:bodyPr/>
                    <a:lstStyle/>
                    <a:p>
                      <a:pPr algn="ctr" fontAlgn="b"/>
                      <a:r>
                        <a:rPr lang="en-US" sz="1000" u="none" strike="noStrike">
                          <a:effectLst/>
                        </a:rPr>
                        <a:t>Partnership</a:t>
                      </a:r>
                      <a:endParaRPr lang="en-US" sz="1000" b="0" i="0" u="none" strike="noStrike">
                        <a:solidFill>
                          <a:srgbClr val="000000"/>
                        </a:solidFill>
                        <a:effectLst/>
                        <a:latin typeface="Calibri" panose="020F0502020204030204" pitchFamily="34" charset="0"/>
                      </a:endParaRPr>
                    </a:p>
                  </a:txBody>
                  <a:tcPr marL="4627" marR="4627" marT="4627" marB="0"/>
                </a:tc>
                <a:tc>
                  <a:txBody>
                    <a:bodyPr/>
                    <a:lstStyle/>
                    <a:p>
                      <a:pPr algn="l" fontAlgn="b"/>
                      <a:r>
                        <a:rPr lang="en-US" sz="1000" u="none" strike="noStrike" dirty="0">
                          <a:effectLst/>
                        </a:rPr>
                        <a:t>owner = </a:t>
                      </a:r>
                      <a:r>
                        <a:rPr lang="en-US" sz="1000" u="none" strike="noStrike" dirty="0" err="1">
                          <a:effectLst/>
                        </a:rPr>
                        <a:t>jsmith</a:t>
                      </a:r>
                      <a:endParaRPr lang="en-US" sz="1000" b="0" i="0" u="none" strike="noStrike" dirty="0">
                        <a:solidFill>
                          <a:srgbClr val="000000"/>
                        </a:solidFill>
                        <a:effectLst/>
                        <a:latin typeface="Calibri" panose="020F0502020204030204" pitchFamily="34" charset="0"/>
                      </a:endParaRPr>
                    </a:p>
                  </a:txBody>
                  <a:tcPr marL="4627" marR="4627" marT="4627" marB="0"/>
                </a:tc>
                <a:tc rowSpan="3">
                  <a:txBody>
                    <a:bodyPr/>
                    <a:lstStyle/>
                    <a:p>
                      <a:pPr algn="l" fontAlgn="b"/>
                      <a:r>
                        <a:rPr lang="en-US" sz="1000" u="none" strike="noStrike" dirty="0">
                          <a:effectLst/>
                        </a:rPr>
                        <a:t>Provides information about what people (outside of IT) are related or otherwise affected by the resource.</a:t>
                      </a:r>
                      <a:endParaRPr lang="en-US" sz="1000" b="0" i="0" u="none" strike="noStrike" dirty="0">
                        <a:solidFill>
                          <a:srgbClr val="000000"/>
                        </a:solidFill>
                        <a:effectLst/>
                        <a:latin typeface="Calibri" panose="020F0502020204030204" pitchFamily="34" charset="0"/>
                      </a:endParaRPr>
                    </a:p>
                  </a:txBody>
                  <a:tcPr marL="4627" marR="4627" marT="4627" marB="0"/>
                </a:tc>
                <a:extLst>
                  <a:ext uri="{0D108BD9-81ED-4DB2-BD59-A6C34878D82A}">
                    <a16:rowId xmlns:a16="http://schemas.microsoft.com/office/drawing/2014/main" val="964955420"/>
                  </a:ext>
                </a:extLst>
              </a:tr>
              <a:tr h="65810">
                <a:tc vMerge="1">
                  <a:txBody>
                    <a:bodyPr/>
                    <a:lstStyle/>
                    <a:p>
                      <a:endParaRPr lang="en-US"/>
                    </a:p>
                  </a:txBody>
                  <a:tcPr/>
                </a:tc>
                <a:tc>
                  <a:txBody>
                    <a:bodyPr/>
                    <a:lstStyle/>
                    <a:p>
                      <a:pPr algn="l" fontAlgn="b"/>
                      <a:r>
                        <a:rPr lang="en-US" sz="1000" u="none" strike="noStrike">
                          <a:effectLst/>
                        </a:rPr>
                        <a:t>contactalias = catsearchowners</a:t>
                      </a:r>
                      <a:endParaRPr lang="en-US" sz="1000" b="0" i="0" u="none" strike="noStrike">
                        <a:solidFill>
                          <a:srgbClr val="000000"/>
                        </a:solidFill>
                        <a:effectLst/>
                        <a:latin typeface="Calibri" panose="020F0502020204030204" pitchFamily="34" charset="0"/>
                      </a:endParaRPr>
                    </a:p>
                  </a:txBody>
                  <a:tcPr marL="4627" marR="4627" marT="4627" marB="0"/>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4627" marR="4627" marT="4627" marB="0"/>
                </a:tc>
                <a:extLst>
                  <a:ext uri="{0D108BD9-81ED-4DB2-BD59-A6C34878D82A}">
                    <a16:rowId xmlns:a16="http://schemas.microsoft.com/office/drawing/2014/main" val="3930605065"/>
                  </a:ext>
                </a:extLst>
              </a:tr>
              <a:tr h="65810">
                <a:tc vMerge="1">
                  <a:txBody>
                    <a:bodyPr/>
                    <a:lstStyle/>
                    <a:p>
                      <a:endParaRPr lang="en-US"/>
                    </a:p>
                  </a:txBody>
                  <a:tcPr/>
                </a:tc>
                <a:tc>
                  <a:txBody>
                    <a:bodyPr/>
                    <a:lstStyle/>
                    <a:p>
                      <a:pPr algn="l" fontAlgn="b"/>
                      <a:r>
                        <a:rPr lang="en-US" sz="1000" u="none" strike="noStrike">
                          <a:effectLst/>
                        </a:rPr>
                        <a:t>stakeholders = user1;user2;user3</a:t>
                      </a:r>
                      <a:endParaRPr lang="en-US" sz="1000" b="0" i="0" u="none" strike="noStrike">
                        <a:solidFill>
                          <a:srgbClr val="000000"/>
                        </a:solidFill>
                        <a:effectLst/>
                        <a:latin typeface="Calibri" panose="020F0502020204030204" pitchFamily="34" charset="0"/>
                      </a:endParaRPr>
                    </a:p>
                  </a:txBody>
                  <a:tcPr marL="4627" marR="4627" marT="4627" marB="0"/>
                </a:tc>
                <a:tc vMerge="1">
                  <a:txBody>
                    <a:bodyPr/>
                    <a:lstStyle/>
                    <a:p>
                      <a:pPr algn="l" fontAlgn="b"/>
                      <a:endParaRPr lang="en-US" sz="1000" b="0" i="0" u="none" strike="noStrike" dirty="0">
                        <a:solidFill>
                          <a:srgbClr val="000000"/>
                        </a:solidFill>
                        <a:effectLst/>
                        <a:latin typeface="Calibri" panose="020F0502020204030204" pitchFamily="34" charset="0"/>
                      </a:endParaRPr>
                    </a:p>
                  </a:txBody>
                  <a:tcPr marL="4627" marR="4627" marT="4627" marB="0"/>
                </a:tc>
                <a:extLst>
                  <a:ext uri="{0D108BD9-81ED-4DB2-BD59-A6C34878D82A}">
                    <a16:rowId xmlns:a16="http://schemas.microsoft.com/office/drawing/2014/main" val="2460918627"/>
                  </a:ext>
                </a:extLst>
              </a:tr>
              <a:tr h="65810">
                <a:tc rowSpan="3">
                  <a:txBody>
                    <a:bodyPr/>
                    <a:lstStyle/>
                    <a:p>
                      <a:pPr algn="ctr" fontAlgn="b"/>
                      <a:r>
                        <a:rPr lang="en-US" sz="1000" u="none" strike="noStrike">
                          <a:effectLst/>
                        </a:rPr>
                        <a:t>Purpose</a:t>
                      </a:r>
                      <a:endParaRPr lang="en-US" sz="1000" b="0" i="0" u="none" strike="noStrike">
                        <a:solidFill>
                          <a:srgbClr val="000000"/>
                        </a:solidFill>
                        <a:effectLst/>
                        <a:latin typeface="Calibri" panose="020F0502020204030204" pitchFamily="34" charset="0"/>
                      </a:endParaRPr>
                    </a:p>
                  </a:txBody>
                  <a:tcPr marL="4627" marR="4627" marT="4627" marB="0"/>
                </a:tc>
                <a:tc>
                  <a:txBody>
                    <a:bodyPr/>
                    <a:lstStyle/>
                    <a:p>
                      <a:pPr algn="l" fontAlgn="b"/>
                      <a:r>
                        <a:rPr lang="en-US" sz="1000" u="none" strike="noStrike">
                          <a:effectLst/>
                        </a:rPr>
                        <a:t>businessprocess = support</a:t>
                      </a:r>
                      <a:endParaRPr lang="en-US" sz="1000" b="0" i="0" u="none" strike="noStrike">
                        <a:solidFill>
                          <a:srgbClr val="000000"/>
                        </a:solidFill>
                        <a:effectLst/>
                        <a:latin typeface="Calibri" panose="020F0502020204030204" pitchFamily="34" charset="0"/>
                      </a:endParaRPr>
                    </a:p>
                  </a:txBody>
                  <a:tcPr marL="4627" marR="4627" marT="4627" marB="0"/>
                </a:tc>
                <a:tc rowSpan="3">
                  <a:txBody>
                    <a:bodyPr/>
                    <a:lstStyle/>
                    <a:p>
                      <a:pPr algn="l" fontAlgn="b"/>
                      <a:r>
                        <a:rPr lang="en-US" sz="1000" u="none" strike="noStrike" dirty="0">
                          <a:effectLst/>
                        </a:rPr>
                        <a:t>Aligns resources to business functions to better support investment decisions. </a:t>
                      </a:r>
                      <a:endParaRPr lang="en-US" sz="1000" b="0" i="0" u="none" strike="noStrike" dirty="0">
                        <a:solidFill>
                          <a:srgbClr val="000000"/>
                        </a:solidFill>
                        <a:effectLst/>
                        <a:latin typeface="Calibri" panose="020F0502020204030204" pitchFamily="34" charset="0"/>
                      </a:endParaRPr>
                    </a:p>
                  </a:txBody>
                  <a:tcPr marL="4627" marR="4627" marT="4627" marB="0"/>
                </a:tc>
                <a:extLst>
                  <a:ext uri="{0D108BD9-81ED-4DB2-BD59-A6C34878D82A}">
                    <a16:rowId xmlns:a16="http://schemas.microsoft.com/office/drawing/2014/main" val="3916088807"/>
                  </a:ext>
                </a:extLst>
              </a:tr>
              <a:tr h="65810">
                <a:tc vMerge="1">
                  <a:txBody>
                    <a:bodyPr/>
                    <a:lstStyle/>
                    <a:p>
                      <a:endParaRPr lang="en-US"/>
                    </a:p>
                  </a:txBody>
                  <a:tcPr/>
                </a:tc>
                <a:tc>
                  <a:txBody>
                    <a:bodyPr/>
                    <a:lstStyle/>
                    <a:p>
                      <a:pPr algn="l" fontAlgn="b"/>
                      <a:r>
                        <a:rPr lang="en-US" sz="1000" u="none" strike="noStrike" dirty="0" err="1">
                          <a:effectLst/>
                        </a:rPr>
                        <a:t>businessimpact</a:t>
                      </a:r>
                      <a:r>
                        <a:rPr lang="en-US" sz="1000" u="none" strike="noStrike" dirty="0">
                          <a:effectLst/>
                        </a:rPr>
                        <a:t> = moderate</a:t>
                      </a:r>
                      <a:endParaRPr lang="en-US" sz="1000" b="0" i="0" u="none" strike="noStrike" dirty="0">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2955398450"/>
                  </a:ext>
                </a:extLst>
              </a:tr>
              <a:tr h="235817">
                <a:tc vMerge="1">
                  <a:txBody>
                    <a:bodyPr/>
                    <a:lstStyle/>
                    <a:p>
                      <a:endParaRPr lang="en-US"/>
                    </a:p>
                  </a:txBody>
                  <a:tcPr/>
                </a:tc>
                <a:tc>
                  <a:txBody>
                    <a:bodyPr/>
                    <a:lstStyle/>
                    <a:p>
                      <a:pPr algn="l" fontAlgn="b"/>
                      <a:r>
                        <a:rPr lang="en-US" sz="1000" u="none" strike="noStrike" dirty="0" err="1">
                          <a:effectLst/>
                        </a:rPr>
                        <a:t>revenueimpact</a:t>
                      </a:r>
                      <a:r>
                        <a:rPr lang="en-US" sz="1000" u="none" strike="noStrike" dirty="0">
                          <a:effectLst/>
                        </a:rPr>
                        <a:t> = high</a:t>
                      </a:r>
                      <a:endParaRPr lang="en-US" sz="1000" b="0" i="0" u="none" strike="noStrike" dirty="0">
                        <a:solidFill>
                          <a:srgbClr val="000000"/>
                        </a:solidFill>
                        <a:effectLst/>
                        <a:latin typeface="Calibri" panose="020F0502020204030204" pitchFamily="34" charset="0"/>
                      </a:endParaRPr>
                    </a:p>
                  </a:txBody>
                  <a:tcPr marL="4627" marR="4627" marT="4627" marB="0"/>
                </a:tc>
                <a:tc vMerge="1">
                  <a:txBody>
                    <a:bodyPr/>
                    <a:lstStyle/>
                    <a:p>
                      <a:endParaRPr lang="en-US"/>
                    </a:p>
                  </a:txBody>
                  <a:tcPr/>
                </a:tc>
                <a:extLst>
                  <a:ext uri="{0D108BD9-81ED-4DB2-BD59-A6C34878D82A}">
                    <a16:rowId xmlns:a16="http://schemas.microsoft.com/office/drawing/2014/main" val="1182748055"/>
                  </a:ext>
                </a:extLst>
              </a:tr>
            </a:tbl>
          </a:graphicData>
        </a:graphic>
      </p:graphicFrame>
      <p:sp>
        <p:nvSpPr>
          <p:cNvPr id="12" name="Rectangle 11">
            <a:extLst>
              <a:ext uri="{FF2B5EF4-FFF2-40B4-BE49-F238E27FC236}">
                <a16:creationId xmlns:a16="http://schemas.microsoft.com/office/drawing/2014/main" id="{93DC5497-F9EF-4C4E-A4AD-DF578EAB879B}"/>
              </a:ext>
            </a:extLst>
          </p:cNvPr>
          <p:cNvSpPr/>
          <p:nvPr/>
        </p:nvSpPr>
        <p:spPr>
          <a:xfrm>
            <a:off x="5847812" y="816814"/>
            <a:ext cx="6096000" cy="4524315"/>
          </a:xfrm>
          <a:prstGeom prst="rect">
            <a:avLst/>
          </a:prstGeom>
        </p:spPr>
        <p:txBody>
          <a:bodyPr>
            <a:spAutoFit/>
          </a:bodyPr>
          <a:lstStyle/>
          <a:p>
            <a:pPr marL="285750" indent="-285750">
              <a:buFont typeface="Arial" panose="020B0604020202020204" pitchFamily="34" charset="0"/>
              <a:buChar char="•"/>
            </a:pPr>
            <a:r>
              <a:rPr lang="en-US" sz="1200" b="1" dirty="0"/>
              <a:t>Resource management: </a:t>
            </a:r>
            <a:r>
              <a:rPr lang="en-US" sz="1200" dirty="0"/>
              <a:t>Your IT teams need to quickly locate resources associated with specific workloads, environments, ownership groups, or other important information. Organizing resources is critical to assigning organizational roles and access permissions for resource management.</a:t>
            </a:r>
          </a:p>
          <a:p>
            <a:pPr marL="285750" indent="-285750">
              <a:buFont typeface="Arial" panose="020B0604020202020204" pitchFamily="34" charset="0"/>
              <a:buChar char="•"/>
            </a:pPr>
            <a:r>
              <a:rPr lang="en-US" sz="1200" b="1" dirty="0"/>
              <a:t>Cost management and optimization</a:t>
            </a:r>
            <a:r>
              <a:rPr lang="en-US" sz="1200" dirty="0"/>
              <a:t>: Making business groups aware of cloud resource consumption requires IT to understand the resources and workloads each team is using. Operations management: Visibility for the operations management team about business commitments and SLAs is an important aspect of ongoing operations. For operations to be managed well, tagging for mission criticality is required.</a:t>
            </a:r>
          </a:p>
          <a:p>
            <a:pPr marL="285750" indent="-285750">
              <a:buFont typeface="Arial" panose="020B0604020202020204" pitchFamily="34" charset="0"/>
              <a:buChar char="•"/>
            </a:pPr>
            <a:r>
              <a:rPr lang="en-US" sz="1200" b="1" dirty="0"/>
              <a:t>Security</a:t>
            </a:r>
            <a:r>
              <a:rPr lang="en-US" sz="1200" dirty="0"/>
              <a:t>: Classification of data and security impact is a vital data point for the team, when breaches or other security issues arise. To operate securely, tagging for data classification is required.</a:t>
            </a:r>
          </a:p>
          <a:p>
            <a:pPr marL="285750" indent="-285750">
              <a:buFont typeface="Arial" panose="020B0604020202020204" pitchFamily="34" charset="0"/>
              <a:buChar char="•"/>
            </a:pPr>
            <a:r>
              <a:rPr lang="en-US" sz="1200" b="1" dirty="0"/>
              <a:t>Governance and regulatory compliance: </a:t>
            </a:r>
            <a:r>
              <a:rPr lang="en-US" sz="1200" dirty="0"/>
              <a:t>Maintaining consistency across resources helps identify changes from agreed-upon policies. Prescriptive guidance for resource tagging demonstrates how one of the following patterns can help when deploying governance practices. Similar patterns are available to evaluate regulatory compliance using tags.</a:t>
            </a:r>
          </a:p>
          <a:p>
            <a:pPr marL="285750" indent="-285750">
              <a:buFont typeface="Arial" panose="020B0604020202020204" pitchFamily="34" charset="0"/>
              <a:buChar char="•"/>
            </a:pPr>
            <a:r>
              <a:rPr lang="en-US" sz="1200" b="1" dirty="0"/>
              <a:t>Automation</a:t>
            </a:r>
            <a:r>
              <a:rPr lang="en-US" sz="1200" dirty="0"/>
              <a:t>: A proper organizational scheme allows you to take advantage of automation as part of resource creation, operational monitoring, and the creation of DevOps processes. It also makes resources easier for IT to manage.</a:t>
            </a:r>
          </a:p>
          <a:p>
            <a:pPr marL="285750" indent="-285750">
              <a:buFont typeface="Arial" panose="020B0604020202020204" pitchFamily="34" charset="0"/>
              <a:buChar char="•"/>
            </a:pPr>
            <a:r>
              <a:rPr lang="en-US" sz="1200" b="1" dirty="0"/>
              <a:t>Workload optimization: </a:t>
            </a:r>
            <a:r>
              <a:rPr lang="en-US" sz="1200" dirty="0"/>
              <a:t>Tagging can help identify patterns and resolve broad issues. Tag can also help identify the assets required to support a single workload. Tagging all assets associated with each workload enables deeper analysis of your mission-critical workloads to make sound architectural decisions.</a:t>
            </a:r>
          </a:p>
        </p:txBody>
      </p:sp>
    </p:spTree>
    <p:extLst>
      <p:ext uri="{BB962C8B-B14F-4D97-AF65-F5344CB8AC3E}">
        <p14:creationId xmlns:p14="http://schemas.microsoft.com/office/powerpoint/2010/main" val="1046412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FD1E4C-9231-3C49-92CE-AC2CCF46E67C}"/>
              </a:ext>
            </a:extLst>
          </p:cNvPr>
          <p:cNvSpPr>
            <a:spLocks noGrp="1"/>
          </p:cNvSpPr>
          <p:nvPr>
            <p:ph type="sldNum" sz="quarter" idx="4"/>
          </p:nvPr>
        </p:nvSpPr>
        <p:spPr/>
        <p:txBody>
          <a:bodyPr/>
          <a:lstStyle/>
          <a:p>
            <a:fld id="{14083476-7809-41B0-B38C-DE860FDD3802}" type="slidenum">
              <a:rPr lang="en-US" smtClean="0"/>
              <a:pPr/>
              <a:t>13</a:t>
            </a:fld>
            <a:endParaRPr lang="en-US"/>
          </a:p>
        </p:txBody>
      </p:sp>
      <p:sp>
        <p:nvSpPr>
          <p:cNvPr id="3" name="Date Placeholder 2">
            <a:extLst>
              <a:ext uri="{FF2B5EF4-FFF2-40B4-BE49-F238E27FC236}">
                <a16:creationId xmlns:a16="http://schemas.microsoft.com/office/drawing/2014/main" id="{5B0926C8-A4E1-0646-87E5-37403A49D1D1}"/>
              </a:ext>
            </a:extLst>
          </p:cNvPr>
          <p:cNvSpPr>
            <a:spLocks noGrp="1"/>
          </p:cNvSpPr>
          <p:nvPr>
            <p:ph type="dt" sz="half" idx="2"/>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F45B215C-79FF-D24D-9665-F33ED69E35FF}"/>
              </a:ext>
            </a:extLst>
          </p:cNvPr>
          <p:cNvSpPr>
            <a:spLocks noGrp="1"/>
          </p:cNvSpPr>
          <p:nvPr>
            <p:ph type="ftr" sz="quarter" idx="3"/>
          </p:nvPr>
        </p:nvSpPr>
        <p:spPr/>
        <p:txBody>
          <a:bodyPr/>
          <a:lstStyle/>
          <a:p>
            <a:endParaRPr lang="en-US"/>
          </a:p>
        </p:txBody>
      </p:sp>
      <p:sp>
        <p:nvSpPr>
          <p:cNvPr id="5" name="Title 4">
            <a:extLst>
              <a:ext uri="{FF2B5EF4-FFF2-40B4-BE49-F238E27FC236}">
                <a16:creationId xmlns:a16="http://schemas.microsoft.com/office/drawing/2014/main" id="{8C879DCD-0064-A640-8AFA-84C6D5548F6E}"/>
              </a:ext>
            </a:extLst>
          </p:cNvPr>
          <p:cNvSpPr>
            <a:spLocks noGrp="1"/>
          </p:cNvSpPr>
          <p:nvPr>
            <p:ph type="title"/>
          </p:nvPr>
        </p:nvSpPr>
        <p:spPr/>
        <p:txBody>
          <a:bodyPr/>
          <a:lstStyle/>
          <a:p>
            <a:r>
              <a:rPr lang="en-US" dirty="0"/>
              <a:t>Policy Enforcement &amp; Monitoring</a:t>
            </a:r>
          </a:p>
        </p:txBody>
      </p:sp>
      <p:pic>
        <p:nvPicPr>
          <p:cNvPr id="32770" name="Picture 2" descr="Automating Terraform Policy Enforcement with Sentinel and ServiceNow |  HashiCorp Solutions Engineering Blog">
            <a:extLst>
              <a:ext uri="{FF2B5EF4-FFF2-40B4-BE49-F238E27FC236}">
                <a16:creationId xmlns:a16="http://schemas.microsoft.com/office/drawing/2014/main" id="{9172FEC8-5F1A-844A-84B0-9DF5D75D5A3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58589" y="1370310"/>
            <a:ext cx="6313766" cy="315688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B7A0EB3-A3A0-C34B-8BBE-6052426DAD45}"/>
              </a:ext>
            </a:extLst>
          </p:cNvPr>
          <p:cNvSpPr/>
          <p:nvPr/>
        </p:nvSpPr>
        <p:spPr>
          <a:xfrm>
            <a:off x="358589" y="4564360"/>
            <a:ext cx="6237193" cy="923330"/>
          </a:xfrm>
          <a:prstGeom prst="rect">
            <a:avLst/>
          </a:prstGeom>
        </p:spPr>
        <p:txBody>
          <a:bodyPr wrap="square">
            <a:spAutoFit/>
          </a:bodyPr>
          <a:lstStyle/>
          <a:p>
            <a:r>
              <a:rPr lang="en-US" dirty="0">
                <a:hlinkClick r:id="rId3"/>
              </a:rPr>
              <a:t>https://medium.com/hashicorp-engineering/automating-terraform-policy-enforcement-with-sentinel-and-servicenow-830fad580bfa</a:t>
            </a:r>
            <a:r>
              <a:rPr lang="en-US" dirty="0"/>
              <a:t> </a:t>
            </a:r>
          </a:p>
        </p:txBody>
      </p:sp>
      <p:pic>
        <p:nvPicPr>
          <p:cNvPr id="32772" name="Picture 4">
            <a:extLst>
              <a:ext uri="{FF2B5EF4-FFF2-40B4-BE49-F238E27FC236}">
                <a16:creationId xmlns:a16="http://schemas.microsoft.com/office/drawing/2014/main" id="{13CDC5CF-D5A6-6D48-9DD1-C91B990AD95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943219" y="1738460"/>
            <a:ext cx="5206007" cy="2657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193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2B2F23-613E-9646-A879-178ADAFE5736}"/>
              </a:ext>
            </a:extLst>
          </p:cNvPr>
          <p:cNvSpPr>
            <a:spLocks noGrp="1"/>
          </p:cNvSpPr>
          <p:nvPr>
            <p:ph type="sldNum" sz="quarter" idx="4"/>
          </p:nvPr>
        </p:nvSpPr>
        <p:spPr/>
        <p:txBody>
          <a:bodyPr/>
          <a:lstStyle/>
          <a:p>
            <a:fld id="{14083476-7809-41B0-B38C-DE860FDD3802}" type="slidenum">
              <a:rPr lang="en-US" smtClean="0"/>
              <a:pPr/>
              <a:t>14</a:t>
            </a:fld>
            <a:endParaRPr lang="en-US"/>
          </a:p>
        </p:txBody>
      </p:sp>
      <p:sp>
        <p:nvSpPr>
          <p:cNvPr id="3" name="Date Placeholder 2">
            <a:extLst>
              <a:ext uri="{FF2B5EF4-FFF2-40B4-BE49-F238E27FC236}">
                <a16:creationId xmlns:a16="http://schemas.microsoft.com/office/drawing/2014/main" id="{CA008561-E7BE-4A49-A054-5E95F59CEA83}"/>
              </a:ext>
            </a:extLst>
          </p:cNvPr>
          <p:cNvSpPr>
            <a:spLocks noGrp="1"/>
          </p:cNvSpPr>
          <p:nvPr>
            <p:ph type="dt" sz="half" idx="2"/>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7987E71F-FCA4-2F42-9F7C-37D39C712026}"/>
              </a:ext>
            </a:extLst>
          </p:cNvPr>
          <p:cNvSpPr>
            <a:spLocks noGrp="1"/>
          </p:cNvSpPr>
          <p:nvPr>
            <p:ph type="ftr" sz="quarter" idx="3"/>
          </p:nvPr>
        </p:nvSpPr>
        <p:spPr/>
        <p:txBody>
          <a:bodyPr/>
          <a:lstStyle/>
          <a:p>
            <a:endParaRPr lang="en-US"/>
          </a:p>
        </p:txBody>
      </p:sp>
      <p:sp>
        <p:nvSpPr>
          <p:cNvPr id="6" name="Title 5">
            <a:extLst>
              <a:ext uri="{FF2B5EF4-FFF2-40B4-BE49-F238E27FC236}">
                <a16:creationId xmlns:a16="http://schemas.microsoft.com/office/drawing/2014/main" id="{9ABEB770-632F-0F4D-BF0B-3A9C6A2A8116}"/>
              </a:ext>
            </a:extLst>
          </p:cNvPr>
          <p:cNvSpPr>
            <a:spLocks noGrp="1"/>
          </p:cNvSpPr>
          <p:nvPr>
            <p:ph type="title"/>
          </p:nvPr>
        </p:nvSpPr>
        <p:spPr/>
        <p:txBody>
          <a:bodyPr/>
          <a:lstStyle/>
          <a:p>
            <a:r>
              <a:rPr lang="en-US" dirty="0"/>
              <a:t>Limits</a:t>
            </a:r>
          </a:p>
        </p:txBody>
      </p:sp>
      <p:sp>
        <p:nvSpPr>
          <p:cNvPr id="7" name="Text Placeholder 6">
            <a:extLst>
              <a:ext uri="{FF2B5EF4-FFF2-40B4-BE49-F238E27FC236}">
                <a16:creationId xmlns:a16="http://schemas.microsoft.com/office/drawing/2014/main" id="{182AC01F-1EA8-254C-99EF-0E3CF6EDB52C}"/>
              </a:ext>
            </a:extLst>
          </p:cNvPr>
          <p:cNvSpPr>
            <a:spLocks noGrp="1"/>
          </p:cNvSpPr>
          <p:nvPr>
            <p:ph type="body" sz="quarter" idx="11"/>
          </p:nvPr>
        </p:nvSpPr>
        <p:spPr>
          <a:xfrm>
            <a:off x="427038" y="692150"/>
            <a:ext cx="11328400" cy="202079"/>
          </a:xfrm>
        </p:spPr>
        <p:txBody>
          <a:bodyPr>
            <a:normAutofit/>
          </a:bodyPr>
          <a:lstStyle/>
          <a:p>
            <a:r>
              <a:rPr lang="en-US" sz="1200" dirty="0">
                <a:hlinkClick r:id="rId2"/>
              </a:rPr>
              <a:t>https://docs.microsoft.com/en-us/azure/azure-resource-manager/management/azure-subscription-service-limits#networking-limits</a:t>
            </a:r>
            <a:r>
              <a:rPr lang="en-US" sz="1200" dirty="0"/>
              <a:t> </a:t>
            </a:r>
          </a:p>
        </p:txBody>
      </p:sp>
      <p:graphicFrame>
        <p:nvGraphicFramePr>
          <p:cNvPr id="8" name="Table 7">
            <a:extLst>
              <a:ext uri="{FF2B5EF4-FFF2-40B4-BE49-F238E27FC236}">
                <a16:creationId xmlns:a16="http://schemas.microsoft.com/office/drawing/2014/main" id="{0CCFFCAD-9A2C-1549-9FF6-5310D54D7818}"/>
              </a:ext>
            </a:extLst>
          </p:cNvPr>
          <p:cNvGraphicFramePr>
            <a:graphicFrameLocks noGrp="1"/>
          </p:cNvGraphicFramePr>
          <p:nvPr>
            <p:extLst>
              <p:ext uri="{D42A27DB-BD31-4B8C-83A1-F6EECF244321}">
                <p14:modId xmlns:p14="http://schemas.microsoft.com/office/powerpoint/2010/main" val="132139802"/>
              </p:ext>
            </p:extLst>
          </p:nvPr>
        </p:nvGraphicFramePr>
        <p:xfrm>
          <a:off x="1473388" y="978666"/>
          <a:ext cx="8121812" cy="5076725"/>
        </p:xfrm>
        <a:graphic>
          <a:graphicData uri="http://schemas.openxmlformats.org/drawingml/2006/table">
            <a:tbl>
              <a:tblPr firstRow="1" bandRow="1">
                <a:tableStyleId>{69012ECD-51FC-41F1-AA8D-1B2483CD663E}</a:tableStyleId>
              </a:tblPr>
              <a:tblGrid>
                <a:gridCol w="6568068">
                  <a:extLst>
                    <a:ext uri="{9D8B030D-6E8A-4147-A177-3AD203B41FA5}">
                      <a16:colId xmlns:a16="http://schemas.microsoft.com/office/drawing/2014/main" val="651765427"/>
                    </a:ext>
                  </a:extLst>
                </a:gridCol>
                <a:gridCol w="1553744">
                  <a:extLst>
                    <a:ext uri="{9D8B030D-6E8A-4147-A177-3AD203B41FA5}">
                      <a16:colId xmlns:a16="http://schemas.microsoft.com/office/drawing/2014/main" val="2063614150"/>
                    </a:ext>
                  </a:extLst>
                </a:gridCol>
              </a:tblGrid>
              <a:tr h="180505">
                <a:tc>
                  <a:txBody>
                    <a:bodyPr/>
                    <a:lstStyle/>
                    <a:p>
                      <a:pPr algn="l" fontAlgn="t"/>
                      <a:r>
                        <a:rPr lang="en-US" sz="1000">
                          <a:effectLst/>
                        </a:rPr>
                        <a:t>Resource</a:t>
                      </a:r>
                    </a:p>
                  </a:txBody>
                  <a:tcPr marL="33698" marR="33698" marT="16849" marB="16849"/>
                </a:tc>
                <a:tc>
                  <a:txBody>
                    <a:bodyPr/>
                    <a:lstStyle/>
                    <a:p>
                      <a:pPr algn="l" fontAlgn="t"/>
                      <a:r>
                        <a:rPr lang="en-US" sz="1000" dirty="0">
                          <a:effectLst/>
                        </a:rPr>
                        <a:t>Limit</a:t>
                      </a:r>
                    </a:p>
                  </a:txBody>
                  <a:tcPr marL="33698" marR="33698" marT="16849" marB="16849"/>
                </a:tc>
                <a:extLst>
                  <a:ext uri="{0D108BD9-81ED-4DB2-BD59-A6C34878D82A}">
                    <a16:rowId xmlns:a16="http://schemas.microsoft.com/office/drawing/2014/main" val="220834641"/>
                  </a:ext>
                </a:extLst>
              </a:tr>
              <a:tr h="180505">
                <a:tc>
                  <a:txBody>
                    <a:bodyPr/>
                    <a:lstStyle/>
                    <a:p>
                      <a:pPr algn="l" fontAlgn="t"/>
                      <a:r>
                        <a:rPr lang="en-US" sz="1000">
                          <a:effectLst/>
                        </a:rPr>
                        <a:t>Virtual networks</a:t>
                      </a:r>
                    </a:p>
                  </a:txBody>
                  <a:tcPr marL="33698" marR="33698" marT="16849" marB="16849"/>
                </a:tc>
                <a:tc>
                  <a:txBody>
                    <a:bodyPr/>
                    <a:lstStyle/>
                    <a:p>
                      <a:pPr algn="l" fontAlgn="t"/>
                      <a:r>
                        <a:rPr lang="en-US" sz="1000" dirty="0">
                          <a:effectLst/>
                        </a:rPr>
                        <a:t>1,000</a:t>
                      </a:r>
                    </a:p>
                  </a:txBody>
                  <a:tcPr marL="33698" marR="33698" marT="16849" marB="16849"/>
                </a:tc>
                <a:extLst>
                  <a:ext uri="{0D108BD9-81ED-4DB2-BD59-A6C34878D82A}">
                    <a16:rowId xmlns:a16="http://schemas.microsoft.com/office/drawing/2014/main" val="906648848"/>
                  </a:ext>
                </a:extLst>
              </a:tr>
              <a:tr h="180505">
                <a:tc>
                  <a:txBody>
                    <a:bodyPr/>
                    <a:lstStyle/>
                    <a:p>
                      <a:pPr algn="l" fontAlgn="t"/>
                      <a:r>
                        <a:rPr lang="en-US" sz="1000">
                          <a:effectLst/>
                        </a:rPr>
                        <a:t>Subnets per virtual network</a:t>
                      </a:r>
                    </a:p>
                  </a:txBody>
                  <a:tcPr marL="33698" marR="33698" marT="16849" marB="16849"/>
                </a:tc>
                <a:tc>
                  <a:txBody>
                    <a:bodyPr/>
                    <a:lstStyle/>
                    <a:p>
                      <a:pPr algn="l" fontAlgn="t"/>
                      <a:r>
                        <a:rPr lang="en-US" sz="1000" dirty="0">
                          <a:effectLst/>
                        </a:rPr>
                        <a:t>3,000</a:t>
                      </a:r>
                    </a:p>
                  </a:txBody>
                  <a:tcPr marL="33698" marR="33698" marT="16849" marB="16849"/>
                </a:tc>
                <a:extLst>
                  <a:ext uri="{0D108BD9-81ED-4DB2-BD59-A6C34878D82A}">
                    <a16:rowId xmlns:a16="http://schemas.microsoft.com/office/drawing/2014/main" val="3843864228"/>
                  </a:ext>
                </a:extLst>
              </a:tr>
              <a:tr h="180505">
                <a:tc>
                  <a:txBody>
                    <a:bodyPr/>
                    <a:lstStyle/>
                    <a:p>
                      <a:pPr algn="l" fontAlgn="t"/>
                      <a:r>
                        <a:rPr lang="en-US" sz="1000">
                          <a:effectLst/>
                        </a:rPr>
                        <a:t>Virtual network peerings per virtual network</a:t>
                      </a:r>
                    </a:p>
                  </a:txBody>
                  <a:tcPr marL="33698" marR="33698" marT="16849" marB="16849"/>
                </a:tc>
                <a:tc>
                  <a:txBody>
                    <a:bodyPr/>
                    <a:lstStyle/>
                    <a:p>
                      <a:pPr algn="l" fontAlgn="t"/>
                      <a:r>
                        <a:rPr lang="en-US" sz="1000">
                          <a:effectLst/>
                        </a:rPr>
                        <a:t>500</a:t>
                      </a:r>
                    </a:p>
                  </a:txBody>
                  <a:tcPr marL="33698" marR="33698" marT="16849" marB="16849"/>
                </a:tc>
                <a:extLst>
                  <a:ext uri="{0D108BD9-81ED-4DB2-BD59-A6C34878D82A}">
                    <a16:rowId xmlns:a16="http://schemas.microsoft.com/office/drawing/2014/main" val="1304705335"/>
                  </a:ext>
                </a:extLst>
              </a:tr>
              <a:tr h="180505">
                <a:tc>
                  <a:txBody>
                    <a:bodyPr/>
                    <a:lstStyle/>
                    <a:p>
                      <a:pPr algn="l" fontAlgn="t"/>
                      <a:r>
                        <a:rPr lang="en-US" sz="1000" u="none" strike="noStrike">
                          <a:effectLst/>
                          <a:hlinkClick r:id="rId3"/>
                        </a:rPr>
                        <a:t>Virtual network gateways (VPN gateways) per virtual network</a:t>
                      </a:r>
                      <a:endParaRPr lang="en-US" sz="1000">
                        <a:effectLst/>
                      </a:endParaRPr>
                    </a:p>
                  </a:txBody>
                  <a:tcPr marL="33698" marR="33698" marT="16849" marB="16849"/>
                </a:tc>
                <a:tc>
                  <a:txBody>
                    <a:bodyPr/>
                    <a:lstStyle/>
                    <a:p>
                      <a:pPr algn="l" fontAlgn="t"/>
                      <a:r>
                        <a:rPr lang="en-US" sz="1000" dirty="0">
                          <a:effectLst/>
                        </a:rPr>
                        <a:t>1</a:t>
                      </a:r>
                    </a:p>
                  </a:txBody>
                  <a:tcPr marL="33698" marR="33698" marT="16849" marB="16849"/>
                </a:tc>
                <a:extLst>
                  <a:ext uri="{0D108BD9-81ED-4DB2-BD59-A6C34878D82A}">
                    <a16:rowId xmlns:a16="http://schemas.microsoft.com/office/drawing/2014/main" val="200584619"/>
                  </a:ext>
                </a:extLst>
              </a:tr>
              <a:tr h="180505">
                <a:tc>
                  <a:txBody>
                    <a:bodyPr/>
                    <a:lstStyle/>
                    <a:p>
                      <a:pPr algn="l" fontAlgn="t"/>
                      <a:r>
                        <a:rPr lang="en-US" sz="1000" u="none" strike="noStrike">
                          <a:effectLst/>
                          <a:hlinkClick r:id="rId4"/>
                        </a:rPr>
                        <a:t>Virtual network gateways (ExpressRoute gateways) per virtual network</a:t>
                      </a:r>
                      <a:endParaRPr lang="en-US" sz="1000">
                        <a:effectLst/>
                      </a:endParaRPr>
                    </a:p>
                  </a:txBody>
                  <a:tcPr marL="33698" marR="33698" marT="16849" marB="16849"/>
                </a:tc>
                <a:tc>
                  <a:txBody>
                    <a:bodyPr/>
                    <a:lstStyle/>
                    <a:p>
                      <a:pPr algn="l" fontAlgn="t"/>
                      <a:r>
                        <a:rPr lang="en-US" sz="1000">
                          <a:effectLst/>
                        </a:rPr>
                        <a:t>1</a:t>
                      </a:r>
                    </a:p>
                  </a:txBody>
                  <a:tcPr marL="33698" marR="33698" marT="16849" marB="16849"/>
                </a:tc>
                <a:extLst>
                  <a:ext uri="{0D108BD9-81ED-4DB2-BD59-A6C34878D82A}">
                    <a16:rowId xmlns:a16="http://schemas.microsoft.com/office/drawing/2014/main" val="3063639082"/>
                  </a:ext>
                </a:extLst>
              </a:tr>
              <a:tr h="180505">
                <a:tc>
                  <a:txBody>
                    <a:bodyPr/>
                    <a:lstStyle/>
                    <a:p>
                      <a:pPr algn="l" fontAlgn="t"/>
                      <a:r>
                        <a:rPr lang="en-US" sz="1000">
                          <a:effectLst/>
                        </a:rPr>
                        <a:t>DNS servers per virtual network</a:t>
                      </a:r>
                    </a:p>
                  </a:txBody>
                  <a:tcPr marL="33698" marR="33698" marT="16849" marB="16849"/>
                </a:tc>
                <a:tc>
                  <a:txBody>
                    <a:bodyPr/>
                    <a:lstStyle/>
                    <a:p>
                      <a:pPr algn="l" fontAlgn="t"/>
                      <a:r>
                        <a:rPr lang="en-US" sz="1000">
                          <a:effectLst/>
                        </a:rPr>
                        <a:t>20</a:t>
                      </a:r>
                    </a:p>
                  </a:txBody>
                  <a:tcPr marL="33698" marR="33698" marT="16849" marB="16849"/>
                </a:tc>
                <a:extLst>
                  <a:ext uri="{0D108BD9-81ED-4DB2-BD59-A6C34878D82A}">
                    <a16:rowId xmlns:a16="http://schemas.microsoft.com/office/drawing/2014/main" val="874286521"/>
                  </a:ext>
                </a:extLst>
              </a:tr>
              <a:tr h="180505">
                <a:tc>
                  <a:txBody>
                    <a:bodyPr/>
                    <a:lstStyle/>
                    <a:p>
                      <a:pPr algn="l" fontAlgn="t"/>
                      <a:r>
                        <a:rPr lang="en-US" sz="1000">
                          <a:effectLst/>
                        </a:rPr>
                        <a:t>Private IP addresses per virtual network</a:t>
                      </a:r>
                    </a:p>
                  </a:txBody>
                  <a:tcPr marL="33698" marR="33698" marT="16849" marB="16849"/>
                </a:tc>
                <a:tc>
                  <a:txBody>
                    <a:bodyPr/>
                    <a:lstStyle/>
                    <a:p>
                      <a:pPr algn="l" fontAlgn="t"/>
                      <a:r>
                        <a:rPr lang="en-US" sz="1000" dirty="0">
                          <a:effectLst/>
                        </a:rPr>
                        <a:t>65,536</a:t>
                      </a:r>
                    </a:p>
                  </a:txBody>
                  <a:tcPr marL="33698" marR="33698" marT="16849" marB="16849"/>
                </a:tc>
                <a:extLst>
                  <a:ext uri="{0D108BD9-81ED-4DB2-BD59-A6C34878D82A}">
                    <a16:rowId xmlns:a16="http://schemas.microsoft.com/office/drawing/2014/main" val="3390562457"/>
                  </a:ext>
                </a:extLst>
              </a:tr>
              <a:tr h="180505">
                <a:tc>
                  <a:txBody>
                    <a:bodyPr/>
                    <a:lstStyle/>
                    <a:p>
                      <a:pPr algn="l" fontAlgn="t"/>
                      <a:r>
                        <a:rPr lang="en-US" sz="1000">
                          <a:effectLst/>
                        </a:rPr>
                        <a:t>Private IP addresses per network interface</a:t>
                      </a:r>
                    </a:p>
                  </a:txBody>
                  <a:tcPr marL="33698" marR="33698" marT="16849" marB="16849"/>
                </a:tc>
                <a:tc>
                  <a:txBody>
                    <a:bodyPr/>
                    <a:lstStyle/>
                    <a:p>
                      <a:pPr algn="l" fontAlgn="t"/>
                      <a:r>
                        <a:rPr lang="en-US" sz="1000">
                          <a:effectLst/>
                        </a:rPr>
                        <a:t>256</a:t>
                      </a:r>
                    </a:p>
                  </a:txBody>
                  <a:tcPr marL="33698" marR="33698" marT="16849" marB="16849"/>
                </a:tc>
                <a:extLst>
                  <a:ext uri="{0D108BD9-81ED-4DB2-BD59-A6C34878D82A}">
                    <a16:rowId xmlns:a16="http://schemas.microsoft.com/office/drawing/2014/main" val="3405329435"/>
                  </a:ext>
                </a:extLst>
              </a:tr>
              <a:tr h="180505">
                <a:tc>
                  <a:txBody>
                    <a:bodyPr/>
                    <a:lstStyle/>
                    <a:p>
                      <a:pPr algn="l" fontAlgn="t"/>
                      <a:r>
                        <a:rPr lang="en-US" sz="1000">
                          <a:effectLst/>
                        </a:rPr>
                        <a:t>Private IP addresses per virtual machine</a:t>
                      </a:r>
                    </a:p>
                  </a:txBody>
                  <a:tcPr marL="33698" marR="33698" marT="16849" marB="16849"/>
                </a:tc>
                <a:tc>
                  <a:txBody>
                    <a:bodyPr/>
                    <a:lstStyle/>
                    <a:p>
                      <a:pPr algn="l" fontAlgn="t"/>
                      <a:r>
                        <a:rPr lang="en-US" sz="1000" dirty="0">
                          <a:effectLst/>
                        </a:rPr>
                        <a:t>256</a:t>
                      </a:r>
                    </a:p>
                  </a:txBody>
                  <a:tcPr marL="33698" marR="33698" marT="16849" marB="16849"/>
                </a:tc>
                <a:extLst>
                  <a:ext uri="{0D108BD9-81ED-4DB2-BD59-A6C34878D82A}">
                    <a16:rowId xmlns:a16="http://schemas.microsoft.com/office/drawing/2014/main" val="3519177247"/>
                  </a:ext>
                </a:extLst>
              </a:tr>
              <a:tr h="180505">
                <a:tc>
                  <a:txBody>
                    <a:bodyPr/>
                    <a:lstStyle/>
                    <a:p>
                      <a:pPr algn="l" fontAlgn="t"/>
                      <a:r>
                        <a:rPr lang="en-US" sz="1000">
                          <a:effectLst/>
                        </a:rPr>
                        <a:t>Public IP addresses per network interface</a:t>
                      </a:r>
                    </a:p>
                  </a:txBody>
                  <a:tcPr marL="33698" marR="33698" marT="16849" marB="16849"/>
                </a:tc>
                <a:tc>
                  <a:txBody>
                    <a:bodyPr/>
                    <a:lstStyle/>
                    <a:p>
                      <a:pPr algn="l" fontAlgn="t"/>
                      <a:r>
                        <a:rPr lang="en-US" sz="1000">
                          <a:effectLst/>
                        </a:rPr>
                        <a:t>256</a:t>
                      </a:r>
                    </a:p>
                  </a:txBody>
                  <a:tcPr marL="33698" marR="33698" marT="16849" marB="16849"/>
                </a:tc>
                <a:extLst>
                  <a:ext uri="{0D108BD9-81ED-4DB2-BD59-A6C34878D82A}">
                    <a16:rowId xmlns:a16="http://schemas.microsoft.com/office/drawing/2014/main" val="3264013905"/>
                  </a:ext>
                </a:extLst>
              </a:tr>
              <a:tr h="180505">
                <a:tc>
                  <a:txBody>
                    <a:bodyPr/>
                    <a:lstStyle/>
                    <a:p>
                      <a:pPr algn="l" fontAlgn="t"/>
                      <a:r>
                        <a:rPr lang="en-US" sz="1000">
                          <a:effectLst/>
                        </a:rPr>
                        <a:t>Public IP addresses per virtual machine</a:t>
                      </a:r>
                    </a:p>
                  </a:txBody>
                  <a:tcPr marL="33698" marR="33698" marT="16849" marB="16849"/>
                </a:tc>
                <a:tc>
                  <a:txBody>
                    <a:bodyPr/>
                    <a:lstStyle/>
                    <a:p>
                      <a:pPr algn="l" fontAlgn="t"/>
                      <a:r>
                        <a:rPr lang="en-US" sz="1000">
                          <a:effectLst/>
                        </a:rPr>
                        <a:t>256</a:t>
                      </a:r>
                    </a:p>
                  </a:txBody>
                  <a:tcPr marL="33698" marR="33698" marT="16849" marB="16849"/>
                </a:tc>
                <a:extLst>
                  <a:ext uri="{0D108BD9-81ED-4DB2-BD59-A6C34878D82A}">
                    <a16:rowId xmlns:a16="http://schemas.microsoft.com/office/drawing/2014/main" val="640793726"/>
                  </a:ext>
                </a:extLst>
              </a:tr>
              <a:tr h="180505">
                <a:tc>
                  <a:txBody>
                    <a:bodyPr/>
                    <a:lstStyle/>
                    <a:p>
                      <a:pPr algn="l" fontAlgn="t"/>
                      <a:r>
                        <a:rPr lang="en-US" sz="1000" u="none" strike="noStrike">
                          <a:effectLst/>
                          <a:hlinkClick r:id="rId5"/>
                        </a:rPr>
                        <a:t>Concurrent TCP or UDP flows per NIC of a virtual machine or role instance</a:t>
                      </a:r>
                      <a:endParaRPr lang="en-US" sz="1000">
                        <a:effectLst/>
                      </a:endParaRPr>
                    </a:p>
                  </a:txBody>
                  <a:tcPr marL="33698" marR="33698" marT="16849" marB="16849"/>
                </a:tc>
                <a:tc>
                  <a:txBody>
                    <a:bodyPr/>
                    <a:lstStyle/>
                    <a:p>
                      <a:pPr algn="l" fontAlgn="t"/>
                      <a:r>
                        <a:rPr lang="en-US" sz="1000" dirty="0">
                          <a:effectLst/>
                        </a:rPr>
                        <a:t>500,000</a:t>
                      </a:r>
                    </a:p>
                  </a:txBody>
                  <a:tcPr marL="33698" marR="33698" marT="16849" marB="16849"/>
                </a:tc>
                <a:extLst>
                  <a:ext uri="{0D108BD9-81ED-4DB2-BD59-A6C34878D82A}">
                    <a16:rowId xmlns:a16="http://schemas.microsoft.com/office/drawing/2014/main" val="2460624555"/>
                  </a:ext>
                </a:extLst>
              </a:tr>
              <a:tr h="180505">
                <a:tc>
                  <a:txBody>
                    <a:bodyPr/>
                    <a:lstStyle/>
                    <a:p>
                      <a:pPr algn="l" fontAlgn="t"/>
                      <a:r>
                        <a:rPr lang="en-US" sz="1000">
                          <a:effectLst/>
                        </a:rPr>
                        <a:t>Network interface cards</a:t>
                      </a:r>
                    </a:p>
                  </a:txBody>
                  <a:tcPr marL="33698" marR="33698" marT="16849" marB="16849"/>
                </a:tc>
                <a:tc>
                  <a:txBody>
                    <a:bodyPr/>
                    <a:lstStyle/>
                    <a:p>
                      <a:pPr algn="l" fontAlgn="t"/>
                      <a:r>
                        <a:rPr lang="en-US" sz="1000">
                          <a:effectLst/>
                        </a:rPr>
                        <a:t>65,536</a:t>
                      </a:r>
                    </a:p>
                  </a:txBody>
                  <a:tcPr marL="33698" marR="33698" marT="16849" marB="16849"/>
                </a:tc>
                <a:extLst>
                  <a:ext uri="{0D108BD9-81ED-4DB2-BD59-A6C34878D82A}">
                    <a16:rowId xmlns:a16="http://schemas.microsoft.com/office/drawing/2014/main" val="1347522665"/>
                  </a:ext>
                </a:extLst>
              </a:tr>
              <a:tr h="180505">
                <a:tc>
                  <a:txBody>
                    <a:bodyPr/>
                    <a:lstStyle/>
                    <a:p>
                      <a:pPr algn="l" fontAlgn="t"/>
                      <a:r>
                        <a:rPr lang="en-US" sz="1000">
                          <a:effectLst/>
                        </a:rPr>
                        <a:t>Network Security Groups</a:t>
                      </a:r>
                    </a:p>
                  </a:txBody>
                  <a:tcPr marL="33698" marR="33698" marT="16849" marB="16849"/>
                </a:tc>
                <a:tc>
                  <a:txBody>
                    <a:bodyPr/>
                    <a:lstStyle/>
                    <a:p>
                      <a:pPr algn="l" fontAlgn="t"/>
                      <a:r>
                        <a:rPr lang="en-US" sz="1000" dirty="0">
                          <a:effectLst/>
                        </a:rPr>
                        <a:t>5,000</a:t>
                      </a:r>
                    </a:p>
                  </a:txBody>
                  <a:tcPr marL="33698" marR="33698" marT="16849" marB="16849"/>
                </a:tc>
                <a:extLst>
                  <a:ext uri="{0D108BD9-81ED-4DB2-BD59-A6C34878D82A}">
                    <a16:rowId xmlns:a16="http://schemas.microsoft.com/office/drawing/2014/main" val="1705840981"/>
                  </a:ext>
                </a:extLst>
              </a:tr>
              <a:tr h="180505">
                <a:tc>
                  <a:txBody>
                    <a:bodyPr/>
                    <a:lstStyle/>
                    <a:p>
                      <a:pPr algn="l" fontAlgn="t"/>
                      <a:r>
                        <a:rPr lang="en-US" sz="1000">
                          <a:effectLst/>
                        </a:rPr>
                        <a:t>NSG rules per NSG</a:t>
                      </a:r>
                    </a:p>
                  </a:txBody>
                  <a:tcPr marL="33698" marR="33698" marT="16849" marB="16849"/>
                </a:tc>
                <a:tc>
                  <a:txBody>
                    <a:bodyPr/>
                    <a:lstStyle/>
                    <a:p>
                      <a:pPr algn="l" fontAlgn="t"/>
                      <a:r>
                        <a:rPr lang="en-US" sz="1000" dirty="0">
                          <a:effectLst/>
                        </a:rPr>
                        <a:t>1,000</a:t>
                      </a:r>
                    </a:p>
                  </a:txBody>
                  <a:tcPr marL="33698" marR="33698" marT="16849" marB="16849"/>
                </a:tc>
                <a:extLst>
                  <a:ext uri="{0D108BD9-81ED-4DB2-BD59-A6C34878D82A}">
                    <a16:rowId xmlns:a16="http://schemas.microsoft.com/office/drawing/2014/main" val="3499607466"/>
                  </a:ext>
                </a:extLst>
              </a:tr>
              <a:tr h="180505">
                <a:tc>
                  <a:txBody>
                    <a:bodyPr/>
                    <a:lstStyle/>
                    <a:p>
                      <a:pPr algn="l" fontAlgn="t"/>
                      <a:r>
                        <a:rPr lang="en-US" sz="1000">
                          <a:effectLst/>
                        </a:rPr>
                        <a:t>IP addresses and ranges specified for source or destination in a security group</a:t>
                      </a:r>
                    </a:p>
                  </a:txBody>
                  <a:tcPr marL="33698" marR="33698" marT="16849" marB="16849"/>
                </a:tc>
                <a:tc>
                  <a:txBody>
                    <a:bodyPr/>
                    <a:lstStyle/>
                    <a:p>
                      <a:pPr algn="l" fontAlgn="t"/>
                      <a:r>
                        <a:rPr lang="en-US" sz="1000">
                          <a:effectLst/>
                        </a:rPr>
                        <a:t>4,000</a:t>
                      </a:r>
                    </a:p>
                  </a:txBody>
                  <a:tcPr marL="33698" marR="33698" marT="16849" marB="16849"/>
                </a:tc>
                <a:extLst>
                  <a:ext uri="{0D108BD9-81ED-4DB2-BD59-A6C34878D82A}">
                    <a16:rowId xmlns:a16="http://schemas.microsoft.com/office/drawing/2014/main" val="1710576836"/>
                  </a:ext>
                </a:extLst>
              </a:tr>
              <a:tr h="180505">
                <a:tc>
                  <a:txBody>
                    <a:bodyPr/>
                    <a:lstStyle/>
                    <a:p>
                      <a:pPr algn="l" fontAlgn="t"/>
                      <a:r>
                        <a:rPr lang="en-US" sz="1000">
                          <a:effectLst/>
                        </a:rPr>
                        <a:t>Application security groups</a:t>
                      </a:r>
                    </a:p>
                  </a:txBody>
                  <a:tcPr marL="33698" marR="33698" marT="16849" marB="16849"/>
                </a:tc>
                <a:tc>
                  <a:txBody>
                    <a:bodyPr/>
                    <a:lstStyle/>
                    <a:p>
                      <a:pPr algn="l" fontAlgn="t"/>
                      <a:r>
                        <a:rPr lang="en-US" sz="1000" dirty="0">
                          <a:effectLst/>
                        </a:rPr>
                        <a:t>3,000</a:t>
                      </a:r>
                    </a:p>
                  </a:txBody>
                  <a:tcPr marL="33698" marR="33698" marT="16849" marB="16849"/>
                </a:tc>
                <a:extLst>
                  <a:ext uri="{0D108BD9-81ED-4DB2-BD59-A6C34878D82A}">
                    <a16:rowId xmlns:a16="http://schemas.microsoft.com/office/drawing/2014/main" val="1291591206"/>
                  </a:ext>
                </a:extLst>
              </a:tr>
              <a:tr h="180505">
                <a:tc>
                  <a:txBody>
                    <a:bodyPr/>
                    <a:lstStyle/>
                    <a:p>
                      <a:pPr algn="l" fontAlgn="t"/>
                      <a:r>
                        <a:rPr lang="en-US" sz="1000">
                          <a:effectLst/>
                        </a:rPr>
                        <a:t>Application security groups per IP configuration, per NIC</a:t>
                      </a:r>
                    </a:p>
                  </a:txBody>
                  <a:tcPr marL="33698" marR="33698" marT="16849" marB="16849"/>
                </a:tc>
                <a:tc>
                  <a:txBody>
                    <a:bodyPr/>
                    <a:lstStyle/>
                    <a:p>
                      <a:pPr algn="l" fontAlgn="t"/>
                      <a:r>
                        <a:rPr lang="en-US" sz="1000" dirty="0">
                          <a:effectLst/>
                        </a:rPr>
                        <a:t>20</a:t>
                      </a:r>
                    </a:p>
                  </a:txBody>
                  <a:tcPr marL="33698" marR="33698" marT="16849" marB="16849"/>
                </a:tc>
                <a:extLst>
                  <a:ext uri="{0D108BD9-81ED-4DB2-BD59-A6C34878D82A}">
                    <a16:rowId xmlns:a16="http://schemas.microsoft.com/office/drawing/2014/main" val="50347564"/>
                  </a:ext>
                </a:extLst>
              </a:tr>
              <a:tr h="180505">
                <a:tc>
                  <a:txBody>
                    <a:bodyPr/>
                    <a:lstStyle/>
                    <a:p>
                      <a:pPr algn="l" fontAlgn="t"/>
                      <a:r>
                        <a:rPr lang="en-US" sz="1000">
                          <a:effectLst/>
                        </a:rPr>
                        <a:t>IP configurations per application security group</a:t>
                      </a:r>
                    </a:p>
                  </a:txBody>
                  <a:tcPr marL="33698" marR="33698" marT="16849" marB="16849"/>
                </a:tc>
                <a:tc>
                  <a:txBody>
                    <a:bodyPr/>
                    <a:lstStyle/>
                    <a:p>
                      <a:pPr algn="l" fontAlgn="t"/>
                      <a:r>
                        <a:rPr lang="en-US" sz="1000" dirty="0">
                          <a:effectLst/>
                        </a:rPr>
                        <a:t>4,000</a:t>
                      </a:r>
                    </a:p>
                  </a:txBody>
                  <a:tcPr marL="33698" marR="33698" marT="16849" marB="16849"/>
                </a:tc>
                <a:extLst>
                  <a:ext uri="{0D108BD9-81ED-4DB2-BD59-A6C34878D82A}">
                    <a16:rowId xmlns:a16="http://schemas.microsoft.com/office/drawing/2014/main" val="3704350647"/>
                  </a:ext>
                </a:extLst>
              </a:tr>
              <a:tr h="238177">
                <a:tc>
                  <a:txBody>
                    <a:bodyPr/>
                    <a:lstStyle/>
                    <a:p>
                      <a:pPr algn="l" fontAlgn="t"/>
                      <a:r>
                        <a:rPr lang="en-US" sz="1000">
                          <a:effectLst/>
                        </a:rPr>
                        <a:t>Application security groups that can be specified within all security rules of a network security group</a:t>
                      </a:r>
                    </a:p>
                  </a:txBody>
                  <a:tcPr marL="33698" marR="33698" marT="16849" marB="16849"/>
                </a:tc>
                <a:tc>
                  <a:txBody>
                    <a:bodyPr/>
                    <a:lstStyle/>
                    <a:p>
                      <a:pPr algn="l" fontAlgn="t"/>
                      <a:r>
                        <a:rPr lang="en-US" sz="1000" dirty="0">
                          <a:effectLst/>
                        </a:rPr>
                        <a:t>100</a:t>
                      </a:r>
                    </a:p>
                  </a:txBody>
                  <a:tcPr marL="33698" marR="33698" marT="16849" marB="16849"/>
                </a:tc>
                <a:extLst>
                  <a:ext uri="{0D108BD9-81ED-4DB2-BD59-A6C34878D82A}">
                    <a16:rowId xmlns:a16="http://schemas.microsoft.com/office/drawing/2014/main" val="1024992250"/>
                  </a:ext>
                </a:extLst>
              </a:tr>
              <a:tr h="180505">
                <a:tc>
                  <a:txBody>
                    <a:bodyPr/>
                    <a:lstStyle/>
                    <a:p>
                      <a:pPr algn="l" fontAlgn="t"/>
                      <a:r>
                        <a:rPr lang="en-US" sz="1000">
                          <a:effectLst/>
                        </a:rPr>
                        <a:t>User-defined route tables</a:t>
                      </a:r>
                    </a:p>
                  </a:txBody>
                  <a:tcPr marL="33698" marR="33698" marT="16849" marB="16849"/>
                </a:tc>
                <a:tc>
                  <a:txBody>
                    <a:bodyPr/>
                    <a:lstStyle/>
                    <a:p>
                      <a:pPr algn="l" fontAlgn="t"/>
                      <a:r>
                        <a:rPr lang="en-US" sz="1000" dirty="0">
                          <a:effectLst/>
                        </a:rPr>
                        <a:t>200</a:t>
                      </a:r>
                    </a:p>
                  </a:txBody>
                  <a:tcPr marL="33698" marR="33698" marT="16849" marB="16849"/>
                </a:tc>
                <a:extLst>
                  <a:ext uri="{0D108BD9-81ED-4DB2-BD59-A6C34878D82A}">
                    <a16:rowId xmlns:a16="http://schemas.microsoft.com/office/drawing/2014/main" val="570514940"/>
                  </a:ext>
                </a:extLst>
              </a:tr>
              <a:tr h="180505">
                <a:tc>
                  <a:txBody>
                    <a:bodyPr/>
                    <a:lstStyle/>
                    <a:p>
                      <a:pPr algn="l" fontAlgn="t"/>
                      <a:r>
                        <a:rPr lang="en-US" sz="1000">
                          <a:effectLst/>
                        </a:rPr>
                        <a:t>User-defined routes per route table</a:t>
                      </a:r>
                    </a:p>
                  </a:txBody>
                  <a:tcPr marL="33698" marR="33698" marT="16849" marB="16849"/>
                </a:tc>
                <a:tc>
                  <a:txBody>
                    <a:bodyPr/>
                    <a:lstStyle/>
                    <a:p>
                      <a:pPr algn="l" fontAlgn="t"/>
                      <a:r>
                        <a:rPr lang="en-US" sz="1000" dirty="0">
                          <a:effectLst/>
                        </a:rPr>
                        <a:t>400</a:t>
                      </a:r>
                    </a:p>
                  </a:txBody>
                  <a:tcPr marL="33698" marR="33698" marT="16849" marB="16849"/>
                </a:tc>
                <a:extLst>
                  <a:ext uri="{0D108BD9-81ED-4DB2-BD59-A6C34878D82A}">
                    <a16:rowId xmlns:a16="http://schemas.microsoft.com/office/drawing/2014/main" val="597230849"/>
                  </a:ext>
                </a:extLst>
              </a:tr>
              <a:tr h="180505">
                <a:tc>
                  <a:txBody>
                    <a:bodyPr/>
                    <a:lstStyle/>
                    <a:p>
                      <a:pPr algn="l" fontAlgn="t"/>
                      <a:r>
                        <a:rPr lang="en-US" sz="1000">
                          <a:effectLst/>
                        </a:rPr>
                        <a:t>Point-to-site root certificates per Azure VPN Gateway</a:t>
                      </a:r>
                    </a:p>
                  </a:txBody>
                  <a:tcPr marL="33698" marR="33698" marT="16849" marB="16849"/>
                </a:tc>
                <a:tc>
                  <a:txBody>
                    <a:bodyPr/>
                    <a:lstStyle/>
                    <a:p>
                      <a:pPr algn="l" fontAlgn="t"/>
                      <a:r>
                        <a:rPr lang="en-US" sz="1000" dirty="0">
                          <a:effectLst/>
                        </a:rPr>
                        <a:t>20</a:t>
                      </a:r>
                    </a:p>
                  </a:txBody>
                  <a:tcPr marL="33698" marR="33698" marT="16849" marB="16849"/>
                </a:tc>
                <a:extLst>
                  <a:ext uri="{0D108BD9-81ED-4DB2-BD59-A6C34878D82A}">
                    <a16:rowId xmlns:a16="http://schemas.microsoft.com/office/drawing/2014/main" val="4212067141"/>
                  </a:ext>
                </a:extLst>
              </a:tr>
              <a:tr h="180505">
                <a:tc>
                  <a:txBody>
                    <a:bodyPr/>
                    <a:lstStyle/>
                    <a:p>
                      <a:pPr algn="l" fontAlgn="t"/>
                      <a:r>
                        <a:rPr lang="en-US" sz="1000">
                          <a:effectLst/>
                        </a:rPr>
                        <a:t>Point-to-site revoked client certificates per Azure VPN Gateway</a:t>
                      </a:r>
                    </a:p>
                  </a:txBody>
                  <a:tcPr marL="33698" marR="33698" marT="16849" marB="16849"/>
                </a:tc>
                <a:tc>
                  <a:txBody>
                    <a:bodyPr/>
                    <a:lstStyle/>
                    <a:p>
                      <a:pPr algn="l" fontAlgn="t"/>
                      <a:r>
                        <a:rPr lang="en-US" sz="1000" dirty="0">
                          <a:effectLst/>
                        </a:rPr>
                        <a:t>300</a:t>
                      </a:r>
                    </a:p>
                  </a:txBody>
                  <a:tcPr marL="33698" marR="33698" marT="16849" marB="16849"/>
                </a:tc>
                <a:extLst>
                  <a:ext uri="{0D108BD9-81ED-4DB2-BD59-A6C34878D82A}">
                    <a16:rowId xmlns:a16="http://schemas.microsoft.com/office/drawing/2014/main" val="3234775064"/>
                  </a:ext>
                </a:extLst>
              </a:tr>
              <a:tr h="180505">
                <a:tc>
                  <a:txBody>
                    <a:bodyPr/>
                    <a:lstStyle/>
                    <a:p>
                      <a:pPr algn="l" fontAlgn="t"/>
                      <a:r>
                        <a:rPr lang="en-US" sz="1000">
                          <a:effectLst/>
                        </a:rPr>
                        <a:t>Virtual network TAPs</a:t>
                      </a:r>
                    </a:p>
                  </a:txBody>
                  <a:tcPr marL="33698" marR="33698" marT="16849" marB="16849"/>
                </a:tc>
                <a:tc>
                  <a:txBody>
                    <a:bodyPr/>
                    <a:lstStyle/>
                    <a:p>
                      <a:pPr algn="l" fontAlgn="t"/>
                      <a:r>
                        <a:rPr lang="en-US" sz="1000" dirty="0">
                          <a:effectLst/>
                        </a:rPr>
                        <a:t>100</a:t>
                      </a:r>
                    </a:p>
                  </a:txBody>
                  <a:tcPr marL="33698" marR="33698" marT="16849" marB="16849"/>
                </a:tc>
                <a:extLst>
                  <a:ext uri="{0D108BD9-81ED-4DB2-BD59-A6C34878D82A}">
                    <a16:rowId xmlns:a16="http://schemas.microsoft.com/office/drawing/2014/main" val="2437506751"/>
                  </a:ext>
                </a:extLst>
              </a:tr>
              <a:tr h="180505">
                <a:tc>
                  <a:txBody>
                    <a:bodyPr/>
                    <a:lstStyle/>
                    <a:p>
                      <a:pPr algn="l" fontAlgn="t"/>
                      <a:r>
                        <a:rPr lang="en-US" sz="1000">
                          <a:effectLst/>
                        </a:rPr>
                        <a:t>Network interface TAP configurations per virtual network TAP</a:t>
                      </a:r>
                    </a:p>
                  </a:txBody>
                  <a:tcPr marL="33698" marR="33698" marT="16849" marB="16849"/>
                </a:tc>
                <a:tc>
                  <a:txBody>
                    <a:bodyPr/>
                    <a:lstStyle/>
                    <a:p>
                      <a:pPr algn="l" fontAlgn="t"/>
                      <a:r>
                        <a:rPr lang="en-US" sz="1000" dirty="0">
                          <a:effectLst/>
                        </a:rPr>
                        <a:t>100</a:t>
                      </a:r>
                    </a:p>
                  </a:txBody>
                  <a:tcPr marL="33698" marR="33698" marT="16849" marB="16849"/>
                </a:tc>
                <a:extLst>
                  <a:ext uri="{0D108BD9-81ED-4DB2-BD59-A6C34878D82A}">
                    <a16:rowId xmlns:a16="http://schemas.microsoft.com/office/drawing/2014/main" val="3844659613"/>
                  </a:ext>
                </a:extLst>
              </a:tr>
            </a:tbl>
          </a:graphicData>
        </a:graphic>
      </p:graphicFrame>
    </p:spTree>
    <p:extLst>
      <p:ext uri="{BB962C8B-B14F-4D97-AF65-F5344CB8AC3E}">
        <p14:creationId xmlns:p14="http://schemas.microsoft.com/office/powerpoint/2010/main" val="269603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8EC4E6-2591-E742-B159-7DE2E2701333}"/>
              </a:ext>
            </a:extLst>
          </p:cNvPr>
          <p:cNvSpPr>
            <a:spLocks noGrp="1"/>
          </p:cNvSpPr>
          <p:nvPr>
            <p:ph type="sldNum" sz="quarter" idx="10"/>
          </p:nvPr>
        </p:nvSpPr>
        <p:spPr>
          <a:xfrm>
            <a:off x="11275200" y="6534000"/>
            <a:ext cx="480000" cy="122400"/>
          </a:xfrm>
        </p:spPr>
        <p:txBody>
          <a:bodyPr anchor="ctr">
            <a:normAutofit/>
          </a:bodyPr>
          <a:lstStyle/>
          <a:p>
            <a:pPr>
              <a:spcAft>
                <a:spcPts val="600"/>
              </a:spcAft>
            </a:pPr>
            <a:fld id="{14083476-7809-41B0-B38C-DE860FDD3802}" type="slidenum">
              <a:rPr lang="en-US" smtClean="0"/>
              <a:pPr>
                <a:spcAft>
                  <a:spcPts val="600"/>
                </a:spcAft>
              </a:pPr>
              <a:t>15</a:t>
            </a:fld>
            <a:endParaRPr lang="en-US"/>
          </a:p>
        </p:txBody>
      </p:sp>
      <p:sp>
        <p:nvSpPr>
          <p:cNvPr id="3" name="Date Placeholder 2">
            <a:extLst>
              <a:ext uri="{FF2B5EF4-FFF2-40B4-BE49-F238E27FC236}">
                <a16:creationId xmlns:a16="http://schemas.microsoft.com/office/drawing/2014/main" id="{D2279B0B-4D13-804A-9654-98AB2644A252}"/>
              </a:ext>
            </a:extLst>
          </p:cNvPr>
          <p:cNvSpPr>
            <a:spLocks noGrp="1"/>
          </p:cNvSpPr>
          <p:nvPr>
            <p:ph type="dt" sz="half" idx="11"/>
          </p:nvPr>
        </p:nvSpPr>
        <p:spPr>
          <a:xfrm>
            <a:off x="9595200" y="6534000"/>
            <a:ext cx="1488000" cy="122400"/>
          </a:xfrm>
        </p:spPr>
        <p:txBody>
          <a:bodyPr anchor="ctr">
            <a:normAutofit/>
          </a:bodyPr>
          <a:lstStyle/>
          <a:p>
            <a:pPr>
              <a:spcAft>
                <a:spcPts val="600"/>
              </a:spcAft>
            </a:pPr>
            <a:fld id="{E9BDB2AD-1C5D-BE45-BB0C-1165F42078ED}" type="datetime2">
              <a:rPr lang="en-US" smtClean="0"/>
              <a:pPr>
                <a:spcAft>
                  <a:spcPts val="600"/>
                </a:spcAft>
              </a:pPr>
              <a:t>Thursday, October 7, 2021</a:t>
            </a:fld>
            <a:endParaRPr lang="en-US"/>
          </a:p>
        </p:txBody>
      </p:sp>
      <p:sp>
        <p:nvSpPr>
          <p:cNvPr id="13" name="Footer Placeholder 3">
            <a:extLst>
              <a:ext uri="{FF2B5EF4-FFF2-40B4-BE49-F238E27FC236}">
                <a16:creationId xmlns:a16="http://schemas.microsoft.com/office/drawing/2014/main" id="{2C89FEBD-8256-4F58-8F6A-5C15C60D3BC3}"/>
              </a:ext>
            </a:extLst>
          </p:cNvPr>
          <p:cNvSpPr>
            <a:spLocks noGrp="1"/>
          </p:cNvSpPr>
          <p:nvPr>
            <p:ph type="ftr" sz="quarter" idx="12"/>
          </p:nvPr>
        </p:nvSpPr>
        <p:spPr>
          <a:xfrm>
            <a:off x="2068800" y="6534000"/>
            <a:ext cx="7147200" cy="122400"/>
          </a:xfrm>
        </p:spPr>
        <p:txBody>
          <a:bodyPr/>
          <a:lstStyle/>
          <a:p>
            <a:endParaRPr lang="en-US"/>
          </a:p>
        </p:txBody>
      </p:sp>
      <p:graphicFrame>
        <p:nvGraphicFramePr>
          <p:cNvPr id="8" name="Table 7">
            <a:extLst>
              <a:ext uri="{FF2B5EF4-FFF2-40B4-BE49-F238E27FC236}">
                <a16:creationId xmlns:a16="http://schemas.microsoft.com/office/drawing/2014/main" id="{55918D41-8040-1049-93F2-10948FF12FDF}"/>
              </a:ext>
            </a:extLst>
          </p:cNvPr>
          <p:cNvGraphicFramePr>
            <a:graphicFrameLocks noGrp="1"/>
          </p:cNvGraphicFramePr>
          <p:nvPr>
            <p:extLst>
              <p:ext uri="{D42A27DB-BD31-4B8C-83A1-F6EECF244321}">
                <p14:modId xmlns:p14="http://schemas.microsoft.com/office/powerpoint/2010/main" val="3367993872"/>
              </p:ext>
            </p:extLst>
          </p:nvPr>
        </p:nvGraphicFramePr>
        <p:xfrm>
          <a:off x="186799" y="60447"/>
          <a:ext cx="11833890" cy="6687420"/>
        </p:xfrm>
        <a:graphic>
          <a:graphicData uri="http://schemas.openxmlformats.org/drawingml/2006/table">
            <a:tbl>
              <a:tblPr firstRow="1" bandRow="1">
                <a:tableStyleId>{5C22544A-7EE6-4342-B048-85BDC9FD1C3A}</a:tableStyleId>
              </a:tblPr>
              <a:tblGrid>
                <a:gridCol w="446189">
                  <a:extLst>
                    <a:ext uri="{9D8B030D-6E8A-4147-A177-3AD203B41FA5}">
                      <a16:colId xmlns:a16="http://schemas.microsoft.com/office/drawing/2014/main" val="4089032560"/>
                    </a:ext>
                  </a:extLst>
                </a:gridCol>
                <a:gridCol w="6205724">
                  <a:extLst>
                    <a:ext uri="{9D8B030D-6E8A-4147-A177-3AD203B41FA5}">
                      <a16:colId xmlns:a16="http://schemas.microsoft.com/office/drawing/2014/main" val="95135652"/>
                    </a:ext>
                  </a:extLst>
                </a:gridCol>
                <a:gridCol w="5181977">
                  <a:extLst>
                    <a:ext uri="{9D8B030D-6E8A-4147-A177-3AD203B41FA5}">
                      <a16:colId xmlns:a16="http://schemas.microsoft.com/office/drawing/2014/main" val="1472418064"/>
                    </a:ext>
                  </a:extLst>
                </a:gridCol>
              </a:tblGrid>
              <a:tr h="220392">
                <a:tc>
                  <a:txBody>
                    <a:bodyPr/>
                    <a:lstStyle/>
                    <a:p>
                      <a:pPr algn="l" fontAlgn="b"/>
                      <a:endParaRPr lang="en-US" sz="800" b="0" i="0" u="none" strike="noStrike" dirty="0">
                        <a:solidFill>
                          <a:srgbClr val="000000"/>
                        </a:solidFill>
                        <a:effectLst/>
                        <a:latin typeface="+mn-lt"/>
                      </a:endParaRPr>
                    </a:p>
                  </a:txBody>
                  <a:tcPr marL="45720" marR="45720" anchor="b"/>
                </a:tc>
                <a:tc>
                  <a:txBody>
                    <a:bodyPr/>
                    <a:lstStyle/>
                    <a:p>
                      <a:pPr algn="ctr" fontAlgn="b"/>
                      <a:r>
                        <a:rPr lang="en-US" sz="800" u="none" strike="noStrike" dirty="0">
                          <a:effectLst/>
                          <a:latin typeface="+mn-lt"/>
                        </a:rPr>
                        <a:t>AWS</a:t>
                      </a:r>
                      <a:endParaRPr lang="en-US" sz="800" b="1" i="0" u="none" strike="noStrike" dirty="0">
                        <a:solidFill>
                          <a:srgbClr val="000000"/>
                        </a:solidFill>
                        <a:effectLst/>
                        <a:latin typeface="+mn-lt"/>
                      </a:endParaRPr>
                    </a:p>
                  </a:txBody>
                  <a:tcPr marL="45720" marR="45720" anchor="b"/>
                </a:tc>
                <a:tc>
                  <a:txBody>
                    <a:bodyPr/>
                    <a:lstStyle/>
                    <a:p>
                      <a:pPr algn="ctr" fontAlgn="b"/>
                      <a:r>
                        <a:rPr lang="en-US" sz="800" u="none" strike="noStrike" dirty="0">
                          <a:effectLst/>
                          <a:latin typeface="+mn-lt"/>
                        </a:rPr>
                        <a:t>Azure</a:t>
                      </a:r>
                      <a:endParaRPr lang="en-US" sz="800" b="1" i="0" u="none" strike="noStrike" dirty="0">
                        <a:solidFill>
                          <a:srgbClr val="000000"/>
                        </a:solidFill>
                        <a:effectLst/>
                        <a:latin typeface="+mn-lt"/>
                      </a:endParaRPr>
                    </a:p>
                  </a:txBody>
                  <a:tcPr marL="45720" marR="45720" anchor="b"/>
                </a:tc>
                <a:extLst>
                  <a:ext uri="{0D108BD9-81ED-4DB2-BD59-A6C34878D82A}">
                    <a16:rowId xmlns:a16="http://schemas.microsoft.com/office/drawing/2014/main" val="1661213542"/>
                  </a:ext>
                </a:extLst>
              </a:tr>
              <a:tr h="241135">
                <a:tc rowSpan="2">
                  <a:txBody>
                    <a:bodyPr/>
                    <a:lstStyle/>
                    <a:p>
                      <a:pPr algn="ctr" fontAlgn="ctr"/>
                      <a:r>
                        <a:rPr lang="en-US" sz="800" u="none" strike="noStrike" dirty="0">
                          <a:effectLst/>
                          <a:latin typeface="+mn-lt"/>
                        </a:rPr>
                        <a:t>Subnet</a:t>
                      </a:r>
                      <a:endParaRPr lang="en-US" sz="800" b="1" i="0" u="none" strike="noStrike" dirty="0">
                        <a:solidFill>
                          <a:srgbClr val="000000"/>
                        </a:solidFill>
                        <a:effectLst/>
                        <a:latin typeface="+mn-lt"/>
                      </a:endParaRPr>
                    </a:p>
                  </a:txBody>
                  <a:tcPr marL="45720" marR="45720" vert="vert270" anchor="ctr"/>
                </a:tc>
                <a:tc gridSpan="2">
                  <a:txBody>
                    <a:bodyPr/>
                    <a:lstStyle/>
                    <a:p>
                      <a:pPr algn="ctr" fontAlgn="t"/>
                      <a:r>
                        <a:rPr lang="en-US" sz="800" u="none" strike="noStrike" dirty="0">
                          <a:effectLst/>
                          <a:latin typeface="+mn-lt"/>
                        </a:rPr>
                        <a:t>For effective design and control of resources deployed on the cloud, both Azure VNet and AWS VPC segregate the networks with subnets.</a:t>
                      </a:r>
                      <a:endParaRPr lang="en-US" sz="800" b="0" i="0" u="none" strike="noStrike" dirty="0">
                        <a:solidFill>
                          <a:srgbClr val="000000"/>
                        </a:solidFill>
                        <a:effectLst/>
                        <a:latin typeface="+mn-lt"/>
                      </a:endParaRPr>
                    </a:p>
                  </a:txBody>
                  <a:tcPr marL="45720" marR="45720" anchor="ctr"/>
                </a:tc>
                <a:tc hMerge="1">
                  <a:txBody>
                    <a:bodyPr/>
                    <a:lstStyle/>
                    <a:p>
                      <a:endParaRPr lang="en-US"/>
                    </a:p>
                  </a:txBody>
                  <a:tcPr/>
                </a:tc>
                <a:extLst>
                  <a:ext uri="{0D108BD9-81ED-4DB2-BD59-A6C34878D82A}">
                    <a16:rowId xmlns:a16="http://schemas.microsoft.com/office/drawing/2014/main" val="3516006468"/>
                  </a:ext>
                </a:extLst>
              </a:tr>
              <a:tr h="346331">
                <a:tc vMerge="1">
                  <a:txBody>
                    <a:bodyPr/>
                    <a:lstStyle/>
                    <a:p>
                      <a:pPr algn="l" fontAlgn="b"/>
                      <a:endParaRPr lang="en-US" sz="800" b="0" i="0" u="none" strike="noStrike" dirty="0">
                        <a:solidFill>
                          <a:srgbClr val="000000"/>
                        </a:solidFill>
                        <a:effectLst/>
                        <a:latin typeface="+mn-lt"/>
                      </a:endParaRPr>
                    </a:p>
                  </a:txBody>
                  <a:tcPr marL="45720" marR="45720" anchor="b"/>
                </a:tc>
                <a:tc>
                  <a:txBody>
                    <a:bodyPr/>
                    <a:lstStyle/>
                    <a:p>
                      <a:pPr algn="l" fontAlgn="b"/>
                      <a:r>
                        <a:rPr lang="en-US" sz="800" u="none" strike="noStrike">
                          <a:effectLst/>
                          <a:latin typeface="+mn-lt"/>
                        </a:rPr>
                        <a:t>An AWS VPC spans all the Availability Zones (AZs) in that region, hence, subnets in AWS VPC are mapped to Availability Zones (AZs). A subnet must only belong to one AZ and cannot span AZs. </a:t>
                      </a:r>
                      <a:endParaRPr lang="en-US" sz="800" b="0" i="0" u="none" strike="noStrike">
                        <a:solidFill>
                          <a:srgbClr val="000000"/>
                        </a:solidFill>
                        <a:effectLst/>
                        <a:latin typeface="+mn-lt"/>
                      </a:endParaRPr>
                    </a:p>
                  </a:txBody>
                  <a:tcPr marL="45720" marR="45720" anchor="ctr"/>
                </a:tc>
                <a:tc>
                  <a:txBody>
                    <a:bodyPr/>
                    <a:lstStyle/>
                    <a:p>
                      <a:pPr algn="l" fontAlgn="t"/>
                      <a:r>
                        <a:rPr lang="en-US" sz="800" u="none" strike="noStrike" dirty="0">
                          <a:effectLst/>
                          <a:latin typeface="+mn-lt"/>
                        </a:rPr>
                        <a:t> Azure VNet subnets are defined by the IP Address block assigned to it.</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1852528152"/>
                  </a:ext>
                </a:extLst>
              </a:tr>
              <a:tr h="472912">
                <a:tc>
                  <a:txBody>
                    <a:bodyPr/>
                    <a:lstStyle/>
                    <a:p>
                      <a:pPr algn="ctr" fontAlgn="ctr"/>
                      <a:r>
                        <a:rPr lang="en-US" sz="800" u="none" strike="noStrike" dirty="0">
                          <a:effectLst/>
                          <a:latin typeface="+mn-lt"/>
                        </a:rPr>
                        <a:t>Peering</a:t>
                      </a:r>
                      <a:endParaRPr lang="en-US" sz="800" b="1" i="0" u="none" strike="noStrike" dirty="0">
                        <a:solidFill>
                          <a:srgbClr val="000000"/>
                        </a:solidFill>
                        <a:effectLst/>
                        <a:latin typeface="+mn-lt"/>
                      </a:endParaRPr>
                    </a:p>
                  </a:txBody>
                  <a:tcPr marL="45720" marR="45720" vert="vert270" anchor="ctr"/>
                </a:tc>
                <a:tc>
                  <a:txBody>
                    <a:bodyPr/>
                    <a:lstStyle/>
                    <a:p>
                      <a:pPr algn="l" fontAlgn="t"/>
                      <a:r>
                        <a:rPr lang="en-US" sz="800" u="none" strike="noStrike">
                          <a:effectLst/>
                          <a:latin typeface="+mn-lt"/>
                        </a:rPr>
                        <a:t>VPC Peering: You can create a VPC peering connection between your own VPCs, or with a VPC in another AWS account. The VPCs can be in different regions (also known as an inter-region VPC peering connection).</a:t>
                      </a:r>
                      <a:endParaRPr lang="en-US" sz="800" b="0" i="0" u="none" strike="noStrike">
                        <a:solidFill>
                          <a:srgbClr val="000000"/>
                        </a:solidFill>
                        <a:effectLst/>
                        <a:latin typeface="+mn-lt"/>
                      </a:endParaRPr>
                    </a:p>
                  </a:txBody>
                  <a:tcPr marL="45720" marR="45720" anchor="ctr"/>
                </a:tc>
                <a:tc>
                  <a:txBody>
                    <a:bodyPr/>
                    <a:lstStyle/>
                    <a:p>
                      <a:pPr algn="l" fontAlgn="t"/>
                      <a:r>
                        <a:rPr lang="en-US" sz="800" u="none" strike="noStrike" dirty="0">
                          <a:effectLst/>
                          <a:latin typeface="+mn-lt"/>
                        </a:rPr>
                        <a:t>VNET Peering: VNet peering is a mechanism that connects two virtual networks (VNets) in the same region through the Azure backbone network. Once peered, the two virtual networks appear as one for all connectivity purposes. To connect VNETs in different regions, you can use Global VNET Peering.</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2833016100"/>
                  </a:ext>
                </a:extLst>
              </a:tr>
              <a:tr h="220392">
                <a:tc rowSpan="2">
                  <a:txBody>
                    <a:bodyPr/>
                    <a:lstStyle/>
                    <a:p>
                      <a:pPr algn="ctr" fontAlgn="ctr"/>
                      <a:r>
                        <a:rPr lang="en-US" sz="800" u="none" strike="noStrike" dirty="0">
                          <a:effectLst/>
                          <a:latin typeface="+mn-lt"/>
                        </a:rPr>
                        <a:t>IP Addresses</a:t>
                      </a:r>
                      <a:endParaRPr lang="en-US" sz="800" b="1" i="0" u="none" strike="noStrike" dirty="0">
                        <a:solidFill>
                          <a:srgbClr val="000000"/>
                        </a:solidFill>
                        <a:effectLst/>
                        <a:latin typeface="+mn-lt"/>
                      </a:endParaRPr>
                    </a:p>
                  </a:txBody>
                  <a:tcPr marL="45720" marR="45720" vert="vert270" anchor="ctr"/>
                </a:tc>
                <a:tc gridSpan="2">
                  <a:txBody>
                    <a:bodyPr/>
                    <a:lstStyle/>
                    <a:p>
                      <a:pPr algn="ctr" fontAlgn="b"/>
                      <a:r>
                        <a:rPr lang="en-US" sz="800" u="none" strike="noStrike" dirty="0">
                          <a:effectLst/>
                          <a:latin typeface="+mn-lt"/>
                        </a:rPr>
                        <a:t>Both AWS VPC and Azure VNET use non-globally routable CIDR from the private IPv4 address ranges as specified in RFC 1918 — addresses from this RFC are not globally routable — but customers can still use other public IP addresses.</a:t>
                      </a:r>
                      <a:endParaRPr lang="en-US" sz="800" b="0" i="0" u="none" strike="noStrike" dirty="0">
                        <a:solidFill>
                          <a:srgbClr val="000000"/>
                        </a:solidFill>
                        <a:effectLst/>
                        <a:latin typeface="+mn-lt"/>
                      </a:endParaRPr>
                    </a:p>
                  </a:txBody>
                  <a:tcPr marL="45720" marR="45720" anchor="ctr"/>
                </a:tc>
                <a:tc hMerge="1">
                  <a:txBody>
                    <a:bodyPr/>
                    <a:lstStyle/>
                    <a:p>
                      <a:endParaRPr lang="en-US"/>
                    </a:p>
                  </a:txBody>
                  <a:tcPr/>
                </a:tc>
                <a:extLst>
                  <a:ext uri="{0D108BD9-81ED-4DB2-BD59-A6C34878D82A}">
                    <a16:rowId xmlns:a16="http://schemas.microsoft.com/office/drawing/2014/main" val="1516060212"/>
                  </a:ext>
                </a:extLst>
              </a:tr>
              <a:tr h="472912">
                <a:tc vMerge="1">
                  <a:txBody>
                    <a:bodyPr/>
                    <a:lstStyle/>
                    <a:p>
                      <a:pPr algn="l" fontAlgn="ctr"/>
                      <a:endParaRPr lang="en-US" sz="800" b="1" i="0" u="none" strike="noStrike" dirty="0">
                        <a:solidFill>
                          <a:srgbClr val="000000"/>
                        </a:solidFill>
                        <a:effectLst/>
                        <a:latin typeface="+mn-lt"/>
                      </a:endParaRPr>
                    </a:p>
                  </a:txBody>
                  <a:tcPr marL="45720" marR="45720" anchor="ctr"/>
                </a:tc>
                <a:tc>
                  <a:txBody>
                    <a:bodyPr/>
                    <a:lstStyle/>
                    <a:p>
                      <a:pPr algn="l" fontAlgn="t"/>
                      <a:r>
                        <a:rPr lang="en-US" sz="800" u="none" strike="noStrike">
                          <a:effectLst/>
                          <a:latin typeface="+mn-lt"/>
                        </a:rPr>
                        <a:t>AWS allows IP addresses from the same RFC 1918 or publicly routable IP blocks. Currently, AWS does not support direct access to the internet from publicly routable IP blocks, hence they are not reachable from the internet even through the Internet gateway (IGW). They are only reachable via the Virtual Private Gateway.</a:t>
                      </a:r>
                      <a:endParaRPr lang="en-US" sz="800" b="0" i="0" u="none" strike="noStrike">
                        <a:solidFill>
                          <a:srgbClr val="000000"/>
                        </a:solidFill>
                        <a:effectLst/>
                        <a:latin typeface="+mn-lt"/>
                      </a:endParaRPr>
                    </a:p>
                  </a:txBody>
                  <a:tcPr marL="45720" marR="45720" anchor="ctr"/>
                </a:tc>
                <a:tc>
                  <a:txBody>
                    <a:bodyPr/>
                    <a:lstStyle/>
                    <a:p>
                      <a:pPr algn="l" fontAlgn="t"/>
                      <a:r>
                        <a:rPr lang="en-US" sz="800" u="none" strike="noStrike" dirty="0">
                          <a:effectLst/>
                          <a:latin typeface="+mn-lt"/>
                        </a:rPr>
                        <a:t>Azure VNet assigns resources connected and deployed to the VNet a private IP address from the CIDR block specified. In Azure VNet, the smallest subnet supported is /29 and the largest is a /8.</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2994319874"/>
                  </a:ext>
                </a:extLst>
              </a:tr>
              <a:tr h="47291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u="none" strike="noStrike" dirty="0">
                          <a:effectLst/>
                          <a:latin typeface="+mn-lt"/>
                        </a:rPr>
                        <a:t>Routing Table</a:t>
                      </a:r>
                      <a:endParaRPr lang="en-US" sz="800" b="1" i="0" u="none" strike="noStrike" dirty="0">
                        <a:solidFill>
                          <a:srgbClr val="292929"/>
                        </a:solidFill>
                        <a:effectLst/>
                        <a:latin typeface="+mn-lt"/>
                      </a:endParaRPr>
                    </a:p>
                  </a:txBody>
                  <a:tcPr marL="45720" marR="45720" vert="vert270" anchor="ctr"/>
                </a:tc>
                <a:tc>
                  <a:txBody>
                    <a:bodyPr/>
                    <a:lstStyle/>
                    <a:p>
                      <a:pPr algn="l" fontAlgn="b"/>
                      <a:r>
                        <a:rPr lang="en-US" sz="800" u="none" strike="noStrike">
                          <a:effectLst/>
                          <a:latin typeface="+mn-lt"/>
                        </a:rPr>
                        <a:t>AWS uses the route table to specify the allowed routes for outbound traffic from the subnet. All subnets created in a VPC is automatically associated with the main routing table, hence, all subnets in a VPC can allow traffic from other subnets unless explicitly denied by security rules.</a:t>
                      </a:r>
                      <a:endParaRPr lang="en-US" sz="800" b="0" i="0" u="none" strike="noStrike">
                        <a:solidFill>
                          <a:srgbClr val="000000"/>
                        </a:solidFill>
                        <a:effectLst/>
                        <a:latin typeface="+mn-lt"/>
                      </a:endParaRPr>
                    </a:p>
                  </a:txBody>
                  <a:tcPr marL="45720" marR="45720" anchor="ctr"/>
                </a:tc>
                <a:tc>
                  <a:txBody>
                    <a:bodyPr/>
                    <a:lstStyle/>
                    <a:p>
                      <a:pPr algn="l" fontAlgn="t"/>
                      <a:r>
                        <a:rPr lang="en-US" sz="800" u="none" strike="noStrike" dirty="0">
                          <a:effectLst/>
                          <a:latin typeface="+mn-lt"/>
                        </a:rPr>
                        <a:t>In Azure VNet, all resources in the VNet allow the flow of traffic by using the system route. You don’t have to configure and manage routes because by default, Azure VNet provides routing between subnets, VNets, and on-premises networks.</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3509792072"/>
                  </a:ext>
                </a:extLst>
              </a:tr>
              <a:tr h="220392">
                <a:tc rowSpan="3">
                  <a:txBody>
                    <a:bodyPr/>
                    <a:lstStyle/>
                    <a:p>
                      <a:pPr algn="ctr" fontAlgn="ctr"/>
                      <a:r>
                        <a:rPr lang="en-US" sz="800" u="none" strike="noStrike" dirty="0">
                          <a:effectLst/>
                          <a:latin typeface="+mn-lt"/>
                        </a:rPr>
                        <a:t>Security Groups</a:t>
                      </a:r>
                      <a:endParaRPr lang="en-US" sz="800" b="1" i="0" u="none" strike="noStrike" dirty="0">
                        <a:solidFill>
                          <a:srgbClr val="000000"/>
                        </a:solidFill>
                        <a:effectLst/>
                        <a:latin typeface="+mn-lt"/>
                      </a:endParaRPr>
                    </a:p>
                  </a:txBody>
                  <a:tcPr marL="45720" marR="45720" vert="vert270" anchor="ctr"/>
                </a:tc>
                <a:tc gridSpan="2">
                  <a:txBody>
                    <a:bodyPr/>
                    <a:lstStyle/>
                    <a:p>
                      <a:pPr algn="ctr" fontAlgn="t"/>
                      <a:r>
                        <a:rPr lang="en-US" sz="800" u="none" strike="noStrike" dirty="0">
                          <a:effectLst/>
                          <a:latin typeface="+mn-lt"/>
                        </a:rPr>
                        <a:t>Azure and AWS supports Network Access control list. ACLs allow users to selectively permit or deny traffic to your Networks. It as an enhancement or an optional security mechanism on top of security groups </a:t>
                      </a:r>
                      <a:r>
                        <a:rPr lang="en-US" sz="800" u="none" strike="noStrike" dirty="0" err="1">
                          <a:effectLst/>
                          <a:latin typeface="+mn-lt"/>
                        </a:rPr>
                        <a:t>belows</a:t>
                      </a:r>
                      <a:r>
                        <a:rPr lang="en-US" sz="800" u="none" strike="noStrike" dirty="0">
                          <a:effectLst/>
                          <a:latin typeface="+mn-lt"/>
                        </a:rPr>
                        <a:t> and other security mechanisms.</a:t>
                      </a:r>
                      <a:endParaRPr lang="en-US" sz="800" b="0" i="0" u="none" strike="noStrike" dirty="0">
                        <a:solidFill>
                          <a:srgbClr val="000000"/>
                        </a:solidFill>
                        <a:effectLst/>
                        <a:latin typeface="+mn-lt"/>
                      </a:endParaRPr>
                    </a:p>
                  </a:txBody>
                  <a:tcPr marL="45720" marR="45720" anchor="ctr"/>
                </a:tc>
                <a:tc hMerge="1">
                  <a:txBody>
                    <a:bodyPr/>
                    <a:lstStyle/>
                    <a:p>
                      <a:endParaRPr lang="en-US"/>
                    </a:p>
                  </a:txBody>
                  <a:tcPr/>
                </a:tc>
                <a:extLst>
                  <a:ext uri="{0D108BD9-81ED-4DB2-BD59-A6C34878D82A}">
                    <a16:rowId xmlns:a16="http://schemas.microsoft.com/office/drawing/2014/main" val="1173509196"/>
                  </a:ext>
                </a:extLst>
              </a:tr>
              <a:tr h="472270">
                <a:tc vMerge="1">
                  <a:txBody>
                    <a:bodyPr/>
                    <a:lstStyle/>
                    <a:p>
                      <a:pPr algn="l" fontAlgn="ctr"/>
                      <a:endParaRPr lang="en-US" sz="800" b="0" i="0" u="none" strike="noStrike" dirty="0">
                        <a:solidFill>
                          <a:srgbClr val="000000"/>
                        </a:solidFill>
                        <a:effectLst/>
                        <a:latin typeface="+mn-lt"/>
                      </a:endParaRPr>
                    </a:p>
                  </a:txBody>
                  <a:tcPr marL="45720" marR="45720" anchor="ctr"/>
                </a:tc>
                <a:tc>
                  <a:txBody>
                    <a:bodyPr/>
                    <a:lstStyle/>
                    <a:p>
                      <a:pPr algn="l" fontAlgn="b"/>
                      <a:r>
                        <a:rPr lang="en-US" sz="800" u="none" strike="noStrike" dirty="0">
                          <a:effectLst/>
                          <a:latin typeface="+mn-lt"/>
                        </a:rPr>
                        <a:t>AWS Security Group (SG): The Security Group is a stateful object that is applied at the EC2 instance level — technically, the rule is applied at the Elastic Network Interface (ENI) level. The response traffic is automatically allowed once a traffic is allowed.</a:t>
                      </a:r>
                      <a:endParaRPr lang="en-US" sz="800" b="0" i="0" u="none" strike="noStrike" dirty="0">
                        <a:solidFill>
                          <a:srgbClr val="000000"/>
                        </a:solidFill>
                        <a:effectLst/>
                        <a:latin typeface="+mn-lt"/>
                      </a:endParaRPr>
                    </a:p>
                  </a:txBody>
                  <a:tcPr marL="45720" marR="45720" anchor="ctr"/>
                </a:tc>
                <a:tc>
                  <a:txBody>
                    <a:bodyPr/>
                    <a:lstStyle/>
                    <a:p>
                      <a:pPr algn="l" fontAlgn="t"/>
                      <a:r>
                        <a:rPr lang="en-US" sz="800" u="none" strike="noStrike" dirty="0">
                          <a:effectLst/>
                          <a:latin typeface="+mn-lt"/>
                        </a:rPr>
                        <a:t>Azure Network Security Groups (NSGs): Azure VNet provides Network Security Groups (NSGs) and it combines the functions of the AWS SGs and NACLs. NSGs are stateful and can be applied at the subnet or NIC level. Only one NSG can be applied to a NIC.</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735469370"/>
                  </a:ext>
                </a:extLst>
              </a:tr>
              <a:tr h="472912">
                <a:tc vMerge="1">
                  <a:txBody>
                    <a:bodyPr/>
                    <a:lstStyle/>
                    <a:p>
                      <a:pPr algn="l" fontAlgn="ctr"/>
                      <a:endParaRPr lang="en-US" sz="800" b="0" i="0" u="none" strike="noStrike" dirty="0">
                        <a:solidFill>
                          <a:srgbClr val="000000"/>
                        </a:solidFill>
                        <a:effectLst/>
                        <a:latin typeface="+mn-lt"/>
                      </a:endParaRPr>
                    </a:p>
                  </a:txBody>
                  <a:tcPr marL="45720" marR="45720" anchor="ctr"/>
                </a:tc>
                <a:tc>
                  <a:txBody>
                    <a:bodyPr/>
                    <a:lstStyle/>
                    <a:p>
                      <a:pPr algn="l" fontAlgn="b"/>
                      <a:r>
                        <a:rPr lang="en-US" sz="800" u="none" strike="noStrike">
                          <a:effectLst/>
                          <a:latin typeface="+mn-lt"/>
                        </a:rPr>
                        <a:t>AWS Network Access Control (NACL): NACLs are stateless filtering rules that are applied at the subnet level and applies to every resource deployed to the subnet. It’s stateless because if an ingress traffic is allowed, the response is not automatically allowed unless explicitly allowed in the rule for the subnet. </a:t>
                      </a:r>
                      <a:endParaRPr lang="en-US" sz="800" b="0" i="0" u="none" strike="noStrike">
                        <a:solidFill>
                          <a:srgbClr val="000000"/>
                        </a:solidFill>
                        <a:effectLst/>
                        <a:latin typeface="+mn-lt"/>
                      </a:endParaRPr>
                    </a:p>
                  </a:txBody>
                  <a:tcPr marL="45720" marR="45720" anchor="ctr"/>
                </a:tc>
                <a:tc>
                  <a:txBody>
                    <a:bodyPr/>
                    <a:lstStyle/>
                    <a:p>
                      <a:pPr algn="l" fontAlgn="b"/>
                      <a:r>
                        <a:rPr lang="en-US" sz="800" b="0" i="0" u="none" strike="noStrike" dirty="0">
                          <a:solidFill>
                            <a:srgbClr val="000000"/>
                          </a:solidFill>
                          <a:effectLst/>
                          <a:latin typeface="+mn-lt"/>
                        </a:rPr>
                        <a:t>n/a</a:t>
                      </a:r>
                    </a:p>
                  </a:txBody>
                  <a:tcPr marL="45720" marR="45720" anchor="ctr"/>
                </a:tc>
                <a:extLst>
                  <a:ext uri="{0D108BD9-81ED-4DB2-BD59-A6C34878D82A}">
                    <a16:rowId xmlns:a16="http://schemas.microsoft.com/office/drawing/2014/main" val="3177528159"/>
                  </a:ext>
                </a:extLst>
              </a:tr>
              <a:tr h="346331">
                <a:tc row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redit Suisse Type Light"/>
                          <a:ea typeface="+mn-ea"/>
                          <a:cs typeface="+mn-cs"/>
                        </a:rPr>
                        <a:t>Gateways</a:t>
                      </a:r>
                      <a:endParaRPr kumimoji="0" lang="en-US" sz="800" b="1" i="0" u="none" strike="noStrike" kern="1200" cap="none" spc="0" normalizeH="0" baseline="0" noProof="0" dirty="0">
                        <a:ln>
                          <a:noFill/>
                        </a:ln>
                        <a:solidFill>
                          <a:srgbClr val="000000"/>
                        </a:solidFill>
                        <a:effectLst/>
                        <a:uLnTx/>
                        <a:uFillTx/>
                        <a:latin typeface="Credit Suisse Type Light"/>
                        <a:ea typeface="+mn-ea"/>
                        <a:cs typeface="+mn-cs"/>
                      </a:endParaRPr>
                    </a:p>
                  </a:txBody>
                  <a:tcPr marL="45720" marR="45720" vert="vert270" anchor="ctr"/>
                </a:tc>
                <a:tc>
                  <a:txBody>
                    <a:bodyPr/>
                    <a:lstStyle/>
                    <a:p>
                      <a:pPr algn="l" fontAlgn="t"/>
                      <a:r>
                        <a:rPr lang="en-US" sz="800" u="none" strike="noStrike">
                          <a:effectLst/>
                          <a:latin typeface="+mn-lt"/>
                        </a:rPr>
                        <a:t>Inernet Gateway (IGW): AWS allows one Internet Gateway (IGW) to provide connectivity to the internet via IPv4 and Egress-only Internet Gateway for internet connectivity to resources with IPv6.</a:t>
                      </a:r>
                      <a:endParaRPr lang="en-US" sz="800" b="0" i="0" u="none" strike="noStrike">
                        <a:solidFill>
                          <a:srgbClr val="000000"/>
                        </a:solidFill>
                        <a:effectLst/>
                        <a:latin typeface="+mn-lt"/>
                      </a:endParaRPr>
                    </a:p>
                  </a:txBody>
                  <a:tcPr marL="45720" marR="45720" anchor="ctr"/>
                </a:tc>
                <a:tc>
                  <a:txBody>
                    <a:bodyPr/>
                    <a:lstStyle/>
                    <a:p>
                      <a:pPr algn="l" fontAlgn="t"/>
                      <a:r>
                        <a:rPr lang="en-US" sz="800" u="none" strike="noStrike" dirty="0">
                          <a:effectLst/>
                          <a:latin typeface="+mn-lt"/>
                        </a:rPr>
                        <a:t>VPN Gateway: The VPN Gateway allows encrypted traffic for VNet to VNet or VNet to on-premises location across a public connection or across Microsoft’s backbone in the case of VNet to VNet VPN.</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804630789"/>
                  </a:ext>
                </a:extLst>
              </a:tr>
              <a:tr h="346331">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redit Suisse Type Light"/>
                        <a:ea typeface="+mn-ea"/>
                        <a:cs typeface="+mn-cs"/>
                      </a:endParaRPr>
                    </a:p>
                  </a:txBody>
                  <a:tcPr marL="45720" marR="45720" anchor="ctr"/>
                </a:tc>
                <a:tc>
                  <a:txBody>
                    <a:bodyPr/>
                    <a:lstStyle/>
                    <a:p>
                      <a:pPr algn="l" fontAlgn="t"/>
                      <a:r>
                        <a:rPr lang="en-US" sz="800" u="none" strike="noStrike">
                          <a:effectLst/>
                          <a:latin typeface="+mn-lt"/>
                        </a:rPr>
                        <a:t>Virual Private Gateway (VPG): Virtual Private Gateway allows AWS to provide connectivity from AWS to other networks via VPN or Direct Connect.</a:t>
                      </a:r>
                      <a:endParaRPr lang="en-US" sz="800" b="0" i="0" u="none" strike="noStrike">
                        <a:solidFill>
                          <a:srgbClr val="000000"/>
                        </a:solidFill>
                        <a:effectLst/>
                        <a:latin typeface="+mn-lt"/>
                      </a:endParaRPr>
                    </a:p>
                  </a:txBody>
                  <a:tcPr marL="45720" marR="45720" anchor="ctr"/>
                </a:tc>
                <a:tc>
                  <a:txBody>
                    <a:bodyPr/>
                    <a:lstStyle/>
                    <a:p>
                      <a:pPr algn="l" fontAlgn="t"/>
                      <a:r>
                        <a:rPr lang="en-US" sz="800" u="none" strike="noStrike">
                          <a:effectLst/>
                          <a:latin typeface="+mn-lt"/>
                        </a:rPr>
                        <a:t>Express Route Gateway: To send network traffic on a private connection, you use the gateway type 'ExpressRoute'. This is also referred to as an ExpressRoute gateway and is the type of gateway used when configuring ExpressRoute.</a:t>
                      </a:r>
                      <a:endParaRPr lang="en-US" sz="800" b="0" i="0" u="none" strike="noStrike">
                        <a:solidFill>
                          <a:srgbClr val="000000"/>
                        </a:solidFill>
                        <a:effectLst/>
                        <a:latin typeface="+mn-lt"/>
                      </a:endParaRPr>
                    </a:p>
                  </a:txBody>
                  <a:tcPr marL="45720" marR="45720" anchor="ctr"/>
                </a:tc>
                <a:extLst>
                  <a:ext uri="{0D108BD9-81ED-4DB2-BD59-A6C34878D82A}">
                    <a16:rowId xmlns:a16="http://schemas.microsoft.com/office/drawing/2014/main" val="2331820136"/>
                  </a:ext>
                </a:extLst>
              </a:tr>
              <a:tr h="328051">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dirty="0">
                        <a:ln>
                          <a:noFill/>
                        </a:ln>
                        <a:solidFill>
                          <a:srgbClr val="000000"/>
                        </a:solidFill>
                        <a:effectLst/>
                        <a:uLnTx/>
                        <a:uFillTx/>
                        <a:latin typeface="Credit Suisse Type Light"/>
                        <a:ea typeface="+mn-ea"/>
                        <a:cs typeface="+mn-cs"/>
                      </a:endParaRPr>
                    </a:p>
                  </a:txBody>
                  <a:tcPr marL="45720" marR="45720" anchor="ctr"/>
                </a:tc>
                <a:tc>
                  <a:txBody>
                    <a:bodyPr/>
                    <a:lstStyle/>
                    <a:p>
                      <a:pPr algn="l" fontAlgn="t"/>
                      <a:r>
                        <a:rPr lang="en-US" sz="800" u="none" strike="noStrike">
                          <a:effectLst/>
                          <a:latin typeface="+mn-lt"/>
                        </a:rPr>
                        <a:t>Customer Gateway (CGW): On the non-AWS network, AWS requires Customer Gateway (CGW) on the customer side to connect to AWS VPC.</a:t>
                      </a:r>
                      <a:endParaRPr lang="en-US" sz="800" b="0" i="0" u="none" strike="noStrike">
                        <a:solidFill>
                          <a:srgbClr val="000000"/>
                        </a:solidFill>
                        <a:effectLst/>
                        <a:latin typeface="+mn-lt"/>
                      </a:endParaRPr>
                    </a:p>
                  </a:txBody>
                  <a:tcPr marL="45720" marR="4572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mn-lt"/>
                        </a:rPr>
                        <a:t>n/a</a:t>
                      </a:r>
                    </a:p>
                  </a:txBody>
                  <a:tcPr marL="45720" marR="45720" anchor="ctr"/>
                </a:tc>
                <a:extLst>
                  <a:ext uri="{0D108BD9-81ED-4DB2-BD59-A6C34878D82A}">
                    <a16:rowId xmlns:a16="http://schemas.microsoft.com/office/drawing/2014/main" val="1315515438"/>
                  </a:ext>
                </a:extLst>
              </a:tr>
              <a:tr h="220392">
                <a:tc>
                  <a:txBody>
                    <a:bodyPr/>
                    <a:lstStyle/>
                    <a:p>
                      <a:pPr algn="ctr" fontAlgn="ctr"/>
                      <a:r>
                        <a:rPr lang="en-US" sz="800" u="none" strike="noStrike" dirty="0">
                          <a:effectLst/>
                          <a:latin typeface="+mn-lt"/>
                        </a:rPr>
                        <a:t>connect</a:t>
                      </a:r>
                      <a:endParaRPr lang="en-US" sz="800" b="1" i="0" u="none" strike="noStrike" dirty="0">
                        <a:solidFill>
                          <a:srgbClr val="000000"/>
                        </a:solidFill>
                        <a:effectLst/>
                        <a:latin typeface="+mn-lt"/>
                      </a:endParaRPr>
                    </a:p>
                  </a:txBody>
                  <a:tcPr marL="45720" marR="45720" anchor="ctr"/>
                </a:tc>
                <a:tc gridSpan="2">
                  <a:txBody>
                    <a:bodyPr/>
                    <a:lstStyle/>
                    <a:p>
                      <a:pPr algn="ctr" fontAlgn="t"/>
                      <a:r>
                        <a:rPr lang="en-US" sz="800" u="none" strike="noStrike" dirty="0">
                          <a:effectLst/>
                          <a:latin typeface="+mn-lt"/>
                        </a:rPr>
                        <a:t>Both AWS VPC and Azure VNet allow hybrid connections using VPN and/or Direct Connect and ExpressRoute respectively. With Direct Connect or ExpressRoute, connections of up to 10Gbps are available.</a:t>
                      </a:r>
                      <a:endParaRPr lang="en-US" sz="800" b="0" i="0" u="none" strike="noStrike" dirty="0">
                        <a:solidFill>
                          <a:srgbClr val="000000"/>
                        </a:solidFill>
                        <a:effectLst/>
                        <a:latin typeface="+mn-lt"/>
                      </a:endParaRPr>
                    </a:p>
                  </a:txBody>
                  <a:tcPr marL="45720" marR="45720" anchor="ctr"/>
                </a:tc>
                <a:tc hMerge="1">
                  <a:txBody>
                    <a:bodyPr/>
                    <a:lstStyle/>
                    <a:p>
                      <a:endParaRPr lang="en-US"/>
                    </a:p>
                  </a:txBody>
                  <a:tcPr/>
                </a:tc>
                <a:extLst>
                  <a:ext uri="{0D108BD9-81ED-4DB2-BD59-A6C34878D82A}">
                    <a16:rowId xmlns:a16="http://schemas.microsoft.com/office/drawing/2014/main" val="1122513740"/>
                  </a:ext>
                </a:extLst>
              </a:tr>
              <a:tr h="617773">
                <a:tc>
                  <a:txBody>
                    <a:bodyPr/>
                    <a:lstStyle/>
                    <a:p>
                      <a:pPr algn="ctr" fontAlgn="ctr"/>
                      <a:r>
                        <a:rPr lang="en-US" sz="800" u="none" strike="noStrike" dirty="0">
                          <a:effectLst/>
                          <a:latin typeface="+mn-lt"/>
                        </a:rPr>
                        <a:t>Load Balancer</a:t>
                      </a:r>
                      <a:endParaRPr lang="en-US" sz="800" b="1" i="0" u="none" strike="noStrike" dirty="0">
                        <a:solidFill>
                          <a:srgbClr val="000000"/>
                        </a:solidFill>
                        <a:effectLst/>
                        <a:latin typeface="+mn-lt"/>
                      </a:endParaRPr>
                    </a:p>
                  </a:txBody>
                  <a:tcPr marL="45720" marR="45720" vert="vert270" anchor="ctr"/>
                </a:tc>
                <a:tc>
                  <a:txBody>
                    <a:bodyPr/>
                    <a:lstStyle/>
                    <a:p>
                      <a:pPr algn="l" fontAlgn="t"/>
                      <a:r>
                        <a:rPr lang="en-US" sz="800" u="none" strike="noStrike">
                          <a:effectLst/>
                          <a:latin typeface="+mn-lt"/>
                        </a:rPr>
                        <a:t>Elastic Load Balancing automatically distributes your incoming traffic across multiple targets, such as EC2 instances, containers, and IP addresses, in one or more Availability Zones. It monitors the health of its registered targets, and routes traffic only to the healthy targets. Elastic Load Balancing scales your load balancer as your incoming traffic changes over time. It can automatically scale to the vast majority of workloads.</a:t>
                      </a:r>
                      <a:endParaRPr lang="en-US" sz="800" b="0" i="0" u="none" strike="noStrike">
                        <a:solidFill>
                          <a:srgbClr val="000000"/>
                        </a:solidFill>
                        <a:effectLst/>
                        <a:latin typeface="+mn-lt"/>
                      </a:endParaRPr>
                    </a:p>
                  </a:txBody>
                  <a:tcPr marL="45720" marR="45720" anchor="ctr"/>
                </a:tc>
                <a:tc>
                  <a:txBody>
                    <a:bodyPr/>
                    <a:lstStyle/>
                    <a:p>
                      <a:pPr algn="l" fontAlgn="t"/>
                      <a:r>
                        <a:rPr lang="en-US" sz="800" u="none" strike="noStrike" dirty="0">
                          <a:effectLst/>
                          <a:latin typeface="+mn-lt"/>
                        </a:rPr>
                        <a:t>Azure Load Balancer load balances traffic at layer 4 (TCP or UDP). Standard Load Balancer also supports cross-region or global load balancing.</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722435924"/>
                  </a:ext>
                </a:extLst>
              </a:tr>
              <a:tr h="617773">
                <a:tc>
                  <a:txBody>
                    <a:bodyPr/>
                    <a:lstStyle/>
                    <a:p>
                      <a:pPr algn="ctr" fontAlgn="ctr"/>
                      <a:r>
                        <a:rPr lang="en-US" sz="800" u="none" strike="noStrike" dirty="0">
                          <a:effectLst/>
                          <a:latin typeface="+mn-lt"/>
                        </a:rPr>
                        <a:t>DNS</a:t>
                      </a:r>
                      <a:endParaRPr lang="en-US" sz="800" b="1" i="0" u="none" strike="noStrike" dirty="0">
                        <a:solidFill>
                          <a:srgbClr val="000000"/>
                        </a:solidFill>
                        <a:effectLst/>
                        <a:latin typeface="+mn-lt"/>
                      </a:endParaRPr>
                    </a:p>
                  </a:txBody>
                  <a:tcPr marL="45720" marR="45720" vert="vert270" anchor="ctr"/>
                </a:tc>
                <a:tc>
                  <a:txBody>
                    <a:bodyPr/>
                    <a:lstStyle/>
                    <a:p>
                      <a:pPr algn="l" fontAlgn="t"/>
                      <a:r>
                        <a:rPr lang="en-US" sz="800" u="none" strike="noStrike">
                          <a:effectLst/>
                          <a:latin typeface="+mn-lt"/>
                        </a:rPr>
                        <a:t>Amazon Route 53 effectively connects user requests to infrastructure running in AWS – such as Amazon EC2 instances, Elastic Load Balancing load balancers, or Amazon S3 buckets – and can also be used to route users to infrastructure outside of AWS. You can use Amazon Route 53 to configure DNS health checks, then continuously monitor your applications’ ability to recover from failures and control application recovery with Route 53 Application Recovery Controller.</a:t>
                      </a:r>
                      <a:endParaRPr lang="en-US" sz="800" b="0" i="0" u="none" strike="noStrike">
                        <a:solidFill>
                          <a:srgbClr val="000000"/>
                        </a:solidFill>
                        <a:effectLst/>
                        <a:latin typeface="+mn-lt"/>
                      </a:endParaRPr>
                    </a:p>
                  </a:txBody>
                  <a:tcPr marL="45720" marR="45720" anchor="ctr"/>
                </a:tc>
                <a:tc>
                  <a:txBody>
                    <a:bodyPr/>
                    <a:lstStyle/>
                    <a:p>
                      <a:pPr algn="l" fontAlgn="t"/>
                      <a:r>
                        <a:rPr lang="en-US" sz="800" u="none" strike="noStrike" dirty="0">
                          <a:effectLst/>
                          <a:latin typeface="+mn-lt"/>
                        </a:rPr>
                        <a:t>Azure DNS can be used to host your Domain Name System (DNS) domains in Azure. Manage your DNS records using the same credentials, and billing and support contract, as your other Azure services. Azure DNS uses a global network of name servers to provide fast responses to DNS queries. They use Anycast networking, so DNS queries automatically route to the closest name servers to give you the best possible performance.</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1722822794"/>
                  </a:ext>
                </a:extLst>
              </a:tr>
              <a:tr h="598209">
                <a:tc>
                  <a:txBody>
                    <a:bodyPr/>
                    <a:lstStyle/>
                    <a:p>
                      <a:pPr algn="ctr" fontAlgn="ctr"/>
                      <a:r>
                        <a:rPr lang="en-US" sz="800" u="none" strike="noStrike" dirty="0">
                          <a:effectLst/>
                          <a:latin typeface="+mn-lt"/>
                        </a:rPr>
                        <a:t>Network Monitoring</a:t>
                      </a:r>
                      <a:endParaRPr lang="en-US" sz="800" b="1" i="0" u="none" strike="noStrike" dirty="0">
                        <a:solidFill>
                          <a:srgbClr val="000000"/>
                        </a:solidFill>
                        <a:effectLst/>
                        <a:latin typeface="+mn-lt"/>
                      </a:endParaRPr>
                    </a:p>
                  </a:txBody>
                  <a:tcPr marL="45720" marR="45720" vert="vert270" anchor="ctr"/>
                </a:tc>
                <a:tc>
                  <a:txBody>
                    <a:bodyPr/>
                    <a:lstStyle/>
                    <a:p>
                      <a:pPr algn="l" fontAlgn="t"/>
                      <a:r>
                        <a:rPr lang="en-US" sz="800" u="none" strike="noStrike">
                          <a:effectLst/>
                          <a:latin typeface="+mn-lt"/>
                        </a:rPr>
                        <a:t>VPC Flow Logs: VPC Flow Logs is a feature that enables you to capture information about the IP traffic going to and from network interfaces in your VPC. Flow log data can be published to Amazon CloudWatch Logs or Amazon S3. After you've created a flow log, you can retrieve and view its data in the chosen destination.</a:t>
                      </a:r>
                      <a:endParaRPr lang="en-US" sz="800" b="0" i="0" u="none" strike="noStrike">
                        <a:solidFill>
                          <a:srgbClr val="16191F"/>
                        </a:solidFill>
                        <a:effectLst/>
                        <a:latin typeface="+mn-lt"/>
                      </a:endParaRPr>
                    </a:p>
                  </a:txBody>
                  <a:tcPr marL="45720" marR="45720" anchor="ctr"/>
                </a:tc>
                <a:tc>
                  <a:txBody>
                    <a:bodyPr/>
                    <a:lstStyle/>
                    <a:p>
                      <a:pPr algn="l" fontAlgn="t"/>
                      <a:r>
                        <a:rPr lang="en-US" sz="800" u="none" strike="noStrike" dirty="0">
                          <a:effectLst/>
                          <a:latin typeface="+mn-lt"/>
                        </a:rPr>
                        <a:t>Azure Network Watcher: Azure Network Watcher provides tools to monitor, diagnose, view metrics, and enable or disable logs for resources in an Azure virtual network. Network Watcher is designed to monitor and repair the network health of IaaS (Infrastructure-as-a-Service) products which includes Virtual Machines, Virtual Networks, Application Gateways, Load balancers, etc. Note: It is not intended for and will not work for PaaS monitoring or Web analytics.</a:t>
                      </a:r>
                      <a:endParaRPr lang="en-US" sz="800" b="0" i="0" u="none" strike="noStrike" dirty="0">
                        <a:solidFill>
                          <a:srgbClr val="000000"/>
                        </a:solidFill>
                        <a:effectLst/>
                        <a:latin typeface="+mn-lt"/>
                      </a:endParaRPr>
                    </a:p>
                  </a:txBody>
                  <a:tcPr marL="45720" marR="45720" anchor="ctr"/>
                </a:tc>
                <a:extLst>
                  <a:ext uri="{0D108BD9-81ED-4DB2-BD59-A6C34878D82A}">
                    <a16:rowId xmlns:a16="http://schemas.microsoft.com/office/drawing/2014/main" val="2348522248"/>
                  </a:ext>
                </a:extLst>
              </a:tr>
            </a:tbl>
          </a:graphicData>
        </a:graphic>
      </p:graphicFrame>
    </p:spTree>
    <p:extLst>
      <p:ext uri="{BB962C8B-B14F-4D97-AF65-F5344CB8AC3E}">
        <p14:creationId xmlns:p14="http://schemas.microsoft.com/office/powerpoint/2010/main" val="221077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6F4F2-350D-6A4C-ADB1-A9FA1313DDA5}"/>
              </a:ext>
            </a:extLst>
          </p:cNvPr>
          <p:cNvSpPr>
            <a:spLocks noGrp="1"/>
          </p:cNvSpPr>
          <p:nvPr>
            <p:ph type="sldNum" sz="quarter" idx="10"/>
          </p:nvPr>
        </p:nvSpPr>
        <p:spPr/>
        <p:txBody>
          <a:bodyPr/>
          <a:lstStyle/>
          <a:p>
            <a:fld id="{14083476-7809-41B0-B38C-DE860FDD3802}" type="slidenum">
              <a:rPr lang="en-US" smtClean="0"/>
              <a:pPr/>
              <a:t>2</a:t>
            </a:fld>
            <a:endParaRPr lang="en-US"/>
          </a:p>
        </p:txBody>
      </p:sp>
      <p:sp>
        <p:nvSpPr>
          <p:cNvPr id="3" name="Date Placeholder 2">
            <a:extLst>
              <a:ext uri="{FF2B5EF4-FFF2-40B4-BE49-F238E27FC236}">
                <a16:creationId xmlns:a16="http://schemas.microsoft.com/office/drawing/2014/main" id="{1E2169D5-6682-D744-A8EC-944106326636}"/>
              </a:ext>
            </a:extLst>
          </p:cNvPr>
          <p:cNvSpPr>
            <a:spLocks noGrp="1"/>
          </p:cNvSpPr>
          <p:nvPr>
            <p:ph type="dt" sz="half" idx="11"/>
          </p:nvPr>
        </p:nvSpPr>
        <p:spPr/>
        <p:txBody>
          <a:bodyPr/>
          <a:lstStyle/>
          <a:p>
            <a:fld id="{B8DE1085-FDD9-3946-9F93-89E93EF2F52B}" type="datetime2">
              <a:rPr lang="en-US" smtClean="0"/>
              <a:t>Friday, October 8, 2021</a:t>
            </a:fld>
            <a:endParaRPr lang="en-US"/>
          </a:p>
        </p:txBody>
      </p:sp>
      <p:sp>
        <p:nvSpPr>
          <p:cNvPr id="4" name="Footer Placeholder 3">
            <a:extLst>
              <a:ext uri="{FF2B5EF4-FFF2-40B4-BE49-F238E27FC236}">
                <a16:creationId xmlns:a16="http://schemas.microsoft.com/office/drawing/2014/main" id="{D2FA38DC-7905-834C-B45B-04A7C8D66DA1}"/>
              </a:ext>
            </a:extLst>
          </p:cNvPr>
          <p:cNvSpPr>
            <a:spLocks noGrp="1"/>
          </p:cNvSpPr>
          <p:nvPr>
            <p:ph type="ftr" sz="quarter" idx="12"/>
          </p:nvPr>
        </p:nvSpPr>
        <p:spPr/>
        <p:txBody>
          <a:bodyPr/>
          <a:lstStyle/>
          <a:p>
            <a:endParaRPr lang="en-US"/>
          </a:p>
        </p:txBody>
      </p:sp>
      <p:sp>
        <p:nvSpPr>
          <p:cNvPr id="6" name="Text Placeholder 5">
            <a:extLst>
              <a:ext uri="{FF2B5EF4-FFF2-40B4-BE49-F238E27FC236}">
                <a16:creationId xmlns:a16="http://schemas.microsoft.com/office/drawing/2014/main" id="{99ABF83C-B0F2-AD4C-B0CA-63C936074ECF}"/>
              </a:ext>
            </a:extLst>
          </p:cNvPr>
          <p:cNvSpPr>
            <a:spLocks noGrp="1"/>
          </p:cNvSpPr>
          <p:nvPr>
            <p:ph type="body" sz="quarter" idx="14"/>
          </p:nvPr>
        </p:nvSpPr>
        <p:spPr>
          <a:xfrm>
            <a:off x="7540065" y="744270"/>
            <a:ext cx="4220136" cy="5422530"/>
          </a:xfrm>
        </p:spPr>
        <p:txBody>
          <a:bodyPr anchor="ctr"/>
          <a:lstStyle/>
          <a:p>
            <a:pPr>
              <a:spcAft>
                <a:spcPts val="600"/>
              </a:spcAft>
            </a:pPr>
            <a:r>
              <a:rPr lang="en-US" sz="1200" b="1" dirty="0"/>
              <a:t>Address space: </a:t>
            </a:r>
            <a:r>
              <a:rPr lang="en-US" sz="1200" dirty="0"/>
              <a:t>When creating a VNet, you must specify a custom private IP address space using public and private (RFC 1918) addresses. Azure assigns resources in a virtual network a private IP address from the address space that you assign. For example, if you deploy a VM in a VNet with address space, 10.0.0.0/16, the VM will be assigned a private IP like 10.0.0.4.</a:t>
            </a:r>
          </a:p>
          <a:p>
            <a:pPr>
              <a:spcAft>
                <a:spcPts val="600"/>
              </a:spcAft>
            </a:pPr>
            <a:r>
              <a:rPr lang="en-US" sz="1200" b="1" dirty="0"/>
              <a:t>Subnets</a:t>
            </a:r>
            <a:r>
              <a:rPr lang="en-US" sz="1200" dirty="0"/>
              <a:t>: Subnets enable you to segment the virtual network into one or more sub-networks and allocate a portion of the virtual network's address space to each subnet. You can then deploy Azure resources in a specific subnet. Just like in a traditional network, subnets allow you to segment your VNet address space into segments that are appropriate for the organization's internal network. This also improves address allocation efficiency. You can secure resources within subnets using Network Security Groups. For more information, see Network security groups.</a:t>
            </a:r>
          </a:p>
          <a:p>
            <a:pPr>
              <a:spcAft>
                <a:spcPts val="600"/>
              </a:spcAft>
            </a:pPr>
            <a:r>
              <a:rPr lang="en-US" sz="1200" b="1" dirty="0"/>
              <a:t>Regions</a:t>
            </a:r>
            <a:r>
              <a:rPr lang="en-US" sz="1200" dirty="0"/>
              <a:t>: VNet is scoped to a single region/location; however, multiple virtual networks from different regions can be connected together using Virtual Network Peering.</a:t>
            </a:r>
          </a:p>
          <a:p>
            <a:pPr>
              <a:spcAft>
                <a:spcPts val="600"/>
              </a:spcAft>
            </a:pPr>
            <a:r>
              <a:rPr lang="en-US" sz="1200" b="1" dirty="0"/>
              <a:t>Subscription</a:t>
            </a:r>
            <a:r>
              <a:rPr lang="en-US" sz="1200" dirty="0"/>
              <a:t>: VNet is scoped to a subscription. You can implement multiple virtual networks within each Azure subscription and Azure region.</a:t>
            </a:r>
          </a:p>
        </p:txBody>
      </p:sp>
      <p:sp>
        <p:nvSpPr>
          <p:cNvPr id="7" name="Title 6">
            <a:extLst>
              <a:ext uri="{FF2B5EF4-FFF2-40B4-BE49-F238E27FC236}">
                <a16:creationId xmlns:a16="http://schemas.microsoft.com/office/drawing/2014/main" id="{F348212D-5299-FD49-9F5B-3C157817F732}"/>
              </a:ext>
            </a:extLst>
          </p:cNvPr>
          <p:cNvSpPr>
            <a:spLocks noGrp="1"/>
          </p:cNvSpPr>
          <p:nvPr>
            <p:ph type="title"/>
          </p:nvPr>
        </p:nvSpPr>
        <p:spPr/>
        <p:txBody>
          <a:bodyPr/>
          <a:lstStyle/>
          <a:p>
            <a:r>
              <a:rPr lang="en-US" b="1" dirty="0"/>
              <a:t>Azure Virtual Network (VNet &amp; Subnet) </a:t>
            </a:r>
            <a:endParaRPr lang="en-US" dirty="0"/>
          </a:p>
        </p:txBody>
      </p:sp>
      <p:sp>
        <p:nvSpPr>
          <p:cNvPr id="8" name="TextBox 7">
            <a:extLst>
              <a:ext uri="{FF2B5EF4-FFF2-40B4-BE49-F238E27FC236}">
                <a16:creationId xmlns:a16="http://schemas.microsoft.com/office/drawing/2014/main" id="{8A8F7C6A-7ED6-1340-A8C6-953D90315175}"/>
              </a:ext>
            </a:extLst>
          </p:cNvPr>
          <p:cNvSpPr txBox="1"/>
          <p:nvPr/>
        </p:nvSpPr>
        <p:spPr>
          <a:xfrm>
            <a:off x="860612" y="5369733"/>
            <a:ext cx="6271973" cy="923330"/>
          </a:xfrm>
          <a:prstGeom prst="rect">
            <a:avLst/>
          </a:prstGeom>
          <a:noFill/>
        </p:spPr>
        <p:txBody>
          <a:bodyPr wrap="none" lIns="0" tIns="0" rIns="0" bIns="0" rtlCol="0">
            <a:spAutoFit/>
          </a:bodyPr>
          <a:lstStyle/>
          <a:p>
            <a:pPr marL="180000" indent="-180000">
              <a:buFont typeface="Wingdings" panose="05000000000000000000" pitchFamily="2" charset="2"/>
              <a:buChar char="§"/>
            </a:pPr>
            <a:r>
              <a:rPr lang="en-US" sz="1200" dirty="0">
                <a:hlinkClick r:id="rId2"/>
              </a:rPr>
              <a:t>https://docs.microsoft.com/en-us/azure/virtual-network/concepts-and-best-practices</a:t>
            </a:r>
            <a:endParaRPr lang="en-US" sz="1200" dirty="0"/>
          </a:p>
          <a:p>
            <a:pPr marL="180000" indent="-180000">
              <a:buFont typeface="Wingdings" panose="05000000000000000000" pitchFamily="2" charset="2"/>
              <a:buChar char="§"/>
            </a:pPr>
            <a:r>
              <a:rPr lang="en-US" sz="1200" dirty="0">
                <a:hlinkClick r:id="rId3"/>
              </a:rPr>
              <a:t>https://docs.microsoft.com/en-us/azure/virtual-network/virtual-networks-overview</a:t>
            </a:r>
            <a:endParaRPr lang="en-US" sz="1200" dirty="0"/>
          </a:p>
          <a:p>
            <a:pPr marL="180000" indent="-180000">
              <a:buFont typeface="Wingdings" panose="05000000000000000000" pitchFamily="2" charset="2"/>
              <a:buChar char="§"/>
            </a:pPr>
            <a:r>
              <a:rPr lang="en-US" sz="1200" dirty="0">
                <a:hlinkClick r:id="rId4"/>
              </a:rPr>
              <a:t>https://docs.microsoft.com/en-us/azure/virtual-network/virtual-networks-udr-overview</a:t>
            </a:r>
            <a:endParaRPr lang="en-US" sz="1200" dirty="0"/>
          </a:p>
          <a:p>
            <a:pPr marL="180000" indent="-180000">
              <a:buFont typeface="Wingdings" panose="05000000000000000000" pitchFamily="2" charset="2"/>
              <a:buChar char="§"/>
            </a:pPr>
            <a:r>
              <a:rPr lang="en-US" sz="1200" dirty="0">
                <a:hlinkClick r:id="rId5"/>
              </a:rPr>
              <a:t>https://registry.terraform.io/providers/hashicorp/azurerm/latest/docs/resources/virtual_network</a:t>
            </a:r>
            <a:r>
              <a:rPr lang="en-US" sz="1200" dirty="0"/>
              <a:t> </a:t>
            </a:r>
          </a:p>
          <a:p>
            <a:pPr marL="180000" indent="-180000">
              <a:buFont typeface="Wingdings" panose="05000000000000000000" pitchFamily="2" charset="2"/>
              <a:buChar char="§"/>
            </a:pPr>
            <a:r>
              <a:rPr lang="en-US" sz="1200" dirty="0">
                <a:hlinkClick r:id="rId6"/>
              </a:rPr>
              <a:t>https://registry.terraform.io/providers/hashicorp/azurerm/latest/docs/resources/subnet</a:t>
            </a:r>
            <a:r>
              <a:rPr lang="en-US" sz="1200" dirty="0"/>
              <a:t> </a:t>
            </a:r>
          </a:p>
        </p:txBody>
      </p:sp>
      <p:pic>
        <p:nvPicPr>
          <p:cNvPr id="24578" name="Picture 2">
            <a:extLst>
              <a:ext uri="{FF2B5EF4-FFF2-40B4-BE49-F238E27FC236}">
                <a16:creationId xmlns:a16="http://schemas.microsoft.com/office/drawing/2014/main" id="{B874D883-A62E-624F-8D89-D71B3C904527}"/>
              </a:ext>
            </a:extLst>
          </p:cNvPr>
          <p:cNvPicPr>
            <a:picLocks noGrp="1" noChangeAspect="1" noChangeArrowheads="1"/>
          </p:cNvPicPr>
          <p:nvPr>
            <p:ph type="pic" sz="quarter" idx="13"/>
          </p:nvPr>
        </p:nvPicPr>
        <p:blipFill rotWithShape="1">
          <a:blip r:embed="rId7" cstate="print">
            <a:extLst>
              <a:ext uri="{28A0092B-C50C-407E-A947-70E740481C1C}">
                <a14:useLocalDpi xmlns:a14="http://schemas.microsoft.com/office/drawing/2010/main"/>
              </a:ext>
            </a:extLst>
          </a:blip>
          <a:srcRect l="-4173" r="-956"/>
          <a:stretch/>
        </p:blipFill>
        <p:spPr bwMode="auto">
          <a:xfrm>
            <a:off x="127747" y="810162"/>
            <a:ext cx="4220136" cy="46053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3EA2930-32F3-1A43-AC38-648548DD32C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186504" y="1671219"/>
            <a:ext cx="3293049" cy="3166782"/>
          </a:xfrm>
          <a:prstGeom prst="rect">
            <a:avLst/>
          </a:prstGeom>
        </p:spPr>
      </p:pic>
    </p:spTree>
    <p:extLst>
      <p:ext uri="{BB962C8B-B14F-4D97-AF65-F5344CB8AC3E}">
        <p14:creationId xmlns:p14="http://schemas.microsoft.com/office/powerpoint/2010/main" val="132190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D6F4F2-350D-6A4C-ADB1-A9FA1313DDA5}"/>
              </a:ext>
            </a:extLst>
          </p:cNvPr>
          <p:cNvSpPr>
            <a:spLocks noGrp="1"/>
          </p:cNvSpPr>
          <p:nvPr>
            <p:ph type="sldNum" sz="quarter" idx="10"/>
          </p:nvPr>
        </p:nvSpPr>
        <p:spPr/>
        <p:txBody>
          <a:bodyPr/>
          <a:lstStyle/>
          <a:p>
            <a:fld id="{14083476-7809-41B0-B38C-DE860FDD3802}" type="slidenum">
              <a:rPr lang="en-US" smtClean="0"/>
              <a:pPr/>
              <a:t>3</a:t>
            </a:fld>
            <a:endParaRPr lang="en-US"/>
          </a:p>
        </p:txBody>
      </p:sp>
      <p:sp>
        <p:nvSpPr>
          <p:cNvPr id="3" name="Date Placeholder 2">
            <a:extLst>
              <a:ext uri="{FF2B5EF4-FFF2-40B4-BE49-F238E27FC236}">
                <a16:creationId xmlns:a16="http://schemas.microsoft.com/office/drawing/2014/main" id="{1E2169D5-6682-D744-A8EC-944106326636}"/>
              </a:ext>
            </a:extLst>
          </p:cNvPr>
          <p:cNvSpPr>
            <a:spLocks noGrp="1"/>
          </p:cNvSpPr>
          <p:nvPr>
            <p:ph type="dt" sz="half" idx="11"/>
          </p:nvPr>
        </p:nvSpPr>
        <p:spPr/>
        <p:txBody>
          <a:bodyPr/>
          <a:lstStyle/>
          <a:p>
            <a:fld id="{B8DE1085-FDD9-3946-9F93-89E93EF2F52B}" type="datetime2">
              <a:rPr lang="en-US" smtClean="0"/>
              <a:t>Friday, October 8, 2021</a:t>
            </a:fld>
            <a:endParaRPr lang="en-US"/>
          </a:p>
        </p:txBody>
      </p:sp>
      <p:sp>
        <p:nvSpPr>
          <p:cNvPr id="4" name="Footer Placeholder 3">
            <a:extLst>
              <a:ext uri="{FF2B5EF4-FFF2-40B4-BE49-F238E27FC236}">
                <a16:creationId xmlns:a16="http://schemas.microsoft.com/office/drawing/2014/main" id="{D2FA38DC-7905-834C-B45B-04A7C8D66DA1}"/>
              </a:ext>
            </a:extLst>
          </p:cNvPr>
          <p:cNvSpPr>
            <a:spLocks noGrp="1"/>
          </p:cNvSpPr>
          <p:nvPr>
            <p:ph type="ftr" sz="quarter" idx="12"/>
          </p:nvPr>
        </p:nvSpPr>
        <p:spPr/>
        <p:txBody>
          <a:bodyPr/>
          <a:lstStyle/>
          <a:p>
            <a:endParaRPr lang="en-US"/>
          </a:p>
        </p:txBody>
      </p:sp>
      <p:sp>
        <p:nvSpPr>
          <p:cNvPr id="7" name="Title 6">
            <a:extLst>
              <a:ext uri="{FF2B5EF4-FFF2-40B4-BE49-F238E27FC236}">
                <a16:creationId xmlns:a16="http://schemas.microsoft.com/office/drawing/2014/main" id="{F348212D-5299-FD49-9F5B-3C157817F732}"/>
              </a:ext>
            </a:extLst>
          </p:cNvPr>
          <p:cNvSpPr>
            <a:spLocks noGrp="1"/>
          </p:cNvSpPr>
          <p:nvPr>
            <p:ph type="title"/>
          </p:nvPr>
        </p:nvSpPr>
        <p:spPr/>
        <p:txBody>
          <a:bodyPr/>
          <a:lstStyle/>
          <a:p>
            <a:r>
              <a:rPr lang="en-US" dirty="0"/>
              <a:t>Network Security Groups &amp; Application Security Groups</a:t>
            </a:r>
          </a:p>
        </p:txBody>
      </p:sp>
      <p:pic>
        <p:nvPicPr>
          <p:cNvPr id="21506" name="Picture 2" descr="Hybrid network">
            <a:extLst>
              <a:ext uri="{FF2B5EF4-FFF2-40B4-BE49-F238E27FC236}">
                <a16:creationId xmlns:a16="http://schemas.microsoft.com/office/drawing/2014/main" id="{652CB30A-E73F-0141-AFA2-A3802F05C043}"/>
              </a:ext>
            </a:extLst>
          </p:cNvPr>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a:ext>
            </a:extLst>
          </a:blip>
          <a:srcRect t="-931" b="-414"/>
          <a:stretch/>
        </p:blipFill>
        <p:spPr bwMode="auto">
          <a:xfrm>
            <a:off x="408828" y="743805"/>
            <a:ext cx="6199094" cy="194659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B0E9623-CC78-4A44-A908-B9562C19A1FF}"/>
              </a:ext>
            </a:extLst>
          </p:cNvPr>
          <p:cNvSpPr/>
          <p:nvPr/>
        </p:nvSpPr>
        <p:spPr>
          <a:xfrm>
            <a:off x="6718946" y="5335804"/>
            <a:ext cx="5473054" cy="830997"/>
          </a:xfrm>
          <a:prstGeom prst="rect">
            <a:avLst/>
          </a:prstGeom>
        </p:spPr>
        <p:txBody>
          <a:bodyPr wrap="square">
            <a:spAutoFit/>
          </a:bodyPr>
          <a:lstStyle/>
          <a:p>
            <a:pPr marL="171450" indent="-171450">
              <a:buFont typeface="Arial" panose="020B0604020202020204" pitchFamily="34" charset="0"/>
              <a:buChar char="•"/>
            </a:pPr>
            <a:r>
              <a:rPr lang="en-US" sz="800" dirty="0">
                <a:hlinkClick r:id="rId3"/>
              </a:rPr>
              <a:t>https://docs.microsoft.com/en-us/azure/cloud-adoption-framework/decision-guides/software-defined-network/hybrid</a:t>
            </a:r>
            <a:r>
              <a:rPr lang="en-US" sz="800" dirty="0"/>
              <a:t> </a:t>
            </a:r>
          </a:p>
          <a:p>
            <a:pPr marL="171450" indent="-171450">
              <a:buFont typeface="Arial" panose="020B0604020202020204" pitchFamily="34" charset="0"/>
              <a:buChar char="•"/>
            </a:pPr>
            <a:r>
              <a:rPr lang="en-US" sz="800" dirty="0">
                <a:hlinkClick r:id="rId4"/>
              </a:rPr>
              <a:t>https://registry.terraform.io/providers/hashicorp/azurerm/latest/docs/resources/network_security_group</a:t>
            </a:r>
            <a:r>
              <a:rPr lang="en-US" sz="800" dirty="0"/>
              <a:t> </a:t>
            </a:r>
          </a:p>
          <a:p>
            <a:pPr marL="171450" indent="-171450">
              <a:buFont typeface="Arial" panose="020B0604020202020204" pitchFamily="34" charset="0"/>
              <a:buChar char="•"/>
            </a:pPr>
            <a:r>
              <a:rPr lang="en-US" sz="800" dirty="0">
                <a:hlinkClick r:id="rId5"/>
              </a:rPr>
              <a:t>https://docs.microsoft.com/en-us/azure/virtual-network/network-security-groups-overview</a:t>
            </a:r>
            <a:r>
              <a:rPr lang="en-US" sz="800" dirty="0"/>
              <a:t> </a:t>
            </a:r>
          </a:p>
          <a:p>
            <a:pPr marL="171450" indent="-171450">
              <a:buFont typeface="Arial" panose="020B0604020202020204" pitchFamily="34" charset="0"/>
              <a:buChar char="•"/>
            </a:pPr>
            <a:r>
              <a:rPr lang="en-US" sz="800" dirty="0">
                <a:hlinkClick r:id="rId6"/>
              </a:rPr>
              <a:t>https://docs.microsoft.com/en-us/azure/virtual-network/application-security-groups</a:t>
            </a:r>
            <a:r>
              <a:rPr lang="en-US" sz="800" dirty="0"/>
              <a:t> </a:t>
            </a:r>
          </a:p>
          <a:p>
            <a:pPr marL="171450" indent="-171450">
              <a:buFont typeface="Arial" panose="020B0604020202020204" pitchFamily="34" charset="0"/>
              <a:buChar char="•"/>
            </a:pPr>
            <a:r>
              <a:rPr lang="en-US" sz="800" dirty="0">
                <a:hlinkClick r:id="rId7"/>
              </a:rPr>
              <a:t>https://docs.microsoft.com/en-us/azure/virtual-network/service-tags-overview</a:t>
            </a:r>
            <a:r>
              <a:rPr lang="en-US" sz="800" dirty="0"/>
              <a:t> </a:t>
            </a:r>
          </a:p>
          <a:p>
            <a:pPr marL="171450" indent="-171450">
              <a:buFont typeface="Arial" panose="020B0604020202020204" pitchFamily="34" charset="0"/>
              <a:buChar char="•"/>
            </a:pPr>
            <a:r>
              <a:rPr lang="en-US" sz="800" dirty="0">
                <a:hlinkClick r:id="rId8"/>
              </a:rPr>
              <a:t>https://docs.microsoft.com/en-us/azure/private-link/private-link-service-overview</a:t>
            </a:r>
            <a:r>
              <a:rPr lang="en-US" sz="800" dirty="0"/>
              <a:t> </a:t>
            </a:r>
          </a:p>
        </p:txBody>
      </p:sp>
      <p:graphicFrame>
        <p:nvGraphicFramePr>
          <p:cNvPr id="12" name="Table 11">
            <a:extLst>
              <a:ext uri="{FF2B5EF4-FFF2-40B4-BE49-F238E27FC236}">
                <a16:creationId xmlns:a16="http://schemas.microsoft.com/office/drawing/2014/main" id="{AEE8C4BF-B2AC-A249-A16D-8822FD1A494A}"/>
              </a:ext>
            </a:extLst>
          </p:cNvPr>
          <p:cNvGraphicFramePr>
            <a:graphicFrameLocks noGrp="1"/>
          </p:cNvGraphicFramePr>
          <p:nvPr>
            <p:extLst>
              <p:ext uri="{D42A27DB-BD31-4B8C-83A1-F6EECF244321}">
                <p14:modId xmlns:p14="http://schemas.microsoft.com/office/powerpoint/2010/main" val="2551811430"/>
              </p:ext>
            </p:extLst>
          </p:nvPr>
        </p:nvGraphicFramePr>
        <p:xfrm>
          <a:off x="324972" y="2690396"/>
          <a:ext cx="6282950" cy="3423799"/>
        </p:xfrm>
        <a:graphic>
          <a:graphicData uri="http://schemas.openxmlformats.org/drawingml/2006/table">
            <a:tbl>
              <a:tblPr>
                <a:tableStyleId>{5C22544A-7EE6-4342-B048-85BDC9FD1C3A}</a:tableStyleId>
              </a:tblPr>
              <a:tblGrid>
                <a:gridCol w="212910">
                  <a:extLst>
                    <a:ext uri="{9D8B030D-6E8A-4147-A177-3AD203B41FA5}">
                      <a16:colId xmlns:a16="http://schemas.microsoft.com/office/drawing/2014/main" val="4050649049"/>
                    </a:ext>
                  </a:extLst>
                </a:gridCol>
                <a:gridCol w="1826271">
                  <a:extLst>
                    <a:ext uri="{9D8B030D-6E8A-4147-A177-3AD203B41FA5}">
                      <a16:colId xmlns:a16="http://schemas.microsoft.com/office/drawing/2014/main" val="3210263061"/>
                    </a:ext>
                  </a:extLst>
                </a:gridCol>
                <a:gridCol w="847719">
                  <a:extLst>
                    <a:ext uri="{9D8B030D-6E8A-4147-A177-3AD203B41FA5}">
                      <a16:colId xmlns:a16="http://schemas.microsoft.com/office/drawing/2014/main" val="3205083229"/>
                    </a:ext>
                  </a:extLst>
                </a:gridCol>
                <a:gridCol w="705572">
                  <a:extLst>
                    <a:ext uri="{9D8B030D-6E8A-4147-A177-3AD203B41FA5}">
                      <a16:colId xmlns:a16="http://schemas.microsoft.com/office/drawing/2014/main" val="378882198"/>
                    </a:ext>
                  </a:extLst>
                </a:gridCol>
                <a:gridCol w="847719">
                  <a:extLst>
                    <a:ext uri="{9D8B030D-6E8A-4147-A177-3AD203B41FA5}">
                      <a16:colId xmlns:a16="http://schemas.microsoft.com/office/drawing/2014/main" val="969638150"/>
                    </a:ext>
                  </a:extLst>
                </a:gridCol>
                <a:gridCol w="940764">
                  <a:extLst>
                    <a:ext uri="{9D8B030D-6E8A-4147-A177-3AD203B41FA5}">
                      <a16:colId xmlns:a16="http://schemas.microsoft.com/office/drawing/2014/main" val="779799168"/>
                    </a:ext>
                  </a:extLst>
                </a:gridCol>
                <a:gridCol w="488472">
                  <a:extLst>
                    <a:ext uri="{9D8B030D-6E8A-4147-A177-3AD203B41FA5}">
                      <a16:colId xmlns:a16="http://schemas.microsoft.com/office/drawing/2014/main" val="4113938389"/>
                    </a:ext>
                  </a:extLst>
                </a:gridCol>
                <a:gridCol w="413523">
                  <a:extLst>
                    <a:ext uri="{9D8B030D-6E8A-4147-A177-3AD203B41FA5}">
                      <a16:colId xmlns:a16="http://schemas.microsoft.com/office/drawing/2014/main" val="1794342543"/>
                    </a:ext>
                  </a:extLst>
                </a:gridCol>
              </a:tblGrid>
              <a:tr h="154375">
                <a:tc rowSpan="12">
                  <a:txBody>
                    <a:bodyPr/>
                    <a:lstStyle/>
                    <a:p>
                      <a:pPr algn="ctr" fontAlgn="b"/>
                      <a:r>
                        <a:rPr lang="en-US" sz="800" u="none" strike="noStrike" dirty="0">
                          <a:effectLst/>
                        </a:rPr>
                        <a:t>Network Security Group</a:t>
                      </a:r>
                      <a:endParaRPr lang="en-US" sz="800" b="0" i="0" u="none" strike="noStrike" dirty="0">
                        <a:solidFill>
                          <a:srgbClr val="000000"/>
                        </a:solidFill>
                        <a:effectLst/>
                        <a:latin typeface="Calibri" panose="020F0502020204030204" pitchFamily="34" charset="0"/>
                      </a:endParaRPr>
                    </a:p>
                  </a:txBody>
                  <a:tcPr marL="9150" marR="9150" marT="9150" marB="0" vert="vert270" anchor="ctr"/>
                </a:tc>
                <a:tc gridSpan="7">
                  <a:txBody>
                    <a:bodyPr/>
                    <a:lstStyle/>
                    <a:p>
                      <a:pPr algn="l" fontAlgn="b"/>
                      <a:r>
                        <a:rPr lang="en-US" sz="800" u="none" strike="noStrike" dirty="0">
                          <a:solidFill>
                            <a:schemeClr val="tx1"/>
                          </a:solidFill>
                          <a:effectLst/>
                        </a:rPr>
                        <a:t>DENYALLINBOUND</a:t>
                      </a:r>
                      <a:endParaRPr lang="en-US" sz="800" b="0" i="0" u="none" strike="noStrike" dirty="0">
                        <a:solidFill>
                          <a:schemeClr val="tx1"/>
                        </a:solidFill>
                        <a:effectLst/>
                        <a:latin typeface="Calibri" panose="020F0502020204030204" pitchFamily="34" charset="0"/>
                      </a:endParaRPr>
                    </a:p>
                  </a:txBody>
                  <a:tcPr marL="9150" marR="9150" marT="9150" marB="0" anchor="b">
                    <a:solidFill>
                      <a:srgbClr val="CBD5ED"/>
                    </a:solidFill>
                  </a:tcPr>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2089295527"/>
                  </a:ext>
                </a:extLst>
              </a:tr>
              <a:tr h="154375">
                <a:tc vMerge="1">
                  <a:txBody>
                    <a:bodyPr/>
                    <a:lstStyle/>
                    <a:p>
                      <a:endParaRPr lang="en-US"/>
                    </a:p>
                  </a:txBody>
                  <a:tcPr/>
                </a:tc>
                <a:tc>
                  <a:txBody>
                    <a:bodyPr/>
                    <a:lstStyle/>
                    <a:p>
                      <a:pPr algn="ctr" fontAlgn="b"/>
                      <a:r>
                        <a:rPr lang="en-US" sz="800" u="none" strike="noStrike" dirty="0">
                          <a:effectLst/>
                        </a:rPr>
                        <a:t>Priority</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Source</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Source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Destination</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Destination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Protocol</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Access</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1644401715"/>
                  </a:ext>
                </a:extLst>
              </a:tr>
              <a:tr h="154375">
                <a:tc vMerge="1">
                  <a:txBody>
                    <a:bodyPr/>
                    <a:lstStyle/>
                    <a:p>
                      <a:endParaRPr lang="en-US"/>
                    </a:p>
                  </a:txBody>
                  <a:tcPr/>
                </a:tc>
                <a:tc>
                  <a:txBody>
                    <a:bodyPr/>
                    <a:lstStyle/>
                    <a:p>
                      <a:pPr algn="ctr" fontAlgn="b"/>
                      <a:r>
                        <a:rPr lang="en-US" sz="800" u="none" strike="noStrike" dirty="0">
                          <a:effectLst/>
                        </a:rPr>
                        <a:t>65500</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0.0.0.0/0</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0-65535</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0.0.0.0/0</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0-65535</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Any</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Deny </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2462352541"/>
                  </a:ext>
                </a:extLst>
              </a:tr>
              <a:tr h="154375">
                <a:tc vMerge="1">
                  <a:txBody>
                    <a:bodyPr/>
                    <a:lstStyle/>
                    <a:p>
                      <a:endParaRPr lang="en-US"/>
                    </a:p>
                  </a:txBody>
                  <a:tcPr/>
                </a:tc>
                <a:tc gridSpan="7">
                  <a:txBody>
                    <a:bodyPr/>
                    <a:lstStyle/>
                    <a:p>
                      <a:pPr marL="0" algn="l" defTabSz="914400" rtl="0" eaLnBrk="1" fontAlgn="b" latinLnBrk="0" hangingPunct="1"/>
                      <a:r>
                        <a:rPr lang="en-US" sz="800" u="none" strike="noStrike" kern="1200" dirty="0">
                          <a:solidFill>
                            <a:schemeClr val="dk1"/>
                          </a:solidFill>
                          <a:effectLst/>
                          <a:latin typeface="+mn-lt"/>
                          <a:ea typeface="+mn-ea"/>
                          <a:cs typeface="+mn-cs"/>
                        </a:rPr>
                        <a:t>ALLOWVNETINBOUND</a:t>
                      </a:r>
                    </a:p>
                  </a:txBody>
                  <a:tcPr marL="9150" marR="9150" marT="9150" marB="0" anchor="b">
                    <a:solidFill>
                      <a:srgbClr val="CBD5ED"/>
                    </a:solidFill>
                  </a:tcPr>
                </a:tc>
                <a:tc hMerge="1">
                  <a:txBody>
                    <a:bodyPr/>
                    <a:lstStyle/>
                    <a:p>
                      <a:pPr marL="0" algn="l" defTabSz="914400" rtl="0" eaLnBrk="1" fontAlgn="b" latinLnBrk="0" hangingPunct="1"/>
                      <a:endParaRPr lang="en-US" sz="1200" u="none" strike="noStrike" kern="1200" dirty="0">
                        <a:solidFill>
                          <a:schemeClr val="dk1"/>
                        </a:solidFill>
                        <a:effectLst/>
                        <a:latin typeface="+mn-lt"/>
                        <a:ea typeface="+mn-ea"/>
                        <a:cs typeface="+mn-cs"/>
                      </a:endParaRPr>
                    </a:p>
                  </a:txBody>
                  <a:tcPr marL="9150" marR="9150" marT="9150" marB="0" anchor="b"/>
                </a:tc>
                <a:tc hMerge="1">
                  <a:txBody>
                    <a:bodyPr/>
                    <a:lstStyle/>
                    <a:p>
                      <a:pPr marL="0" algn="l" defTabSz="914400" rtl="0" eaLnBrk="1" fontAlgn="b" latinLnBrk="0" hangingPunct="1"/>
                      <a:endParaRPr lang="en-US" sz="1200" u="none" strike="noStrike" kern="1200">
                        <a:solidFill>
                          <a:schemeClr val="dk1"/>
                        </a:solidFill>
                        <a:effectLst/>
                        <a:latin typeface="+mn-lt"/>
                        <a:ea typeface="+mn-ea"/>
                        <a:cs typeface="+mn-cs"/>
                      </a:endParaRPr>
                    </a:p>
                  </a:txBody>
                  <a:tcPr marL="9150" marR="9150" marT="9150" marB="0" anchor="b"/>
                </a:tc>
                <a:tc hMerge="1">
                  <a:txBody>
                    <a:bodyPr/>
                    <a:lstStyle/>
                    <a:p>
                      <a:pPr marL="0" algn="l" defTabSz="914400" rtl="0" eaLnBrk="1" fontAlgn="b" latinLnBrk="0" hangingPunct="1"/>
                      <a:endParaRPr lang="en-US" sz="1200" u="none" strike="noStrike" kern="1200">
                        <a:solidFill>
                          <a:schemeClr val="dk1"/>
                        </a:solidFill>
                        <a:effectLst/>
                        <a:latin typeface="+mn-lt"/>
                        <a:ea typeface="+mn-ea"/>
                        <a:cs typeface="+mn-cs"/>
                      </a:endParaRPr>
                    </a:p>
                  </a:txBody>
                  <a:tcPr marL="9150" marR="9150" marT="9150" marB="0" anchor="b"/>
                </a:tc>
                <a:tc hMerge="1">
                  <a:txBody>
                    <a:bodyPr/>
                    <a:lstStyle/>
                    <a:p>
                      <a:pPr marL="0" algn="l" defTabSz="914400" rtl="0" eaLnBrk="1" fontAlgn="b" latinLnBrk="0" hangingPunct="1"/>
                      <a:endParaRPr lang="en-US" sz="1200" u="none" strike="noStrike" kern="1200" dirty="0">
                        <a:solidFill>
                          <a:schemeClr val="dk1"/>
                        </a:solidFill>
                        <a:effectLst/>
                        <a:latin typeface="+mn-lt"/>
                        <a:ea typeface="+mn-ea"/>
                        <a:cs typeface="+mn-cs"/>
                      </a:endParaRPr>
                    </a:p>
                  </a:txBody>
                  <a:tcPr marL="9150" marR="9150" marT="9150" marB="0" anchor="b"/>
                </a:tc>
                <a:tc hMerge="1">
                  <a:txBody>
                    <a:bodyPr/>
                    <a:lstStyle/>
                    <a:p>
                      <a:pPr marL="0" algn="l" defTabSz="914400" rtl="0" eaLnBrk="1" fontAlgn="b" latinLnBrk="0" hangingPunct="1"/>
                      <a:endParaRPr lang="en-US" sz="1200" u="none" strike="noStrike" kern="1200" dirty="0">
                        <a:solidFill>
                          <a:schemeClr val="dk1"/>
                        </a:solidFill>
                        <a:effectLst/>
                        <a:latin typeface="+mn-lt"/>
                        <a:ea typeface="+mn-ea"/>
                        <a:cs typeface="+mn-cs"/>
                      </a:endParaRPr>
                    </a:p>
                  </a:txBody>
                  <a:tcPr marL="9150" marR="9150" marT="9150" marB="0" anchor="b"/>
                </a:tc>
                <a:tc hMerge="1">
                  <a:txBody>
                    <a:bodyPr/>
                    <a:lstStyle/>
                    <a:p>
                      <a:pPr marL="0" algn="l" defTabSz="914400" rtl="0" eaLnBrk="1" fontAlgn="b" latinLnBrk="0" hangingPunct="1"/>
                      <a:endParaRPr lang="en-US" sz="1200" u="none" strike="noStrike" kern="1200" dirty="0">
                        <a:solidFill>
                          <a:schemeClr val="dk1"/>
                        </a:solidFill>
                        <a:effectLst/>
                        <a:latin typeface="+mn-lt"/>
                        <a:ea typeface="+mn-ea"/>
                        <a:cs typeface="+mn-cs"/>
                      </a:endParaRPr>
                    </a:p>
                  </a:txBody>
                  <a:tcPr marL="9150" marR="9150" marT="9150" marB="0" anchor="b"/>
                </a:tc>
                <a:extLst>
                  <a:ext uri="{0D108BD9-81ED-4DB2-BD59-A6C34878D82A}">
                    <a16:rowId xmlns:a16="http://schemas.microsoft.com/office/drawing/2014/main" val="1340805210"/>
                  </a:ext>
                </a:extLst>
              </a:tr>
              <a:tr h="154375">
                <a:tc vMerge="1">
                  <a:txBody>
                    <a:bodyPr/>
                    <a:lstStyle/>
                    <a:p>
                      <a:endParaRPr lang="en-US"/>
                    </a:p>
                  </a:txBody>
                  <a:tcPr/>
                </a:tc>
                <a:tc>
                  <a:txBody>
                    <a:bodyPr/>
                    <a:lstStyle/>
                    <a:p>
                      <a:pPr algn="ctr" fontAlgn="b"/>
                      <a:r>
                        <a:rPr lang="en-US" sz="800" u="none" strike="noStrike" dirty="0">
                          <a:effectLst/>
                        </a:rPr>
                        <a:t>Priority</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Source</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Source ports</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Destination</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Destination ports</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Protocol</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Access</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1499320541"/>
                  </a:ext>
                </a:extLst>
              </a:tr>
              <a:tr h="154375">
                <a:tc vMerge="1">
                  <a:txBody>
                    <a:bodyPr/>
                    <a:lstStyle/>
                    <a:p>
                      <a:endParaRPr lang="en-US"/>
                    </a:p>
                  </a:txBody>
                  <a:tcPr/>
                </a:tc>
                <a:tc>
                  <a:txBody>
                    <a:bodyPr/>
                    <a:lstStyle/>
                    <a:p>
                      <a:pPr algn="ctr" fontAlgn="b"/>
                      <a:r>
                        <a:rPr lang="en-US" sz="800" u="none" strike="noStrike" dirty="0">
                          <a:effectLst/>
                        </a:rPr>
                        <a:t>65000</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err="1">
                          <a:effectLst/>
                        </a:rPr>
                        <a:t>VirtualNetwork</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0-65535</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err="1">
                          <a:effectLst/>
                        </a:rPr>
                        <a:t>VirtualNetwork</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0-65535</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Any</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Allow </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1999261284"/>
                  </a:ext>
                </a:extLst>
              </a:tr>
              <a:tr h="154375">
                <a:tc vMerge="1">
                  <a:txBody>
                    <a:bodyPr/>
                    <a:lstStyle/>
                    <a:p>
                      <a:endParaRPr lang="en-US"/>
                    </a:p>
                  </a:txBody>
                  <a:tcPr/>
                </a:tc>
                <a:tc gridSpan="7">
                  <a:txBody>
                    <a:bodyPr/>
                    <a:lstStyle/>
                    <a:p>
                      <a:pPr algn="l" fontAlgn="b"/>
                      <a:r>
                        <a:rPr lang="en-US" sz="800" u="none" strike="noStrike" dirty="0">
                          <a:effectLst/>
                        </a:rPr>
                        <a:t>DENYALLOUTBOUND</a:t>
                      </a:r>
                      <a:endParaRPr lang="en-US" sz="800" b="0" i="0" u="none" strike="noStrike" dirty="0">
                        <a:solidFill>
                          <a:srgbClr val="000000"/>
                        </a:solidFill>
                        <a:effectLst/>
                        <a:latin typeface="Calibri" panose="020F0502020204030204" pitchFamily="34" charset="0"/>
                      </a:endParaRPr>
                    </a:p>
                  </a:txBody>
                  <a:tcPr marL="9150" marR="9150" marT="9150" marB="0" anchor="b">
                    <a:solidFill>
                      <a:srgbClr val="CBD5ED"/>
                    </a:solidFill>
                  </a:tcPr>
                </a:tc>
                <a:tc hMerge="1">
                  <a:txBody>
                    <a:bodyPr/>
                    <a:lstStyle/>
                    <a:p>
                      <a:pPr algn="ctr" fontAlgn="b"/>
                      <a:endParaRPr lang="en-US" sz="8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8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8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8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8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3151044421"/>
                  </a:ext>
                </a:extLst>
              </a:tr>
              <a:tr h="154375">
                <a:tc vMerge="1">
                  <a:txBody>
                    <a:bodyPr/>
                    <a:lstStyle/>
                    <a:p>
                      <a:endParaRPr lang="en-US"/>
                    </a:p>
                  </a:txBody>
                  <a:tcPr/>
                </a:tc>
                <a:tc>
                  <a:txBody>
                    <a:bodyPr/>
                    <a:lstStyle/>
                    <a:p>
                      <a:pPr algn="ctr" fontAlgn="b"/>
                      <a:r>
                        <a:rPr lang="en-US" sz="800" u="none" strike="noStrike">
                          <a:effectLst/>
                        </a:rPr>
                        <a:t>Priority</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Source</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Source ports</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Destination</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Destination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Protocol</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Access</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3833121199"/>
                  </a:ext>
                </a:extLst>
              </a:tr>
              <a:tr h="154375">
                <a:tc vMerge="1">
                  <a:txBody>
                    <a:bodyPr/>
                    <a:lstStyle/>
                    <a:p>
                      <a:endParaRPr lang="en-US"/>
                    </a:p>
                  </a:txBody>
                  <a:tcPr/>
                </a:tc>
                <a:tc>
                  <a:txBody>
                    <a:bodyPr/>
                    <a:lstStyle/>
                    <a:p>
                      <a:pPr algn="ctr" fontAlgn="b"/>
                      <a:r>
                        <a:rPr lang="en-US" sz="800" u="none" strike="noStrike" dirty="0">
                          <a:effectLst/>
                        </a:rPr>
                        <a:t>65500</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0.0.0.0/0</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0-65535</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0.0.0.0/0</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0-65535</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Any</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Deny </a:t>
                      </a:r>
                      <a:endParaRPr lang="en-US" sz="800" b="0" i="0" u="none" strike="noStrike">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2018111667"/>
                  </a:ext>
                </a:extLst>
              </a:tr>
              <a:tr h="154375">
                <a:tc vMerge="1">
                  <a:txBody>
                    <a:bodyPr/>
                    <a:lstStyle/>
                    <a:p>
                      <a:endParaRPr lang="en-US"/>
                    </a:p>
                  </a:txBody>
                  <a:tcPr/>
                </a:tc>
                <a:tc gridSpan="7">
                  <a:txBody>
                    <a:bodyPr/>
                    <a:lstStyle/>
                    <a:p>
                      <a:pPr algn="l" fontAlgn="b"/>
                      <a:r>
                        <a:rPr lang="en-US" sz="800" u="none" strike="noStrike" dirty="0">
                          <a:effectLst/>
                        </a:rPr>
                        <a:t>ALLOWVNETOUTBOUND</a:t>
                      </a:r>
                      <a:endParaRPr lang="en-US" sz="800" b="0" i="0" u="none" strike="noStrike" dirty="0">
                        <a:solidFill>
                          <a:srgbClr val="000000"/>
                        </a:solidFill>
                        <a:effectLst/>
                        <a:latin typeface="Calibri" panose="020F0502020204030204" pitchFamily="34" charset="0"/>
                      </a:endParaRPr>
                    </a:p>
                  </a:txBody>
                  <a:tcPr marL="9150" marR="9150" marT="9150" marB="0" anchor="b">
                    <a:solidFill>
                      <a:srgbClr val="CBD5ED"/>
                    </a:solidFill>
                  </a:tcPr>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3777049754"/>
                  </a:ext>
                </a:extLst>
              </a:tr>
              <a:tr h="154375">
                <a:tc vMerge="1">
                  <a:txBody>
                    <a:bodyPr/>
                    <a:lstStyle/>
                    <a:p>
                      <a:endParaRPr lang="en-US"/>
                    </a:p>
                  </a:txBody>
                  <a:tcPr/>
                </a:tc>
                <a:tc>
                  <a:txBody>
                    <a:bodyPr/>
                    <a:lstStyle/>
                    <a:p>
                      <a:pPr algn="ctr" fontAlgn="b"/>
                      <a:r>
                        <a:rPr lang="en-US" sz="800" u="none" strike="noStrike">
                          <a:effectLst/>
                        </a:rPr>
                        <a:t>Priority</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Source</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Source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Destination</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Destination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Protocol</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Access</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2019447367"/>
                  </a:ext>
                </a:extLst>
              </a:tr>
              <a:tr h="154375">
                <a:tc vMerge="1">
                  <a:txBody>
                    <a:bodyPr/>
                    <a:lstStyle/>
                    <a:p>
                      <a:endParaRPr lang="en-US"/>
                    </a:p>
                  </a:txBody>
                  <a:tcPr/>
                </a:tc>
                <a:tc>
                  <a:txBody>
                    <a:bodyPr/>
                    <a:lstStyle/>
                    <a:p>
                      <a:pPr algn="ctr" fontAlgn="b"/>
                      <a:r>
                        <a:rPr lang="en-US" sz="800" u="none" strike="noStrike">
                          <a:effectLst/>
                        </a:rPr>
                        <a:t>65000</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VirtualNetwork</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0-65535</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VirtualNetwork</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0-65535</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Any</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Allow </a:t>
                      </a:r>
                      <a:endParaRPr lang="en-US" sz="800" b="0" i="0" u="none" strike="noStrike">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433651748"/>
                  </a:ext>
                </a:extLst>
              </a:tr>
              <a:tr h="154375">
                <a:tc rowSpan="8">
                  <a:txBody>
                    <a:bodyPr/>
                    <a:lstStyle/>
                    <a:p>
                      <a:pPr algn="ctr" fontAlgn="b"/>
                      <a:r>
                        <a:rPr lang="en-US" sz="800" u="none" strike="noStrike" dirty="0">
                          <a:effectLst/>
                        </a:rPr>
                        <a:t>Application Security Group</a:t>
                      </a:r>
                      <a:endParaRPr lang="en-US" sz="800" b="0" i="0" u="none" strike="noStrike" dirty="0">
                        <a:solidFill>
                          <a:srgbClr val="000000"/>
                        </a:solidFill>
                        <a:effectLst/>
                        <a:latin typeface="Calibri" panose="020F0502020204030204" pitchFamily="34" charset="0"/>
                      </a:endParaRPr>
                    </a:p>
                  </a:txBody>
                  <a:tcPr marL="9150" marR="9150" marT="9150" marB="0" vert="vert270" anchor="ctr"/>
                </a:tc>
                <a:tc gridSpan="7">
                  <a:txBody>
                    <a:bodyPr/>
                    <a:lstStyle/>
                    <a:p>
                      <a:pPr algn="l" fontAlgn="b"/>
                      <a:r>
                        <a:rPr lang="en-US" sz="800" u="none" strike="noStrike" dirty="0">
                          <a:effectLst/>
                        </a:rPr>
                        <a:t>DENY-DATABASE-ALL</a:t>
                      </a:r>
                      <a:endParaRPr lang="en-US" sz="800" b="0" i="0" u="none" strike="noStrike" dirty="0">
                        <a:solidFill>
                          <a:srgbClr val="000000"/>
                        </a:solidFill>
                        <a:effectLst/>
                        <a:latin typeface="Calibri" panose="020F0502020204030204" pitchFamily="34" charset="0"/>
                      </a:endParaRPr>
                    </a:p>
                  </a:txBody>
                  <a:tcPr marL="9150" marR="9150" marT="9150" marB="0" anchor="b">
                    <a:solidFill>
                      <a:srgbClr val="CBD5ED"/>
                    </a:solidFill>
                  </a:tcPr>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2366310379"/>
                  </a:ext>
                </a:extLst>
              </a:tr>
              <a:tr h="285112">
                <a:tc vMerge="1">
                  <a:txBody>
                    <a:bodyPr/>
                    <a:lstStyle/>
                    <a:p>
                      <a:endParaRPr lang="en-US"/>
                    </a:p>
                  </a:txBody>
                  <a:tcPr/>
                </a:tc>
                <a:tc gridSpan="7">
                  <a:txBody>
                    <a:bodyPr/>
                    <a:lstStyle/>
                    <a:p>
                      <a:pPr algn="l" fontAlgn="b"/>
                      <a:r>
                        <a:rPr lang="en-US" sz="800" u="none" strike="noStrike" dirty="0">
                          <a:effectLst/>
                        </a:rPr>
                        <a:t>Because the </a:t>
                      </a:r>
                      <a:r>
                        <a:rPr lang="en-US" sz="800" u="none" strike="noStrike" dirty="0" err="1">
                          <a:effectLst/>
                        </a:rPr>
                        <a:t>AllowVNetInBound</a:t>
                      </a:r>
                      <a:r>
                        <a:rPr lang="en-US" sz="800" u="none" strike="noStrike" dirty="0">
                          <a:effectLst/>
                        </a:rPr>
                        <a:t> default security rule allows all communication between resources in the same virtual network, this rule is needed to deny traffic from all resources.</a:t>
                      </a:r>
                      <a:endParaRPr lang="en-US" sz="800" b="0" i="0" u="none" strike="noStrike" dirty="0">
                        <a:solidFill>
                          <a:srgbClr val="000000"/>
                        </a:solidFill>
                        <a:effectLst/>
                        <a:latin typeface="Calibri" panose="020F0502020204030204" pitchFamily="34" charset="0"/>
                      </a:endParaRPr>
                    </a:p>
                  </a:txBody>
                  <a:tcPr marL="9150" marR="9150" marT="91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7770745"/>
                  </a:ext>
                </a:extLst>
              </a:tr>
              <a:tr h="154375">
                <a:tc vMerge="1">
                  <a:txBody>
                    <a:bodyPr/>
                    <a:lstStyle/>
                    <a:p>
                      <a:endParaRPr lang="en-US"/>
                    </a:p>
                  </a:txBody>
                  <a:tcPr/>
                </a:tc>
                <a:tc>
                  <a:txBody>
                    <a:bodyPr/>
                    <a:lstStyle/>
                    <a:p>
                      <a:pPr algn="ctr" fontAlgn="b"/>
                      <a:r>
                        <a:rPr lang="en-US" sz="800" u="none" strike="noStrike">
                          <a:effectLst/>
                        </a:rPr>
                        <a:t>Priority</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Source</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Source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Destination</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Destination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Protocol</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Access</a:t>
                      </a:r>
                      <a:endParaRPr lang="en-US" sz="800" b="0" i="0" u="none" strike="noStrike">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1657551995"/>
                  </a:ext>
                </a:extLst>
              </a:tr>
              <a:tr h="154375">
                <a:tc vMerge="1">
                  <a:txBody>
                    <a:bodyPr/>
                    <a:lstStyle/>
                    <a:p>
                      <a:endParaRPr lang="en-US"/>
                    </a:p>
                  </a:txBody>
                  <a:tcPr/>
                </a:tc>
                <a:tc>
                  <a:txBody>
                    <a:bodyPr/>
                    <a:lstStyle/>
                    <a:p>
                      <a:pPr algn="ctr" fontAlgn="b"/>
                      <a:r>
                        <a:rPr lang="en-US" sz="800" u="none" strike="noStrike">
                          <a:effectLst/>
                        </a:rPr>
                        <a:t>120</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Data Tier</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1433</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Any</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Deny </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528422036"/>
                  </a:ext>
                </a:extLst>
              </a:tr>
              <a:tr h="139402">
                <a:tc vMerge="1">
                  <a:txBody>
                    <a:bodyPr/>
                    <a:lstStyle/>
                    <a:p>
                      <a:endParaRPr lang="en-US"/>
                    </a:p>
                  </a:txBody>
                  <a:tcPr/>
                </a:tc>
                <a:tc gridSpan="7">
                  <a:txBody>
                    <a:bodyPr/>
                    <a:lstStyle/>
                    <a:p>
                      <a:pPr algn="l" fontAlgn="b"/>
                      <a:r>
                        <a:rPr lang="en-US" sz="800" u="none" strike="noStrike" dirty="0">
                          <a:effectLst/>
                        </a:rPr>
                        <a:t>ALLOW-DATABASE-BUSINESSLOGIC</a:t>
                      </a:r>
                      <a:endParaRPr lang="en-US" sz="800" b="0" i="0" u="none" strike="noStrike" dirty="0">
                        <a:solidFill>
                          <a:srgbClr val="000000"/>
                        </a:solidFill>
                        <a:effectLst/>
                        <a:latin typeface="Calibri" panose="020F0502020204030204" pitchFamily="34" charset="0"/>
                      </a:endParaRPr>
                    </a:p>
                  </a:txBody>
                  <a:tcPr marL="9150" marR="9150" marT="9150" marB="0" anchor="b">
                    <a:solidFill>
                      <a:srgbClr val="CBD5ED"/>
                    </a:solidFill>
                  </a:tcPr>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a:solidFill>
                          <a:srgbClr val="000000"/>
                        </a:solidFill>
                        <a:effectLst/>
                        <a:latin typeface="Calibri" panose="020F0502020204030204" pitchFamily="34" charset="0"/>
                      </a:endParaRPr>
                    </a:p>
                  </a:txBody>
                  <a:tcPr marL="9150" marR="9150" marT="9150" marB="0" anchor="b"/>
                </a:tc>
                <a:tc hMerge="1">
                  <a:txBody>
                    <a:bodyPr/>
                    <a:lstStyle/>
                    <a:p>
                      <a:pPr algn="ctr" fontAlgn="b"/>
                      <a:endParaRPr lang="en-US" sz="12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2257163586"/>
                  </a:ext>
                </a:extLst>
              </a:tr>
              <a:tr h="371871">
                <a:tc vMerge="1">
                  <a:txBody>
                    <a:bodyPr/>
                    <a:lstStyle/>
                    <a:p>
                      <a:endParaRPr lang="en-US"/>
                    </a:p>
                  </a:txBody>
                  <a:tcPr/>
                </a:tc>
                <a:tc gridSpan="7">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u="none" strike="noStrike" dirty="0">
                          <a:effectLst/>
                        </a:rPr>
                        <a:t>This rule allows traffic from the Business Tier application security group to the Data Tier application security group. The priority for this rule is higher than the priority for the Deny-Database-All rule. As a result, this rule is processed before the Deny-Database-All rule, so traffic from the Business Tier application security group is allowed, whereas all other traffic is blocked.</a:t>
                      </a:r>
                      <a:endParaRPr lang="en-US" sz="800" b="0" i="0" u="none" strike="noStrike" dirty="0">
                        <a:solidFill>
                          <a:srgbClr val="000000"/>
                        </a:solidFill>
                        <a:effectLst/>
                        <a:latin typeface="Calibri" panose="020F0502020204030204" pitchFamily="34" charset="0"/>
                      </a:endParaRPr>
                    </a:p>
                  </a:txBody>
                  <a:tcPr marL="9150" marR="9150" marT="915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21998761"/>
                  </a:ext>
                </a:extLst>
              </a:tr>
              <a:tr h="154375">
                <a:tc vMerge="1">
                  <a:txBody>
                    <a:bodyPr/>
                    <a:lstStyle/>
                    <a:p>
                      <a:endParaRPr lang="en-US"/>
                    </a:p>
                  </a:txBody>
                  <a:tcPr/>
                </a:tc>
                <a:tc>
                  <a:txBody>
                    <a:bodyPr/>
                    <a:lstStyle/>
                    <a:p>
                      <a:pPr algn="ctr" fontAlgn="b"/>
                      <a:r>
                        <a:rPr lang="en-US" sz="800" u="none" strike="noStrike">
                          <a:effectLst/>
                        </a:rPr>
                        <a:t>Priority</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Source</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Source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Destination</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Destination ports</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Protocol</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Access</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771834210"/>
                  </a:ext>
                </a:extLst>
              </a:tr>
              <a:tr h="154375">
                <a:tc vMerge="1">
                  <a:txBody>
                    <a:bodyPr/>
                    <a:lstStyle/>
                    <a:p>
                      <a:endParaRPr lang="en-US"/>
                    </a:p>
                  </a:txBody>
                  <a:tcPr/>
                </a:tc>
                <a:tc>
                  <a:txBody>
                    <a:bodyPr/>
                    <a:lstStyle/>
                    <a:p>
                      <a:pPr algn="ctr" fontAlgn="b"/>
                      <a:r>
                        <a:rPr lang="en-US" sz="800" u="none" strike="noStrike">
                          <a:effectLst/>
                        </a:rPr>
                        <a:t>110</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Business Tier</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Data Tier</a:t>
                      </a:r>
                      <a:endParaRPr lang="en-US" sz="800" b="0" i="0" u="none" strike="noStrike" dirty="0">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1433</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a:effectLst/>
                        </a:rPr>
                        <a:t>TCP</a:t>
                      </a:r>
                      <a:endParaRPr lang="en-US" sz="800" b="0" i="0" u="none" strike="noStrike">
                        <a:solidFill>
                          <a:srgbClr val="000000"/>
                        </a:solidFill>
                        <a:effectLst/>
                        <a:latin typeface="Calibri" panose="020F0502020204030204" pitchFamily="34" charset="0"/>
                      </a:endParaRPr>
                    </a:p>
                  </a:txBody>
                  <a:tcPr marL="9150" marR="9150" marT="9150" marB="0" anchor="b"/>
                </a:tc>
                <a:tc>
                  <a:txBody>
                    <a:bodyPr/>
                    <a:lstStyle/>
                    <a:p>
                      <a:pPr algn="ctr" fontAlgn="b"/>
                      <a:r>
                        <a:rPr lang="en-US" sz="800" u="none" strike="noStrike" dirty="0">
                          <a:effectLst/>
                        </a:rPr>
                        <a:t>Allow </a:t>
                      </a:r>
                      <a:endParaRPr lang="en-US" sz="800" b="0" i="0" u="none" strike="noStrike" dirty="0">
                        <a:solidFill>
                          <a:srgbClr val="000000"/>
                        </a:solidFill>
                        <a:effectLst/>
                        <a:latin typeface="Calibri" panose="020F0502020204030204" pitchFamily="34" charset="0"/>
                      </a:endParaRPr>
                    </a:p>
                  </a:txBody>
                  <a:tcPr marL="9150" marR="9150" marT="9150" marB="0" anchor="b"/>
                </a:tc>
                <a:extLst>
                  <a:ext uri="{0D108BD9-81ED-4DB2-BD59-A6C34878D82A}">
                    <a16:rowId xmlns:a16="http://schemas.microsoft.com/office/drawing/2014/main" val="3268213817"/>
                  </a:ext>
                </a:extLst>
              </a:tr>
            </a:tbl>
          </a:graphicData>
        </a:graphic>
      </p:graphicFrame>
      <p:pic>
        <p:nvPicPr>
          <p:cNvPr id="21510" name="Picture 6" descr="Network isolation of Azure services using service tags">
            <a:extLst>
              <a:ext uri="{FF2B5EF4-FFF2-40B4-BE49-F238E27FC236}">
                <a16:creationId xmlns:a16="http://schemas.microsoft.com/office/drawing/2014/main" id="{F4EBF87A-1094-A54E-AC84-295594D93E4F}"/>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6797432" y="829740"/>
            <a:ext cx="2829246" cy="246502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DE787A6-3C34-5A47-B346-A0A50C387DEE}"/>
              </a:ext>
            </a:extLst>
          </p:cNvPr>
          <p:cNvSpPr txBox="1"/>
          <p:nvPr/>
        </p:nvSpPr>
        <p:spPr>
          <a:xfrm>
            <a:off x="9816188" y="2330725"/>
            <a:ext cx="1899085" cy="461665"/>
          </a:xfrm>
          <a:prstGeom prst="rect">
            <a:avLst/>
          </a:prstGeom>
          <a:noFill/>
        </p:spPr>
        <p:txBody>
          <a:bodyPr wrap="square" lIns="0" tIns="0" rIns="0" bIns="0" rtlCol="0">
            <a:spAutoFit/>
          </a:bodyPr>
          <a:lstStyle/>
          <a:p>
            <a:r>
              <a:rPr lang="en-US" sz="1000" dirty="0"/>
              <a:t>A service tag represents a group of IP address prefixes from </a:t>
            </a:r>
            <a:r>
              <a:rPr lang="en-US" sz="1000" dirty="0" err="1"/>
              <a:t>agiven</a:t>
            </a:r>
            <a:r>
              <a:rPr lang="en-US" sz="1000" dirty="0"/>
              <a:t> Azure service.</a:t>
            </a:r>
          </a:p>
        </p:txBody>
      </p:sp>
      <p:pic>
        <p:nvPicPr>
          <p:cNvPr id="21512" name="Picture 8" descr="Private link service workflow">
            <a:extLst>
              <a:ext uri="{FF2B5EF4-FFF2-40B4-BE49-F238E27FC236}">
                <a16:creationId xmlns:a16="http://schemas.microsoft.com/office/drawing/2014/main" id="{D6992A26-FA19-D440-9C54-1DF704B6B366}"/>
              </a:ext>
            </a:extLst>
          </p:cNvPr>
          <p:cNvPicPr>
            <a:picLocks noChangeAspect="1" noChangeArrowheads="1"/>
          </p:cNvPicPr>
          <p:nvPr/>
        </p:nvPicPr>
        <p:blipFill rotWithShape="1">
          <a:blip r:embed="rId10" cstate="print">
            <a:extLst>
              <a:ext uri="{28A0092B-C50C-407E-A947-70E740481C1C}">
                <a14:useLocalDpi xmlns:a14="http://schemas.microsoft.com/office/drawing/2010/main"/>
              </a:ext>
            </a:extLst>
          </a:blip>
          <a:srcRect/>
          <a:stretch/>
        </p:blipFill>
        <p:spPr bwMode="auto">
          <a:xfrm>
            <a:off x="6817904" y="3563239"/>
            <a:ext cx="2849718" cy="160273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9DD6EB3F-EFDE-174E-BC59-9850759B89CC}"/>
              </a:ext>
            </a:extLst>
          </p:cNvPr>
          <p:cNvSpPr/>
          <p:nvPr/>
        </p:nvSpPr>
        <p:spPr>
          <a:xfrm>
            <a:off x="9768238" y="3911913"/>
            <a:ext cx="2169458" cy="707886"/>
          </a:xfrm>
          <a:prstGeom prst="rect">
            <a:avLst/>
          </a:prstGeom>
        </p:spPr>
        <p:txBody>
          <a:bodyPr wrap="square">
            <a:spAutoFit/>
          </a:bodyPr>
          <a:lstStyle/>
          <a:p>
            <a:r>
              <a:rPr lang="en-US" sz="1000" dirty="0"/>
              <a:t>Private Link access so that consumers to your service can access it privately from their own VNets behind an Azure Standard Load Balancer</a:t>
            </a:r>
          </a:p>
        </p:txBody>
      </p:sp>
    </p:spTree>
    <p:extLst>
      <p:ext uri="{BB962C8B-B14F-4D97-AF65-F5344CB8AC3E}">
        <p14:creationId xmlns:p14="http://schemas.microsoft.com/office/powerpoint/2010/main" val="324877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F18F27-7C57-9B4F-921B-9F2CC746C18B}"/>
              </a:ext>
            </a:extLst>
          </p:cNvPr>
          <p:cNvSpPr>
            <a:spLocks noGrp="1"/>
          </p:cNvSpPr>
          <p:nvPr>
            <p:ph type="sldNum" sz="quarter" idx="4"/>
          </p:nvPr>
        </p:nvSpPr>
        <p:spPr/>
        <p:txBody>
          <a:bodyPr/>
          <a:lstStyle/>
          <a:p>
            <a:fld id="{14083476-7809-41B0-B38C-DE860FDD3802}" type="slidenum">
              <a:rPr lang="en-US" smtClean="0"/>
              <a:pPr/>
              <a:t>4</a:t>
            </a:fld>
            <a:endParaRPr lang="en-US"/>
          </a:p>
        </p:txBody>
      </p:sp>
      <p:sp>
        <p:nvSpPr>
          <p:cNvPr id="3" name="Date Placeholder 2">
            <a:extLst>
              <a:ext uri="{FF2B5EF4-FFF2-40B4-BE49-F238E27FC236}">
                <a16:creationId xmlns:a16="http://schemas.microsoft.com/office/drawing/2014/main" id="{A8748B2A-92A6-1242-B585-DB8C97E4CA0D}"/>
              </a:ext>
            </a:extLst>
          </p:cNvPr>
          <p:cNvSpPr>
            <a:spLocks noGrp="1"/>
          </p:cNvSpPr>
          <p:nvPr>
            <p:ph type="dt" sz="half" idx="2"/>
          </p:nvPr>
        </p:nvSpPr>
        <p:spPr/>
        <p:txBody>
          <a:bodyPr/>
          <a:lstStyle/>
          <a:p>
            <a:fld id="{B8DE1085-FDD9-3946-9F93-89E93EF2F52B}" type="datetime2">
              <a:rPr lang="en-US" smtClean="0"/>
              <a:t>Friday, October 8, 2021</a:t>
            </a:fld>
            <a:endParaRPr lang="en-US"/>
          </a:p>
        </p:txBody>
      </p:sp>
      <p:sp>
        <p:nvSpPr>
          <p:cNvPr id="4" name="Footer Placeholder 3">
            <a:extLst>
              <a:ext uri="{FF2B5EF4-FFF2-40B4-BE49-F238E27FC236}">
                <a16:creationId xmlns:a16="http://schemas.microsoft.com/office/drawing/2014/main" id="{88B455B7-3AF1-3D41-9A36-EC3871E9A11A}"/>
              </a:ext>
            </a:extLst>
          </p:cNvPr>
          <p:cNvSpPr>
            <a:spLocks noGrp="1"/>
          </p:cNvSpPr>
          <p:nvPr>
            <p:ph type="ftr" sz="quarter" idx="3"/>
          </p:nvPr>
        </p:nvSpPr>
        <p:spPr/>
        <p:txBody>
          <a:bodyPr/>
          <a:lstStyle/>
          <a:p>
            <a:endParaRPr lang="en-US"/>
          </a:p>
        </p:txBody>
      </p:sp>
      <p:sp>
        <p:nvSpPr>
          <p:cNvPr id="12" name="Title 11">
            <a:extLst>
              <a:ext uri="{FF2B5EF4-FFF2-40B4-BE49-F238E27FC236}">
                <a16:creationId xmlns:a16="http://schemas.microsoft.com/office/drawing/2014/main" id="{7627B7D6-E8B6-B847-ACF9-3B173DA248CC}"/>
              </a:ext>
            </a:extLst>
          </p:cNvPr>
          <p:cNvSpPr>
            <a:spLocks noGrp="1"/>
          </p:cNvSpPr>
          <p:nvPr>
            <p:ph type="title"/>
          </p:nvPr>
        </p:nvSpPr>
        <p:spPr/>
        <p:txBody>
          <a:bodyPr/>
          <a:lstStyle/>
          <a:p>
            <a:r>
              <a:rPr lang="en-US" dirty="0"/>
              <a:t>Network Security Groups &amp; Application Security Groups Continued</a:t>
            </a:r>
          </a:p>
        </p:txBody>
      </p:sp>
      <p:sp>
        <p:nvSpPr>
          <p:cNvPr id="13" name="Text Placeholder 12">
            <a:extLst>
              <a:ext uri="{FF2B5EF4-FFF2-40B4-BE49-F238E27FC236}">
                <a16:creationId xmlns:a16="http://schemas.microsoft.com/office/drawing/2014/main" id="{F45F138E-E56C-2F4F-9495-5C129B8F1C11}"/>
              </a:ext>
            </a:extLst>
          </p:cNvPr>
          <p:cNvSpPr>
            <a:spLocks noGrp="1"/>
          </p:cNvSpPr>
          <p:nvPr>
            <p:ph type="body" sz="quarter" idx="11"/>
          </p:nvPr>
        </p:nvSpPr>
        <p:spPr/>
        <p:txBody>
          <a:bodyPr>
            <a:normAutofit fontScale="92500" lnSpcReduction="10000"/>
          </a:bodyPr>
          <a:lstStyle/>
          <a:p>
            <a:r>
              <a:rPr lang="en-US" dirty="0"/>
              <a:t>You can reuse your security policy at scale without manual maintenance of explicit IP addresses. </a:t>
            </a:r>
          </a:p>
        </p:txBody>
      </p:sp>
      <p:graphicFrame>
        <p:nvGraphicFramePr>
          <p:cNvPr id="14" name="Table 13">
            <a:extLst>
              <a:ext uri="{FF2B5EF4-FFF2-40B4-BE49-F238E27FC236}">
                <a16:creationId xmlns:a16="http://schemas.microsoft.com/office/drawing/2014/main" id="{DDA1777E-DACE-1E45-97F4-7DBB468353CC}"/>
              </a:ext>
            </a:extLst>
          </p:cNvPr>
          <p:cNvGraphicFramePr>
            <a:graphicFrameLocks noGrp="1"/>
          </p:cNvGraphicFramePr>
          <p:nvPr>
            <p:extLst>
              <p:ext uri="{D42A27DB-BD31-4B8C-83A1-F6EECF244321}">
                <p14:modId xmlns:p14="http://schemas.microsoft.com/office/powerpoint/2010/main" val="402539105"/>
              </p:ext>
            </p:extLst>
          </p:nvPr>
        </p:nvGraphicFramePr>
        <p:xfrm>
          <a:off x="379972" y="1621078"/>
          <a:ext cx="4420627" cy="4320986"/>
        </p:xfrm>
        <a:graphic>
          <a:graphicData uri="http://schemas.openxmlformats.org/drawingml/2006/table">
            <a:tbl>
              <a:tblPr firstRow="1" bandRow="1">
                <a:tableStyleId>{5C22544A-7EE6-4342-B048-85BDC9FD1C3A}</a:tableStyleId>
              </a:tblPr>
              <a:tblGrid>
                <a:gridCol w="771422">
                  <a:extLst>
                    <a:ext uri="{9D8B030D-6E8A-4147-A177-3AD203B41FA5}">
                      <a16:colId xmlns:a16="http://schemas.microsoft.com/office/drawing/2014/main" val="3408999867"/>
                    </a:ext>
                  </a:extLst>
                </a:gridCol>
                <a:gridCol w="1679212">
                  <a:extLst>
                    <a:ext uri="{9D8B030D-6E8A-4147-A177-3AD203B41FA5}">
                      <a16:colId xmlns:a16="http://schemas.microsoft.com/office/drawing/2014/main" val="2302936452"/>
                    </a:ext>
                  </a:extLst>
                </a:gridCol>
                <a:gridCol w="1969993">
                  <a:extLst>
                    <a:ext uri="{9D8B030D-6E8A-4147-A177-3AD203B41FA5}">
                      <a16:colId xmlns:a16="http://schemas.microsoft.com/office/drawing/2014/main" val="2574945070"/>
                    </a:ext>
                  </a:extLst>
                </a:gridCol>
              </a:tblGrid>
              <a:tr h="414690">
                <a:tc>
                  <a:txBody>
                    <a:bodyPr/>
                    <a:lstStyle/>
                    <a:p>
                      <a:pPr algn="ctr"/>
                      <a:endParaRPr lang="en-US" sz="900" dirty="0">
                        <a:effectLst/>
                      </a:endParaRPr>
                    </a:p>
                  </a:txBody>
                  <a:tcPr marL="47043" marR="47043" marT="23522" marB="23522" anchor="ctr"/>
                </a:tc>
                <a:tc>
                  <a:txBody>
                    <a:bodyPr/>
                    <a:lstStyle/>
                    <a:p>
                      <a:pPr algn="ctr"/>
                      <a:r>
                        <a:rPr lang="en-US" sz="900" b="1" dirty="0">
                          <a:solidFill>
                            <a:srgbClr val="FFFFFF"/>
                          </a:solidFill>
                          <a:effectLst/>
                        </a:rPr>
                        <a:t>Network Security Group</a:t>
                      </a:r>
                      <a:endParaRPr lang="en-US" sz="900" dirty="0">
                        <a:effectLst/>
                      </a:endParaRPr>
                    </a:p>
                  </a:txBody>
                  <a:tcPr marL="47043" marR="47043" marT="23522" marB="23522" anchor="ctr"/>
                </a:tc>
                <a:tc>
                  <a:txBody>
                    <a:bodyPr/>
                    <a:lstStyle/>
                    <a:p>
                      <a:pPr algn="ctr"/>
                      <a:r>
                        <a:rPr lang="en-US" sz="900" b="1" dirty="0">
                          <a:solidFill>
                            <a:srgbClr val="FFFFFF"/>
                          </a:solidFill>
                          <a:effectLst/>
                        </a:rPr>
                        <a:t>Application Security Group</a:t>
                      </a:r>
                      <a:endParaRPr lang="en-US" sz="900" dirty="0">
                        <a:effectLst/>
                      </a:endParaRPr>
                    </a:p>
                  </a:txBody>
                  <a:tcPr marL="47043" marR="47043" marT="23522" marB="23522" anchor="ctr"/>
                </a:tc>
                <a:extLst>
                  <a:ext uri="{0D108BD9-81ED-4DB2-BD59-A6C34878D82A}">
                    <a16:rowId xmlns:a16="http://schemas.microsoft.com/office/drawing/2014/main" val="4217397900"/>
                  </a:ext>
                </a:extLst>
              </a:tr>
              <a:tr h="539100">
                <a:tc>
                  <a:txBody>
                    <a:bodyPr/>
                    <a:lstStyle/>
                    <a:p>
                      <a:pPr algn="ctr"/>
                      <a:r>
                        <a:rPr lang="en-US" sz="900" b="1" dirty="0">
                          <a:effectLst/>
                        </a:rPr>
                        <a:t>Description</a:t>
                      </a:r>
                      <a:endParaRPr lang="en-US" sz="900" dirty="0">
                        <a:effectLst/>
                      </a:endParaRPr>
                    </a:p>
                  </a:txBody>
                  <a:tcPr marL="47043" marR="47043" marT="23522" marB="23522" anchor="ctr">
                    <a:solidFill>
                      <a:srgbClr val="CBD5ED"/>
                    </a:solidFill>
                  </a:tcPr>
                </a:tc>
                <a:tc>
                  <a:txBody>
                    <a:bodyPr/>
                    <a:lstStyle/>
                    <a:p>
                      <a:pPr algn="ctr"/>
                      <a:r>
                        <a:rPr lang="en-US" sz="900" b="0">
                          <a:effectLst/>
                        </a:rPr>
                        <a:t>A network security group is used to enforce and control network traffic.</a:t>
                      </a:r>
                      <a:endParaRPr lang="en-US" sz="900">
                        <a:effectLst/>
                      </a:endParaRPr>
                    </a:p>
                  </a:txBody>
                  <a:tcPr marL="47043" marR="47043" marT="23522" marB="23522" anchor="ctr"/>
                </a:tc>
                <a:tc>
                  <a:txBody>
                    <a:bodyPr/>
                    <a:lstStyle/>
                    <a:p>
                      <a:pPr algn="ctr"/>
                      <a:r>
                        <a:rPr lang="en-US" sz="900" b="0">
                          <a:effectLst/>
                        </a:rPr>
                        <a:t>An application security group is an object reference within an NSG.</a:t>
                      </a:r>
                      <a:endParaRPr lang="en-US" sz="900">
                        <a:effectLst/>
                      </a:endParaRPr>
                    </a:p>
                  </a:txBody>
                  <a:tcPr marL="47043" marR="47043" marT="23522" marB="23522" anchor="ctr"/>
                </a:tc>
                <a:extLst>
                  <a:ext uri="{0D108BD9-81ED-4DB2-BD59-A6C34878D82A}">
                    <a16:rowId xmlns:a16="http://schemas.microsoft.com/office/drawing/2014/main" val="559448155"/>
                  </a:ext>
                </a:extLst>
              </a:tr>
              <a:tr h="539100">
                <a:tc>
                  <a:txBody>
                    <a:bodyPr/>
                    <a:lstStyle/>
                    <a:p>
                      <a:pPr algn="ctr"/>
                      <a:r>
                        <a:rPr lang="en-US" sz="900" b="1">
                          <a:effectLst/>
                        </a:rPr>
                        <a:t>Features</a:t>
                      </a:r>
                      <a:endParaRPr lang="en-US" sz="900">
                        <a:effectLst/>
                      </a:endParaRPr>
                    </a:p>
                  </a:txBody>
                  <a:tcPr marL="47043" marR="47043" marT="23522" marB="23522" anchor="ctr"/>
                </a:tc>
                <a:tc>
                  <a:txBody>
                    <a:bodyPr/>
                    <a:lstStyle/>
                    <a:p>
                      <a:pPr algn="ctr"/>
                      <a:r>
                        <a:rPr lang="en-US" sz="900" b="0">
                          <a:effectLst/>
                        </a:rPr>
                        <a:t>Controls the inbound and outbound traffic at the subnet level.</a:t>
                      </a:r>
                      <a:endParaRPr lang="en-US" sz="900">
                        <a:effectLst/>
                      </a:endParaRPr>
                    </a:p>
                  </a:txBody>
                  <a:tcPr marL="47043" marR="47043" marT="23522" marB="23522" anchor="ctr"/>
                </a:tc>
                <a:tc>
                  <a:txBody>
                    <a:bodyPr/>
                    <a:lstStyle/>
                    <a:p>
                      <a:pPr algn="ctr"/>
                      <a:r>
                        <a:rPr lang="en-US" sz="900" b="0" dirty="0">
                          <a:effectLst/>
                        </a:rPr>
                        <a:t>Controls the inbound and outbound traffic at the network interface level.</a:t>
                      </a:r>
                      <a:endParaRPr lang="en-US" sz="900" dirty="0">
                        <a:effectLst/>
                      </a:endParaRPr>
                    </a:p>
                  </a:txBody>
                  <a:tcPr marL="47043" marR="47043" marT="23522" marB="23522" anchor="ctr"/>
                </a:tc>
                <a:extLst>
                  <a:ext uri="{0D108BD9-81ED-4DB2-BD59-A6C34878D82A}">
                    <a16:rowId xmlns:a16="http://schemas.microsoft.com/office/drawing/2014/main" val="436266946"/>
                  </a:ext>
                </a:extLst>
              </a:tr>
              <a:tr h="463655">
                <a:tc>
                  <a:txBody>
                    <a:bodyPr/>
                    <a:lstStyle/>
                    <a:p>
                      <a:pPr algn="ctr"/>
                      <a:r>
                        <a:rPr lang="en-US" sz="900" b="1">
                          <a:effectLst/>
                        </a:rPr>
                        <a:t>Rules</a:t>
                      </a:r>
                      <a:endParaRPr lang="en-US" sz="900">
                        <a:effectLst/>
                      </a:endParaRPr>
                    </a:p>
                  </a:txBody>
                  <a:tcPr marL="47043" marR="47043" marT="23522" marB="23522" anchor="ctr"/>
                </a:tc>
                <a:tc>
                  <a:txBody>
                    <a:bodyPr/>
                    <a:lstStyle/>
                    <a:p>
                      <a:pPr algn="ctr"/>
                      <a:r>
                        <a:rPr lang="en-US" sz="900" b="0">
                          <a:effectLst/>
                        </a:rPr>
                        <a:t>Rules are applied to all resources in the associated subnet.</a:t>
                      </a:r>
                      <a:endParaRPr lang="en-US" sz="900">
                        <a:effectLst/>
                      </a:endParaRPr>
                    </a:p>
                  </a:txBody>
                  <a:tcPr marL="47043" marR="47043" marT="23522" marB="23522" anchor="ctr"/>
                </a:tc>
                <a:tc>
                  <a:txBody>
                    <a:bodyPr/>
                    <a:lstStyle/>
                    <a:p>
                      <a:pPr algn="ctr"/>
                      <a:r>
                        <a:rPr lang="en-US" sz="900" b="0">
                          <a:effectLst/>
                        </a:rPr>
                        <a:t>Rules are applied to all ASGs in the same virtual network.</a:t>
                      </a:r>
                      <a:endParaRPr lang="en-US" sz="900">
                        <a:effectLst/>
                      </a:endParaRPr>
                    </a:p>
                  </a:txBody>
                  <a:tcPr marL="47043" marR="47043" marT="23522" marB="23522" anchor="ctr"/>
                </a:tc>
                <a:extLst>
                  <a:ext uri="{0D108BD9-81ED-4DB2-BD59-A6C34878D82A}">
                    <a16:rowId xmlns:a16="http://schemas.microsoft.com/office/drawing/2014/main" val="3602633809"/>
                  </a:ext>
                </a:extLst>
              </a:tr>
              <a:tr h="463655">
                <a:tc>
                  <a:txBody>
                    <a:bodyPr/>
                    <a:lstStyle/>
                    <a:p>
                      <a:pPr algn="ctr"/>
                      <a:r>
                        <a:rPr lang="en-US" sz="900" b="1">
                          <a:effectLst/>
                        </a:rPr>
                        <a:t>Direction</a:t>
                      </a:r>
                      <a:endParaRPr lang="en-US" sz="900">
                        <a:effectLst/>
                      </a:endParaRPr>
                    </a:p>
                  </a:txBody>
                  <a:tcPr marL="47043" marR="47043" marT="23522" marB="23522" anchor="ctr"/>
                </a:tc>
                <a:tc>
                  <a:txBody>
                    <a:bodyPr/>
                    <a:lstStyle/>
                    <a:p>
                      <a:pPr algn="ctr"/>
                      <a:r>
                        <a:rPr lang="en-US" sz="900" b="0">
                          <a:effectLst/>
                        </a:rPr>
                        <a:t>Has separate rules for inbound and outbound traffic.</a:t>
                      </a:r>
                      <a:endParaRPr lang="en-US" sz="900">
                        <a:effectLst/>
                      </a:endParaRPr>
                    </a:p>
                  </a:txBody>
                  <a:tcPr marL="47043" marR="47043" marT="23522" marB="23522" anchor="ctr"/>
                </a:tc>
                <a:tc>
                  <a:txBody>
                    <a:bodyPr/>
                    <a:lstStyle/>
                    <a:p>
                      <a:pPr algn="ctr"/>
                      <a:r>
                        <a:rPr lang="en-US" sz="900" b="0">
                          <a:effectLst/>
                        </a:rPr>
                        <a:t>Has separate rules for inbound and outbound traffic.</a:t>
                      </a:r>
                      <a:endParaRPr lang="en-US" sz="900">
                        <a:effectLst/>
                      </a:endParaRPr>
                    </a:p>
                  </a:txBody>
                  <a:tcPr marL="47043" marR="47043" marT="23522" marB="23522" anchor="ctr"/>
                </a:tc>
                <a:extLst>
                  <a:ext uri="{0D108BD9-81ED-4DB2-BD59-A6C34878D82A}">
                    <a16:rowId xmlns:a16="http://schemas.microsoft.com/office/drawing/2014/main" val="1715128545"/>
                  </a:ext>
                </a:extLst>
              </a:tr>
              <a:tr h="663504">
                <a:tc>
                  <a:txBody>
                    <a:bodyPr/>
                    <a:lstStyle/>
                    <a:p>
                      <a:pPr algn="ctr"/>
                      <a:r>
                        <a:rPr lang="en-US" sz="900" b="1">
                          <a:effectLst/>
                        </a:rPr>
                        <a:t>Limits</a:t>
                      </a:r>
                      <a:endParaRPr lang="en-US" sz="900">
                        <a:effectLst/>
                      </a:endParaRPr>
                    </a:p>
                  </a:txBody>
                  <a:tcPr marL="47043" marR="47043" marT="23522" marB="23522" anchor="ctr"/>
                </a:tc>
                <a:tc>
                  <a:txBody>
                    <a:bodyPr/>
                    <a:lstStyle/>
                    <a:p>
                      <a:pPr algn="ctr"/>
                      <a:r>
                        <a:rPr lang="en-US" sz="900" b="0">
                          <a:effectLst/>
                        </a:rPr>
                        <a:t>NSG has a limit of 1000 rules.</a:t>
                      </a:r>
                      <a:endParaRPr lang="en-US" sz="900">
                        <a:effectLst/>
                      </a:endParaRPr>
                    </a:p>
                  </a:txBody>
                  <a:tcPr marL="47043" marR="47043" marT="23522" marB="23522" anchor="ctr"/>
                </a:tc>
                <a:tc>
                  <a:txBody>
                    <a:bodyPr/>
                    <a:lstStyle/>
                    <a:p>
                      <a:pPr algn="ctr"/>
                      <a:r>
                        <a:rPr lang="en-US" sz="900" b="0">
                          <a:effectLst/>
                        </a:rPr>
                        <a:t>ASGs that can be specified within all security rules of an NSG have a limit of 100 rules.</a:t>
                      </a:r>
                      <a:endParaRPr lang="en-US" sz="900">
                        <a:effectLst/>
                      </a:endParaRPr>
                    </a:p>
                  </a:txBody>
                  <a:tcPr marL="47043" marR="47043" marT="23522" marB="23522" anchor="ctr"/>
                </a:tc>
                <a:extLst>
                  <a:ext uri="{0D108BD9-81ED-4DB2-BD59-A6C34878D82A}">
                    <a16:rowId xmlns:a16="http://schemas.microsoft.com/office/drawing/2014/main" val="2055289528"/>
                  </a:ext>
                </a:extLst>
              </a:tr>
              <a:tr h="324960">
                <a:tc>
                  <a:txBody>
                    <a:bodyPr/>
                    <a:lstStyle/>
                    <a:p>
                      <a:pPr algn="ctr"/>
                      <a:r>
                        <a:rPr lang="en-US" sz="900" b="1">
                          <a:effectLst/>
                        </a:rPr>
                        <a:t>Action</a:t>
                      </a:r>
                      <a:endParaRPr lang="en-US" sz="900">
                        <a:effectLst/>
                      </a:endParaRPr>
                    </a:p>
                  </a:txBody>
                  <a:tcPr marL="47043" marR="47043" marT="23522" marB="23522" anchor="ctr"/>
                </a:tc>
                <a:tc>
                  <a:txBody>
                    <a:bodyPr/>
                    <a:lstStyle/>
                    <a:p>
                      <a:pPr algn="ctr"/>
                      <a:r>
                        <a:rPr lang="en-US" sz="900" b="0">
                          <a:effectLst/>
                        </a:rPr>
                        <a:t>Supports ALLOW and DENY rules.</a:t>
                      </a:r>
                      <a:endParaRPr lang="en-US" sz="900">
                        <a:effectLst/>
                      </a:endParaRPr>
                    </a:p>
                  </a:txBody>
                  <a:tcPr marL="47043" marR="47043" marT="23522" marB="23522" anchor="ctr"/>
                </a:tc>
                <a:tc>
                  <a:txBody>
                    <a:bodyPr/>
                    <a:lstStyle/>
                    <a:p>
                      <a:pPr algn="ctr"/>
                      <a:r>
                        <a:rPr lang="en-US" sz="900" b="0" dirty="0">
                          <a:effectLst/>
                        </a:rPr>
                        <a:t>Supports ALLOW and DENY rules.</a:t>
                      </a:r>
                      <a:endParaRPr lang="en-US" sz="900" dirty="0">
                        <a:effectLst/>
                      </a:endParaRPr>
                    </a:p>
                  </a:txBody>
                  <a:tcPr marL="47043" marR="47043" marT="23522" marB="23522" anchor="ctr"/>
                </a:tc>
                <a:extLst>
                  <a:ext uri="{0D108BD9-81ED-4DB2-BD59-A6C34878D82A}">
                    <a16:rowId xmlns:a16="http://schemas.microsoft.com/office/drawing/2014/main" val="2209419905"/>
                  </a:ext>
                </a:extLst>
              </a:tr>
              <a:tr h="912322">
                <a:tc>
                  <a:txBody>
                    <a:bodyPr/>
                    <a:lstStyle/>
                    <a:p>
                      <a:pPr algn="ctr"/>
                      <a:r>
                        <a:rPr lang="en-US" sz="900" b="1">
                          <a:effectLst/>
                        </a:rPr>
                        <a:t>Constraints</a:t>
                      </a:r>
                      <a:endParaRPr lang="en-US" sz="900">
                        <a:effectLst/>
                      </a:endParaRPr>
                    </a:p>
                  </a:txBody>
                  <a:tcPr marL="47043" marR="47043" marT="23522" marB="23522" anchor="ctr"/>
                </a:tc>
                <a:tc>
                  <a:txBody>
                    <a:bodyPr/>
                    <a:lstStyle/>
                    <a:p>
                      <a:pPr algn="ctr"/>
                      <a:r>
                        <a:rPr lang="en-US" sz="900" b="0" dirty="0">
                          <a:effectLst/>
                        </a:rPr>
                        <a:t>You are not allowed to specify multiple IP addresses and IP address ranges in the NSG created by the classic deployment model.</a:t>
                      </a:r>
                      <a:endParaRPr lang="en-US" sz="900" dirty="0">
                        <a:effectLst/>
                      </a:endParaRPr>
                    </a:p>
                  </a:txBody>
                  <a:tcPr marL="47043" marR="47043" marT="23522" marB="23522" anchor="ctr"/>
                </a:tc>
                <a:tc>
                  <a:txBody>
                    <a:bodyPr/>
                    <a:lstStyle/>
                    <a:p>
                      <a:pPr algn="ctr"/>
                      <a:r>
                        <a:rPr lang="en-US" sz="900" b="0" dirty="0">
                          <a:effectLst/>
                        </a:rPr>
                        <a:t>You are not allowed to specify multiple ASGs in the source or destination.</a:t>
                      </a:r>
                      <a:endParaRPr lang="en-US" sz="900" dirty="0">
                        <a:effectLst/>
                      </a:endParaRPr>
                    </a:p>
                  </a:txBody>
                  <a:tcPr marL="47043" marR="47043" marT="23522" marB="23522" anchor="ctr"/>
                </a:tc>
                <a:extLst>
                  <a:ext uri="{0D108BD9-81ED-4DB2-BD59-A6C34878D82A}">
                    <a16:rowId xmlns:a16="http://schemas.microsoft.com/office/drawing/2014/main" val="4266857608"/>
                  </a:ext>
                </a:extLst>
              </a:tr>
            </a:tbl>
          </a:graphicData>
        </a:graphic>
      </p:graphicFrame>
      <p:graphicFrame>
        <p:nvGraphicFramePr>
          <p:cNvPr id="18" name="Table 17">
            <a:extLst>
              <a:ext uri="{FF2B5EF4-FFF2-40B4-BE49-F238E27FC236}">
                <a16:creationId xmlns:a16="http://schemas.microsoft.com/office/drawing/2014/main" id="{F91D3646-FCC0-FF49-AB9C-9B681CBD0203}"/>
              </a:ext>
            </a:extLst>
          </p:cNvPr>
          <p:cNvGraphicFramePr>
            <a:graphicFrameLocks noGrp="1"/>
          </p:cNvGraphicFramePr>
          <p:nvPr>
            <p:extLst>
              <p:ext uri="{D42A27DB-BD31-4B8C-83A1-F6EECF244321}">
                <p14:modId xmlns:p14="http://schemas.microsoft.com/office/powerpoint/2010/main" val="3551953948"/>
              </p:ext>
            </p:extLst>
          </p:nvPr>
        </p:nvGraphicFramePr>
        <p:xfrm>
          <a:off x="4850704" y="1621077"/>
          <a:ext cx="3923502" cy="4320983"/>
        </p:xfrm>
        <a:graphic>
          <a:graphicData uri="http://schemas.openxmlformats.org/drawingml/2006/table">
            <a:tbl>
              <a:tblPr firstRow="1" bandRow="1">
                <a:tableStyleId>{5C22544A-7EE6-4342-B048-85BDC9FD1C3A}</a:tableStyleId>
              </a:tblPr>
              <a:tblGrid>
                <a:gridCol w="596783">
                  <a:extLst>
                    <a:ext uri="{9D8B030D-6E8A-4147-A177-3AD203B41FA5}">
                      <a16:colId xmlns:a16="http://schemas.microsoft.com/office/drawing/2014/main" val="1565340263"/>
                    </a:ext>
                  </a:extLst>
                </a:gridCol>
                <a:gridCol w="3326719">
                  <a:extLst>
                    <a:ext uri="{9D8B030D-6E8A-4147-A177-3AD203B41FA5}">
                      <a16:colId xmlns:a16="http://schemas.microsoft.com/office/drawing/2014/main" val="3510349729"/>
                    </a:ext>
                  </a:extLst>
                </a:gridCol>
              </a:tblGrid>
              <a:tr h="160885">
                <a:tc gridSpan="2">
                  <a:txBody>
                    <a:bodyPr/>
                    <a:lstStyle/>
                    <a:p>
                      <a:r>
                        <a:rPr lang="en-US" sz="800" dirty="0"/>
                        <a:t>SECURITY RULES</a:t>
                      </a:r>
                    </a:p>
                  </a:txBody>
                  <a:tcPr marL="28282" marR="28282" marT="14141" marB="14141" anchor="ctr"/>
                </a:tc>
                <a:tc hMerge="1">
                  <a:txBody>
                    <a:bodyPr/>
                    <a:lstStyle/>
                    <a:p>
                      <a:endParaRPr lang="en-US"/>
                    </a:p>
                  </a:txBody>
                  <a:tcPr/>
                </a:tc>
                <a:extLst>
                  <a:ext uri="{0D108BD9-81ED-4DB2-BD59-A6C34878D82A}">
                    <a16:rowId xmlns:a16="http://schemas.microsoft.com/office/drawing/2014/main" val="385572419"/>
                  </a:ext>
                </a:extLst>
              </a:tr>
              <a:tr h="160885">
                <a:tc>
                  <a:txBody>
                    <a:bodyPr/>
                    <a:lstStyle/>
                    <a:p>
                      <a:pPr algn="l" fontAlgn="t"/>
                      <a:r>
                        <a:rPr lang="en-US" sz="800">
                          <a:effectLst/>
                        </a:rPr>
                        <a:t>Property</a:t>
                      </a:r>
                    </a:p>
                  </a:txBody>
                  <a:tcPr marL="28282" marR="28282" marT="14141" marB="14141"/>
                </a:tc>
                <a:tc>
                  <a:txBody>
                    <a:bodyPr/>
                    <a:lstStyle/>
                    <a:p>
                      <a:pPr algn="l" fontAlgn="t"/>
                      <a:r>
                        <a:rPr lang="en-US" sz="800">
                          <a:effectLst/>
                        </a:rPr>
                        <a:t>Explanation</a:t>
                      </a:r>
                    </a:p>
                  </a:txBody>
                  <a:tcPr marL="28282" marR="28282" marT="14141" marB="14141"/>
                </a:tc>
                <a:extLst>
                  <a:ext uri="{0D108BD9-81ED-4DB2-BD59-A6C34878D82A}">
                    <a16:rowId xmlns:a16="http://schemas.microsoft.com/office/drawing/2014/main" val="685793270"/>
                  </a:ext>
                </a:extLst>
              </a:tr>
              <a:tr h="160885">
                <a:tc>
                  <a:txBody>
                    <a:bodyPr/>
                    <a:lstStyle/>
                    <a:p>
                      <a:pPr algn="l" fontAlgn="t"/>
                      <a:r>
                        <a:rPr lang="en-US" sz="800">
                          <a:effectLst/>
                        </a:rPr>
                        <a:t>Name</a:t>
                      </a:r>
                    </a:p>
                  </a:txBody>
                  <a:tcPr marL="28282" marR="28282" marT="14141" marB="14141"/>
                </a:tc>
                <a:tc>
                  <a:txBody>
                    <a:bodyPr/>
                    <a:lstStyle/>
                    <a:p>
                      <a:pPr algn="l" fontAlgn="t"/>
                      <a:r>
                        <a:rPr lang="en-US" sz="800">
                          <a:effectLst/>
                        </a:rPr>
                        <a:t>A unique name within the network security group.</a:t>
                      </a:r>
                    </a:p>
                  </a:txBody>
                  <a:tcPr marL="28282" marR="28282" marT="14141" marB="14141"/>
                </a:tc>
                <a:extLst>
                  <a:ext uri="{0D108BD9-81ED-4DB2-BD59-A6C34878D82A}">
                    <a16:rowId xmlns:a16="http://schemas.microsoft.com/office/drawing/2014/main" val="775697469"/>
                  </a:ext>
                </a:extLst>
              </a:tr>
              <a:tr h="683252">
                <a:tc>
                  <a:txBody>
                    <a:bodyPr/>
                    <a:lstStyle/>
                    <a:p>
                      <a:pPr algn="l" fontAlgn="t"/>
                      <a:r>
                        <a:rPr lang="en-US" sz="800">
                          <a:effectLst/>
                        </a:rPr>
                        <a:t>Priority</a:t>
                      </a:r>
                    </a:p>
                  </a:txBody>
                  <a:tcPr marL="28282" marR="28282" marT="14141" marB="14141"/>
                </a:tc>
                <a:tc>
                  <a:txBody>
                    <a:bodyPr/>
                    <a:lstStyle/>
                    <a:p>
                      <a:pPr algn="l" fontAlgn="t"/>
                      <a:r>
                        <a:rPr lang="en-US" sz="800" dirty="0">
                          <a:effectLst/>
                        </a:rPr>
                        <a:t>A number between 100 and 4096. Rules are processed in priority order, with lower numbers processed before higher numbers, because lower numbers have higher priority. Once traffic matches a rule, processing stops. As a result, any rules that exist with lower priorities (higher numbers) that have the same attributes as rules with higher priorities are not processed.</a:t>
                      </a:r>
                    </a:p>
                  </a:txBody>
                  <a:tcPr marL="28282" marR="28282" marT="14141" marB="14141"/>
                </a:tc>
                <a:extLst>
                  <a:ext uri="{0D108BD9-81ED-4DB2-BD59-A6C34878D82A}">
                    <a16:rowId xmlns:a16="http://schemas.microsoft.com/office/drawing/2014/main" val="2453194076"/>
                  </a:ext>
                </a:extLst>
              </a:tr>
              <a:tr h="1858577">
                <a:tc>
                  <a:txBody>
                    <a:bodyPr/>
                    <a:lstStyle/>
                    <a:p>
                      <a:pPr algn="l" fontAlgn="t"/>
                      <a:r>
                        <a:rPr lang="en-US" sz="800">
                          <a:effectLst/>
                        </a:rPr>
                        <a:t>Source or destination</a:t>
                      </a:r>
                    </a:p>
                  </a:txBody>
                  <a:tcPr marL="28282" marR="28282" marT="14141" marB="14141"/>
                </a:tc>
                <a:tc>
                  <a:txBody>
                    <a:bodyPr/>
                    <a:lstStyle/>
                    <a:p>
                      <a:pPr algn="l" fontAlgn="t"/>
                      <a:r>
                        <a:rPr lang="en-US" sz="800" dirty="0">
                          <a:effectLst/>
                        </a:rPr>
                        <a:t>Any, or an individual IP address, classless inter-domain routing (CIDR) block (10.0.0.0/24, for example), service tag, or application security group. If you specify an address for an Azure resource, specify the private IP address assigned to the resource. Network security groups are processed after Azure translates a public IP address to a private IP address for inbound traffic, and before Azure translates a private IP address to a public IP address for outbound traffic. . Specifying a range, a service tag, or application security group, enables you to create fewer security rules. The ability to specify multiple individual IP addresses and ranges (you cannot specify multiple service tags or application groups) in a rule is referred to as </a:t>
                      </a:r>
                      <a:r>
                        <a:rPr lang="en-US" sz="800" u="none" strike="noStrike" dirty="0">
                          <a:effectLst/>
                          <a:hlinkClick r:id="rId2"/>
                        </a:rPr>
                        <a:t>augmented security rules</a:t>
                      </a:r>
                      <a:r>
                        <a:rPr lang="en-US" sz="800" dirty="0">
                          <a:effectLst/>
                        </a:rPr>
                        <a:t>. Augmented security rules can only be created in network security groups created through the Resource Manager deployment model. You cannot specify multiple IP addresses and IP address ranges in network security groups created through the classic deployment model.</a:t>
                      </a:r>
                    </a:p>
                  </a:txBody>
                  <a:tcPr marL="28282" marR="28282" marT="14141" marB="14141"/>
                </a:tc>
                <a:extLst>
                  <a:ext uri="{0D108BD9-81ED-4DB2-BD59-A6C34878D82A}">
                    <a16:rowId xmlns:a16="http://schemas.microsoft.com/office/drawing/2014/main" val="4250917787"/>
                  </a:ext>
                </a:extLst>
              </a:tr>
              <a:tr h="160885">
                <a:tc>
                  <a:txBody>
                    <a:bodyPr/>
                    <a:lstStyle/>
                    <a:p>
                      <a:pPr algn="l" fontAlgn="t"/>
                      <a:r>
                        <a:rPr lang="en-US" sz="800">
                          <a:effectLst/>
                        </a:rPr>
                        <a:t>Protocol</a:t>
                      </a:r>
                    </a:p>
                  </a:txBody>
                  <a:tcPr marL="28282" marR="28282" marT="14141" marB="14141"/>
                </a:tc>
                <a:tc>
                  <a:txBody>
                    <a:bodyPr/>
                    <a:lstStyle/>
                    <a:p>
                      <a:pPr algn="l" fontAlgn="t"/>
                      <a:r>
                        <a:rPr lang="en-US" sz="800">
                          <a:effectLst/>
                        </a:rPr>
                        <a:t>TCP, UDP, ICMP, ESP, AH, or Any.</a:t>
                      </a:r>
                    </a:p>
                  </a:txBody>
                  <a:tcPr marL="28282" marR="28282" marT="14141" marB="14141"/>
                </a:tc>
                <a:extLst>
                  <a:ext uri="{0D108BD9-81ED-4DB2-BD59-A6C34878D82A}">
                    <a16:rowId xmlns:a16="http://schemas.microsoft.com/office/drawing/2014/main" val="3937921788"/>
                  </a:ext>
                </a:extLst>
              </a:tr>
              <a:tr h="160885">
                <a:tc>
                  <a:txBody>
                    <a:bodyPr/>
                    <a:lstStyle/>
                    <a:p>
                      <a:pPr algn="l" fontAlgn="t"/>
                      <a:r>
                        <a:rPr lang="en-US" sz="800">
                          <a:effectLst/>
                        </a:rPr>
                        <a:t>Direction</a:t>
                      </a:r>
                    </a:p>
                  </a:txBody>
                  <a:tcPr marL="28282" marR="28282" marT="14141" marB="14141"/>
                </a:tc>
                <a:tc>
                  <a:txBody>
                    <a:bodyPr/>
                    <a:lstStyle/>
                    <a:p>
                      <a:pPr algn="l" fontAlgn="t"/>
                      <a:r>
                        <a:rPr lang="en-US" sz="800" dirty="0">
                          <a:effectLst/>
                        </a:rPr>
                        <a:t>Whether the rule applies to inbound, or outbound traffic.</a:t>
                      </a:r>
                    </a:p>
                  </a:txBody>
                  <a:tcPr marL="28282" marR="28282" marT="14141" marB="14141"/>
                </a:tc>
                <a:extLst>
                  <a:ext uri="{0D108BD9-81ED-4DB2-BD59-A6C34878D82A}">
                    <a16:rowId xmlns:a16="http://schemas.microsoft.com/office/drawing/2014/main" val="831914559"/>
                  </a:ext>
                </a:extLst>
              </a:tr>
              <a:tr h="813844">
                <a:tc>
                  <a:txBody>
                    <a:bodyPr/>
                    <a:lstStyle/>
                    <a:p>
                      <a:pPr algn="l" fontAlgn="t"/>
                      <a:r>
                        <a:rPr lang="en-US" sz="800">
                          <a:effectLst/>
                        </a:rPr>
                        <a:t>Port range</a:t>
                      </a:r>
                    </a:p>
                  </a:txBody>
                  <a:tcPr marL="28282" marR="28282" marT="14141" marB="14141"/>
                </a:tc>
                <a:tc>
                  <a:txBody>
                    <a:bodyPr/>
                    <a:lstStyle/>
                    <a:p>
                      <a:pPr algn="l" fontAlgn="t"/>
                      <a:r>
                        <a:rPr lang="en-US" sz="800">
                          <a:effectLst/>
                        </a:rPr>
                        <a:t>You can specify an individual or range of ports. For example, you could specify 80 or 10000-10005. Specifying ranges enables you to create fewer security rules. Augmented security rules can only be created in network security groups created through the Resource Manager deployment model. You cannot specify multiple ports or port ranges in the same security rule in network security groups created through the classic deployment model.</a:t>
                      </a:r>
                    </a:p>
                  </a:txBody>
                  <a:tcPr marL="28282" marR="28282" marT="14141" marB="14141"/>
                </a:tc>
                <a:extLst>
                  <a:ext uri="{0D108BD9-81ED-4DB2-BD59-A6C34878D82A}">
                    <a16:rowId xmlns:a16="http://schemas.microsoft.com/office/drawing/2014/main" val="2033652713"/>
                  </a:ext>
                </a:extLst>
              </a:tr>
              <a:tr h="160885">
                <a:tc>
                  <a:txBody>
                    <a:bodyPr/>
                    <a:lstStyle/>
                    <a:p>
                      <a:pPr algn="l" fontAlgn="t"/>
                      <a:r>
                        <a:rPr lang="en-US" sz="800">
                          <a:effectLst/>
                        </a:rPr>
                        <a:t>Action</a:t>
                      </a:r>
                    </a:p>
                  </a:txBody>
                  <a:tcPr marL="28282" marR="28282" marT="14141" marB="14141"/>
                </a:tc>
                <a:tc>
                  <a:txBody>
                    <a:bodyPr/>
                    <a:lstStyle/>
                    <a:p>
                      <a:pPr algn="l" fontAlgn="t"/>
                      <a:r>
                        <a:rPr lang="en-US" sz="800" dirty="0">
                          <a:effectLst/>
                        </a:rPr>
                        <a:t>Allow or deny</a:t>
                      </a:r>
                    </a:p>
                  </a:txBody>
                  <a:tcPr marL="28282" marR="28282" marT="14141" marB="14141"/>
                </a:tc>
                <a:extLst>
                  <a:ext uri="{0D108BD9-81ED-4DB2-BD59-A6C34878D82A}">
                    <a16:rowId xmlns:a16="http://schemas.microsoft.com/office/drawing/2014/main" val="2719815950"/>
                  </a:ext>
                </a:extLst>
              </a:tr>
            </a:tbl>
          </a:graphicData>
        </a:graphic>
      </p:graphicFrame>
      <p:pic>
        <p:nvPicPr>
          <p:cNvPr id="22" name="Picture 21">
            <a:extLst>
              <a:ext uri="{FF2B5EF4-FFF2-40B4-BE49-F238E27FC236}">
                <a16:creationId xmlns:a16="http://schemas.microsoft.com/office/drawing/2014/main" id="{DE555DF7-AF39-1448-AC3E-CBB5E58AAA0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8865376" y="2278858"/>
            <a:ext cx="3071895" cy="2810854"/>
          </a:xfrm>
          <a:prstGeom prst="rect">
            <a:avLst/>
          </a:prstGeom>
        </p:spPr>
      </p:pic>
    </p:spTree>
    <p:extLst>
      <p:ext uri="{BB962C8B-B14F-4D97-AF65-F5344CB8AC3E}">
        <p14:creationId xmlns:p14="http://schemas.microsoft.com/office/powerpoint/2010/main" val="275585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E1B082-8B4A-F94E-9591-BBB67AD86AA1}"/>
              </a:ext>
            </a:extLst>
          </p:cNvPr>
          <p:cNvSpPr>
            <a:spLocks noGrp="1"/>
          </p:cNvSpPr>
          <p:nvPr>
            <p:ph type="sldNum" sz="quarter" idx="4"/>
          </p:nvPr>
        </p:nvSpPr>
        <p:spPr/>
        <p:txBody>
          <a:bodyPr/>
          <a:lstStyle/>
          <a:p>
            <a:fld id="{14083476-7809-41B0-B38C-DE860FDD3802}" type="slidenum">
              <a:rPr lang="en-US" smtClean="0"/>
              <a:pPr/>
              <a:t>5</a:t>
            </a:fld>
            <a:endParaRPr lang="en-US"/>
          </a:p>
        </p:txBody>
      </p:sp>
      <p:sp>
        <p:nvSpPr>
          <p:cNvPr id="3" name="Date Placeholder 2">
            <a:extLst>
              <a:ext uri="{FF2B5EF4-FFF2-40B4-BE49-F238E27FC236}">
                <a16:creationId xmlns:a16="http://schemas.microsoft.com/office/drawing/2014/main" id="{05F45F0D-D718-FC46-87EE-703881F9596C}"/>
              </a:ext>
            </a:extLst>
          </p:cNvPr>
          <p:cNvSpPr>
            <a:spLocks noGrp="1"/>
          </p:cNvSpPr>
          <p:nvPr>
            <p:ph type="dt" sz="half" idx="2"/>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F893E6C6-9767-1248-AAA7-33773EF97D6A}"/>
              </a:ext>
            </a:extLst>
          </p:cNvPr>
          <p:cNvSpPr>
            <a:spLocks noGrp="1"/>
          </p:cNvSpPr>
          <p:nvPr>
            <p:ph type="ftr" sz="quarter" idx="3"/>
          </p:nvPr>
        </p:nvSpPr>
        <p:spPr/>
        <p:txBody>
          <a:bodyPr/>
          <a:lstStyle/>
          <a:p>
            <a:endParaRPr lang="en-US"/>
          </a:p>
        </p:txBody>
      </p:sp>
      <p:sp>
        <p:nvSpPr>
          <p:cNvPr id="5" name="Title 4">
            <a:extLst>
              <a:ext uri="{FF2B5EF4-FFF2-40B4-BE49-F238E27FC236}">
                <a16:creationId xmlns:a16="http://schemas.microsoft.com/office/drawing/2014/main" id="{8EE4607B-AC76-9D46-97B9-B0BE11F7E31D}"/>
              </a:ext>
            </a:extLst>
          </p:cNvPr>
          <p:cNvSpPr>
            <a:spLocks noGrp="1"/>
          </p:cNvSpPr>
          <p:nvPr>
            <p:ph type="title"/>
          </p:nvPr>
        </p:nvSpPr>
        <p:spPr/>
        <p:txBody>
          <a:bodyPr/>
          <a:lstStyle/>
          <a:p>
            <a:r>
              <a:rPr lang="en-US" dirty="0"/>
              <a:t>Move to Service Based Networking rather than Host Based Networking</a:t>
            </a:r>
          </a:p>
        </p:txBody>
      </p:sp>
      <p:pic>
        <p:nvPicPr>
          <p:cNvPr id="27650" name="Picture 2" descr="Two diagrams of host-based vs service-based networking">
            <a:extLst>
              <a:ext uri="{FF2B5EF4-FFF2-40B4-BE49-F238E27FC236}">
                <a16:creationId xmlns:a16="http://schemas.microsoft.com/office/drawing/2014/main" id="{B0A1CCEF-C4CE-4B47-BDAD-9D0B9186DD36}"/>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40441" y="883052"/>
            <a:ext cx="6161654" cy="252403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5">
            <a:extLst>
              <a:ext uri="{FF2B5EF4-FFF2-40B4-BE49-F238E27FC236}">
                <a16:creationId xmlns:a16="http://schemas.microsoft.com/office/drawing/2014/main" id="{E3A09E6E-6F2A-4843-A6EE-4959E1AF0FCA}"/>
              </a:ext>
            </a:extLst>
          </p:cNvPr>
          <p:cNvSpPr txBox="1">
            <a:spLocks/>
          </p:cNvSpPr>
          <p:nvPr/>
        </p:nvSpPr>
        <p:spPr>
          <a:xfrm>
            <a:off x="7540065" y="744270"/>
            <a:ext cx="4220136" cy="5622912"/>
          </a:xfrm>
          <a:prstGeom prst="rect">
            <a:avLst/>
          </a:prstGeom>
        </p:spPr>
        <p:txBody>
          <a:bodyPr anchor="ctr"/>
          <a:lstStyle>
            <a:lvl1pPr marL="270000" indent="-270000" algn="l" defTabSz="914400" rtl="0" eaLnBrk="1" latinLnBrk="0" hangingPunct="1">
              <a:spcBef>
                <a:spcPts val="0"/>
              </a:spcBef>
              <a:buClr>
                <a:schemeClr val="tx1"/>
              </a:buClr>
              <a:buFont typeface="Wingdings" panose="05000000000000000000" pitchFamily="2" charset="2"/>
              <a:buChar char="§"/>
              <a:defRPr sz="1600" kern="1200">
                <a:solidFill>
                  <a:schemeClr val="tx1"/>
                </a:solidFill>
                <a:latin typeface="+mn-lt"/>
                <a:ea typeface="+mn-ea"/>
                <a:cs typeface="+mn-cs"/>
              </a:defRPr>
            </a:lvl1pPr>
            <a:lvl2pPr marL="538163" indent="-271463" algn="l" defTabSz="914400" rtl="0" eaLnBrk="1" latinLnBrk="0" hangingPunct="1">
              <a:spcBef>
                <a:spcPts val="0"/>
              </a:spcBef>
              <a:buFont typeface="Credit Suisse Type Light" pitchFamily="34" charset="0"/>
              <a:buChar char="–"/>
              <a:defRPr sz="1600" kern="1200">
                <a:solidFill>
                  <a:schemeClr val="tx1"/>
                </a:solidFill>
                <a:latin typeface="+mn-lt"/>
                <a:ea typeface="+mn-ea"/>
                <a:cs typeface="+mn-cs"/>
              </a:defRPr>
            </a:lvl2pPr>
            <a:lvl3pPr marL="810000" indent="-268288" algn="l" defTabSz="914400" rtl="0" eaLnBrk="1" latinLnBrk="0" hangingPunct="1">
              <a:spcBef>
                <a:spcPts val="0"/>
              </a:spcBef>
              <a:buClr>
                <a:schemeClr val="tx1"/>
              </a:buClr>
              <a:buFont typeface="Wingdings" panose="05000000000000000000" pitchFamily="2" charset="2"/>
              <a:buChar char="§"/>
              <a:defRPr sz="1600" kern="1200">
                <a:solidFill>
                  <a:schemeClr val="tx1"/>
                </a:solidFill>
                <a:latin typeface="+mn-lt"/>
                <a:ea typeface="+mn-ea"/>
                <a:cs typeface="+mn-cs"/>
              </a:defRPr>
            </a:lvl3pPr>
            <a:lvl4pPr marL="1080000" indent="-269875" algn="l" defTabSz="914400" rtl="0" eaLnBrk="1" latinLnBrk="0" hangingPunct="1">
              <a:spcBef>
                <a:spcPts val="0"/>
              </a:spcBef>
              <a:buFont typeface="Credit Suisse Type Light" pitchFamily="34" charset="0"/>
              <a:buChar char="–"/>
              <a:defRPr lang="en-US" sz="1600" kern="1200" dirty="0" smtClean="0">
                <a:solidFill>
                  <a:schemeClr val="tx1"/>
                </a:solidFill>
                <a:latin typeface="+mn-lt"/>
                <a:ea typeface="+mn-ea"/>
                <a:cs typeface="+mn-cs"/>
              </a:defRPr>
            </a:lvl4pPr>
            <a:lvl5pPr marL="1344613" indent="-268288" algn="l" defTabSz="914400" rtl="0" eaLnBrk="1" latinLnBrk="0" hangingPunct="1">
              <a:spcBef>
                <a:spcPts val="0"/>
              </a:spcBef>
              <a:buClr>
                <a:srgbClr val="91867E"/>
              </a:buClr>
              <a:buFont typeface="Credit Suisse Type Light"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spcAft>
                <a:spcPts val="600"/>
              </a:spcAft>
            </a:pPr>
            <a:r>
              <a:rPr lang="en-US" dirty="0"/>
              <a:t>Traditional service-to-service traffic still needs to be routed, and typically load balancers are paired with each service. This results in a proliferation of load balancers, increasing cost and request latency.</a:t>
            </a:r>
          </a:p>
          <a:p>
            <a:pPr>
              <a:spcAft>
                <a:spcPts val="600"/>
              </a:spcAft>
            </a:pPr>
            <a:r>
              <a:rPr lang="en-US" dirty="0"/>
              <a:t>As the infrastructure becomes larger and more dynamic, this puts pressure on networking and security teams to keep pace with more changes to load balancers and firewall rules. </a:t>
            </a:r>
          </a:p>
          <a:p>
            <a:pPr>
              <a:spcAft>
                <a:spcPts val="600"/>
              </a:spcAft>
            </a:pPr>
            <a:r>
              <a:rPr lang="en-US" dirty="0"/>
              <a:t>A service mesh is a software-driven approach to routing and segmentation. The goal is to solve the networking and security challenges of operating microservices and cloud infrastructure. Service mesh solutions bring additional benefits such as failure handling, retries, and network observability.</a:t>
            </a:r>
          </a:p>
          <a:p>
            <a:pPr>
              <a:spcAft>
                <a:spcPts val="600"/>
              </a:spcAft>
            </a:pPr>
            <a:r>
              <a:rPr lang="en-US" sz="900" dirty="0">
                <a:hlinkClick r:id="rId3"/>
              </a:rPr>
              <a:t>https://www.hashicorp.com/resources/service-mesh-microservices-networking</a:t>
            </a:r>
            <a:endParaRPr lang="en-US" sz="900" dirty="0"/>
          </a:p>
          <a:p>
            <a:pPr>
              <a:spcAft>
                <a:spcPts val="600"/>
              </a:spcAft>
            </a:pPr>
            <a:r>
              <a:rPr lang="en-US" sz="900" dirty="0">
                <a:hlinkClick r:id="rId4"/>
              </a:rPr>
              <a:t>https://www.nginx.com/resources/glossary/multi-hybrid-cloud-strategy/</a:t>
            </a:r>
            <a:r>
              <a:rPr lang="en-US" sz="900" dirty="0"/>
              <a:t> </a:t>
            </a:r>
          </a:p>
          <a:p>
            <a:pPr>
              <a:spcAft>
                <a:spcPts val="600"/>
              </a:spcAft>
            </a:pPr>
            <a:r>
              <a:rPr lang="en-US" sz="900" dirty="0">
                <a:hlinkClick r:id="rId5"/>
              </a:rPr>
              <a:t>https://cloud.google.com/architecture/exposing-service-mesh-apps-through-gke-ingress</a:t>
            </a:r>
            <a:r>
              <a:rPr lang="en-US" sz="900" dirty="0"/>
              <a:t> </a:t>
            </a:r>
          </a:p>
        </p:txBody>
      </p:sp>
      <p:sp>
        <p:nvSpPr>
          <p:cNvPr id="8" name="AutoShape 4">
            <a:extLst>
              <a:ext uri="{FF2B5EF4-FFF2-40B4-BE49-F238E27FC236}">
                <a16:creationId xmlns:a16="http://schemas.microsoft.com/office/drawing/2014/main" id="{146174A5-2961-8441-84E7-596EE5587A1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B710B1AF-A509-1F48-B0D6-574CB7839B1E}"/>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2188333" y="3621368"/>
            <a:ext cx="3755267" cy="2524032"/>
          </a:xfrm>
          <a:prstGeom prst="rect">
            <a:avLst/>
          </a:prstGeom>
        </p:spPr>
      </p:pic>
    </p:spTree>
    <p:extLst>
      <p:ext uri="{BB962C8B-B14F-4D97-AF65-F5344CB8AC3E}">
        <p14:creationId xmlns:p14="http://schemas.microsoft.com/office/powerpoint/2010/main" val="27454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43B749-6BB0-C54B-9D89-80654C697A3D}"/>
              </a:ext>
            </a:extLst>
          </p:cNvPr>
          <p:cNvSpPr>
            <a:spLocks noGrp="1"/>
          </p:cNvSpPr>
          <p:nvPr>
            <p:ph type="sldNum" sz="quarter" idx="4"/>
          </p:nvPr>
        </p:nvSpPr>
        <p:spPr/>
        <p:txBody>
          <a:bodyPr/>
          <a:lstStyle/>
          <a:p>
            <a:fld id="{14083476-7809-41B0-B38C-DE860FDD3802}" type="slidenum">
              <a:rPr lang="en-US" smtClean="0"/>
              <a:pPr/>
              <a:t>6</a:t>
            </a:fld>
            <a:endParaRPr lang="en-US"/>
          </a:p>
        </p:txBody>
      </p:sp>
      <p:sp>
        <p:nvSpPr>
          <p:cNvPr id="3" name="Date Placeholder 2">
            <a:extLst>
              <a:ext uri="{FF2B5EF4-FFF2-40B4-BE49-F238E27FC236}">
                <a16:creationId xmlns:a16="http://schemas.microsoft.com/office/drawing/2014/main" id="{0213B0DA-6E86-BC49-B859-C03C21B4E697}"/>
              </a:ext>
            </a:extLst>
          </p:cNvPr>
          <p:cNvSpPr>
            <a:spLocks noGrp="1"/>
          </p:cNvSpPr>
          <p:nvPr>
            <p:ph type="dt" sz="half" idx="2"/>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5B315EFD-A40D-C54C-A010-EA1226306FE9}"/>
              </a:ext>
            </a:extLst>
          </p:cNvPr>
          <p:cNvSpPr>
            <a:spLocks noGrp="1"/>
          </p:cNvSpPr>
          <p:nvPr>
            <p:ph type="ftr" sz="quarter" idx="3"/>
          </p:nvPr>
        </p:nvSpPr>
        <p:spPr/>
        <p:txBody>
          <a:bodyPr/>
          <a:lstStyle/>
          <a:p>
            <a:endParaRPr lang="en-US"/>
          </a:p>
        </p:txBody>
      </p:sp>
      <p:sp>
        <p:nvSpPr>
          <p:cNvPr id="5" name="Title 4">
            <a:extLst>
              <a:ext uri="{FF2B5EF4-FFF2-40B4-BE49-F238E27FC236}">
                <a16:creationId xmlns:a16="http://schemas.microsoft.com/office/drawing/2014/main" id="{E88829E4-3528-A842-97C0-1D0BC92DC60F}"/>
              </a:ext>
            </a:extLst>
          </p:cNvPr>
          <p:cNvSpPr>
            <a:spLocks noGrp="1"/>
          </p:cNvSpPr>
          <p:nvPr>
            <p:ph type="title"/>
          </p:nvPr>
        </p:nvSpPr>
        <p:spPr/>
        <p:txBody>
          <a:bodyPr/>
          <a:lstStyle/>
          <a:p>
            <a:r>
              <a:rPr lang="en-US" dirty="0"/>
              <a:t>Azure AKS Networking</a:t>
            </a:r>
          </a:p>
        </p:txBody>
      </p:sp>
      <p:sp>
        <p:nvSpPr>
          <p:cNvPr id="7" name="Rectangle 6">
            <a:extLst>
              <a:ext uri="{FF2B5EF4-FFF2-40B4-BE49-F238E27FC236}">
                <a16:creationId xmlns:a16="http://schemas.microsoft.com/office/drawing/2014/main" id="{93D666A1-DE4A-2B40-B494-7A01F2927685}"/>
              </a:ext>
            </a:extLst>
          </p:cNvPr>
          <p:cNvSpPr/>
          <p:nvPr/>
        </p:nvSpPr>
        <p:spPr>
          <a:xfrm>
            <a:off x="3229536" y="5479241"/>
            <a:ext cx="5880847" cy="646331"/>
          </a:xfrm>
          <a:prstGeom prst="rect">
            <a:avLst/>
          </a:prstGeom>
        </p:spPr>
        <p:txBody>
          <a:bodyPr wrap="square">
            <a:spAutoFit/>
          </a:bodyPr>
          <a:lstStyle/>
          <a:p>
            <a:r>
              <a:rPr lang="en-US" dirty="0"/>
              <a:t>https://</a:t>
            </a:r>
            <a:r>
              <a:rPr lang="en-US" dirty="0" err="1"/>
              <a:t>www.tigera.io</a:t>
            </a:r>
            <a:r>
              <a:rPr lang="en-US" dirty="0"/>
              <a:t>/blog/everything-you-need-to-know-about-kubernetes-networking-on-azure/</a:t>
            </a:r>
          </a:p>
        </p:txBody>
      </p:sp>
      <p:pic>
        <p:nvPicPr>
          <p:cNvPr id="10" name="Picture 9">
            <a:extLst>
              <a:ext uri="{FF2B5EF4-FFF2-40B4-BE49-F238E27FC236}">
                <a16:creationId xmlns:a16="http://schemas.microsoft.com/office/drawing/2014/main" id="{7CC62A57-673D-9E45-BD1A-866FCF20A70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30571" y="1562816"/>
            <a:ext cx="5587314" cy="3257955"/>
          </a:xfrm>
          <a:prstGeom prst="rect">
            <a:avLst/>
          </a:prstGeom>
        </p:spPr>
      </p:pic>
      <p:pic>
        <p:nvPicPr>
          <p:cNvPr id="11" name="Picture 10">
            <a:extLst>
              <a:ext uri="{FF2B5EF4-FFF2-40B4-BE49-F238E27FC236}">
                <a16:creationId xmlns:a16="http://schemas.microsoft.com/office/drawing/2014/main" id="{181319E7-5086-6A48-91F4-12F167DD7B3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15914" y="1350620"/>
            <a:ext cx="6039286" cy="3671047"/>
          </a:xfrm>
          <a:prstGeom prst="rect">
            <a:avLst/>
          </a:prstGeom>
        </p:spPr>
      </p:pic>
    </p:spTree>
    <p:extLst>
      <p:ext uri="{BB962C8B-B14F-4D97-AF65-F5344CB8AC3E}">
        <p14:creationId xmlns:p14="http://schemas.microsoft.com/office/powerpoint/2010/main" val="134329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C02B2E-67E0-D646-B4C3-4C8A9974C8AC}"/>
              </a:ext>
            </a:extLst>
          </p:cNvPr>
          <p:cNvSpPr>
            <a:spLocks noGrp="1"/>
          </p:cNvSpPr>
          <p:nvPr>
            <p:ph type="sldNum" sz="quarter" idx="10"/>
          </p:nvPr>
        </p:nvSpPr>
        <p:spPr/>
        <p:txBody>
          <a:bodyPr/>
          <a:lstStyle/>
          <a:p>
            <a:fld id="{14083476-7809-41B0-B38C-DE860FDD3802}" type="slidenum">
              <a:rPr lang="en-US" smtClean="0"/>
              <a:pPr/>
              <a:t>7</a:t>
            </a:fld>
            <a:endParaRPr lang="en-US"/>
          </a:p>
        </p:txBody>
      </p:sp>
      <p:sp>
        <p:nvSpPr>
          <p:cNvPr id="3" name="Date Placeholder 2">
            <a:extLst>
              <a:ext uri="{FF2B5EF4-FFF2-40B4-BE49-F238E27FC236}">
                <a16:creationId xmlns:a16="http://schemas.microsoft.com/office/drawing/2014/main" id="{63B54930-1641-CE40-9857-73733FA99DD6}"/>
              </a:ext>
            </a:extLst>
          </p:cNvPr>
          <p:cNvSpPr>
            <a:spLocks noGrp="1"/>
          </p:cNvSpPr>
          <p:nvPr>
            <p:ph type="dt" sz="half" idx="11"/>
          </p:nvPr>
        </p:nvSpPr>
        <p:spPr/>
        <p:txBody>
          <a:bodyPr/>
          <a:lstStyle/>
          <a:p>
            <a:fld id="{DAB19677-B0DA-6E4F-A551-80222A75ABD3}" type="datetime2">
              <a:rPr lang="en-US" smtClean="0"/>
              <a:t>Friday, October 8, 2021</a:t>
            </a:fld>
            <a:endParaRPr lang="en-US"/>
          </a:p>
        </p:txBody>
      </p:sp>
      <p:sp>
        <p:nvSpPr>
          <p:cNvPr id="4" name="Footer Placeholder 3">
            <a:extLst>
              <a:ext uri="{FF2B5EF4-FFF2-40B4-BE49-F238E27FC236}">
                <a16:creationId xmlns:a16="http://schemas.microsoft.com/office/drawing/2014/main" id="{074B74CD-8269-1C49-A1C5-01E5CA725600}"/>
              </a:ext>
            </a:extLst>
          </p:cNvPr>
          <p:cNvSpPr>
            <a:spLocks noGrp="1"/>
          </p:cNvSpPr>
          <p:nvPr>
            <p:ph type="ftr" sz="quarter" idx="12"/>
          </p:nvPr>
        </p:nvSpPr>
        <p:spPr/>
        <p:txBody>
          <a:bodyPr/>
          <a:lstStyle/>
          <a:p>
            <a:endParaRPr lang="en-US"/>
          </a:p>
        </p:txBody>
      </p:sp>
      <p:pic>
        <p:nvPicPr>
          <p:cNvPr id="17" name="Picture Placeholder 16">
            <a:extLst>
              <a:ext uri="{FF2B5EF4-FFF2-40B4-BE49-F238E27FC236}">
                <a16:creationId xmlns:a16="http://schemas.microsoft.com/office/drawing/2014/main" id="{883025C5-2038-9840-8510-50712E19E6B3}"/>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l="-8475" r="-8475"/>
          <a:stretch/>
        </p:blipFill>
        <p:spPr>
          <a:xfrm>
            <a:off x="6191251" y="1412875"/>
            <a:ext cx="6000749" cy="2707180"/>
          </a:xfrm>
          <a:prstGeom prst="rect">
            <a:avLst/>
          </a:prstGeom>
        </p:spPr>
      </p:pic>
      <p:sp>
        <p:nvSpPr>
          <p:cNvPr id="11" name="Text Placeholder 10">
            <a:extLst>
              <a:ext uri="{FF2B5EF4-FFF2-40B4-BE49-F238E27FC236}">
                <a16:creationId xmlns:a16="http://schemas.microsoft.com/office/drawing/2014/main" id="{E26C8516-8E2A-5E42-8354-B68B8AE8820E}"/>
              </a:ext>
            </a:extLst>
          </p:cNvPr>
          <p:cNvSpPr>
            <a:spLocks noGrp="1"/>
          </p:cNvSpPr>
          <p:nvPr>
            <p:ph type="body" sz="quarter" idx="14"/>
          </p:nvPr>
        </p:nvSpPr>
        <p:spPr>
          <a:xfrm>
            <a:off x="6191251" y="4204138"/>
            <a:ext cx="5568000" cy="1962662"/>
          </a:xfrm>
        </p:spPr>
        <p:txBody>
          <a:bodyPr/>
          <a:lstStyle/>
          <a:p>
            <a:r>
              <a:rPr lang="en-US" b="1" dirty="0"/>
              <a:t>Speed: </a:t>
            </a:r>
            <a:r>
              <a:rPr lang="en-US" dirty="0"/>
              <a:t>C++ L3/L4 filter architecture so a TCP proxy at its core</a:t>
            </a:r>
          </a:p>
          <a:p>
            <a:r>
              <a:rPr lang="en-US" b="1" dirty="0"/>
              <a:t>Flexibility: </a:t>
            </a:r>
            <a:r>
              <a:rPr lang="en-US" dirty="0"/>
              <a:t>Can be used for things other than HTTP </a:t>
            </a:r>
          </a:p>
          <a:p>
            <a:r>
              <a:rPr lang="en-US" b="1" dirty="0"/>
              <a:t>Plugins</a:t>
            </a:r>
            <a:r>
              <a:rPr lang="en-US" dirty="0"/>
              <a:t>: HTTP L7 filter architecture</a:t>
            </a:r>
          </a:p>
          <a:p>
            <a:r>
              <a:rPr lang="en-US" b="1" dirty="0"/>
              <a:t>HTTP/2</a:t>
            </a:r>
            <a:r>
              <a:rPr lang="en-US" dirty="0"/>
              <a:t>: including </a:t>
            </a:r>
            <a:r>
              <a:rPr lang="en-US" dirty="0" err="1"/>
              <a:t>gRPC</a:t>
            </a:r>
            <a:r>
              <a:rPr lang="en-US" dirty="0"/>
              <a:t> and </a:t>
            </a:r>
            <a:r>
              <a:rPr lang="en-US" dirty="0" err="1"/>
              <a:t>gRPC</a:t>
            </a:r>
            <a:r>
              <a:rPr lang="en-US" dirty="0"/>
              <a:t> HTTP/1.1 bridge)</a:t>
            </a:r>
          </a:p>
          <a:p>
            <a:r>
              <a:rPr lang="en-US" b="1" dirty="0"/>
              <a:t>Features</a:t>
            </a:r>
            <a:r>
              <a:rPr lang="en-US" dirty="0"/>
              <a:t>: Service discovery, active health checking, load balancing (retry, circuit breaking, rate limiting, timeouts), observability (stats, logging, and tracing), edge proxy (routing and TLS)</a:t>
            </a:r>
          </a:p>
        </p:txBody>
      </p:sp>
      <p:sp>
        <p:nvSpPr>
          <p:cNvPr id="10" name="Text Placeholder 9">
            <a:extLst>
              <a:ext uri="{FF2B5EF4-FFF2-40B4-BE49-F238E27FC236}">
                <a16:creationId xmlns:a16="http://schemas.microsoft.com/office/drawing/2014/main" id="{B07683FA-E9BE-B240-8F3C-201A17BC3231}"/>
              </a:ext>
            </a:extLst>
          </p:cNvPr>
          <p:cNvSpPr>
            <a:spLocks noGrp="1"/>
          </p:cNvSpPr>
          <p:nvPr>
            <p:ph type="body" sz="quarter" idx="13"/>
          </p:nvPr>
        </p:nvSpPr>
        <p:spPr/>
        <p:txBody>
          <a:bodyPr anchor="ctr"/>
          <a:lstStyle/>
          <a:p>
            <a:pPr marL="0" indent="0">
              <a:buNone/>
            </a:pPr>
            <a:r>
              <a:rPr lang="en-US" sz="1800" b="1" dirty="0"/>
              <a:t>Advanced Load Balancing</a:t>
            </a:r>
          </a:p>
          <a:p>
            <a:r>
              <a:rPr lang="en-US" sz="1800" b="1" dirty="0"/>
              <a:t>Dynamic stats</a:t>
            </a:r>
            <a:r>
              <a:rPr lang="en-US" sz="1800" dirty="0"/>
              <a:t>: Per zone, canary specific stats, etc.</a:t>
            </a:r>
          </a:p>
          <a:p>
            <a:r>
              <a:rPr lang="en-US" sz="1800" b="1" dirty="0"/>
              <a:t>Circuit breaking</a:t>
            </a:r>
            <a:r>
              <a:rPr lang="en-US" sz="1800" dirty="0"/>
              <a:t>: Max connections, requests, and retries</a:t>
            </a:r>
          </a:p>
          <a:p>
            <a:r>
              <a:rPr lang="en-US" sz="1800" b="1" dirty="0"/>
              <a:t>Rate limiting</a:t>
            </a:r>
            <a:r>
              <a:rPr lang="en-US" sz="1800" dirty="0"/>
              <a:t>: Integration with global rate limit service</a:t>
            </a:r>
          </a:p>
          <a:p>
            <a:r>
              <a:rPr lang="en-US" sz="1800" b="1" dirty="0"/>
              <a:t>Shadowing</a:t>
            </a:r>
            <a:r>
              <a:rPr lang="en-US" sz="1800" dirty="0"/>
              <a:t>: Fork traffic to a test cluster. </a:t>
            </a:r>
          </a:p>
          <a:p>
            <a:r>
              <a:rPr lang="en-US" sz="1800" b="1" dirty="0"/>
              <a:t>Retries</a:t>
            </a:r>
            <a:r>
              <a:rPr lang="en-US" sz="1800" dirty="0"/>
              <a:t>: HTTP router has built in retry capability with different policies. </a:t>
            </a:r>
          </a:p>
          <a:p>
            <a:r>
              <a:rPr lang="en-US" sz="1800" b="1" dirty="0"/>
              <a:t>Timeouts</a:t>
            </a:r>
            <a:r>
              <a:rPr lang="en-US" sz="1800" dirty="0"/>
              <a:t>: Both “outer” (including all retries) and “inner” (per try) timeouts. </a:t>
            </a:r>
          </a:p>
          <a:p>
            <a:r>
              <a:rPr lang="en-US" sz="1800" b="1" dirty="0"/>
              <a:t>Outlier detection</a:t>
            </a:r>
            <a:r>
              <a:rPr lang="en-US" sz="1800" dirty="0"/>
              <a:t>: Consecutive 5xx </a:t>
            </a:r>
          </a:p>
          <a:p>
            <a:r>
              <a:rPr lang="en-US" sz="1800" b="1" dirty="0"/>
              <a:t>Deploy control</a:t>
            </a:r>
            <a:r>
              <a:rPr lang="en-US" sz="1800" dirty="0"/>
              <a:t>: Blue/green, canary, etc.</a:t>
            </a:r>
          </a:p>
        </p:txBody>
      </p:sp>
      <p:sp>
        <p:nvSpPr>
          <p:cNvPr id="9" name="Title 8">
            <a:extLst>
              <a:ext uri="{FF2B5EF4-FFF2-40B4-BE49-F238E27FC236}">
                <a16:creationId xmlns:a16="http://schemas.microsoft.com/office/drawing/2014/main" id="{4E8D7A7A-F780-E641-B8FD-09878D315CAA}"/>
              </a:ext>
            </a:extLst>
          </p:cNvPr>
          <p:cNvSpPr>
            <a:spLocks noGrp="1"/>
          </p:cNvSpPr>
          <p:nvPr>
            <p:ph type="title"/>
          </p:nvPr>
        </p:nvSpPr>
        <p:spPr/>
        <p:txBody>
          <a:bodyPr/>
          <a:lstStyle/>
          <a:p>
            <a:r>
              <a:rPr lang="en-US" dirty="0"/>
              <a:t>Envoy as the Data Plane</a:t>
            </a:r>
          </a:p>
        </p:txBody>
      </p:sp>
      <p:sp>
        <p:nvSpPr>
          <p:cNvPr id="13" name="Text Placeholder 12">
            <a:extLst>
              <a:ext uri="{FF2B5EF4-FFF2-40B4-BE49-F238E27FC236}">
                <a16:creationId xmlns:a16="http://schemas.microsoft.com/office/drawing/2014/main" id="{3F25F657-0F54-DC47-96B6-267204FA918E}"/>
              </a:ext>
            </a:extLst>
          </p:cNvPr>
          <p:cNvSpPr>
            <a:spLocks noGrp="1"/>
          </p:cNvSpPr>
          <p:nvPr>
            <p:ph type="body" sz="quarter" idx="16"/>
          </p:nvPr>
        </p:nvSpPr>
        <p:spPr/>
        <p:txBody>
          <a:bodyPr/>
          <a:lstStyle/>
          <a:p>
            <a:r>
              <a:rPr lang="en-US" dirty="0"/>
              <a:t>Azure, Google, AWS have all selected Envoy to power their Service Mesh</a:t>
            </a:r>
          </a:p>
        </p:txBody>
      </p:sp>
    </p:spTree>
    <p:extLst>
      <p:ext uri="{BB962C8B-B14F-4D97-AF65-F5344CB8AC3E}">
        <p14:creationId xmlns:p14="http://schemas.microsoft.com/office/powerpoint/2010/main" val="408806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EEA57E-BCE4-744C-863A-E63552615135}"/>
              </a:ext>
            </a:extLst>
          </p:cNvPr>
          <p:cNvSpPr>
            <a:spLocks noGrp="1"/>
          </p:cNvSpPr>
          <p:nvPr>
            <p:ph type="sldNum" sz="quarter" idx="10"/>
          </p:nvPr>
        </p:nvSpPr>
        <p:spPr/>
        <p:txBody>
          <a:bodyPr/>
          <a:lstStyle/>
          <a:p>
            <a:fld id="{14083476-7809-41B0-B38C-DE860FDD3802}" type="slidenum">
              <a:rPr lang="en-US" smtClean="0"/>
              <a:pPr/>
              <a:t>8</a:t>
            </a:fld>
            <a:endParaRPr lang="en-US"/>
          </a:p>
        </p:txBody>
      </p:sp>
      <p:sp>
        <p:nvSpPr>
          <p:cNvPr id="3" name="Date Placeholder 2">
            <a:extLst>
              <a:ext uri="{FF2B5EF4-FFF2-40B4-BE49-F238E27FC236}">
                <a16:creationId xmlns:a16="http://schemas.microsoft.com/office/drawing/2014/main" id="{86130181-FB39-9245-912C-BD91C32F1449}"/>
              </a:ext>
            </a:extLst>
          </p:cNvPr>
          <p:cNvSpPr>
            <a:spLocks noGrp="1"/>
          </p:cNvSpPr>
          <p:nvPr>
            <p:ph type="dt" sz="half" idx="11"/>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D7F427A1-E2F5-CE4E-B1AF-ABE0D900961D}"/>
              </a:ext>
            </a:extLst>
          </p:cNvPr>
          <p:cNvSpPr>
            <a:spLocks noGrp="1"/>
          </p:cNvSpPr>
          <p:nvPr>
            <p:ph type="ftr" sz="quarter" idx="12"/>
          </p:nvPr>
        </p:nvSpPr>
        <p:spPr/>
        <p:txBody>
          <a:bodyPr/>
          <a:lstStyle/>
          <a:p>
            <a:endParaRPr lang="en-US"/>
          </a:p>
        </p:txBody>
      </p:sp>
      <p:sp>
        <p:nvSpPr>
          <p:cNvPr id="8" name="Text Placeholder 7">
            <a:extLst>
              <a:ext uri="{FF2B5EF4-FFF2-40B4-BE49-F238E27FC236}">
                <a16:creationId xmlns:a16="http://schemas.microsoft.com/office/drawing/2014/main" id="{2D1C1904-D438-834C-B18C-88A062917A38}"/>
              </a:ext>
            </a:extLst>
          </p:cNvPr>
          <p:cNvSpPr>
            <a:spLocks noGrp="1"/>
          </p:cNvSpPr>
          <p:nvPr>
            <p:ph type="body" sz="quarter" idx="14"/>
          </p:nvPr>
        </p:nvSpPr>
        <p:spPr/>
        <p:txBody>
          <a:bodyPr anchor="ctr"/>
          <a:lstStyle/>
          <a:p>
            <a:pPr marL="0" indent="0">
              <a:buNone/>
            </a:pPr>
            <a:r>
              <a:rPr lang="en-US" b="1" dirty="0"/>
              <a:t>Control Plane: </a:t>
            </a:r>
            <a:r>
              <a:rPr lang="en-US" dirty="0"/>
              <a:t>Provides the configuration for the proxies, issues the TLS certificates, contain the policy managers, collects telemetry and other metrics including the ability to perform tracing.</a:t>
            </a:r>
          </a:p>
          <a:p>
            <a:pPr marL="0" indent="0">
              <a:buNone/>
            </a:pPr>
            <a:r>
              <a:rPr lang="en-US" i="1" dirty="0"/>
              <a:t>example: update from 20% to s30%</a:t>
            </a:r>
          </a:p>
          <a:p>
            <a:pPr marL="0" indent="0">
              <a:buNone/>
            </a:pPr>
            <a:endParaRPr lang="en-US" b="1" dirty="0"/>
          </a:p>
          <a:p>
            <a:pPr marL="0" indent="0">
              <a:buNone/>
            </a:pPr>
            <a:r>
              <a:rPr lang="en-US" b="1" dirty="0"/>
              <a:t>Data Plane: </a:t>
            </a:r>
            <a:r>
              <a:rPr lang="en-US" dirty="0"/>
              <a:t>Made up of lightweight proxies (NGINX, </a:t>
            </a:r>
            <a:r>
              <a:rPr lang="en-US" dirty="0" err="1"/>
              <a:t>HAProxy</a:t>
            </a:r>
            <a:r>
              <a:rPr lang="en-US" dirty="0"/>
              <a:t>, or Envoy). In Kubernetes, these proxies are run as sidecars in every Pod next to your application. </a:t>
            </a:r>
          </a:p>
          <a:p>
            <a:pPr marL="0" indent="0">
              <a:buNone/>
            </a:pPr>
            <a:r>
              <a:rPr lang="en-US" i="1" dirty="0"/>
              <a:t>example: send 20% traffic to service A</a:t>
            </a:r>
          </a:p>
          <a:p>
            <a:pPr marL="0" indent="0">
              <a:buNone/>
            </a:pPr>
            <a:endParaRPr lang="en-US" b="1" dirty="0"/>
          </a:p>
        </p:txBody>
      </p:sp>
      <p:sp>
        <p:nvSpPr>
          <p:cNvPr id="5" name="Title 4">
            <a:extLst>
              <a:ext uri="{FF2B5EF4-FFF2-40B4-BE49-F238E27FC236}">
                <a16:creationId xmlns:a16="http://schemas.microsoft.com/office/drawing/2014/main" id="{E916A573-896E-CA49-8E40-D82E7E7784C8}"/>
              </a:ext>
            </a:extLst>
          </p:cNvPr>
          <p:cNvSpPr>
            <a:spLocks noGrp="1"/>
          </p:cNvSpPr>
          <p:nvPr>
            <p:ph type="title"/>
          </p:nvPr>
        </p:nvSpPr>
        <p:spPr/>
        <p:txBody>
          <a:bodyPr/>
          <a:lstStyle/>
          <a:p>
            <a:r>
              <a:rPr lang="en-US" dirty="0"/>
              <a:t>Service Mesh</a:t>
            </a:r>
          </a:p>
        </p:txBody>
      </p:sp>
      <p:sp>
        <p:nvSpPr>
          <p:cNvPr id="9" name="Text Placeholder 8">
            <a:extLst>
              <a:ext uri="{FF2B5EF4-FFF2-40B4-BE49-F238E27FC236}">
                <a16:creationId xmlns:a16="http://schemas.microsoft.com/office/drawing/2014/main" id="{26A6CD93-98BC-B04C-8B48-28C29E8DC352}"/>
              </a:ext>
            </a:extLst>
          </p:cNvPr>
          <p:cNvSpPr>
            <a:spLocks noGrp="1"/>
          </p:cNvSpPr>
          <p:nvPr>
            <p:ph type="body" sz="quarter" idx="15"/>
          </p:nvPr>
        </p:nvSpPr>
        <p:spPr/>
        <p:txBody>
          <a:bodyPr/>
          <a:lstStyle/>
          <a:p>
            <a:r>
              <a:rPr lang="en-US" dirty="0"/>
              <a:t>What are Control and Data Planes?</a:t>
            </a:r>
          </a:p>
        </p:txBody>
      </p:sp>
      <p:pic>
        <p:nvPicPr>
          <p:cNvPr id="11" name="Picture 2">
            <a:extLst>
              <a:ext uri="{FF2B5EF4-FFF2-40B4-BE49-F238E27FC236}">
                <a16:creationId xmlns:a16="http://schemas.microsoft.com/office/drawing/2014/main" id="{4F1011C8-C523-6148-80F4-63EE5131E40F}"/>
              </a:ext>
            </a:extLst>
          </p:cNvPr>
          <p:cNvPicPr>
            <a:picLocks noGrp="1" noChangeAspect="1" noChangeArrowheads="1"/>
          </p:cNvPicPr>
          <p:nvPr>
            <p:ph type="pic" sz="quarter" idx="13"/>
          </p:nvPr>
        </p:nvPicPr>
        <p:blipFill rotWithShape="1">
          <a:blip r:embed="rId2" cstate="email">
            <a:extLst>
              <a:ext uri="{28A0092B-C50C-407E-A947-70E740481C1C}">
                <a14:useLocalDpi xmlns:a14="http://schemas.microsoft.com/office/drawing/2010/main"/>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72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D4C5BC-8CC2-CA4B-84B2-5D6D950F9C9B}"/>
              </a:ext>
            </a:extLst>
          </p:cNvPr>
          <p:cNvSpPr>
            <a:spLocks noGrp="1"/>
          </p:cNvSpPr>
          <p:nvPr>
            <p:ph type="sldNum" sz="quarter" idx="4"/>
          </p:nvPr>
        </p:nvSpPr>
        <p:spPr/>
        <p:txBody>
          <a:bodyPr/>
          <a:lstStyle/>
          <a:p>
            <a:fld id="{14083476-7809-41B0-B38C-DE860FDD3802}" type="slidenum">
              <a:rPr lang="en-US" smtClean="0"/>
              <a:pPr/>
              <a:t>9</a:t>
            </a:fld>
            <a:endParaRPr lang="en-US"/>
          </a:p>
        </p:txBody>
      </p:sp>
      <p:sp>
        <p:nvSpPr>
          <p:cNvPr id="3" name="Date Placeholder 2">
            <a:extLst>
              <a:ext uri="{FF2B5EF4-FFF2-40B4-BE49-F238E27FC236}">
                <a16:creationId xmlns:a16="http://schemas.microsoft.com/office/drawing/2014/main" id="{6F2F255E-AF25-6942-998F-E81E60991ADB}"/>
              </a:ext>
            </a:extLst>
          </p:cNvPr>
          <p:cNvSpPr>
            <a:spLocks noGrp="1"/>
          </p:cNvSpPr>
          <p:nvPr>
            <p:ph type="dt" sz="half" idx="2"/>
          </p:nvPr>
        </p:nvSpPr>
        <p:spPr/>
        <p:txBody>
          <a:bodyPr/>
          <a:lstStyle/>
          <a:p>
            <a:fld id="{E9BDB2AD-1C5D-BE45-BB0C-1165F42078ED}" type="datetime2">
              <a:rPr lang="en-US" smtClean="0"/>
              <a:t>Friday, October 8, 2021</a:t>
            </a:fld>
            <a:endParaRPr lang="en-US"/>
          </a:p>
        </p:txBody>
      </p:sp>
      <p:sp>
        <p:nvSpPr>
          <p:cNvPr id="4" name="Footer Placeholder 3">
            <a:extLst>
              <a:ext uri="{FF2B5EF4-FFF2-40B4-BE49-F238E27FC236}">
                <a16:creationId xmlns:a16="http://schemas.microsoft.com/office/drawing/2014/main" id="{6D0442E2-1470-EC4B-A1F5-A71CC9DC1BAD}"/>
              </a:ext>
            </a:extLst>
          </p:cNvPr>
          <p:cNvSpPr>
            <a:spLocks noGrp="1"/>
          </p:cNvSpPr>
          <p:nvPr>
            <p:ph type="ftr" sz="quarter" idx="3"/>
          </p:nvPr>
        </p:nvSpPr>
        <p:spPr/>
        <p:txBody>
          <a:bodyPr/>
          <a:lstStyle/>
          <a:p>
            <a:endParaRPr lang="en-US"/>
          </a:p>
        </p:txBody>
      </p:sp>
      <p:sp>
        <p:nvSpPr>
          <p:cNvPr id="5" name="Title 4">
            <a:extLst>
              <a:ext uri="{FF2B5EF4-FFF2-40B4-BE49-F238E27FC236}">
                <a16:creationId xmlns:a16="http://schemas.microsoft.com/office/drawing/2014/main" id="{07B2841A-AB9E-884D-88D8-9EA153756F3E}"/>
              </a:ext>
            </a:extLst>
          </p:cNvPr>
          <p:cNvSpPr>
            <a:spLocks noGrp="1"/>
          </p:cNvSpPr>
          <p:nvPr>
            <p:ph type="title"/>
          </p:nvPr>
        </p:nvSpPr>
        <p:spPr/>
        <p:txBody>
          <a:bodyPr/>
          <a:lstStyle/>
          <a:p>
            <a:r>
              <a:rPr lang="en-US" dirty="0"/>
              <a:t>Only 3 ports between Data Centers</a:t>
            </a:r>
          </a:p>
        </p:txBody>
      </p:sp>
      <p:sp>
        <p:nvSpPr>
          <p:cNvPr id="6" name="Text Placeholder 5">
            <a:extLst>
              <a:ext uri="{FF2B5EF4-FFF2-40B4-BE49-F238E27FC236}">
                <a16:creationId xmlns:a16="http://schemas.microsoft.com/office/drawing/2014/main" id="{5B36141F-7CD5-6D4B-9C0B-63C7224D6B43}"/>
              </a:ext>
            </a:extLst>
          </p:cNvPr>
          <p:cNvSpPr>
            <a:spLocks noGrp="1"/>
          </p:cNvSpPr>
          <p:nvPr>
            <p:ph type="body" sz="quarter" idx="11"/>
          </p:nvPr>
        </p:nvSpPr>
        <p:spPr/>
        <p:txBody>
          <a:bodyPr/>
          <a:lstStyle/>
          <a:p>
            <a:r>
              <a:rPr lang="en-US" dirty="0"/>
              <a:t>Dramatically limit attack surface while improving application flexibility</a:t>
            </a:r>
          </a:p>
        </p:txBody>
      </p:sp>
      <p:pic>
        <p:nvPicPr>
          <p:cNvPr id="26626" name="Picture 2">
            <a:extLst>
              <a:ext uri="{FF2B5EF4-FFF2-40B4-BE49-F238E27FC236}">
                <a16:creationId xmlns:a16="http://schemas.microsoft.com/office/drawing/2014/main" id="{B519A2A1-D5C1-8043-882D-59E7716E41C2}"/>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38914" y="1589324"/>
            <a:ext cx="11953086" cy="1964724"/>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a:extLst>
              <a:ext uri="{FF2B5EF4-FFF2-40B4-BE49-F238E27FC236}">
                <a16:creationId xmlns:a16="http://schemas.microsoft.com/office/drawing/2014/main" id="{03DF1878-BF58-4445-9AA1-3C3AEC15EEA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618470" y="3429000"/>
            <a:ext cx="4955059" cy="291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471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mplate_cs_en">
  <a:themeElements>
    <a:clrScheme name="New Brand">
      <a:dk1>
        <a:sysClr val="windowText" lastClr="000000"/>
      </a:dk1>
      <a:lt1>
        <a:sysClr val="window" lastClr="FFFFFF"/>
      </a:lt1>
      <a:dk2>
        <a:srgbClr val="7F7F7F"/>
      </a:dk2>
      <a:lt2>
        <a:srgbClr val="E7E8E9"/>
      </a:lt2>
      <a:accent1>
        <a:srgbClr val="0072CE"/>
      </a:accent1>
      <a:accent2>
        <a:srgbClr val="78C043"/>
      </a:accent2>
      <a:accent3>
        <a:srgbClr val="865BBC"/>
      </a:accent3>
      <a:accent4>
        <a:srgbClr val="00B2AC"/>
      </a:accent4>
      <a:accent5>
        <a:srgbClr val="DA0C6F"/>
      </a:accent5>
      <a:accent6>
        <a:srgbClr val="FFFFFF"/>
      </a:accent6>
      <a:hlink>
        <a:srgbClr val="000000"/>
      </a:hlink>
      <a:folHlink>
        <a:srgbClr val="000000"/>
      </a:folHlink>
    </a:clrScheme>
    <a:fontScheme name="Custom 1">
      <a:majorFont>
        <a:latin typeface="Credit Suisse Headline"/>
        <a:ea typeface=""/>
        <a:cs typeface=""/>
      </a:majorFont>
      <a:minorFont>
        <a:latin typeface="Credit Suisse Type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2CE"/>
        </a:solidFill>
        <a:ln>
          <a:noFill/>
        </a:ln>
      </a:spPr>
      <a:bodyPr rot="0" spcFirstLastPara="0" vertOverflow="overflow" horzOverflow="overflow" vert="horz" wrap="square" lIns="0" tIns="0" rIns="0" bIns="0" numCol="1" spcCol="0" rtlCol="0" fromWordArt="0" anchor="t" anchorCtr="0" forceAA="0" compatLnSpc="1">
        <a:prstTxWarp prst="textNoShape">
          <a:avLst/>
        </a:prstTxWarp>
        <a:noAutofit/>
      </a:bodyPr>
      <a:lstStyle>
        <a:defPPr algn="ctr">
          <a:defRPr sz="120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80000" indent="-180000">
          <a:buFont typeface="Wingdings" panose="05000000000000000000" pitchFamily="2" charset="2"/>
          <a:buChar char="§"/>
          <a:defRPr sz="1200" dirty="0" smtClean="0"/>
        </a:defPPr>
      </a:lstStyle>
    </a:txDef>
  </a:objectDefaults>
  <a:extraClrSchemeLst/>
  <a:custClrLst>
    <a:custClr name="Credit Suisse Blue">
      <a:srgbClr val="0072CE"/>
    </a:custClr>
    <a:custClr name="Credit Suisse Turquoise">
      <a:srgbClr val="00B2AC"/>
    </a:custClr>
    <a:custClr name="Credit Suisse Green">
      <a:srgbClr val="78C048"/>
    </a:custClr>
    <a:custClr name="Credit Suisse Purple">
      <a:srgbClr val="865BBC"/>
    </a:custClr>
    <a:custClr name="Credit Suisse Magenta">
      <a:srgbClr val="DA0C6F"/>
    </a:custClr>
    <a:custClr name="Credit Suisse Black">
      <a:srgbClr val="000000"/>
    </a:custClr>
    <a:custClr name="Credit Suisse Grey 3">
      <a:srgbClr val="DADADA"/>
    </a:custClr>
    <a:custClr name="White">
      <a:srgbClr val="FFFFFF"/>
    </a:custClr>
    <a:custClr name="White">
      <a:srgbClr val="FFFFFF"/>
    </a:custClr>
    <a:custClr name="RAG Green">
      <a:srgbClr val="008000"/>
    </a:custClr>
    <a:custClr name="Credit Suisse Dark Blue">
      <a:srgbClr val="003868"/>
    </a:custClr>
    <a:custClr name="Credit Suisse Dark Turquoise">
      <a:srgbClr val="005B66"/>
    </a:custClr>
    <a:custClr name="Credit Suisse Dark Green">
      <a:srgbClr val="00562A"/>
    </a:custClr>
    <a:custClr name="Credit Suisse Dark Purple">
      <a:srgbClr val="4C227C"/>
    </a:custClr>
    <a:custClr name="Credit Suisse Dark Magenta">
      <a:srgbClr val="7A004C"/>
    </a:custClr>
    <a:custClr name="Credit Suisse Grey 6">
      <a:srgbClr val="575756"/>
    </a:custClr>
    <a:custClr name="Credit Suisse Grey 2">
      <a:srgbClr val="E6E7E8"/>
    </a:custClr>
    <a:custClr name="White">
      <a:srgbClr val="FFFFFF"/>
    </a:custClr>
    <a:custClr name="White">
      <a:srgbClr val="FFFFFF"/>
    </a:custClr>
    <a:custClr name="RAG Red">
      <a:srgbClr val="D91E18"/>
    </a:custClr>
    <a:custClr name="Credit Suisse Mid Blue">
      <a:srgbClr val="004C97"/>
    </a:custClr>
    <a:custClr name="Credit Suisse Mid Turquoise">
      <a:srgbClr val="007D84"/>
    </a:custClr>
    <a:custClr name="Credit Suisse Mid Green">
      <a:srgbClr val="1F7C34"/>
    </a:custClr>
    <a:custClr name="Credit Suisse Mid Purple">
      <a:srgbClr val="633F9A"/>
    </a:custClr>
    <a:custClr name="Credit Suisse Mid Magenta">
      <a:srgbClr val="B4006E"/>
    </a:custClr>
    <a:custClr name="Credit Suisse Grey 5">
      <a:srgbClr val="7C7C7B"/>
    </a:custClr>
    <a:custClr name="Credit Suisse Grey 1">
      <a:srgbClr val="F1F2F2"/>
    </a:custClr>
    <a:custClr name="White">
      <a:srgbClr val="FFFFFF"/>
    </a:custClr>
    <a:custClr name="White">
      <a:srgbClr val="FFFFFF"/>
    </a:custClr>
    <a:custClr name="RAG Amber">
      <a:srgbClr val="FFB81C"/>
    </a:custClr>
    <a:custClr name="Credit Suisse Light Blue">
      <a:srgbClr val="ADC8E9"/>
    </a:custClr>
    <a:custClr name="Credit Suisse Light Turquoise">
      <a:srgbClr val="BFE5E2"/>
    </a:custClr>
    <a:custClr name="Credit Suisse Light Green">
      <a:srgbClr val="D5E9C1"/>
    </a:custClr>
    <a:custClr name="Credit Suisse Light Purple">
      <a:srgbClr val="D1C4E0"/>
    </a:custClr>
    <a:custClr name="Credit Suisse Light Magenta">
      <a:srgbClr val="F9C0CC"/>
    </a:custClr>
    <a:custClr name="Credit Suisse Grey 4">
      <a:srgbClr val="A8A8A7"/>
    </a:custClr>
    <a:custClr name="Credit Suisse White">
      <a:srgbClr val="FFFFFF"/>
    </a:custClr>
    <a:custClr name="White">
      <a:srgbClr val="FFFFFF"/>
    </a:custClr>
    <a:custClr name="White">
      <a:srgbClr val="FFFFFF"/>
    </a:custClr>
    <a:custClr name="White">
      <a:srgbClr val="FFFFFF"/>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8a3b140-d0b5-47be-876b-0d50e1a89c6e">
      <UserInfo>
        <DisplayName>Murtaza Abdeali</DisplayName>
        <AccountId>48</AccountId>
        <AccountType/>
      </UserInfo>
      <UserInfo>
        <DisplayName>Yetish Narayana</DisplayName>
        <AccountId>7</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48C2C84AC204459043B1F45D7E99FA" ma:contentTypeVersion="11" ma:contentTypeDescription="Create a new document." ma:contentTypeScope="" ma:versionID="8f1f3b581f38ea56b22e8e1fa5a610b8">
  <xsd:schema xmlns:xsd="http://www.w3.org/2001/XMLSchema" xmlns:xs="http://www.w3.org/2001/XMLSchema" xmlns:p="http://schemas.microsoft.com/office/2006/metadata/properties" xmlns:ns2="c051eb96-701a-44de-bc5a-4c76917dc604" xmlns:ns3="28a3b140-d0b5-47be-876b-0d50e1a89c6e" targetNamespace="http://schemas.microsoft.com/office/2006/metadata/properties" ma:root="true" ma:fieldsID="a60c7b31e347c4da39da35263cd766db" ns2:_="" ns3:_="">
    <xsd:import namespace="c051eb96-701a-44de-bc5a-4c76917dc604"/>
    <xsd:import namespace="28a3b140-d0b5-47be-876b-0d50e1a89c6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1eb96-701a-44de-bc5a-4c76917dc6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a3b140-d0b5-47be-876b-0d50e1a89c6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CDCEA8-2A09-4F7F-AAA9-B9582B25B819}">
  <ds:schemaRefs>
    <ds:schemaRef ds:uri="http://schemas.microsoft.com/office/2006/metadata/properties"/>
    <ds:schemaRef ds:uri="http://www.w3.org/XML/1998/namespace"/>
    <ds:schemaRef ds:uri="http://schemas.microsoft.com/office/2006/documentManagement/types"/>
    <ds:schemaRef ds:uri="http://purl.org/dc/terms/"/>
    <ds:schemaRef ds:uri="http://purl.org/dc/elements/1.1/"/>
    <ds:schemaRef ds:uri="c051eb96-701a-44de-bc5a-4c76917dc604"/>
    <ds:schemaRef ds:uri="http://schemas.microsoft.com/office/infopath/2007/PartnerControls"/>
    <ds:schemaRef ds:uri="http://schemas.openxmlformats.org/package/2006/metadata/core-properties"/>
    <ds:schemaRef ds:uri="28a3b140-d0b5-47be-876b-0d50e1a89c6e"/>
    <ds:schemaRef ds:uri="http://purl.org/dc/dcmitype/"/>
  </ds:schemaRefs>
</ds:datastoreItem>
</file>

<file path=customXml/itemProps2.xml><?xml version="1.0" encoding="utf-8"?>
<ds:datastoreItem xmlns:ds="http://schemas.openxmlformats.org/officeDocument/2006/customXml" ds:itemID="{7E791094-C702-4102-A0E6-E3175A3931A1}">
  <ds:schemaRefs>
    <ds:schemaRef ds:uri="28a3b140-d0b5-47be-876b-0d50e1a89c6e"/>
    <ds:schemaRef ds:uri="c051eb96-701a-44de-bc5a-4c76917dc6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B2A6761-9E5C-49BC-A556-B4531F28CC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15439</TotalTime>
  <Words>4439</Words>
  <Application>Microsoft Macintosh PowerPoint</Application>
  <PresentationFormat>Widescreen</PresentationFormat>
  <Paragraphs>394</Paragraphs>
  <Slides>15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2" baseType="lpstr">
      <vt:lpstr>Arial</vt:lpstr>
      <vt:lpstr>Calibri</vt:lpstr>
      <vt:lpstr>Credit Suisse Headline</vt:lpstr>
      <vt:lpstr>Credit Suisse Type Light</vt:lpstr>
      <vt:lpstr>Wingdings</vt:lpstr>
      <vt:lpstr>Template_cs_en</vt:lpstr>
      <vt:lpstr>think-cell Slide</vt:lpstr>
      <vt:lpstr>Azure Networking</vt:lpstr>
      <vt:lpstr>Azure Virtual Network (VNet &amp; Subnet) </vt:lpstr>
      <vt:lpstr>Network Security Groups &amp; Application Security Groups</vt:lpstr>
      <vt:lpstr>Network Security Groups &amp; Application Security Groups Continued</vt:lpstr>
      <vt:lpstr>Move to Service Based Networking rather than Host Based Networking</vt:lpstr>
      <vt:lpstr>Azure AKS Networking</vt:lpstr>
      <vt:lpstr>Envoy as the Data Plane</vt:lpstr>
      <vt:lpstr>Service Mesh</vt:lpstr>
      <vt:lpstr>Only 3 ports between Data Centers</vt:lpstr>
      <vt:lpstr>Network Packet &amp; Overlay Networks</vt:lpstr>
      <vt:lpstr>Subscriptions &amp; Resource Groups </vt:lpstr>
      <vt:lpstr>Tagging &amp; Naming</vt:lpstr>
      <vt:lpstr>Policy Enforcement &amp; Monitoring</vt:lpstr>
      <vt:lpstr>Limits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O'Shea, Casey (VIDB 125) CWR</dc:creator>
  <cp:lastModifiedBy>Casey O'Shea</cp:lastModifiedBy>
  <cp:revision>15</cp:revision>
  <cp:lastPrinted>2020-01-06T12:35:29Z</cp:lastPrinted>
  <dcterms:modified xsi:type="dcterms:W3CDTF">2021-10-08T12:54:53Z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SIProp12DataClass+304a34c9-5b17-4e2a-bdc3-dec6a43f35e7">
    <vt:lpwstr>v=1.2&gt;I=304a34c9-5b17-4e2a-bdc3-dec6a43f35e7&amp;N=Unrestricted&amp;V=1.3&amp;U=S-1-5-21-3718294971-3193642644-4012788348-29935&amp;D=Kammer%2c+Sebastian+(WJPM+7)&amp;A=Associated&amp;H=False</vt:lpwstr>
  </property>
  <property fmtid="{D5CDD505-2E9C-101B-9397-08002B2CF9AE}" pid="3" name="Classification">
    <vt:lpwstr>Unrestricted</vt:lpwstr>
  </property>
  <property fmtid="{D5CDD505-2E9C-101B-9397-08002B2CF9AE}" pid="4" name="ContentTypeId">
    <vt:lpwstr>0x0101007748C2C84AC204459043B1F45D7E99FA</vt:lpwstr>
  </property>
</Properties>
</file>