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notesMasterIdLst>
    <p:notesMasterId r:id="rId24"/>
  </p:notesMasterIdLst>
  <p:sldIdLst>
    <p:sldId id="256" r:id="rId2"/>
    <p:sldId id="282" r:id="rId3"/>
    <p:sldId id="284" r:id="rId4"/>
    <p:sldId id="285" r:id="rId5"/>
    <p:sldId id="291" r:id="rId6"/>
    <p:sldId id="288" r:id="rId7"/>
    <p:sldId id="289" r:id="rId8"/>
    <p:sldId id="290" r:id="rId9"/>
    <p:sldId id="292" r:id="rId10"/>
    <p:sldId id="278" r:id="rId11"/>
    <p:sldId id="275" r:id="rId12"/>
    <p:sldId id="272" r:id="rId13"/>
    <p:sldId id="273" r:id="rId14"/>
    <p:sldId id="274" r:id="rId15"/>
    <p:sldId id="293" r:id="rId16"/>
    <p:sldId id="279" r:id="rId17"/>
    <p:sldId id="270" r:id="rId18"/>
    <p:sldId id="281" r:id="rId19"/>
    <p:sldId id="263" r:id="rId20"/>
    <p:sldId id="264" r:id="rId21"/>
    <p:sldId id="295" r:id="rId22"/>
    <p:sldId id="29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1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90792-F4FD-FD40-8B22-60541B81A866}" type="datetimeFigureOut">
              <a:rPr lang="en-US" smtClean="0"/>
              <a:t>3/30/14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4D1ED-DDAF-BF4F-9E0F-24F0DE30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27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4D1ED-DDAF-BF4F-9E0F-24F0DE3035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9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3E41-E2DE-48B7-AD25-2C05D8372D60}" type="datetime4">
              <a:rPr lang="en-US" smtClean="0"/>
              <a:pPr/>
              <a:t>March 30,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779E-60D1-2444-AF0A-A5D3E2B25F95}" type="datetimeFigureOut">
              <a:rPr lang="en-US" smtClean="0"/>
              <a:t>3/30/14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53ED-1F45-B745-9583-F1D7FCDA21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779E-60D1-2444-AF0A-A5D3E2B25F95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53ED-1F45-B745-9583-F1D7FCDA2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779E-60D1-2444-AF0A-A5D3E2B25F95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53ED-1F45-B745-9583-F1D7FCDA2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779E-60D1-2444-AF0A-A5D3E2B25F95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53ED-1F45-B745-9583-F1D7FCDA2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779E-60D1-2444-AF0A-A5D3E2B25F95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53ED-1F45-B745-9583-F1D7FCDA21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8D1B-BB73-41B2-8202-C6678B761557}" type="datetime4">
              <a:rPr lang="en-US" smtClean="0"/>
              <a:pPr/>
              <a:t>March 30,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779E-60D1-2444-AF0A-A5D3E2B25F95}" type="datetimeFigureOut">
              <a:rPr lang="en-US" smtClean="0"/>
              <a:t>3/30/14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53ED-1F45-B745-9583-F1D7FCDA2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779E-60D1-2444-AF0A-A5D3E2B25F95}" type="datetimeFigureOut">
              <a:rPr lang="en-US" smtClean="0"/>
              <a:t>3/30/14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53ED-1F45-B745-9583-F1D7FCDA2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779E-60D1-2444-AF0A-A5D3E2B25F95}" type="datetimeFigureOut">
              <a:rPr lang="en-US" smtClean="0"/>
              <a:t>3/30/14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53ED-1F45-B745-9583-F1D7FCDA2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779E-60D1-2444-AF0A-A5D3E2B25F95}" type="datetimeFigureOut">
              <a:rPr lang="en-US" smtClean="0"/>
              <a:t>3/30/14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53ED-1F45-B745-9583-F1D7FCDA2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779E-60D1-2444-AF0A-A5D3E2B25F95}" type="datetimeFigureOut">
              <a:rPr lang="en-US" smtClean="0"/>
              <a:t>3/30/14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53ED-1F45-B745-9583-F1D7FCDA2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E6779E-60D1-2444-AF0A-A5D3E2B25F95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00F753ED-1F45-B745-9583-F1D7FCDA21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667" y="1523999"/>
            <a:ext cx="8297333" cy="1724867"/>
          </a:xfrm>
        </p:spPr>
        <p:txBody>
          <a:bodyPr/>
          <a:lstStyle/>
          <a:p>
            <a:r>
              <a:rPr lang="zh-CN" altLang="en-US" dirty="0" smtClean="0"/>
              <a:t>南康</a:t>
            </a:r>
            <a:r>
              <a:rPr lang="zh-CN" altLang="en-US" dirty="0" smtClean="0"/>
              <a:t>中文</a:t>
            </a:r>
            <a:r>
              <a:rPr lang="zh-CN" altLang="en-US" dirty="0" smtClean="0"/>
              <a:t>学校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中文教学原则、目标、和重点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5144" y="3757332"/>
            <a:ext cx="6498159" cy="916641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chemeClr val="tx1"/>
                </a:solidFill>
              </a:rPr>
              <a:t>梁宁辉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003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400" dirty="0"/>
              <a:t>教学目标</a:t>
            </a:r>
            <a:r>
              <a:rPr lang="zh-CN" altLang="en-US" sz="4400" dirty="0" smtClean="0"/>
              <a:t>：</a:t>
            </a:r>
            <a:endParaRPr lang="en-US" altLang="zh-CN" sz="4400" dirty="0" smtClean="0"/>
          </a:p>
          <a:p>
            <a:pPr marL="0" indent="0">
              <a:buNone/>
            </a:pPr>
            <a:r>
              <a:rPr lang="en-US" altLang="zh-CN" sz="4400" dirty="0"/>
              <a:t>	</a:t>
            </a:r>
            <a:r>
              <a:rPr lang="zh-CN" altLang="en-US" sz="6000" dirty="0" smtClean="0"/>
              <a:t>激发学生学习兴</a:t>
            </a:r>
            <a:r>
              <a:rPr lang="zh-CN" altLang="en-US" sz="6000" dirty="0"/>
              <a:t>趣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05981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激发学生学习兴趣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照搬中国传统教学的“满堂灌”，“老师讲，学生听”，“死记硬背”等</a:t>
            </a:r>
            <a:r>
              <a:rPr lang="zh-CN" altLang="en-US" sz="3600" dirty="0" smtClean="0"/>
              <a:t>方式</a:t>
            </a:r>
            <a:r>
              <a:rPr lang="zh-CN" altLang="zh-CN" sz="3600" dirty="0" smtClean="0"/>
              <a:t>。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zh-CN" altLang="en-US" sz="3600" dirty="0" smtClean="0"/>
              <a:t>如何提高课堂教学的趣味性？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47160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趣味性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62667"/>
            <a:ext cx="8042276" cy="4080934"/>
          </a:xfrm>
        </p:spPr>
        <p:txBody>
          <a:bodyPr/>
          <a:lstStyle/>
          <a:p>
            <a:r>
              <a:rPr lang="zh-CN" altLang="en-US" sz="3600" dirty="0" smtClean="0">
                <a:latin typeface="华文楷体"/>
                <a:ea typeface="华文楷体"/>
                <a:cs typeface="华文楷体"/>
              </a:rPr>
              <a:t>直观教具</a:t>
            </a:r>
            <a:endParaRPr lang="en-US" altLang="zh-CN" sz="3600" dirty="0" smtClean="0">
              <a:latin typeface="华文楷体"/>
              <a:ea typeface="华文楷体"/>
              <a:cs typeface="华文楷体"/>
            </a:endParaRPr>
          </a:p>
          <a:p>
            <a:r>
              <a:rPr lang="zh-CN" altLang="en-US" sz="3600" dirty="0" smtClean="0">
                <a:latin typeface="华文楷体"/>
                <a:ea typeface="华文楷体"/>
                <a:cs typeface="华文楷体"/>
              </a:rPr>
              <a:t>游戏活动</a:t>
            </a:r>
            <a:endParaRPr lang="en-US" altLang="zh-CN" sz="3600" dirty="0" smtClean="0">
              <a:latin typeface="华文楷体"/>
              <a:ea typeface="华文楷体"/>
              <a:cs typeface="华文楷体"/>
            </a:endParaRPr>
          </a:p>
          <a:p>
            <a:r>
              <a:rPr lang="zh-CN" altLang="en-US" sz="3600" dirty="0" smtClean="0">
                <a:latin typeface="华文楷体"/>
                <a:ea typeface="华文楷体"/>
                <a:cs typeface="华文楷体"/>
              </a:rPr>
              <a:t>竞赛活动</a:t>
            </a:r>
            <a:endParaRPr lang="en-US" altLang="zh-CN" sz="3600" dirty="0" smtClean="0">
              <a:latin typeface="华文楷体"/>
              <a:ea typeface="华文楷体"/>
              <a:cs typeface="华文楷体"/>
            </a:endParaRPr>
          </a:p>
          <a:p>
            <a:r>
              <a:rPr lang="zh-CN" altLang="en-US" sz="3600" dirty="0" smtClean="0">
                <a:latin typeface="华文楷体"/>
                <a:ea typeface="华文楷体"/>
                <a:cs typeface="华文楷体"/>
              </a:rPr>
              <a:t>运用多媒体辅助教学：</a:t>
            </a:r>
            <a:endParaRPr lang="en-US" altLang="zh-CN" sz="36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r>
              <a:rPr lang="en-US" altLang="zh-CN" sz="3600" dirty="0">
                <a:latin typeface="华文楷体"/>
                <a:ea typeface="华文楷体"/>
                <a:cs typeface="华文楷体"/>
              </a:rPr>
              <a:t>	</a:t>
            </a:r>
            <a:r>
              <a:rPr lang="zh-CN" altLang="en-US" sz="3600" dirty="0" smtClean="0">
                <a:latin typeface="华文楷体"/>
                <a:ea typeface="华文楷体"/>
                <a:cs typeface="华文楷体"/>
              </a:rPr>
              <a:t>听故事，看录像</a:t>
            </a:r>
            <a:endParaRPr lang="en-US" altLang="zh-CN" sz="3600" dirty="0" smtClean="0">
              <a:latin typeface="华文楷体"/>
              <a:ea typeface="华文楷体"/>
              <a:cs typeface="华文楷体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实用性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华文楷体"/>
                <a:ea typeface="华文楷体"/>
                <a:cs typeface="华文楷体"/>
              </a:rPr>
              <a:t>给学生创造运用所学知识</a:t>
            </a:r>
            <a:r>
              <a:rPr lang="zh-TW" altLang="en-US" sz="3600" dirty="0">
                <a:latin typeface="华文楷体"/>
                <a:ea typeface="华文楷体"/>
                <a:cs typeface="华文楷体"/>
              </a:rPr>
              <a:t>的机会 </a:t>
            </a:r>
            <a:endParaRPr lang="en-US" altLang="zh-TW" sz="3600" dirty="0">
              <a:latin typeface="华文楷体"/>
              <a:ea typeface="华文楷体"/>
              <a:cs typeface="华文楷体"/>
            </a:endParaRPr>
          </a:p>
          <a:p>
            <a:r>
              <a:rPr lang="zh-TW" altLang="en-US" sz="3600" dirty="0" smtClean="0">
                <a:latin typeface="华文楷体"/>
                <a:ea typeface="华文楷体"/>
                <a:cs typeface="华文楷体"/>
              </a:rPr>
              <a:t>家庭作业多样化</a:t>
            </a:r>
            <a:r>
              <a:rPr lang="zh-TW" altLang="en-US" sz="3600" dirty="0">
                <a:latin typeface="华文楷体"/>
                <a:ea typeface="华文楷体"/>
                <a:cs typeface="华文楷体"/>
              </a:rPr>
              <a:t>：角色扮演、录音、采访、创造艺术作品（画、音乐） </a:t>
            </a:r>
            <a:endParaRPr lang="en-US" altLang="zh-TW" sz="3600" dirty="0">
              <a:latin typeface="华文楷体"/>
              <a:ea typeface="华文楷体"/>
              <a:cs typeface="华文楷体"/>
            </a:endParaRPr>
          </a:p>
          <a:p>
            <a:r>
              <a:rPr lang="zh-TW" altLang="en-US" sz="3600" dirty="0" smtClean="0">
                <a:latin typeface="华文楷体"/>
                <a:ea typeface="华文楷体"/>
                <a:cs typeface="华文楷体"/>
              </a:rPr>
              <a:t>让</a:t>
            </a:r>
            <a:r>
              <a:rPr lang="zh-TW" altLang="en-US" sz="3600" dirty="0">
                <a:latin typeface="华文楷体"/>
                <a:ea typeface="华文楷体"/>
                <a:cs typeface="华文楷体"/>
              </a:rPr>
              <a:t>学生有成就感：邀请家长、朋友观看报告、表演 </a:t>
            </a:r>
            <a:endParaRPr lang="en-US" sz="3600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314389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鼓励性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9275" y="1862666"/>
            <a:ext cx="8042276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zh-TW" altLang="en-US" sz="4000" dirty="0">
                <a:latin typeface="华文楷体"/>
                <a:ea typeface="华文楷体"/>
                <a:cs typeface="华文楷体"/>
              </a:rPr>
              <a:t>鼓励、鼓励、再鼓励！ </a:t>
            </a:r>
            <a:endParaRPr lang="en-US" altLang="zh-TW" sz="4000" dirty="0" smtClean="0">
              <a:latin typeface="华文楷体"/>
              <a:ea typeface="华文楷体"/>
              <a:cs typeface="华文楷体"/>
            </a:endParaRPr>
          </a:p>
          <a:p>
            <a:endParaRPr lang="en-US" altLang="zh-TW" sz="4000" dirty="0">
              <a:latin typeface="华文楷体"/>
              <a:ea typeface="华文楷体"/>
              <a:cs typeface="华文楷体"/>
            </a:endParaRPr>
          </a:p>
          <a:p>
            <a:r>
              <a:rPr lang="zh-TW" altLang="en-US" sz="4000" dirty="0">
                <a:latin typeface="华文楷体"/>
                <a:ea typeface="华文楷体"/>
                <a:cs typeface="华文楷体"/>
              </a:rPr>
              <a:t>表扬、表扬、再表扬！</a:t>
            </a:r>
            <a:r>
              <a:rPr lang="en-US" altLang="zh-TW" sz="4000" dirty="0" smtClean="0">
                <a:latin typeface="华文楷体"/>
                <a:ea typeface="华文楷体"/>
                <a:cs typeface="华文楷体"/>
              </a:rPr>
              <a:t>(</a:t>
            </a:r>
            <a:r>
              <a:rPr lang="zh-TW" altLang="en-US" sz="4000" dirty="0" smtClean="0">
                <a:latin typeface="华文楷体"/>
                <a:ea typeface="华文楷体"/>
                <a:cs typeface="华文楷体"/>
              </a:rPr>
              <a:t>要具体）</a:t>
            </a:r>
            <a:endParaRPr lang="en-US" altLang="zh-TW" sz="4000" dirty="0" smtClean="0">
              <a:latin typeface="华文楷体"/>
              <a:ea typeface="华文楷体"/>
              <a:cs typeface="华文楷体"/>
            </a:endParaRPr>
          </a:p>
          <a:p>
            <a:endParaRPr lang="en-US" altLang="zh-TW" sz="4000" dirty="0">
              <a:latin typeface="华文楷体"/>
              <a:ea typeface="华文楷体"/>
              <a:cs typeface="华文楷体"/>
            </a:endParaRPr>
          </a:p>
          <a:p>
            <a:pPr algn="r"/>
            <a:r>
              <a:rPr lang="en-US" altLang="zh-TW" sz="4000" dirty="0" smtClean="0">
                <a:latin typeface="华文楷体"/>
                <a:ea typeface="华文楷体"/>
                <a:cs typeface="华文楷体"/>
              </a:rPr>
              <a:t>____ </a:t>
            </a:r>
            <a:r>
              <a:rPr lang="en-US" altLang="zh-TW" sz="4000" dirty="0" err="1" smtClean="0">
                <a:latin typeface="华文楷体"/>
                <a:ea typeface="华文楷体"/>
                <a:cs typeface="华文楷体"/>
              </a:rPr>
              <a:t>Lan</a:t>
            </a:r>
            <a:r>
              <a:rPr lang="en-US" altLang="zh-TW" sz="4000" dirty="0" smtClean="0">
                <a:latin typeface="华文楷体"/>
                <a:ea typeface="华文楷体"/>
                <a:cs typeface="华文楷体"/>
              </a:rPr>
              <a:t> Lin</a:t>
            </a:r>
            <a:r>
              <a:rPr lang="zh-TW" altLang="en-US" sz="4000" dirty="0" smtClean="0">
                <a:latin typeface="华文楷体"/>
                <a:ea typeface="华文楷体"/>
                <a:cs typeface="华文楷体"/>
              </a:rPr>
              <a:t> </a:t>
            </a:r>
            <a:endParaRPr lang="en-US" sz="4000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235571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反思三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93333"/>
            <a:ext cx="8042276" cy="42502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4400" dirty="0" smtClean="0">
                <a:latin typeface="华文楷体"/>
                <a:ea typeface="华文楷体"/>
                <a:cs typeface="华文楷体"/>
              </a:rPr>
              <a:t>你的活动学生感兴趣吗？</a:t>
            </a:r>
            <a:endParaRPr lang="en-US" altLang="zh-CN" sz="44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r>
              <a:rPr lang="en-US" altLang="zh-CN" sz="4400" dirty="0" smtClean="0">
                <a:latin typeface="华文楷体"/>
                <a:ea typeface="华文楷体"/>
                <a:cs typeface="华文楷体"/>
              </a:rPr>
              <a:t>	1</a:t>
            </a:r>
            <a:r>
              <a:rPr lang="zh-CN" altLang="en-US" sz="4400" dirty="0" smtClean="0">
                <a:latin typeface="华文楷体"/>
                <a:ea typeface="华文楷体"/>
                <a:cs typeface="华文楷体"/>
              </a:rPr>
              <a:t>、最感兴趣</a:t>
            </a:r>
            <a:endParaRPr lang="en-US" altLang="zh-CN" sz="44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r>
              <a:rPr lang="en-US" sz="4400" dirty="0">
                <a:latin typeface="华文楷体"/>
                <a:ea typeface="华文楷体"/>
                <a:cs typeface="华文楷体"/>
              </a:rPr>
              <a:t>	</a:t>
            </a:r>
            <a:r>
              <a:rPr lang="en-US" sz="4400" dirty="0" smtClean="0">
                <a:latin typeface="华文楷体"/>
                <a:ea typeface="华文楷体"/>
                <a:cs typeface="华文楷体"/>
              </a:rPr>
              <a:t>2</a:t>
            </a:r>
            <a:r>
              <a:rPr lang="zh-CN" altLang="en-US" sz="4400" dirty="0" smtClean="0">
                <a:latin typeface="华文楷体"/>
                <a:ea typeface="华文楷体"/>
                <a:cs typeface="华文楷体"/>
              </a:rPr>
              <a:t>、还可以</a:t>
            </a:r>
            <a:endParaRPr lang="en-US" altLang="zh-CN" sz="44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r>
              <a:rPr lang="en-US" sz="4400" dirty="0">
                <a:latin typeface="华文楷体"/>
                <a:ea typeface="华文楷体"/>
                <a:cs typeface="华文楷体"/>
              </a:rPr>
              <a:t>	</a:t>
            </a:r>
            <a:r>
              <a:rPr lang="en-US" sz="4400" dirty="0" smtClean="0">
                <a:latin typeface="华文楷体"/>
                <a:ea typeface="华文楷体"/>
                <a:cs typeface="华文楷体"/>
              </a:rPr>
              <a:t>3</a:t>
            </a:r>
            <a:r>
              <a:rPr lang="zh-CN" altLang="en-US" sz="4400" dirty="0" smtClean="0">
                <a:latin typeface="华文楷体"/>
                <a:ea typeface="华文楷体"/>
                <a:cs typeface="华文楷体"/>
              </a:rPr>
              <a:t>、不太感兴趣</a:t>
            </a:r>
            <a:endParaRPr lang="en-US" altLang="zh-CN" sz="44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r>
              <a:rPr lang="en-US" altLang="zh-CN" sz="4400" dirty="0">
                <a:latin typeface="华文楷体"/>
                <a:ea typeface="华文楷体"/>
                <a:cs typeface="华文楷体"/>
              </a:rPr>
              <a:t>	</a:t>
            </a:r>
            <a:r>
              <a:rPr lang="en-US" altLang="zh-CN" sz="4400" dirty="0" smtClean="0">
                <a:latin typeface="华文楷体"/>
                <a:ea typeface="华文楷体"/>
                <a:cs typeface="华文楷体"/>
              </a:rPr>
              <a:t>4</a:t>
            </a:r>
            <a:r>
              <a:rPr lang="zh-CN" altLang="en-US" sz="4400" dirty="0" smtClean="0">
                <a:latin typeface="华文楷体"/>
                <a:ea typeface="华文楷体"/>
                <a:cs typeface="华文楷体"/>
              </a:rPr>
              <a:t>、最没兴趣</a:t>
            </a:r>
            <a:endParaRPr lang="en-US" altLang="zh-CN" sz="44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lang="en-US" sz="4400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1858722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教学重点：</a:t>
            </a:r>
            <a:endParaRPr lang="en-US" altLang="zh-CN" sz="4400" dirty="0" smtClean="0"/>
          </a:p>
          <a:p>
            <a:pPr marL="0" indent="0">
              <a:buNone/>
            </a:pPr>
            <a:r>
              <a:rPr lang="en-US" altLang="zh-CN" sz="4400" dirty="0"/>
              <a:t>	</a:t>
            </a:r>
            <a:r>
              <a:rPr lang="zh-CN" altLang="en-US" sz="6000" dirty="0" smtClean="0"/>
              <a:t>提高口语表达能力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25231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口语表达能力的重要性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11264" y="3610815"/>
            <a:ext cx="5327643" cy="68265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35977" y="2928164"/>
            <a:ext cx="3793678" cy="68265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96782" y="2245513"/>
            <a:ext cx="2391666" cy="68265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56551" y="1562862"/>
            <a:ext cx="1319539" cy="68265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80651" y="3647135"/>
            <a:ext cx="86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听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6812126" y="2912601"/>
            <a:ext cx="86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说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6036896" y="2245513"/>
            <a:ext cx="86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读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5476090" y="1562862"/>
            <a:ext cx="86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写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686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800" dirty="0" smtClean="0"/>
              <a:t>	   </a:t>
            </a:r>
            <a:r>
              <a:rPr lang="en-US" altLang="zh-CN" sz="4800" b="1" dirty="0">
                <a:solidFill>
                  <a:srgbClr val="FF0000"/>
                </a:solidFill>
              </a:rPr>
              <a:t> 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4800" dirty="0" smtClean="0"/>
              <a:t>学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生</a:t>
            </a:r>
            <a:r>
              <a:rPr lang="en-US" altLang="zh-CN" sz="4800" dirty="0" smtClean="0"/>
              <a:t>      </a:t>
            </a:r>
            <a:r>
              <a:rPr lang="zh-CN" altLang="en-US" sz="4800" dirty="0" smtClean="0"/>
              <a:t>天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气</a:t>
            </a:r>
            <a:endParaRPr lang="en-US" altLang="zh-CN" sz="4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4800" dirty="0" smtClean="0"/>
              <a:t>				</a:t>
            </a:r>
            <a:r>
              <a:rPr lang="zh-CN" altLang="en-US" sz="4800" dirty="0" smtClean="0"/>
              <a:t>生气</a:t>
            </a:r>
            <a:endParaRPr lang="en-US" altLang="zh-CN" sz="4800" dirty="0" smtClean="0"/>
          </a:p>
          <a:p>
            <a:pPr marL="0" indent="0">
              <a:buNone/>
            </a:pPr>
            <a:r>
              <a:rPr lang="en-US" altLang="zh-CN" sz="4800" dirty="0" smtClean="0"/>
              <a:t>				</a:t>
            </a:r>
            <a:r>
              <a:rPr lang="en-US" sz="4800" dirty="0"/>
              <a:t>	</a:t>
            </a:r>
            <a:r>
              <a:rPr lang="en-US" sz="4800" dirty="0" smtClean="0"/>
              <a:t>			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73600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838200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chemeClr val="tx1"/>
                </a:solidFill>
                <a:latin typeface="Franklin Gothic Book" charset="0"/>
                <a:ea typeface="华文楷体" charset="0"/>
                <a:cs typeface="华文楷体" charset="0"/>
              </a:rPr>
              <a:t>教学重点：</a:t>
            </a:r>
            <a:r>
              <a:rPr lang="zh-CN" altLang="en-US" sz="4900" dirty="0" smtClean="0">
                <a:solidFill>
                  <a:schemeClr val="tx1"/>
                </a:solidFill>
                <a:latin typeface="Franklin Gothic Book" charset="0"/>
                <a:ea typeface="华文楷体" charset="0"/>
                <a:cs typeface="华文楷体" charset="0"/>
              </a:rPr>
              <a:t>培养学生口语表达能力</a:t>
            </a:r>
            <a:endParaRPr lang="zh-CN" altLang="en-US" sz="3200" dirty="0">
              <a:solidFill>
                <a:schemeClr val="tx1"/>
              </a:solidFill>
              <a:latin typeface="Franklin Gothic Book" charset="0"/>
              <a:ea typeface="华文楷体" charset="0"/>
              <a:cs typeface="华文楷体" charset="0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304800" y="1495778"/>
            <a:ext cx="8686800" cy="4584347"/>
          </a:xfrm>
        </p:spPr>
        <p:txBody>
          <a:bodyPr>
            <a:normAutofit/>
          </a:bodyPr>
          <a:lstStyle/>
          <a:p>
            <a:pPr marL="990600" lvl="1" indent="-533400" eaLnBrk="1" hangingPunct="1">
              <a:lnSpc>
                <a:spcPct val="130000"/>
              </a:lnSpc>
              <a:buFont typeface="Wingdings 2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Franklin Gothic Book" charset="0"/>
                <a:ea typeface="华文楷体" charset="0"/>
                <a:cs typeface="华文楷体" charset="0"/>
              </a:rPr>
              <a:t>	</a:t>
            </a:r>
            <a:r>
              <a:rPr lang="zh-CN" altLang="en-US" sz="3600" dirty="0">
                <a:solidFill>
                  <a:schemeClr val="tx1"/>
                </a:solidFill>
                <a:latin typeface="Franklin Gothic Book" charset="0"/>
                <a:ea typeface="华文楷体" charset="0"/>
                <a:cs typeface="华文楷体" charset="0"/>
              </a:rPr>
              <a:t>创造机会让学生多说话</a:t>
            </a:r>
            <a:r>
              <a:rPr lang="zh-CN" altLang="en-US" sz="3600" dirty="0" smtClean="0">
                <a:solidFill>
                  <a:schemeClr val="tx1"/>
                </a:solidFill>
                <a:latin typeface="Franklin Gothic Book" charset="0"/>
                <a:ea typeface="华文楷体" charset="0"/>
                <a:cs typeface="华文楷体" charset="0"/>
              </a:rPr>
              <a:t>，</a:t>
            </a:r>
            <a:r>
              <a:rPr lang="en-US" altLang="zh-CN" sz="3600" dirty="0" smtClean="0">
                <a:solidFill>
                  <a:schemeClr val="tx1"/>
                </a:solidFill>
                <a:latin typeface="Franklin Gothic Book" charset="0"/>
                <a:ea typeface="华文楷体" charset="0"/>
                <a:cs typeface="华文楷体" charset="0"/>
              </a:rPr>
              <a:t>          </a:t>
            </a:r>
            <a:endParaRPr lang="en-US" altLang="zh-CN" sz="3600" dirty="0">
              <a:latin typeface="Franklin Gothic Book" charset="0"/>
              <a:ea typeface="华文楷体" charset="0"/>
              <a:cs typeface="华文楷体" charset="0"/>
            </a:endParaRPr>
          </a:p>
          <a:p>
            <a:pPr marL="990600" lvl="1" indent="-533400" eaLnBrk="1" hangingPunct="1">
              <a:lnSpc>
                <a:spcPct val="130000"/>
              </a:lnSpc>
              <a:buFont typeface="Wingdings 2" charset="0"/>
              <a:buNone/>
            </a:pPr>
            <a:r>
              <a:rPr lang="en-US" altLang="zh-CN" sz="3600" dirty="0" smtClean="0">
                <a:solidFill>
                  <a:schemeClr val="tx1"/>
                </a:solidFill>
                <a:latin typeface="Franklin Gothic Book" charset="0"/>
                <a:ea typeface="华文楷体" charset="0"/>
                <a:cs typeface="华文楷体" charset="0"/>
              </a:rPr>
              <a:t>				</a:t>
            </a:r>
            <a:r>
              <a:rPr lang="zh-CN" altLang="en-US" sz="3600" dirty="0" smtClean="0">
                <a:solidFill>
                  <a:schemeClr val="tx1"/>
                </a:solidFill>
                <a:latin typeface="Franklin Gothic Book" charset="0"/>
                <a:ea typeface="华文楷体" charset="0"/>
                <a:cs typeface="华文楷体" charset="0"/>
              </a:rPr>
              <a:t>说整句</a:t>
            </a:r>
            <a:endParaRPr lang="zh-CN" altLang="en-US" sz="3600" dirty="0">
              <a:solidFill>
                <a:schemeClr val="tx1"/>
              </a:solidFill>
              <a:latin typeface="Franklin Gothic Book" charset="0"/>
              <a:ea typeface="华文楷体" charset="0"/>
              <a:cs typeface="华文楷体" charset="0"/>
            </a:endParaRPr>
          </a:p>
          <a:p>
            <a:pPr marL="1371600" lvl="2" indent="-457200" eaLnBrk="1" hangingPunct="1">
              <a:lnSpc>
                <a:spcPct val="130000"/>
              </a:lnSpc>
              <a:buFont typeface="Wingdings 2" charset="0"/>
              <a:buNone/>
            </a:pPr>
            <a:r>
              <a:rPr lang="zh-CN" altLang="en-US" sz="3600" dirty="0">
                <a:solidFill>
                  <a:schemeClr val="tx1"/>
                </a:solidFill>
                <a:latin typeface="Franklin Gothic Book" charset="0"/>
                <a:ea typeface="华文楷体" charset="0"/>
                <a:cs typeface="华文楷体" charset="0"/>
              </a:rPr>
              <a:t>		老师说得越少越好。</a:t>
            </a:r>
          </a:p>
          <a:p>
            <a:pPr marL="990600" lvl="1" indent="-533400" eaLnBrk="1" hangingPunct="1">
              <a:lnSpc>
                <a:spcPct val="130000"/>
              </a:lnSpc>
              <a:buFont typeface="Wingdings 2" charset="0"/>
              <a:buNone/>
            </a:pPr>
            <a:r>
              <a:rPr lang="zh-CN" altLang="en-US" sz="3600" dirty="0">
                <a:solidFill>
                  <a:schemeClr val="tx1"/>
                </a:solidFill>
                <a:latin typeface="Franklin Gothic Book" charset="0"/>
                <a:ea typeface="华文楷体" charset="0"/>
                <a:cs typeface="华文楷体" charset="0"/>
              </a:rPr>
              <a:t>	争取每个学生都有机会说话</a:t>
            </a:r>
            <a:r>
              <a:rPr lang="zh-CN" altLang="en-US" sz="3600" dirty="0" smtClean="0">
                <a:solidFill>
                  <a:schemeClr val="tx1"/>
                </a:solidFill>
                <a:latin typeface="Franklin Gothic Book" charset="0"/>
                <a:ea typeface="华文楷体" charset="0"/>
                <a:cs typeface="华文楷体" charset="0"/>
              </a:rPr>
              <a:t>。</a:t>
            </a:r>
            <a:endParaRPr lang="zh-CN" altLang="en-US" sz="3600" dirty="0">
              <a:solidFill>
                <a:schemeClr val="tx1"/>
              </a:solidFill>
              <a:latin typeface="Franklin Gothic Book" charset="0"/>
              <a:ea typeface="华文楷体" charset="0"/>
              <a:cs typeface="华文楷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51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400" dirty="0" smtClean="0"/>
              <a:t>教学原则：</a:t>
            </a:r>
            <a:endParaRPr lang="en-US" altLang="zh-CN" sz="4400" dirty="0" smtClean="0"/>
          </a:p>
          <a:p>
            <a:pPr marL="0" indent="0">
              <a:buNone/>
            </a:pPr>
            <a:r>
              <a:rPr lang="en-US" altLang="zh-CN" sz="4400" dirty="0"/>
              <a:t>	</a:t>
            </a:r>
            <a:r>
              <a:rPr lang="en-US" altLang="zh-CN" sz="4400" dirty="0" smtClean="0"/>
              <a:t>      </a:t>
            </a:r>
            <a:r>
              <a:rPr lang="zh-CN" altLang="en-US" sz="6000" dirty="0" smtClean="0"/>
              <a:t>以学生为中心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35932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课堂上口头操练为主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919111"/>
            <a:ext cx="8042276" cy="402449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atin typeface="华文楷体"/>
                <a:ea typeface="华文楷体"/>
                <a:cs typeface="华文楷体"/>
              </a:rPr>
              <a:t>大合唱，小合唱，对唱，独唱</a:t>
            </a:r>
            <a:endParaRPr lang="en-US" altLang="zh-CN" sz="3600" b="1" dirty="0" smtClean="0">
              <a:latin typeface="华文楷体"/>
              <a:ea typeface="华文楷体"/>
              <a:cs typeface="华文楷体"/>
            </a:endParaRPr>
          </a:p>
          <a:p>
            <a:pPr>
              <a:lnSpc>
                <a:spcPct val="130000"/>
              </a:lnSpc>
            </a:pPr>
            <a:r>
              <a:rPr lang="zh-CN" altLang="en-US" sz="3600" b="1" dirty="0" smtClean="0">
                <a:latin typeface="华文楷体"/>
                <a:ea typeface="华文楷体"/>
                <a:cs typeface="华文楷体"/>
              </a:rPr>
              <a:t>设情境，口头造句；改写句子</a:t>
            </a:r>
            <a:endParaRPr lang="en-US" altLang="zh-CN" sz="3600" b="1" dirty="0" smtClean="0">
              <a:latin typeface="华文楷体"/>
              <a:ea typeface="华文楷体"/>
              <a:cs typeface="华文楷体"/>
            </a:endParaRPr>
          </a:p>
          <a:p>
            <a:pPr>
              <a:lnSpc>
                <a:spcPct val="130000"/>
              </a:lnSpc>
            </a:pPr>
            <a:r>
              <a:rPr lang="zh-CN" altLang="en-US" sz="3600" b="1" dirty="0" smtClean="0">
                <a:latin typeface="华文楷体"/>
                <a:ea typeface="华文楷体"/>
                <a:cs typeface="华文楷体"/>
              </a:rPr>
              <a:t>自编对话、小品表演、辩论等</a:t>
            </a:r>
            <a:endParaRPr lang="en-US" altLang="zh-CN" sz="3600" b="1" dirty="0" smtClean="0">
              <a:latin typeface="华文楷体"/>
              <a:ea typeface="华文楷体"/>
              <a:cs typeface="华文楷体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反思四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3333"/>
            <a:ext cx="8861777" cy="4250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400" dirty="0" smtClean="0">
                <a:latin typeface="华文楷体"/>
                <a:ea typeface="华文楷体"/>
                <a:cs typeface="华文楷体"/>
              </a:rPr>
              <a:t>你的活动能促进学生口语表达吗？</a:t>
            </a:r>
            <a:endParaRPr lang="en-US" altLang="zh-CN" sz="44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r>
              <a:rPr lang="en-US" altLang="zh-CN" sz="4400" dirty="0" smtClean="0">
                <a:latin typeface="华文楷体"/>
                <a:ea typeface="华文楷体"/>
                <a:cs typeface="华文楷体"/>
              </a:rPr>
              <a:t>	1</a:t>
            </a:r>
            <a:r>
              <a:rPr lang="zh-CN" altLang="en-US" sz="4400" dirty="0" smtClean="0">
                <a:latin typeface="华文楷体"/>
                <a:ea typeface="华文楷体"/>
                <a:cs typeface="华文楷体"/>
              </a:rPr>
              <a:t>、非常促进</a:t>
            </a:r>
            <a:endParaRPr lang="en-US" altLang="zh-CN" sz="44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r>
              <a:rPr lang="en-US" sz="4400" dirty="0">
                <a:latin typeface="华文楷体"/>
                <a:ea typeface="华文楷体"/>
                <a:cs typeface="华文楷体"/>
              </a:rPr>
              <a:t>	</a:t>
            </a:r>
            <a:r>
              <a:rPr lang="en-US" sz="4400" dirty="0" smtClean="0">
                <a:latin typeface="华文楷体"/>
                <a:ea typeface="华文楷体"/>
                <a:cs typeface="华文楷体"/>
              </a:rPr>
              <a:t>2</a:t>
            </a:r>
            <a:r>
              <a:rPr lang="zh-CN" altLang="en-US" sz="4400" dirty="0" smtClean="0">
                <a:latin typeface="华文楷体"/>
                <a:ea typeface="华文楷体"/>
                <a:cs typeface="华文楷体"/>
              </a:rPr>
              <a:t>、不太促进</a:t>
            </a:r>
            <a:endParaRPr lang="en-US" altLang="zh-CN" sz="44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r>
              <a:rPr lang="en-US" sz="4400" dirty="0">
                <a:latin typeface="华文楷体"/>
                <a:ea typeface="华文楷体"/>
                <a:cs typeface="华文楷体"/>
              </a:rPr>
              <a:t>	</a:t>
            </a:r>
            <a:r>
              <a:rPr lang="en-US" sz="4400" dirty="0" smtClean="0">
                <a:latin typeface="华文楷体"/>
                <a:ea typeface="华文楷体"/>
                <a:cs typeface="华文楷体"/>
              </a:rPr>
              <a:t>3</a:t>
            </a:r>
            <a:r>
              <a:rPr lang="zh-CN" altLang="en-US" sz="4400" dirty="0" smtClean="0">
                <a:latin typeface="华文楷体"/>
                <a:ea typeface="华文楷体"/>
                <a:cs typeface="华文楷体"/>
              </a:rPr>
              <a:t>、</a:t>
            </a:r>
            <a:r>
              <a:rPr lang="en-US" altLang="zh-CN" sz="4400" dirty="0">
                <a:latin typeface="华文楷体"/>
                <a:ea typeface="华文楷体"/>
                <a:cs typeface="华文楷体"/>
              </a:rPr>
              <a:t>	</a:t>
            </a:r>
            <a:r>
              <a:rPr lang="zh-CN" altLang="en-US" sz="4400" dirty="0" smtClean="0">
                <a:latin typeface="华文楷体"/>
                <a:ea typeface="华文楷体"/>
                <a:cs typeface="华文楷体"/>
              </a:rPr>
              <a:t>不促进</a:t>
            </a:r>
            <a:endParaRPr lang="en-US" sz="4400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725047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我们的教学原则是什么？</a:t>
            </a:r>
            <a:endParaRPr lang="en-US" altLang="zh-CN" sz="2800" dirty="0" smtClean="0"/>
          </a:p>
          <a:p>
            <a:r>
              <a:rPr lang="zh-CN" altLang="en-US" sz="2800" dirty="0"/>
              <a:t>我们</a:t>
            </a:r>
            <a:r>
              <a:rPr lang="zh-CN" altLang="en-US" sz="2800" dirty="0" smtClean="0"/>
              <a:t>的教学目标是什么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r>
              <a:rPr lang="zh-CN" altLang="en-US" sz="2800" dirty="0"/>
              <a:t>我们</a:t>
            </a:r>
            <a:r>
              <a:rPr lang="zh-CN" altLang="en-US" sz="2800" dirty="0" smtClean="0"/>
              <a:t>的教学重点是什么？</a:t>
            </a:r>
            <a:endParaRPr lang="en-US" altLang="zh-CN" sz="2800" dirty="0" smtClean="0"/>
          </a:p>
          <a:p>
            <a:r>
              <a:rPr lang="zh-CN" altLang="en-US" sz="2800" dirty="0" smtClean="0"/>
              <a:t>请设计一个活动，能很好地体现上述三个方面</a:t>
            </a:r>
            <a:endParaRPr lang="en-US" altLang="zh-CN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8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教学原则：</a:t>
            </a:r>
            <a:r>
              <a:rPr lang="zh-CN" altLang="en-US" dirty="0" smtClean="0"/>
              <a:t>以学生为中心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传统教学：</a:t>
            </a:r>
            <a:endParaRPr lang="en-US" altLang="zh-CN" sz="32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老师主动：动脑，动手，动</a:t>
            </a:r>
            <a:r>
              <a:rPr lang="zh-CN" altLang="en-US" sz="3200" dirty="0">
                <a:latin typeface="华文楷体"/>
                <a:ea typeface="华文楷体"/>
                <a:cs typeface="华文楷体"/>
              </a:rPr>
              <a:t>嘴，</a:t>
            </a:r>
            <a:endParaRPr lang="en-US" altLang="zh-CN" sz="32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学生被动：身静，嘴静，手静，脑静</a:t>
            </a:r>
            <a:endParaRPr lang="en-US" altLang="zh-TW" sz="3200" dirty="0" smtClean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57156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中文教学：</a:t>
            </a:r>
            <a:r>
              <a:rPr lang="zh-CN" altLang="en-US" dirty="0" smtClean="0"/>
              <a:t>以学生为中心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latin typeface="华文楷体"/>
                <a:ea typeface="华文楷体"/>
                <a:cs typeface="华文楷体"/>
              </a:rPr>
              <a:t>老师尽可能</a:t>
            </a:r>
            <a:r>
              <a:rPr lang="zh-CN" altLang="en-US" sz="3200" b="1" dirty="0" smtClean="0">
                <a:latin typeface="华文楷体"/>
                <a:ea typeface="华文楷体"/>
                <a:cs typeface="华文楷体"/>
              </a:rPr>
              <a:t>少</a:t>
            </a:r>
            <a:r>
              <a:rPr lang="zh-TW" altLang="en-US" sz="3200" b="1" dirty="0" smtClean="0">
                <a:latin typeface="华文楷体"/>
                <a:ea typeface="华文楷体"/>
                <a:cs typeface="华文楷体"/>
              </a:rPr>
              <a:t>讲</a:t>
            </a:r>
            <a:r>
              <a:rPr lang="zh-TW" altLang="en-US" sz="3200" b="1" dirty="0">
                <a:latin typeface="华文楷体"/>
                <a:ea typeface="华文楷体"/>
                <a:cs typeface="华文楷体"/>
              </a:rPr>
              <a:t>，而把大量时间留给学生进行练习</a:t>
            </a:r>
            <a:r>
              <a:rPr lang="zh-TW" altLang="en-US" sz="3200" b="1" dirty="0" smtClean="0">
                <a:latin typeface="华文楷体"/>
                <a:ea typeface="华文楷体"/>
                <a:cs typeface="华文楷体"/>
              </a:rPr>
              <a:t>。</a:t>
            </a:r>
            <a:endParaRPr lang="en-US" altLang="zh-TW" sz="3200" b="1" dirty="0" smtClean="0">
              <a:latin typeface="华文楷体"/>
              <a:ea typeface="华文楷体"/>
              <a:cs typeface="华文楷体"/>
            </a:endParaRPr>
          </a:p>
          <a:p>
            <a:r>
              <a:rPr lang="zh-CN" altLang="en-US" sz="3200" b="1" dirty="0" smtClean="0">
                <a:latin typeface="华文楷体"/>
                <a:ea typeface="华文楷体"/>
                <a:cs typeface="华文楷体"/>
              </a:rPr>
              <a:t>活动是以学生为主导的活动</a:t>
            </a:r>
            <a:endParaRPr lang="en-US" altLang="zh-CN" sz="3200" b="1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r>
              <a:rPr lang="en-US" altLang="zh-TW" sz="3200" b="1" dirty="0">
                <a:latin typeface="华文楷体"/>
                <a:ea typeface="华文楷体"/>
                <a:cs typeface="华文楷体"/>
              </a:rPr>
              <a:t> 	</a:t>
            </a:r>
            <a:r>
              <a:rPr lang="zh-TW" altLang="en-US" sz="3200" b="1" dirty="0" smtClean="0">
                <a:latin typeface="华文楷体"/>
                <a:ea typeface="华文楷体"/>
                <a:cs typeface="华文楷体"/>
              </a:rPr>
              <a:t>采用</a:t>
            </a:r>
            <a:r>
              <a:rPr lang="zh-CN" altLang="en-US" sz="3200" b="1" dirty="0" smtClean="0">
                <a:latin typeface="华文楷体"/>
                <a:ea typeface="华文楷体"/>
                <a:cs typeface="华文楷体"/>
              </a:rPr>
              <a:t>两人配对</a:t>
            </a:r>
            <a:r>
              <a:rPr lang="zh-TW" altLang="en-US" sz="3200" b="1" dirty="0">
                <a:latin typeface="华文楷体"/>
                <a:ea typeface="华文楷体"/>
                <a:cs typeface="华文楷体"/>
              </a:rPr>
              <a:t>、小组</a:t>
            </a:r>
            <a:r>
              <a:rPr lang="zh-CN" altLang="en-US" sz="3200" b="1" dirty="0">
                <a:latin typeface="华文楷体"/>
                <a:ea typeface="华文楷体"/>
                <a:cs typeface="华文楷体"/>
              </a:rPr>
              <a:t>活动等形式</a:t>
            </a:r>
            <a:r>
              <a:rPr lang="zh-TW" altLang="en-US" sz="3200" b="1" dirty="0" smtClean="0">
                <a:latin typeface="华文楷体"/>
                <a:ea typeface="华文楷体"/>
                <a:cs typeface="华文楷体"/>
              </a:rPr>
              <a:t>，</a:t>
            </a:r>
            <a:r>
              <a:rPr lang="zh-CN" altLang="en-US" sz="3200" b="1" dirty="0" smtClean="0">
                <a:latin typeface="华文楷体"/>
                <a:ea typeface="华文楷体"/>
                <a:cs typeface="华文楷体"/>
              </a:rPr>
              <a:t>使学生全身心投入</a:t>
            </a:r>
            <a:r>
              <a:rPr lang="zh-CN" altLang="en-US" sz="3200" b="1" dirty="0">
                <a:latin typeface="华文楷体"/>
                <a:ea typeface="华文楷体"/>
                <a:cs typeface="华文楷体"/>
              </a:rPr>
              <a:t>教学中。</a:t>
            </a:r>
            <a:endParaRPr lang="en-US" altLang="zh-CN" sz="3200" b="1" dirty="0">
              <a:latin typeface="华文楷体"/>
              <a:ea typeface="华文楷体"/>
              <a:cs typeface="华文楷体"/>
            </a:endParaRP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5640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反思一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173111"/>
            <a:ext cx="8042276" cy="3770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400" dirty="0" smtClean="0">
                <a:latin typeface="华文楷体"/>
                <a:ea typeface="华文楷体"/>
                <a:cs typeface="华文楷体"/>
              </a:rPr>
              <a:t>你的活动中</a:t>
            </a:r>
            <a:endParaRPr lang="en-US" altLang="zh-CN" sz="4400" dirty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r>
              <a:rPr lang="en-US" altLang="zh-CN" sz="4400" dirty="0" smtClean="0">
                <a:latin typeface="华文楷体"/>
                <a:ea typeface="华文楷体"/>
                <a:cs typeface="华文楷体"/>
              </a:rPr>
              <a:t>	</a:t>
            </a:r>
            <a:r>
              <a:rPr lang="zh-CN" altLang="en-US" sz="4400" dirty="0" smtClean="0">
                <a:latin typeface="华文楷体"/>
                <a:ea typeface="华文楷体"/>
                <a:cs typeface="华文楷体"/>
              </a:rPr>
              <a:t>哪些是以学生为中心的？</a:t>
            </a:r>
            <a:endParaRPr lang="en-US" sz="4400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427569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教学原则：</a:t>
            </a:r>
            <a:r>
              <a:rPr lang="zh-CN" altLang="en-US" dirty="0" smtClean="0"/>
              <a:t>以学生为中心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可以让学生当小老师，改小考或作业</a:t>
            </a:r>
            <a:endParaRPr lang="en-US" altLang="zh-CN" sz="3200" dirty="0">
              <a:latin typeface="华文楷体"/>
              <a:ea typeface="华文楷体"/>
              <a:cs typeface="华文楷体"/>
            </a:endParaRPr>
          </a:p>
          <a:p>
            <a:pPr marL="0" lvl="1" indent="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	</a:t>
            </a:r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自己订</a:t>
            </a:r>
            <a:r>
              <a:rPr lang="zh-CN" altLang="en-US" sz="3200" dirty="0">
                <a:latin typeface="华文楷体"/>
                <a:ea typeface="华文楷体"/>
                <a:cs typeface="华文楷体"/>
              </a:rPr>
              <a:t>正，或互相批改</a:t>
            </a:r>
            <a:endParaRPr lang="en-US" altLang="zh-CN" sz="3200" dirty="0">
              <a:latin typeface="华文楷体"/>
              <a:ea typeface="华文楷体"/>
              <a:cs typeface="华文楷体"/>
            </a:endParaRPr>
          </a:p>
          <a:p>
            <a:r>
              <a:rPr lang="zh-CN" altLang="en-US" sz="3200" dirty="0">
                <a:latin typeface="华文楷体"/>
                <a:ea typeface="华文楷体"/>
                <a:cs typeface="华文楷体"/>
              </a:rPr>
              <a:t>让学生主讲：</a:t>
            </a:r>
            <a:endParaRPr lang="en-US" altLang="zh-CN" sz="3200" dirty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r>
              <a:rPr lang="en-US" altLang="zh-CN" sz="3200" dirty="0">
                <a:latin typeface="华文楷体"/>
                <a:ea typeface="华文楷体"/>
                <a:cs typeface="华文楷体"/>
              </a:rPr>
              <a:t>	</a:t>
            </a:r>
            <a:r>
              <a:rPr lang="zh-CN" altLang="en-US" sz="3200" dirty="0">
                <a:latin typeface="华文楷体"/>
                <a:ea typeface="华文楷体"/>
                <a:cs typeface="华文楷体"/>
              </a:rPr>
              <a:t>编生词表，设计课堂活动，和练习</a:t>
            </a:r>
            <a:endParaRPr lang="en-US" altLang="zh-CN" sz="3200" dirty="0">
              <a:latin typeface="华文楷体"/>
              <a:ea typeface="华文楷体"/>
              <a:cs typeface="华文楷体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02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7666" r="-27666"/>
          <a:stretch>
            <a:fillRect/>
          </a:stretch>
        </p:blipFill>
        <p:spPr>
          <a:xfrm>
            <a:off x="-1665111" y="107576"/>
            <a:ext cx="12499142" cy="6750424"/>
          </a:xfrm>
        </p:spPr>
      </p:pic>
    </p:spTree>
    <p:extLst>
      <p:ext uri="{BB962C8B-B14F-4D97-AF65-F5344CB8AC3E}">
        <p14:creationId xmlns:p14="http://schemas.microsoft.com/office/powerpoint/2010/main" val="12086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 smtClean="0">
                <a:latin typeface="华文楷体"/>
                <a:ea typeface="华文楷体"/>
                <a:cs typeface="华文楷体"/>
              </a:rPr>
              <a:t>根据</a:t>
            </a:r>
            <a:r>
              <a:rPr lang="zh-TW" altLang="en-US" sz="3600" dirty="0">
                <a:latin typeface="华文楷体"/>
                <a:ea typeface="华文楷体"/>
                <a:cs typeface="华文楷体"/>
              </a:rPr>
              <a:t>学生的兴趣和特点采用</a:t>
            </a:r>
            <a:r>
              <a:rPr lang="zh-TW" altLang="en-US" sz="3600" dirty="0" smtClean="0">
                <a:latin typeface="华文楷体"/>
                <a:ea typeface="华文楷体"/>
                <a:cs typeface="华文楷体"/>
              </a:rPr>
              <a:t>不同的方式</a:t>
            </a:r>
            <a:r>
              <a:rPr lang="zh-CN" altLang="en-US" sz="3600" dirty="0" smtClean="0">
                <a:latin typeface="华文楷体"/>
                <a:ea typeface="华文楷体"/>
                <a:cs typeface="华文楷体"/>
              </a:rPr>
              <a:t>练习</a:t>
            </a:r>
            <a:r>
              <a:rPr lang="zh-TW" altLang="en-US" sz="3600" dirty="0" smtClean="0">
                <a:latin typeface="华文楷体"/>
                <a:ea typeface="华文楷体"/>
                <a:cs typeface="华文楷体"/>
              </a:rPr>
              <a:t>相同的</a:t>
            </a:r>
            <a:r>
              <a:rPr lang="zh-TW" altLang="en-US" sz="3600" dirty="0">
                <a:latin typeface="华文楷体"/>
                <a:ea typeface="华文楷体"/>
                <a:cs typeface="华文楷体"/>
              </a:rPr>
              <a:t>内容 </a:t>
            </a:r>
            <a:endParaRPr lang="en-US" altLang="zh-TW" sz="36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r>
              <a:rPr lang="en-US" altLang="zh-TW" sz="3600" dirty="0">
                <a:latin typeface="华文楷体"/>
                <a:ea typeface="华文楷体"/>
                <a:cs typeface="华文楷体"/>
              </a:rPr>
              <a:t> </a:t>
            </a:r>
            <a:r>
              <a:rPr lang="en-US" altLang="zh-TW" sz="3600" dirty="0" smtClean="0">
                <a:latin typeface="华文楷体"/>
                <a:ea typeface="华文楷体"/>
                <a:cs typeface="华文楷体"/>
              </a:rPr>
              <a:t>    	</a:t>
            </a:r>
            <a:r>
              <a:rPr lang="zh-CN" altLang="en-US" sz="3600" dirty="0" smtClean="0">
                <a:latin typeface="华文楷体"/>
                <a:ea typeface="华文楷体"/>
                <a:cs typeface="华文楷体"/>
              </a:rPr>
              <a:t>视觉型</a:t>
            </a:r>
            <a:endParaRPr lang="en-US" altLang="zh-CN" sz="36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r>
              <a:rPr lang="en-US" sz="3600" dirty="0" smtClean="0">
                <a:latin typeface="华文楷体"/>
                <a:ea typeface="华文楷体"/>
                <a:cs typeface="华文楷体"/>
              </a:rPr>
              <a:t>	</a:t>
            </a:r>
            <a:r>
              <a:rPr lang="zh-CN" altLang="en-US" sz="3600" dirty="0" smtClean="0">
                <a:latin typeface="华文楷体"/>
                <a:ea typeface="华文楷体"/>
                <a:cs typeface="华文楷体"/>
              </a:rPr>
              <a:t>听觉型</a:t>
            </a:r>
            <a:endParaRPr lang="en-US" altLang="zh-CN" sz="36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r>
              <a:rPr lang="en-US" sz="3600" dirty="0">
                <a:latin typeface="华文楷体"/>
                <a:ea typeface="华文楷体"/>
                <a:cs typeface="华文楷体"/>
              </a:rPr>
              <a:t>	</a:t>
            </a:r>
            <a:r>
              <a:rPr lang="zh-CN" altLang="en-US" sz="3600" dirty="0" smtClean="0">
                <a:latin typeface="华文楷体"/>
                <a:ea typeface="华文楷体"/>
                <a:cs typeface="华文楷体"/>
              </a:rPr>
              <a:t>运动感觉型</a:t>
            </a:r>
            <a:endParaRPr lang="en-US" sz="3600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665382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反思二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173111"/>
            <a:ext cx="8042276" cy="377049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4400" dirty="0" smtClean="0">
                <a:latin typeface="华文楷体"/>
                <a:ea typeface="华文楷体"/>
                <a:cs typeface="华文楷体"/>
              </a:rPr>
              <a:t>你的活动中什么类型学生受益最大？</a:t>
            </a:r>
            <a:endParaRPr lang="en-US" altLang="zh-CN" sz="4400" dirty="0" smtClean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r>
              <a:rPr lang="en-US" altLang="zh-CN" sz="4400" dirty="0" smtClean="0">
                <a:latin typeface="华文楷体"/>
                <a:ea typeface="华文楷体"/>
                <a:cs typeface="华文楷体"/>
              </a:rPr>
              <a:t>	1</a:t>
            </a:r>
            <a:r>
              <a:rPr lang="zh-CN" altLang="en-US" sz="4400" dirty="0" smtClean="0">
                <a:latin typeface="华文楷体"/>
                <a:ea typeface="华文楷体"/>
                <a:cs typeface="华文楷体"/>
              </a:rPr>
              <a:t>、视觉型</a:t>
            </a:r>
            <a:endParaRPr lang="en-US" altLang="zh-CN" sz="4400" dirty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r>
              <a:rPr lang="en-US" sz="4400" dirty="0">
                <a:latin typeface="华文楷体"/>
                <a:ea typeface="华文楷体"/>
                <a:cs typeface="华文楷体"/>
              </a:rPr>
              <a:t>	</a:t>
            </a:r>
            <a:r>
              <a:rPr lang="en-US" sz="4400" dirty="0" smtClean="0">
                <a:latin typeface="华文楷体"/>
                <a:ea typeface="华文楷体"/>
                <a:cs typeface="华文楷体"/>
              </a:rPr>
              <a:t>2</a:t>
            </a:r>
            <a:r>
              <a:rPr lang="zh-CN" altLang="en-US" sz="4400" dirty="0" smtClean="0">
                <a:latin typeface="华文楷体"/>
                <a:ea typeface="华文楷体"/>
                <a:cs typeface="华文楷体"/>
              </a:rPr>
              <a:t>、听觉型</a:t>
            </a:r>
            <a:endParaRPr lang="en-US" altLang="zh-CN" sz="4400" dirty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r>
              <a:rPr lang="en-US" sz="4400" dirty="0">
                <a:latin typeface="华文楷体"/>
                <a:ea typeface="华文楷体"/>
                <a:cs typeface="华文楷体"/>
              </a:rPr>
              <a:t>	</a:t>
            </a:r>
            <a:r>
              <a:rPr lang="en-US" sz="4400" dirty="0" smtClean="0">
                <a:latin typeface="华文楷体"/>
                <a:ea typeface="华文楷体"/>
                <a:cs typeface="华文楷体"/>
              </a:rPr>
              <a:t>3</a:t>
            </a:r>
            <a:r>
              <a:rPr lang="zh-CN" altLang="en-US" sz="4400" dirty="0" smtClean="0">
                <a:latin typeface="华文楷体"/>
                <a:ea typeface="华文楷体"/>
                <a:cs typeface="华文楷体"/>
              </a:rPr>
              <a:t>、运动感觉型</a:t>
            </a:r>
            <a:endParaRPr lang="en-US" sz="4400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143968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1243</TotalTime>
  <Words>231</Words>
  <Application>Microsoft Macintosh PowerPoint</Application>
  <PresentationFormat>On-screen Show (4:3)</PresentationFormat>
  <Paragraphs>89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Breeze</vt:lpstr>
      <vt:lpstr>南康中文学校 中文教学原则、目标、和重点</vt:lpstr>
      <vt:lpstr>PowerPoint Presentation</vt:lpstr>
      <vt:lpstr>教学原则：以学生为中心</vt:lpstr>
      <vt:lpstr>中文教学：以学生为中心</vt:lpstr>
      <vt:lpstr>反思一</vt:lpstr>
      <vt:lpstr>教学原则：以学生为中心</vt:lpstr>
      <vt:lpstr>PowerPoint Presentation</vt:lpstr>
      <vt:lpstr>PowerPoint Presentation</vt:lpstr>
      <vt:lpstr>反思二</vt:lpstr>
      <vt:lpstr>PowerPoint Presentation</vt:lpstr>
      <vt:lpstr>激发学生学习兴趣</vt:lpstr>
      <vt:lpstr>趣味性</vt:lpstr>
      <vt:lpstr>实用性</vt:lpstr>
      <vt:lpstr>鼓励性</vt:lpstr>
      <vt:lpstr>反思三</vt:lpstr>
      <vt:lpstr>PowerPoint Presentation</vt:lpstr>
      <vt:lpstr>口语表达能力的重要性</vt:lpstr>
      <vt:lpstr>PowerPoint Presentation</vt:lpstr>
      <vt:lpstr>教学重点：培养学生口语表达能力</vt:lpstr>
      <vt:lpstr>课堂上口头操练为主</vt:lpstr>
      <vt:lpstr>反思四</vt:lpstr>
      <vt:lpstr>练习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Ninghui Liang</dc:creator>
  <cp:lastModifiedBy>Ninghui Liang</cp:lastModifiedBy>
  <cp:revision>27</cp:revision>
  <dcterms:created xsi:type="dcterms:W3CDTF">2014-03-29T19:42:34Z</dcterms:created>
  <dcterms:modified xsi:type="dcterms:W3CDTF">2014-03-31T01:21:30Z</dcterms:modified>
</cp:coreProperties>
</file>