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2"/>
  </p:notesMasterIdLst>
  <p:sldIdLst>
    <p:sldId id="256" r:id="rId2"/>
    <p:sldId id="308" r:id="rId3"/>
    <p:sldId id="309" r:id="rId4"/>
    <p:sldId id="310" r:id="rId5"/>
    <p:sldId id="311" r:id="rId6"/>
    <p:sldId id="315" r:id="rId7"/>
    <p:sldId id="312" r:id="rId8"/>
    <p:sldId id="313" r:id="rId9"/>
    <p:sldId id="341" r:id="rId10"/>
    <p:sldId id="338" r:id="rId11"/>
    <p:sldId id="339" r:id="rId12"/>
    <p:sldId id="316" r:id="rId13"/>
    <p:sldId id="345" r:id="rId14"/>
    <p:sldId id="318" r:id="rId15"/>
    <p:sldId id="319" r:id="rId16"/>
    <p:sldId id="342" r:id="rId17"/>
    <p:sldId id="343" r:id="rId18"/>
    <p:sldId id="322" r:id="rId19"/>
    <p:sldId id="344" r:id="rId20"/>
    <p:sldId id="325" r:id="rId21"/>
    <p:sldId id="326" r:id="rId22"/>
    <p:sldId id="327" r:id="rId23"/>
    <p:sldId id="330" r:id="rId24"/>
    <p:sldId id="335" r:id="rId25"/>
    <p:sldId id="334" r:id="rId26"/>
    <p:sldId id="328" r:id="rId27"/>
    <p:sldId id="329" r:id="rId28"/>
    <p:sldId id="336" r:id="rId29"/>
    <p:sldId id="333" r:id="rId30"/>
    <p:sldId id="332" r:id="rId31"/>
  </p:sldIdLst>
  <p:sldSz cx="9144000" cy="5143500" type="screen16x9"/>
  <p:notesSz cx="6858000" cy="9144000"/>
  <p:embeddedFontLst>
    <p:embeddedFont>
      <p:font typeface="Abril Fatface" panose="02020500000000000000" charset="0"/>
      <p:regular r:id="rId33"/>
    </p:embeddedFont>
    <p:embeddedFont>
      <p:font typeface="Questrial" panose="02020500000000000000" charset="0"/>
      <p:regular r:id="rId34"/>
    </p:embeddedFont>
    <p:embeddedFont>
      <p:font typeface="微軟正黑體" panose="020B0604030504040204" pitchFamily="34" charset="-12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34D"/>
    <a:srgbClr val="E1B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3BA697-2015-43B4-87D1-521FC45F670B}">
  <a:tblStyle styleId="{A43BA697-2015-43B4-87D1-521FC45F67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7138;&#27138;\Desktop\yixin&#20316;&#26989;\2020&#19979;\&#31995;&#32113;&#20998;&#26512;\&#29976;&#29305;&#2229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甘特圖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工作表1!$A$2:$A$6</c:f>
              <c:strCache>
                <c:ptCount val="5"/>
                <c:pt idx="0">
                  <c:v>討論主題、分配工作</c:v>
                </c:pt>
                <c:pt idx="1">
                  <c:v>開始網頁設計</c:v>
                </c:pt>
                <c:pt idx="2">
                  <c:v>網頁切板與後台設計</c:v>
                </c:pt>
                <c:pt idx="3">
                  <c:v>資料上架及校對</c:v>
                </c:pt>
                <c:pt idx="4">
                  <c:v>網站完成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33</c:v>
                </c:pt>
                <c:pt idx="3">
                  <c:v>57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9-422C-A799-22287C58AAB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天數</c:v>
                </c:pt>
              </c:strCache>
            </c:strRef>
          </c:tx>
          <c:spPr>
            <a:solidFill>
              <a:schemeClr val="accent5">
                <a:alpha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討論主題、分配工作</c:v>
                </c:pt>
                <c:pt idx="1">
                  <c:v>開始網頁設計</c:v>
                </c:pt>
                <c:pt idx="2">
                  <c:v>網頁切板與後台設計</c:v>
                </c:pt>
                <c:pt idx="3">
                  <c:v>資料上架及校對</c:v>
                </c:pt>
                <c:pt idx="4">
                  <c:v>網站完成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3</c:v>
                </c:pt>
                <c:pt idx="1">
                  <c:v>30</c:v>
                </c:pt>
                <c:pt idx="2">
                  <c:v>32</c:v>
                </c:pt>
                <c:pt idx="3">
                  <c:v>8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C9-422C-A799-22287C58A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29431648"/>
        <c:axId val="1127426080"/>
        <c:axId val="0"/>
      </c:bar3DChart>
      <c:catAx>
        <c:axId val="11294316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127426080"/>
        <c:crosses val="autoZero"/>
        <c:auto val="1"/>
        <c:lblAlgn val="ctr"/>
        <c:lblOffset val="100"/>
        <c:noMultiLvlLbl val="0"/>
      </c:catAx>
      <c:valAx>
        <c:axId val="1127426080"/>
        <c:scaling>
          <c:orientation val="minMax"/>
          <c:max val="70"/>
          <c:min val="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開始天數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43164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041016059433247"/>
          <c:y val="0.90370440058629031"/>
          <c:w val="0.17567685395257798"/>
          <c:h val="7.5516378634488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d1bf62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d1bf62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36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926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842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179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9413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d1bf62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d1bf62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16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d1bf62f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d1bf62f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82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6321c6c08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6321c6c08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73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09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d1bf62f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d1bf62f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1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707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80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01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65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324575" y="1285800"/>
            <a:ext cx="26238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200"/>
              <a:buFont typeface="Abril Fatface"/>
              <a:buNone/>
              <a:defRPr sz="72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61575" y="3522800"/>
            <a:ext cx="308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2_1_1_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-824250" y="319450"/>
            <a:ext cx="1079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856300" y="1512450"/>
            <a:ext cx="6063600" cy="28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estrial"/>
              <a:buChar char="●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○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■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●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○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■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●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○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■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hasCustomPrompt="1"/>
          </p:nvPr>
        </p:nvSpPr>
        <p:spPr>
          <a:xfrm>
            <a:off x="1281263" y="540829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2"/>
          </p:nvPr>
        </p:nvSpPr>
        <p:spPr>
          <a:xfrm>
            <a:off x="1103963" y="792660"/>
            <a:ext cx="180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064963" y="1283975"/>
            <a:ext cx="18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3" hasCustomPrompt="1"/>
          </p:nvPr>
        </p:nvSpPr>
        <p:spPr>
          <a:xfrm>
            <a:off x="3846302" y="540829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4"/>
          </p:nvPr>
        </p:nvSpPr>
        <p:spPr>
          <a:xfrm>
            <a:off x="3669002" y="792535"/>
            <a:ext cx="180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630002" y="1283850"/>
            <a:ext cx="18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6" hasCustomPrompt="1"/>
          </p:nvPr>
        </p:nvSpPr>
        <p:spPr>
          <a:xfrm>
            <a:off x="6411314" y="540829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7"/>
          </p:nvPr>
        </p:nvSpPr>
        <p:spPr>
          <a:xfrm>
            <a:off x="6234014" y="792535"/>
            <a:ext cx="180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6195014" y="1283850"/>
            <a:ext cx="18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9" hasCustomPrompt="1"/>
          </p:nvPr>
        </p:nvSpPr>
        <p:spPr>
          <a:xfrm>
            <a:off x="1281263" y="1744931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3"/>
          </p:nvPr>
        </p:nvSpPr>
        <p:spPr>
          <a:xfrm>
            <a:off x="1103963" y="2002510"/>
            <a:ext cx="180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1064963" y="2494407"/>
            <a:ext cx="18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15" hasCustomPrompt="1"/>
          </p:nvPr>
        </p:nvSpPr>
        <p:spPr>
          <a:xfrm>
            <a:off x="3846302" y="1744806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idx="16"/>
          </p:nvPr>
        </p:nvSpPr>
        <p:spPr>
          <a:xfrm>
            <a:off x="3669002" y="2002385"/>
            <a:ext cx="180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7"/>
          </p:nvPr>
        </p:nvSpPr>
        <p:spPr>
          <a:xfrm>
            <a:off x="3630002" y="2494282"/>
            <a:ext cx="18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8" hasCustomPrompt="1"/>
          </p:nvPr>
        </p:nvSpPr>
        <p:spPr>
          <a:xfrm>
            <a:off x="6411314" y="1744806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9"/>
          </p:nvPr>
        </p:nvSpPr>
        <p:spPr>
          <a:xfrm>
            <a:off x="6234014" y="2002385"/>
            <a:ext cx="180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20"/>
          </p:nvPr>
        </p:nvSpPr>
        <p:spPr>
          <a:xfrm>
            <a:off x="6195014" y="2494282"/>
            <a:ext cx="18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367650" y="3081050"/>
            <a:ext cx="3331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367650" y="3870909"/>
            <a:ext cx="191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2" hasCustomPrompt="1"/>
          </p:nvPr>
        </p:nvSpPr>
        <p:spPr>
          <a:xfrm>
            <a:off x="3186704" y="3998318"/>
            <a:ext cx="40113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HEADER_1_1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rgbClr val="E1B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820625" y="849680"/>
            <a:ext cx="221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/>
          </p:nvPr>
        </p:nvSpPr>
        <p:spPr>
          <a:xfrm>
            <a:off x="820615" y="3243675"/>
            <a:ext cx="16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820615" y="3750330"/>
            <a:ext cx="16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3"/>
          </p:nvPr>
        </p:nvSpPr>
        <p:spPr>
          <a:xfrm>
            <a:off x="2665305" y="3243675"/>
            <a:ext cx="16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4"/>
          </p:nvPr>
        </p:nvSpPr>
        <p:spPr>
          <a:xfrm>
            <a:off x="2665305" y="3750330"/>
            <a:ext cx="16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5"/>
          </p:nvPr>
        </p:nvSpPr>
        <p:spPr>
          <a:xfrm>
            <a:off x="4509985" y="3243675"/>
            <a:ext cx="16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6"/>
          </p:nvPr>
        </p:nvSpPr>
        <p:spPr>
          <a:xfrm>
            <a:off x="4509985" y="3750330"/>
            <a:ext cx="16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IG_NUMBER_1_2_1_1_2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rgbClr val="E1B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●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3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subTitle" idx="1"/>
          </p:nvPr>
        </p:nvSpPr>
        <p:spPr>
          <a:xfrm>
            <a:off x="5914928" y="3715076"/>
            <a:ext cx="308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0624008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李翊歆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0624014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呂品宜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C107118220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郭惠敏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ctrTitle"/>
          </p:nvPr>
        </p:nvSpPr>
        <p:spPr>
          <a:xfrm>
            <a:off x="5019306" y="1602487"/>
            <a:ext cx="30717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會員飲料訂購系統</a:t>
            </a:r>
            <a:endParaRPr sz="5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6" name="Google Shape;166;p29"/>
          <p:cNvSpPr/>
          <p:nvPr/>
        </p:nvSpPr>
        <p:spPr>
          <a:xfrm flipV="1">
            <a:off x="4084765" y="3445172"/>
            <a:ext cx="536408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708474" y="23040"/>
            <a:ext cx="2520600" cy="51435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2101755" y="2226039"/>
            <a:ext cx="334147" cy="1296649"/>
          </a:xfrm>
          <a:prstGeom prst="round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i="0" dirty="0">
                <a:solidFill>
                  <a:srgbClr val="000000"/>
                </a:solidFill>
                <a:effectLst/>
                <a:latin typeface="Abril Fatface" panose="02020500000000000000" charset="0"/>
              </a:rPr>
              <a:t>循序圖</a:t>
            </a:r>
            <a:endParaRPr lang="zh-TW" altLang="en-US" sz="2000" dirty="0">
              <a:latin typeface="Abril Fatface" panose="02020500000000000000" charset="0"/>
            </a:endParaRP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560396" y="362790"/>
            <a:ext cx="848679" cy="40011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813810" y="1409076"/>
            <a:ext cx="899409" cy="5321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3412761" y="1409075"/>
            <a:ext cx="899409" cy="5321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011712" y="1409075"/>
            <a:ext cx="899409" cy="5321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610663" y="1409074"/>
            <a:ext cx="899409" cy="5321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b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</a:p>
        </p:txBody>
      </p:sp>
      <p:cxnSp>
        <p:nvCxnSpPr>
          <p:cNvPr id="4" name="直線接點 3"/>
          <p:cNvCxnSpPr>
            <a:stCxn id="2" idx="2"/>
          </p:cNvCxnSpPr>
          <p:nvPr/>
        </p:nvCxnSpPr>
        <p:spPr>
          <a:xfrm>
            <a:off x="2263515" y="1941227"/>
            <a:ext cx="0" cy="18662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6" idx="2"/>
          </p:cNvCxnSpPr>
          <p:nvPr/>
        </p:nvCxnSpPr>
        <p:spPr>
          <a:xfrm>
            <a:off x="3862466" y="1941226"/>
            <a:ext cx="19827" cy="18662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2"/>
          </p:cNvCxnSpPr>
          <p:nvPr/>
        </p:nvCxnSpPr>
        <p:spPr>
          <a:xfrm>
            <a:off x="5461417" y="1941226"/>
            <a:ext cx="17488" cy="18662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2"/>
          </p:cNvCxnSpPr>
          <p:nvPr/>
        </p:nvCxnSpPr>
        <p:spPr>
          <a:xfrm>
            <a:off x="7060368" y="1941225"/>
            <a:ext cx="7494" cy="18662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3705305" y="2226039"/>
            <a:ext cx="334147" cy="1296649"/>
          </a:xfrm>
          <a:prstGeom prst="round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5294342" y="2226039"/>
            <a:ext cx="334147" cy="1296649"/>
          </a:xfrm>
          <a:prstGeom prst="round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6900870" y="2226038"/>
            <a:ext cx="334147" cy="1296649"/>
          </a:xfrm>
          <a:prstGeom prst="round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600793" y="2458387"/>
            <a:ext cx="9368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237219" y="2460885"/>
            <a:ext cx="9368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600793" y="3028013"/>
            <a:ext cx="9368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237219" y="3028013"/>
            <a:ext cx="25683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614437" y="21506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輸入資料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4400393" y="21506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檢查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2791121" y="27202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通知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4398816" y="27202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註冊</a:t>
            </a:r>
          </a:p>
        </p:txBody>
      </p:sp>
    </p:spTree>
    <p:extLst>
      <p:ext uri="{BB962C8B-B14F-4D97-AF65-F5344CB8AC3E}">
        <p14:creationId xmlns:p14="http://schemas.microsoft.com/office/powerpoint/2010/main" val="7655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i="0" dirty="0">
                <a:solidFill>
                  <a:srgbClr val="000000"/>
                </a:solidFill>
                <a:effectLst/>
                <a:latin typeface="Abril Fatface" panose="02020500000000000000" charset="0"/>
              </a:rPr>
              <a:t>活動圖</a:t>
            </a:r>
            <a:endParaRPr lang="zh-TW" altLang="en-US" sz="2000" dirty="0">
              <a:latin typeface="Abril Fatface" panose="02020500000000000000" charset="0"/>
            </a:endParaRP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560396" y="362790"/>
            <a:ext cx="848679" cy="40011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49107" y="1476531"/>
            <a:ext cx="884420" cy="5621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起點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2968052" y="1499016"/>
            <a:ext cx="1146748" cy="5171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點選註冊</a:t>
            </a:r>
          </a:p>
        </p:txBody>
      </p:sp>
      <p:sp>
        <p:nvSpPr>
          <p:cNvPr id="29" name="圓角矩形 28"/>
          <p:cNvSpPr/>
          <p:nvPr/>
        </p:nvSpPr>
        <p:spPr>
          <a:xfrm>
            <a:off x="5091658" y="1499016"/>
            <a:ext cx="1146748" cy="5171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輸入資料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7215264" y="1499016"/>
            <a:ext cx="1146748" cy="5171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5091658" y="2588301"/>
            <a:ext cx="1146748" cy="5171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5091658" y="3677586"/>
            <a:ext cx="1146748" cy="5171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重新輸入</a:t>
            </a:r>
          </a:p>
        </p:txBody>
      </p:sp>
      <p:cxnSp>
        <p:nvCxnSpPr>
          <p:cNvPr id="20" name="直線單箭頭接點 19"/>
          <p:cNvCxnSpPr>
            <a:stCxn id="5" idx="6"/>
          </p:cNvCxnSpPr>
          <p:nvPr/>
        </p:nvCxnSpPr>
        <p:spPr>
          <a:xfrm>
            <a:off x="1533527" y="1757597"/>
            <a:ext cx="1344584" cy="11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1" idx="3"/>
          </p:cNvCxnSpPr>
          <p:nvPr/>
        </p:nvCxnSpPr>
        <p:spPr>
          <a:xfrm>
            <a:off x="4114800" y="1757597"/>
            <a:ext cx="8994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9" idx="3"/>
          </p:cNvCxnSpPr>
          <p:nvPr/>
        </p:nvCxnSpPr>
        <p:spPr>
          <a:xfrm>
            <a:off x="6238406" y="1757597"/>
            <a:ext cx="9119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30" idx="2"/>
          </p:cNvCxnSpPr>
          <p:nvPr/>
        </p:nvCxnSpPr>
        <p:spPr>
          <a:xfrm rot="5400000">
            <a:off x="6656257" y="1693264"/>
            <a:ext cx="809469" cy="145529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30" idx="3"/>
          </p:cNvCxnSpPr>
          <p:nvPr/>
        </p:nvCxnSpPr>
        <p:spPr>
          <a:xfrm>
            <a:off x="8362012" y="1757597"/>
            <a:ext cx="27232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8634335" y="1768839"/>
            <a:ext cx="0" cy="213609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>
            <a:off x="6333344" y="3904937"/>
            <a:ext cx="23009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1574410" y="146106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顧客需要註冊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4113100" y="14610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進入網頁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6238406" y="14610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傳送資料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6632696" y="25178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資料完整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7144964" y="3597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資料不完整</a:t>
            </a:r>
          </a:p>
        </p:txBody>
      </p:sp>
    </p:spTree>
    <p:extLst>
      <p:ext uri="{BB962C8B-B14F-4D97-AF65-F5344CB8AC3E}">
        <p14:creationId xmlns:p14="http://schemas.microsoft.com/office/powerpoint/2010/main" val="166278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107276" y="2193750"/>
            <a:ext cx="40112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工作進度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2322925" y="2614650"/>
            <a:ext cx="1912577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Abril Fatface" panose="02020500000000000000" charset="0"/>
                <a:ea typeface="微軟正黑體" panose="020B0604030504040204" pitchFamily="34" charset="-120"/>
              </a:rPr>
              <a:t>0</a:t>
            </a:r>
            <a:r>
              <a:rPr lang="en-US" altLang="zh-TW" sz="10000" dirty="0">
                <a:latin typeface="Abril Fatface" panose="02020500000000000000" charset="0"/>
                <a:ea typeface="微軟正黑體" panose="020B0604030504040204" pitchFamily="34" charset="-120"/>
              </a:rPr>
              <a:t>3</a:t>
            </a:r>
            <a:endParaRPr sz="10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025425" y="1189525"/>
            <a:ext cx="2595000" cy="16098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185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6706E2A-E2DE-49FC-AD76-3F4F055FF2E9}"/>
              </a:ext>
            </a:extLst>
          </p:cNvPr>
          <p:cNvCxnSpPr/>
          <p:nvPr/>
        </p:nvCxnSpPr>
        <p:spPr>
          <a:xfrm>
            <a:off x="5713228" y="134679"/>
            <a:ext cx="0" cy="4876800"/>
          </a:xfrm>
          <a:prstGeom prst="line">
            <a:avLst/>
          </a:prstGeom>
          <a:ln w="381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DBDD870B-8B16-463B-B390-D4E61C27C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780903"/>
              </p:ext>
            </p:extLst>
          </p:nvPr>
        </p:nvGraphicFramePr>
        <p:xfrm>
          <a:off x="578455" y="531885"/>
          <a:ext cx="7756786" cy="4079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2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000000"/>
                </a:solidFill>
                <a:effectLst/>
                <a:latin typeface="Abril Fatface" panose="02020500000000000000" charset="0"/>
              </a:rPr>
              <a:t>PERT/CPM</a:t>
            </a:r>
            <a:endParaRPr lang="zh-TW" altLang="en-US" sz="2000" dirty="0">
              <a:latin typeface="Abril Fatface" panose="02020500000000000000" charset="0"/>
            </a:endParaRP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560396" y="272792"/>
            <a:ext cx="1459924" cy="610088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29A659-19A3-4723-B7FC-C68273D94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6" b="8078"/>
          <a:stretch/>
        </p:blipFill>
        <p:spPr>
          <a:xfrm>
            <a:off x="427175" y="686359"/>
            <a:ext cx="8289649" cy="36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1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107276" y="2193750"/>
            <a:ext cx="40112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系統環境圖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2322925" y="2614650"/>
            <a:ext cx="1912577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Abril Fatface" panose="02020500000000000000" charset="0"/>
                <a:ea typeface="微軟正黑體" panose="020B0604030504040204" pitchFamily="34" charset="-120"/>
              </a:rPr>
              <a:t>0</a:t>
            </a:r>
            <a:r>
              <a:rPr lang="en-US" altLang="zh-TW" sz="10000" dirty="0">
                <a:latin typeface="Abril Fatface" panose="02020500000000000000" charset="0"/>
                <a:ea typeface="微軟正黑體" panose="020B0604030504040204" pitchFamily="34" charset="-120"/>
              </a:rPr>
              <a:t>4</a:t>
            </a:r>
            <a:endParaRPr sz="10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025425" y="1189525"/>
            <a:ext cx="2595000" cy="16098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54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Abril Fatface" panose="02020500000000000000" charset="0"/>
              </a:rPr>
              <a:t>DFD</a:t>
            </a:r>
            <a:endParaRPr lang="zh-TW" altLang="en-US" sz="2000" dirty="0">
              <a:latin typeface="Abril Fatface" panose="02020500000000000000" charset="0"/>
            </a:endParaRP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570233" y="427165"/>
            <a:ext cx="564424" cy="301342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C72E91-6C5E-4147-895D-9DF6EAAD47E5}"/>
              </a:ext>
            </a:extLst>
          </p:cNvPr>
          <p:cNvSpPr/>
          <p:nvPr/>
        </p:nvSpPr>
        <p:spPr>
          <a:xfrm>
            <a:off x="1064403" y="1805440"/>
            <a:ext cx="894377" cy="13015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3CA259-2D76-4427-B159-0E956E8EF9DE}"/>
              </a:ext>
            </a:extLst>
          </p:cNvPr>
          <p:cNvSpPr/>
          <p:nvPr/>
        </p:nvSpPr>
        <p:spPr>
          <a:xfrm>
            <a:off x="7018363" y="1805440"/>
            <a:ext cx="894377" cy="13015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5CC0892-8480-48DB-9240-38626C353D0F}"/>
              </a:ext>
            </a:extLst>
          </p:cNvPr>
          <p:cNvSpPr/>
          <p:nvPr/>
        </p:nvSpPr>
        <p:spPr>
          <a:xfrm>
            <a:off x="3777740" y="2009010"/>
            <a:ext cx="1348240" cy="8943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飲料訂購系統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4A1B958-1776-4B46-BFFC-D886EEA31ECA}"/>
              </a:ext>
            </a:extLst>
          </p:cNvPr>
          <p:cNvCxnSpPr/>
          <p:nvPr/>
        </p:nvCxnSpPr>
        <p:spPr>
          <a:xfrm>
            <a:off x="2018846" y="2189224"/>
            <a:ext cx="169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E8CF81F-DD95-4FD3-8346-F1C0DE1547F6}"/>
              </a:ext>
            </a:extLst>
          </p:cNvPr>
          <p:cNvCxnSpPr/>
          <p:nvPr/>
        </p:nvCxnSpPr>
        <p:spPr>
          <a:xfrm flipH="1">
            <a:off x="2012172" y="2489571"/>
            <a:ext cx="168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4E59760-9A86-41E0-A869-269508915C31}"/>
              </a:ext>
            </a:extLst>
          </p:cNvPr>
          <p:cNvCxnSpPr/>
          <p:nvPr/>
        </p:nvCxnSpPr>
        <p:spPr>
          <a:xfrm>
            <a:off x="2032194" y="2789919"/>
            <a:ext cx="169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7EBBE03-5F19-4509-8F44-722F207A329D}"/>
              </a:ext>
            </a:extLst>
          </p:cNvPr>
          <p:cNvCxnSpPr/>
          <p:nvPr/>
        </p:nvCxnSpPr>
        <p:spPr>
          <a:xfrm flipH="1">
            <a:off x="5181425" y="2189224"/>
            <a:ext cx="168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7720AB8-0100-476F-B688-D356394626F1}"/>
              </a:ext>
            </a:extLst>
          </p:cNvPr>
          <p:cNvCxnSpPr/>
          <p:nvPr/>
        </p:nvCxnSpPr>
        <p:spPr>
          <a:xfrm>
            <a:off x="5234819" y="2489571"/>
            <a:ext cx="169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7CA9FC-B6F1-46C6-B1D2-93A6DFBB1ADE}"/>
              </a:ext>
            </a:extLst>
          </p:cNvPr>
          <p:cNvCxnSpPr/>
          <p:nvPr/>
        </p:nvCxnSpPr>
        <p:spPr>
          <a:xfrm>
            <a:off x="5234819" y="2789919"/>
            <a:ext cx="169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B45CDE-5771-4C88-8228-D4AF2C620946}"/>
              </a:ext>
            </a:extLst>
          </p:cNvPr>
          <p:cNvSpPr txBox="1"/>
          <p:nvPr/>
        </p:nvSpPr>
        <p:spPr>
          <a:xfrm>
            <a:off x="2350973" y="192389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新增訂單資料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CC4E08D-BB5B-44CC-9CC9-8DA32DAFE160}"/>
              </a:ext>
            </a:extLst>
          </p:cNvPr>
          <p:cNvSpPr txBox="1"/>
          <p:nvPr/>
        </p:nvSpPr>
        <p:spPr>
          <a:xfrm>
            <a:off x="2350973" y="222424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查詢訂單資料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3CF589D-191F-4B30-8A52-C91CA199BD65}"/>
              </a:ext>
            </a:extLst>
          </p:cNvPr>
          <p:cNvSpPr txBox="1"/>
          <p:nvPr/>
        </p:nvSpPr>
        <p:spPr>
          <a:xfrm>
            <a:off x="2350973" y="25245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新增會員資料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FBB0155-F5BA-42BB-BB4D-BA2F632FA167}"/>
              </a:ext>
            </a:extLst>
          </p:cNvPr>
          <p:cNvSpPr txBox="1"/>
          <p:nvPr/>
        </p:nvSpPr>
        <p:spPr>
          <a:xfrm>
            <a:off x="5470164" y="192389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飲料資料管理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92EC94-AE83-49F0-A25D-8E3C928F29E6}"/>
              </a:ext>
            </a:extLst>
          </p:cNvPr>
          <p:cNvSpPr txBox="1"/>
          <p:nvPr/>
        </p:nvSpPr>
        <p:spPr>
          <a:xfrm>
            <a:off x="5624052" y="22242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會員資料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AB37F5-AE08-4C6F-AEE7-20833794AD53}"/>
              </a:ext>
            </a:extLst>
          </p:cNvPr>
          <p:cNvSpPr txBox="1"/>
          <p:nvPr/>
        </p:nvSpPr>
        <p:spPr>
          <a:xfrm>
            <a:off x="5624052" y="25245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顧客訂單</a:t>
            </a:r>
          </a:p>
        </p:txBody>
      </p:sp>
    </p:spTree>
    <p:extLst>
      <p:ext uri="{BB962C8B-B14F-4D97-AF65-F5344CB8AC3E}">
        <p14:creationId xmlns:p14="http://schemas.microsoft.com/office/powerpoint/2010/main" val="225255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圖</a:t>
            </a:r>
            <a:r>
              <a:rPr lang="en-US" altLang="zh-TW" sz="2000" dirty="0">
                <a:latin typeface="Abril Fatface" panose="02020500000000000000" charset="0"/>
                <a:ea typeface="微軟正黑體" panose="020B0604030504040204" pitchFamily="34" charset="-120"/>
              </a:rPr>
              <a:t>0</a:t>
            </a:r>
            <a:endParaRPr lang="zh-TW" altLang="en-US" sz="2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570233" y="427165"/>
            <a:ext cx="564424" cy="301342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69AAAF-94AE-49E5-89F6-17AEAC2388BB}"/>
              </a:ext>
            </a:extLst>
          </p:cNvPr>
          <p:cNvSpPr/>
          <p:nvPr/>
        </p:nvSpPr>
        <p:spPr>
          <a:xfrm>
            <a:off x="1211238" y="594949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3E8F09-BD03-4BBD-8F0B-724FD36B96D8}"/>
              </a:ext>
            </a:extLst>
          </p:cNvPr>
          <p:cNvSpPr/>
          <p:nvPr/>
        </p:nvSpPr>
        <p:spPr>
          <a:xfrm>
            <a:off x="1068206" y="4191929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E82440-3D43-4297-AE15-EE22C5B9AB06}"/>
              </a:ext>
            </a:extLst>
          </p:cNvPr>
          <p:cNvSpPr/>
          <p:nvPr/>
        </p:nvSpPr>
        <p:spPr>
          <a:xfrm>
            <a:off x="7728263" y="577836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B22204-9182-42F8-8A88-DA41ADDD10CC}"/>
              </a:ext>
            </a:extLst>
          </p:cNvPr>
          <p:cNvSpPr/>
          <p:nvPr/>
        </p:nvSpPr>
        <p:spPr>
          <a:xfrm>
            <a:off x="7692022" y="4191929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A12DCE6-AC33-44D5-91EA-ED2F57B586F6}"/>
              </a:ext>
            </a:extLst>
          </p:cNvPr>
          <p:cNvSpPr/>
          <p:nvPr/>
        </p:nvSpPr>
        <p:spPr>
          <a:xfrm>
            <a:off x="3924201" y="934458"/>
            <a:ext cx="854330" cy="56673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填寫訂單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1091A8E-2405-4CBF-A826-28548A4DC99E}"/>
              </a:ext>
            </a:extLst>
          </p:cNvPr>
          <p:cNvSpPr/>
          <p:nvPr/>
        </p:nvSpPr>
        <p:spPr>
          <a:xfrm>
            <a:off x="3924201" y="2688727"/>
            <a:ext cx="854330" cy="56673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會員資料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FAD47EF-BAFD-46ED-9793-04B1B9B1D55B}"/>
              </a:ext>
            </a:extLst>
          </p:cNvPr>
          <p:cNvSpPr/>
          <p:nvPr/>
        </p:nvSpPr>
        <p:spPr>
          <a:xfrm>
            <a:off x="3924201" y="3925675"/>
            <a:ext cx="854330" cy="56673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訂單資料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9CCB92-FBCC-4F30-BE71-B72B80119066}"/>
              </a:ext>
            </a:extLst>
          </p:cNvPr>
          <p:cNvSpPr/>
          <p:nvPr/>
        </p:nvSpPr>
        <p:spPr>
          <a:xfrm>
            <a:off x="1685768" y="1749052"/>
            <a:ext cx="864514" cy="4905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62BEBC-EA0F-441E-B761-9274CA6036FC}"/>
              </a:ext>
            </a:extLst>
          </p:cNvPr>
          <p:cNvSpPr/>
          <p:nvPr/>
        </p:nvSpPr>
        <p:spPr>
          <a:xfrm>
            <a:off x="6161463" y="1749052"/>
            <a:ext cx="864514" cy="4905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84F6B3CA-2105-4F6E-8212-B339F7E9AEE3}"/>
              </a:ext>
            </a:extLst>
          </p:cNvPr>
          <p:cNvCxnSpPr>
            <a:cxnSpLocks/>
            <a:stCxn id="14" idx="0"/>
            <a:endCxn id="11" idx="1"/>
          </p:cNvCxnSpPr>
          <p:nvPr/>
        </p:nvCxnSpPr>
        <p:spPr>
          <a:xfrm rot="5400000" flipH="1" flipV="1">
            <a:off x="2755500" y="580351"/>
            <a:ext cx="531227" cy="1806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400A20B1-488F-4A87-A519-A552F415975F}"/>
              </a:ext>
            </a:extLst>
          </p:cNvPr>
          <p:cNvCxnSpPr>
            <a:stCxn id="11" idx="3"/>
            <a:endCxn id="16" idx="0"/>
          </p:cNvCxnSpPr>
          <p:nvPr/>
        </p:nvCxnSpPr>
        <p:spPr>
          <a:xfrm>
            <a:off x="4778531" y="1217825"/>
            <a:ext cx="1815189" cy="531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F4AEF57A-A580-44B1-8DBF-EDE2435B004F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4778531" y="2239624"/>
            <a:ext cx="1815189" cy="732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C1F9510C-9D31-4554-9C27-D401BDA9669D}"/>
              </a:ext>
            </a:extLst>
          </p:cNvPr>
          <p:cNvCxnSpPr>
            <a:stCxn id="14" idx="2"/>
            <a:endCxn id="12" idx="1"/>
          </p:cNvCxnSpPr>
          <p:nvPr/>
        </p:nvCxnSpPr>
        <p:spPr>
          <a:xfrm rot="16200000" flipH="1">
            <a:off x="2654878" y="1702771"/>
            <a:ext cx="732470" cy="1806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AE64F94-7A05-4500-BA10-C99F8500A1A2}"/>
              </a:ext>
            </a:extLst>
          </p:cNvPr>
          <p:cNvCxnSpPr>
            <a:cxnSpLocks/>
          </p:cNvCxnSpPr>
          <p:nvPr/>
        </p:nvCxnSpPr>
        <p:spPr>
          <a:xfrm>
            <a:off x="2550282" y="2000252"/>
            <a:ext cx="1554770" cy="696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DAF28BA4-AB09-4DDE-8D4B-1C3346997C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1642" y="2000251"/>
            <a:ext cx="1559862" cy="688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3A18B7EE-93A3-44CE-BE04-DAA958B14DE9}"/>
              </a:ext>
            </a:extLst>
          </p:cNvPr>
          <p:cNvCxnSpPr>
            <a:stCxn id="13" idx="1"/>
          </p:cNvCxnSpPr>
          <p:nvPr/>
        </p:nvCxnSpPr>
        <p:spPr>
          <a:xfrm rot="10800000">
            <a:off x="2015685" y="2239624"/>
            <a:ext cx="1908516" cy="1969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86D0E3F-BE27-463B-B098-6887B14F4246}"/>
              </a:ext>
            </a:extLst>
          </p:cNvPr>
          <p:cNvSpPr txBox="1"/>
          <p:nvPr/>
        </p:nvSpPr>
        <p:spPr>
          <a:xfrm>
            <a:off x="2758372" y="9437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F75D4A8-E275-440B-9854-4ED86C4C0E22}"/>
              </a:ext>
            </a:extLst>
          </p:cNvPr>
          <p:cNvSpPr txBox="1"/>
          <p:nvPr/>
        </p:nvSpPr>
        <p:spPr>
          <a:xfrm>
            <a:off x="5292182" y="9515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訂單資料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CE97454-254E-428B-9F76-DF7EBA090D9D}"/>
              </a:ext>
            </a:extLst>
          </p:cNvPr>
          <p:cNvSpPr txBox="1"/>
          <p:nvPr/>
        </p:nvSpPr>
        <p:spPr>
          <a:xfrm>
            <a:off x="2859681" y="199433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修改資料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D1DF376-84DD-4F8B-9627-201C49216C46}"/>
              </a:ext>
            </a:extLst>
          </p:cNvPr>
          <p:cNvSpPr txBox="1"/>
          <p:nvPr/>
        </p:nvSpPr>
        <p:spPr>
          <a:xfrm>
            <a:off x="4812867" y="199433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刪除、修改資料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CB7DA42-57CA-4B78-9180-C3268C4C312D}"/>
              </a:ext>
            </a:extLst>
          </p:cNvPr>
          <p:cNvSpPr txBox="1"/>
          <p:nvPr/>
        </p:nvSpPr>
        <p:spPr>
          <a:xfrm>
            <a:off x="2723721" y="29784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C9C33A7-B05F-43EE-A700-FBD6CBD79AED}"/>
              </a:ext>
            </a:extLst>
          </p:cNvPr>
          <p:cNvSpPr txBox="1"/>
          <p:nvPr/>
        </p:nvSpPr>
        <p:spPr>
          <a:xfrm>
            <a:off x="5330267" y="29784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新增會員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72BA56E-30D2-4F1B-8247-E310347FE923}"/>
              </a:ext>
            </a:extLst>
          </p:cNvPr>
          <p:cNvSpPr txBox="1"/>
          <p:nvPr/>
        </p:nvSpPr>
        <p:spPr>
          <a:xfrm>
            <a:off x="2604483" y="39384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查詢訂單</a:t>
            </a:r>
          </a:p>
        </p:txBody>
      </p:sp>
    </p:spTree>
    <p:extLst>
      <p:ext uri="{BB962C8B-B14F-4D97-AF65-F5344CB8AC3E}">
        <p14:creationId xmlns:p14="http://schemas.microsoft.com/office/powerpoint/2010/main" val="191261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107276" y="2193750"/>
            <a:ext cx="40112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圖表介紹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2322925" y="2614650"/>
            <a:ext cx="1912577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Abril Fatface" panose="02020500000000000000" charset="0"/>
                <a:ea typeface="微軟正黑體" panose="020B0604030504040204" pitchFamily="34" charset="-120"/>
              </a:rPr>
              <a:t>0</a:t>
            </a:r>
            <a:r>
              <a:rPr lang="en-US" altLang="zh-TW" sz="10000" dirty="0">
                <a:latin typeface="Abril Fatface" panose="02020500000000000000" charset="0"/>
                <a:ea typeface="微軟正黑體" panose="020B0604030504040204" pitchFamily="34" charset="-120"/>
              </a:rPr>
              <a:t>5</a:t>
            </a:r>
            <a:endParaRPr sz="10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025425" y="1189525"/>
            <a:ext cx="2595000" cy="16098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71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Abril Fatface" panose="02020500000000000000" charset="0"/>
                <a:ea typeface="微軟正黑體" panose="020B0604030504040204" pitchFamily="34" charset="-120"/>
              </a:rPr>
              <a:t>UML</a:t>
            </a:r>
            <a:endParaRPr lang="zh-TW" altLang="en-US" sz="2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570233" y="427165"/>
            <a:ext cx="564424" cy="301342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69AAAF-94AE-49E5-89F6-17AEAC2388BB}"/>
              </a:ext>
            </a:extLst>
          </p:cNvPr>
          <p:cNvSpPr/>
          <p:nvPr/>
        </p:nvSpPr>
        <p:spPr>
          <a:xfrm>
            <a:off x="1211238" y="594949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3E8F09-BD03-4BBD-8F0B-724FD36B96D8}"/>
              </a:ext>
            </a:extLst>
          </p:cNvPr>
          <p:cNvSpPr/>
          <p:nvPr/>
        </p:nvSpPr>
        <p:spPr>
          <a:xfrm>
            <a:off x="1068206" y="4191929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E82440-3D43-4297-AE15-EE22C5B9AB06}"/>
              </a:ext>
            </a:extLst>
          </p:cNvPr>
          <p:cNvSpPr/>
          <p:nvPr/>
        </p:nvSpPr>
        <p:spPr>
          <a:xfrm>
            <a:off x="7728263" y="577836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B22204-9182-42F8-8A88-DA41ADDD10CC}"/>
              </a:ext>
            </a:extLst>
          </p:cNvPr>
          <p:cNvSpPr/>
          <p:nvPr/>
        </p:nvSpPr>
        <p:spPr>
          <a:xfrm>
            <a:off x="7692022" y="4191929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562ABC3-AA47-45A7-8768-00256110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62987"/>
              </p:ext>
            </p:extLst>
          </p:nvPr>
        </p:nvGraphicFramePr>
        <p:xfrm>
          <a:off x="1617443" y="1109524"/>
          <a:ext cx="1305182" cy="157359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182">
                  <a:extLst>
                    <a:ext uri="{9D8B030D-6E8A-4147-A177-3AD203B41FA5}">
                      <a16:colId xmlns:a16="http://schemas.microsoft.com/office/drawing/2014/main" val="3956028763"/>
                    </a:ext>
                  </a:extLst>
                </a:gridCol>
              </a:tblGrid>
              <a:tr h="3455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顧客</a:t>
                      </a:r>
                    </a:p>
                  </a:txBody>
                  <a:tcPr marL="73685" marR="73685" marT="36843" marB="36843" anchor="ctr"/>
                </a:tc>
                <a:extLst>
                  <a:ext uri="{0D108BD9-81ED-4DB2-BD59-A6C34878D82A}">
                    <a16:rowId xmlns:a16="http://schemas.microsoft.com/office/drawing/2014/main" val="3755968594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－姓名：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2504196423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－帳號：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3526977570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－密碼：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2799536043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－手機：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3091240192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－性別：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1168713740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F5B54134-C805-4E1B-BF81-354020994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19539"/>
              </p:ext>
            </p:extLst>
          </p:nvPr>
        </p:nvGraphicFramePr>
        <p:xfrm>
          <a:off x="5329256" y="1150625"/>
          <a:ext cx="1305182" cy="83674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182">
                  <a:extLst>
                    <a:ext uri="{9D8B030D-6E8A-4147-A177-3AD203B41FA5}">
                      <a16:colId xmlns:a16="http://schemas.microsoft.com/office/drawing/2014/main" val="3956028763"/>
                    </a:ext>
                  </a:extLst>
                </a:gridCol>
              </a:tblGrid>
              <a:tr h="3455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訂單</a:t>
                      </a:r>
                    </a:p>
                  </a:txBody>
                  <a:tcPr marL="73685" marR="73685" marT="36843" marB="36843" anchor="ctr"/>
                </a:tc>
                <a:extLst>
                  <a:ext uri="{0D108BD9-81ED-4DB2-BD59-A6C34878D82A}">
                    <a16:rowId xmlns:a16="http://schemas.microsoft.com/office/drawing/2014/main" val="3755968594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2504196423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3526977570"/>
                  </a:ext>
                </a:extLst>
              </a:tr>
            </a:tbl>
          </a:graphicData>
        </a:graphic>
      </p:graphicFrame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4939C292-4F7E-4D13-B528-2A108E8CF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27543"/>
              </p:ext>
            </p:extLst>
          </p:nvPr>
        </p:nvGraphicFramePr>
        <p:xfrm>
          <a:off x="5329256" y="3331004"/>
          <a:ext cx="1305182" cy="10823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182">
                  <a:extLst>
                    <a:ext uri="{9D8B030D-6E8A-4147-A177-3AD203B41FA5}">
                      <a16:colId xmlns:a16="http://schemas.microsoft.com/office/drawing/2014/main" val="3956028763"/>
                    </a:ext>
                  </a:extLst>
                </a:gridCol>
              </a:tblGrid>
              <a:tr h="3455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產品</a:t>
                      </a:r>
                    </a:p>
                  </a:txBody>
                  <a:tcPr marL="73685" marR="73685" marT="36843" marB="36843" anchor="ctr"/>
                </a:tc>
                <a:extLst>
                  <a:ext uri="{0D108BD9-81ED-4DB2-BD59-A6C34878D82A}">
                    <a16:rowId xmlns:a16="http://schemas.microsoft.com/office/drawing/2014/main" val="3755968594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－編號：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2504196423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－名稱：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3526977570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－價錢：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2799536043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CCAEB9F-FA53-4AB2-8BA0-017B6D888EAA}"/>
              </a:ext>
            </a:extLst>
          </p:cNvPr>
          <p:cNvCxnSpPr/>
          <p:nvPr/>
        </p:nvCxnSpPr>
        <p:spPr>
          <a:xfrm>
            <a:off x="3010178" y="1615218"/>
            <a:ext cx="2169197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0E48C9C-06F6-42B9-917B-15A0468420EF}"/>
              </a:ext>
            </a:extLst>
          </p:cNvPr>
          <p:cNvCxnSpPr/>
          <p:nvPr/>
        </p:nvCxnSpPr>
        <p:spPr>
          <a:xfrm flipV="1">
            <a:off x="5966961" y="2571750"/>
            <a:ext cx="0" cy="698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B9A5AEE-1445-4C4B-A49B-5FA3DF291A13}"/>
              </a:ext>
            </a:extLst>
          </p:cNvPr>
          <p:cNvSpPr/>
          <p:nvPr/>
        </p:nvSpPr>
        <p:spPr>
          <a:xfrm rot="18993939">
            <a:off x="5865438" y="2296617"/>
            <a:ext cx="222882" cy="230007"/>
          </a:xfrm>
          <a:prstGeom prst="rect">
            <a:avLst/>
          </a:prstGeom>
          <a:noFill/>
          <a:ln>
            <a:solidFill>
              <a:srgbClr val="DFB3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46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6968128" y="3757717"/>
            <a:ext cx="2322672" cy="1145403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1281263" y="1458407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Abril Fatface" panose="02020500000000000000" charset="0"/>
                <a:ea typeface="微軟正黑體" panose="020B0604030504040204" pitchFamily="34" charset="-120"/>
              </a:rPr>
              <a:t>01</a:t>
            </a:r>
            <a:endParaRPr sz="25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 idx="2"/>
          </p:nvPr>
        </p:nvSpPr>
        <p:spPr>
          <a:xfrm>
            <a:off x="1011496" y="1710113"/>
            <a:ext cx="199093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latin typeface="Abril Fatface" panose="02020500000000000000" charset="0"/>
                <a:ea typeface="微軟正黑體" panose="020B0604030504040204" pitchFamily="34" charset="-120"/>
              </a:rPr>
              <a:t>功能性與</a:t>
            </a:r>
            <a:br>
              <a:rPr lang="en-US" altLang="zh-TW" sz="1600" b="1" dirty="0">
                <a:latin typeface="Abril Fatface" panose="02020500000000000000" charset="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Abril Fatface" panose="02020500000000000000" charset="0"/>
                <a:ea typeface="微軟正黑體" panose="020B0604030504040204" pitchFamily="34" charset="-120"/>
              </a:rPr>
              <a:t>非功能性需求</a:t>
            </a:r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 idx="3"/>
          </p:nvPr>
        </p:nvSpPr>
        <p:spPr>
          <a:xfrm>
            <a:off x="3846302" y="1458407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Abril Fatface" panose="02020500000000000000" charset="0"/>
                <a:ea typeface="微軟正黑體" panose="020B0604030504040204" pitchFamily="34" charset="-120"/>
              </a:rPr>
              <a:t>02</a:t>
            </a:r>
            <a:endParaRPr sz="25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4"/>
          </p:nvPr>
        </p:nvSpPr>
        <p:spPr>
          <a:xfrm>
            <a:off x="3576521" y="1710113"/>
            <a:ext cx="1990934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1800" b="1" dirty="0">
                <a:latin typeface="Abril Fatface" panose="02020500000000000000" charset="0"/>
                <a:ea typeface="微軟正黑體" panose="020B0604030504040204" pitchFamily="34" charset="-120"/>
              </a:rPr>
              <a:t>使用案例圖</a:t>
            </a:r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6"/>
          </p:nvPr>
        </p:nvSpPr>
        <p:spPr>
          <a:xfrm>
            <a:off x="6411314" y="1458407"/>
            <a:ext cx="14514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500" dirty="0">
                <a:latin typeface="Abril Fatface" panose="02020500000000000000" charset="0"/>
                <a:ea typeface="微軟正黑體" panose="020B0604030504040204" pitchFamily="34" charset="-120"/>
              </a:rPr>
              <a:t>03</a:t>
            </a:r>
            <a:endParaRPr sz="25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7"/>
          </p:nvPr>
        </p:nvSpPr>
        <p:spPr>
          <a:xfrm>
            <a:off x="6234014" y="1710113"/>
            <a:ext cx="1806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1800" b="1" dirty="0">
                <a:latin typeface="Abril Fatface" panose="02020500000000000000" charset="0"/>
                <a:ea typeface="微軟正黑體" panose="020B0604030504040204" pitchFamily="34" charset="-120"/>
              </a:rPr>
              <a:t>工作進度</a:t>
            </a:r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9"/>
          </p:nvPr>
        </p:nvSpPr>
        <p:spPr>
          <a:xfrm>
            <a:off x="1281263" y="2662509"/>
            <a:ext cx="14514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500" dirty="0">
                <a:latin typeface="Abril Fatface" panose="02020500000000000000" charset="0"/>
                <a:ea typeface="微軟正黑體" panose="020B0604030504040204" pitchFamily="34" charset="-120"/>
              </a:rPr>
              <a:t>04</a:t>
            </a:r>
            <a:endParaRPr sz="25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 idx="13"/>
          </p:nvPr>
        </p:nvSpPr>
        <p:spPr>
          <a:xfrm>
            <a:off x="1103963" y="2920088"/>
            <a:ext cx="1806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1800" b="1" dirty="0">
                <a:latin typeface="Abril Fatface" panose="02020500000000000000" charset="0"/>
                <a:ea typeface="微軟正黑體" panose="020B0604030504040204" pitchFamily="34" charset="-120"/>
              </a:rPr>
              <a:t>系統環境圖</a:t>
            </a:r>
            <a:endParaRPr sz="1800" b="1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15"/>
          </p:nvPr>
        </p:nvSpPr>
        <p:spPr>
          <a:xfrm>
            <a:off x="3846302" y="2662384"/>
            <a:ext cx="14514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500" dirty="0">
                <a:latin typeface="Abril Fatface" panose="02020500000000000000" charset="0"/>
                <a:ea typeface="微軟正黑體" panose="020B0604030504040204" pitchFamily="34" charset="-120"/>
              </a:rPr>
              <a:t>05</a:t>
            </a:r>
            <a:endParaRPr sz="25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 idx="16"/>
          </p:nvPr>
        </p:nvSpPr>
        <p:spPr>
          <a:xfrm>
            <a:off x="3669002" y="2919963"/>
            <a:ext cx="1806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1800" b="1" dirty="0">
                <a:latin typeface="Abril Fatface" panose="02020500000000000000" charset="0"/>
                <a:ea typeface="微軟正黑體" panose="020B0604030504040204" pitchFamily="34" charset="-120"/>
              </a:rPr>
              <a:t>圖表介紹</a:t>
            </a:r>
            <a:endParaRPr sz="1800" b="1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 idx="18"/>
          </p:nvPr>
        </p:nvSpPr>
        <p:spPr>
          <a:xfrm>
            <a:off x="6411314" y="2662384"/>
            <a:ext cx="14514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500" dirty="0">
                <a:latin typeface="Abril Fatface" panose="02020500000000000000" charset="0"/>
                <a:ea typeface="微軟正黑體" panose="020B0604030504040204" pitchFamily="34" charset="-120"/>
              </a:rPr>
              <a:t>06</a:t>
            </a:r>
            <a:endParaRPr sz="25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19"/>
          </p:nvPr>
        </p:nvSpPr>
        <p:spPr>
          <a:xfrm>
            <a:off x="6234014" y="2919963"/>
            <a:ext cx="1806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1800" b="1" dirty="0">
                <a:latin typeface="Abril Fatface" panose="02020500000000000000" charset="0"/>
                <a:ea typeface="微軟正黑體" panose="020B0604030504040204" pitchFamily="34" charset="-120"/>
              </a:rPr>
              <a:t>介面設計</a:t>
            </a:r>
          </a:p>
        </p:txBody>
      </p:sp>
      <p:sp>
        <p:nvSpPr>
          <p:cNvPr id="35" name="Google Shape;182;p31">
            <a:extLst>
              <a:ext uri="{FF2B5EF4-FFF2-40B4-BE49-F238E27FC236}">
                <a16:creationId xmlns:a16="http://schemas.microsoft.com/office/drawing/2014/main" id="{52AAD8BC-E07A-42B5-AA3C-5E00C1E65320}"/>
              </a:ext>
            </a:extLst>
          </p:cNvPr>
          <p:cNvSpPr/>
          <p:nvPr/>
        </p:nvSpPr>
        <p:spPr>
          <a:xfrm>
            <a:off x="-660734" y="237029"/>
            <a:ext cx="2489533" cy="954081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462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實體關係圖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BAD0AD-D0B0-4B48-B553-0AAB4B4B7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4" t="12717" r="9488" b="11234"/>
          <a:stretch/>
        </p:blipFill>
        <p:spPr>
          <a:xfrm>
            <a:off x="1586764" y="907724"/>
            <a:ext cx="6201264" cy="35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9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107276" y="2193750"/>
            <a:ext cx="40112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介面設計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2322925" y="2614650"/>
            <a:ext cx="1912577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Abril Fatface" panose="02020500000000000000" charset="0"/>
                <a:ea typeface="微軟正黑體" panose="020B0604030504040204" pitchFamily="34" charset="-120"/>
              </a:rPr>
              <a:t>0</a:t>
            </a:r>
            <a:r>
              <a:rPr lang="en-US" altLang="zh-TW" sz="10000" dirty="0">
                <a:latin typeface="Abril Fatface" panose="02020500000000000000" charset="0"/>
                <a:ea typeface="微軟正黑體" panose="020B0604030504040204" pitchFamily="34" charset="-120"/>
              </a:rPr>
              <a:t>6</a:t>
            </a:r>
            <a:endParaRPr sz="10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025425" y="1189525"/>
            <a:ext cx="2595000" cy="16098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7983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使用者畫面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740DC3-A08D-41FD-9905-1B6FBDA98C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8" y="1360328"/>
            <a:ext cx="3523967" cy="243440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C6CD981-8410-4DDF-BECA-FF055DF3A4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79" y="1348763"/>
            <a:ext cx="3623813" cy="24459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A935D6-7B35-4C66-80D2-54C9212CA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558" y="3877339"/>
            <a:ext cx="3722486" cy="11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7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程式碼</a:t>
            </a:r>
            <a:r>
              <a:rPr lang="en-US" altLang="zh-TW" sz="2000" dirty="0">
                <a:latin typeface="Abril Fatface" panose="02020500000000000000" charset="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E97CE4-1A69-43F6-A39F-869F24E99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7" t="10058" r="21115" b="23647"/>
          <a:stretch/>
        </p:blipFill>
        <p:spPr>
          <a:xfrm>
            <a:off x="184297" y="913070"/>
            <a:ext cx="4940595" cy="33173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93910C-13A4-4CC7-AA2A-32E754F483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43" t="17753" r="25194" b="7941"/>
          <a:stretch/>
        </p:blipFill>
        <p:spPr>
          <a:xfrm>
            <a:off x="4345171" y="1182428"/>
            <a:ext cx="4678326" cy="382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4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使用者畫面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CDA341-DDE9-4411-BF25-90C4087DA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86" t="17778" r="23022" b="16486"/>
          <a:stretch/>
        </p:blipFill>
        <p:spPr>
          <a:xfrm>
            <a:off x="2103501" y="881173"/>
            <a:ext cx="4936998" cy="33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51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2075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程式碼</a:t>
            </a:r>
            <a:r>
              <a:rPr lang="en-US" altLang="zh-TW" sz="2000" dirty="0">
                <a:latin typeface="Abril Fatface" panose="02020500000000000000" charset="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A57C88-8040-4BAE-B305-A0FD76D7A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85" t="10198" r="5503" b="30405"/>
          <a:stretch/>
        </p:blipFill>
        <p:spPr>
          <a:xfrm>
            <a:off x="1358296" y="1162493"/>
            <a:ext cx="6538972" cy="30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8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使用者畫面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D47DAB-42B2-457D-A9BC-2CE090B0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89" y="1188600"/>
            <a:ext cx="3254022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50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2117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使用者畫面</a:t>
            </a:r>
            <a:r>
              <a:rPr lang="en-US" altLang="zh-TW" sz="2000" dirty="0">
                <a:latin typeface="Abril Fatface" panose="02020500000000000000" charset="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訂餐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1EBE89-BE93-4FFB-ABFE-02C1C866C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09" t="10336" r="26124" b="14556"/>
          <a:stretch/>
        </p:blipFill>
        <p:spPr>
          <a:xfrm>
            <a:off x="304800" y="926591"/>
            <a:ext cx="4267200" cy="38631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398C7A-2C97-4D41-A931-597B41F0BC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85" t="22739" r="46511" b="32747"/>
          <a:stretch/>
        </p:blipFill>
        <p:spPr>
          <a:xfrm>
            <a:off x="5100136" y="1426977"/>
            <a:ext cx="2789222" cy="22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76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使用者畫面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FD9F8CF-626F-4ECA-95F7-45600245BB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76" y="1095281"/>
            <a:ext cx="4189447" cy="29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89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2578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程式碼</a:t>
            </a:r>
            <a:r>
              <a:rPr lang="en-US" altLang="zh-TW" sz="2000" dirty="0">
                <a:latin typeface="Abril Fatface" panose="02020500000000000000" charset="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修改會員資料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4AC580-4720-47B4-8D60-DCC373580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85" t="10061" r="10000" b="8492"/>
          <a:stretch/>
        </p:blipFill>
        <p:spPr>
          <a:xfrm>
            <a:off x="1414182" y="801926"/>
            <a:ext cx="6127846" cy="418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1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8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rgbClr val="E1B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674" name="Google Shape;1674;p48"/>
          <p:cNvSpPr txBox="1">
            <a:spLocks noGrp="1"/>
          </p:cNvSpPr>
          <p:nvPr>
            <p:ph type="title"/>
          </p:nvPr>
        </p:nvSpPr>
        <p:spPr>
          <a:xfrm>
            <a:off x="520226" y="311376"/>
            <a:ext cx="221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latin typeface="Abril Fatface" panose="02020500000000000000" charset="0"/>
                <a:ea typeface="微軟正黑體" panose="020B0604030504040204" pitchFamily="34" charset="-120"/>
              </a:rPr>
              <a:t>工作分配</a:t>
            </a:r>
            <a:endParaRPr sz="2800" b="1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675" name="Google Shape;1675;p48"/>
          <p:cNvSpPr txBox="1">
            <a:spLocks noGrp="1"/>
          </p:cNvSpPr>
          <p:nvPr>
            <p:ph type="title" idx="2"/>
          </p:nvPr>
        </p:nvSpPr>
        <p:spPr>
          <a:xfrm>
            <a:off x="1949156" y="2281508"/>
            <a:ext cx="16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Abril Fatface" panose="02020500000000000000" charset="0"/>
                <a:ea typeface="微軟正黑體" panose="020B0604030504040204" pitchFamily="34" charset="-120"/>
              </a:rPr>
              <a:t>李翊歆</a:t>
            </a:r>
            <a:endParaRPr b="1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676" name="Google Shape;1676;p48"/>
          <p:cNvSpPr txBox="1">
            <a:spLocks noGrp="1"/>
          </p:cNvSpPr>
          <p:nvPr>
            <p:ph type="subTitle" idx="1"/>
          </p:nvPr>
        </p:nvSpPr>
        <p:spPr>
          <a:xfrm>
            <a:off x="1949156" y="2941752"/>
            <a:ext cx="16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後台設計</a:t>
            </a: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圖表製作</a:t>
            </a: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製作簡報</a:t>
            </a: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677" name="Google Shape;1677;p48"/>
          <p:cNvSpPr txBox="1">
            <a:spLocks noGrp="1"/>
          </p:cNvSpPr>
          <p:nvPr>
            <p:ph type="title" idx="3"/>
          </p:nvPr>
        </p:nvSpPr>
        <p:spPr>
          <a:xfrm>
            <a:off x="3793846" y="2281508"/>
            <a:ext cx="16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Abril Fatface" panose="02020500000000000000" charset="0"/>
                <a:ea typeface="微軟正黑體" panose="020B0604030504040204" pitchFamily="34" charset="-120"/>
              </a:rPr>
              <a:t>呂品宜</a:t>
            </a:r>
            <a:endParaRPr b="1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678" name="Google Shape;1678;p48"/>
          <p:cNvSpPr txBox="1">
            <a:spLocks noGrp="1"/>
          </p:cNvSpPr>
          <p:nvPr>
            <p:ph type="subTitle" idx="4"/>
          </p:nvPr>
        </p:nvSpPr>
        <p:spPr>
          <a:xfrm>
            <a:off x="3782139" y="2935740"/>
            <a:ext cx="16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網頁設計</a:t>
            </a: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  <a:p>
            <a:pPr marL="0" indent="0"/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圖表製作</a:t>
            </a: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組長</a:t>
            </a:r>
          </a:p>
        </p:txBody>
      </p:sp>
      <p:sp>
        <p:nvSpPr>
          <p:cNvPr id="1679" name="Google Shape;1679;p48"/>
          <p:cNvSpPr txBox="1">
            <a:spLocks noGrp="1"/>
          </p:cNvSpPr>
          <p:nvPr>
            <p:ph type="title" idx="5"/>
          </p:nvPr>
        </p:nvSpPr>
        <p:spPr>
          <a:xfrm>
            <a:off x="5638526" y="2281508"/>
            <a:ext cx="16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Abril Fatface" panose="02020500000000000000" charset="0"/>
                <a:ea typeface="微軟正黑體" panose="020B0604030504040204" pitchFamily="34" charset="-120"/>
              </a:rPr>
              <a:t>郭惠敏</a:t>
            </a:r>
            <a:endParaRPr b="1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680" name="Google Shape;1680;p48"/>
          <p:cNvSpPr txBox="1">
            <a:spLocks noGrp="1"/>
          </p:cNvSpPr>
          <p:nvPr>
            <p:ph type="subTitle" idx="6"/>
          </p:nvPr>
        </p:nvSpPr>
        <p:spPr>
          <a:xfrm>
            <a:off x="5626829" y="2935740"/>
            <a:ext cx="16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後台設計</a:t>
            </a: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蒐集資料</a:t>
            </a: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製作簡報</a:t>
            </a:r>
          </a:p>
        </p:txBody>
      </p:sp>
      <p:grpSp>
        <p:nvGrpSpPr>
          <p:cNvPr id="69" name="Google Shape;11217;p73">
            <a:extLst>
              <a:ext uri="{FF2B5EF4-FFF2-40B4-BE49-F238E27FC236}">
                <a16:creationId xmlns:a16="http://schemas.microsoft.com/office/drawing/2014/main" id="{768EC651-A7DF-4AD9-8AC7-968593FD498B}"/>
              </a:ext>
            </a:extLst>
          </p:cNvPr>
          <p:cNvGrpSpPr/>
          <p:nvPr/>
        </p:nvGrpSpPr>
        <p:grpSpPr>
          <a:xfrm>
            <a:off x="2495222" y="1731871"/>
            <a:ext cx="483407" cy="645715"/>
            <a:chOff x="7530697" y="2790299"/>
            <a:chExt cx="244291" cy="326314"/>
          </a:xfrm>
          <a:solidFill>
            <a:srgbClr val="E1B653"/>
          </a:solidFill>
        </p:grpSpPr>
        <p:sp>
          <p:nvSpPr>
            <p:cNvPr id="70" name="Google Shape;11218;p73">
              <a:extLst>
                <a:ext uri="{FF2B5EF4-FFF2-40B4-BE49-F238E27FC236}">
                  <a16:creationId xmlns:a16="http://schemas.microsoft.com/office/drawing/2014/main" id="{9360C5EF-5A5A-4FA7-B803-738EF9276B69}"/>
                </a:ext>
              </a:extLst>
            </p:cNvPr>
            <p:cNvSpPr/>
            <p:nvPr/>
          </p:nvSpPr>
          <p:spPr>
            <a:xfrm>
              <a:off x="7616911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1" name="Google Shape;11219;p73">
              <a:extLst>
                <a:ext uri="{FF2B5EF4-FFF2-40B4-BE49-F238E27FC236}">
                  <a16:creationId xmlns:a16="http://schemas.microsoft.com/office/drawing/2014/main" id="{A0D64213-7122-4A5D-BA0F-EAB7D23830AB}"/>
                </a:ext>
              </a:extLst>
            </p:cNvPr>
            <p:cNvSpPr/>
            <p:nvPr/>
          </p:nvSpPr>
          <p:spPr>
            <a:xfrm>
              <a:off x="7678548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2" name="Google Shape;11220;p73">
              <a:extLst>
                <a:ext uri="{FF2B5EF4-FFF2-40B4-BE49-F238E27FC236}">
                  <a16:creationId xmlns:a16="http://schemas.microsoft.com/office/drawing/2014/main" id="{A9003D93-2FD4-4AA7-8045-627BEC893D24}"/>
                </a:ext>
              </a:extLst>
            </p:cNvPr>
            <p:cNvSpPr/>
            <p:nvPr/>
          </p:nvSpPr>
          <p:spPr>
            <a:xfrm>
              <a:off x="7632408" y="2943136"/>
              <a:ext cx="40869" cy="14671"/>
            </a:xfrm>
            <a:custGeom>
              <a:avLst/>
              <a:gdLst/>
              <a:ahLst/>
              <a:cxnLst/>
              <a:rect l="l" t="t" r="r" b="b"/>
              <a:pathLst>
                <a:path w="1287" h="462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3" name="Google Shape;11221;p73">
              <a:extLst>
                <a:ext uri="{FF2B5EF4-FFF2-40B4-BE49-F238E27FC236}">
                  <a16:creationId xmlns:a16="http://schemas.microsoft.com/office/drawing/2014/main" id="{93E4A5CE-8480-41C4-89DE-392FEB4C20EC}"/>
                </a:ext>
              </a:extLst>
            </p:cNvPr>
            <p:cNvSpPr/>
            <p:nvPr/>
          </p:nvSpPr>
          <p:spPr>
            <a:xfrm>
              <a:off x="7530697" y="2790299"/>
              <a:ext cx="244291" cy="326314"/>
            </a:xfrm>
            <a:custGeom>
              <a:avLst/>
              <a:gdLst/>
              <a:ahLst/>
              <a:cxnLst/>
              <a:rect l="l" t="t" r="r" b="b"/>
              <a:pathLst>
                <a:path w="7693" h="10276" extrusionOk="0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4" name="Google Shape;11222;p73">
              <a:extLst>
                <a:ext uri="{FF2B5EF4-FFF2-40B4-BE49-F238E27FC236}">
                  <a16:creationId xmlns:a16="http://schemas.microsoft.com/office/drawing/2014/main" id="{8BF3D6A0-B461-47A7-B942-7E687706DFE1}"/>
                </a:ext>
              </a:extLst>
            </p:cNvPr>
            <p:cNvSpPr/>
            <p:nvPr/>
          </p:nvSpPr>
          <p:spPr>
            <a:xfrm>
              <a:off x="7611608" y="2891630"/>
              <a:ext cx="20069" cy="9463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5" name="Google Shape;11223;p73">
              <a:extLst>
                <a:ext uri="{FF2B5EF4-FFF2-40B4-BE49-F238E27FC236}">
                  <a16:creationId xmlns:a16="http://schemas.microsoft.com/office/drawing/2014/main" id="{C461878B-0C9C-46CD-9685-EC01502B90E2}"/>
                </a:ext>
              </a:extLst>
            </p:cNvPr>
            <p:cNvSpPr/>
            <p:nvPr/>
          </p:nvSpPr>
          <p:spPr>
            <a:xfrm>
              <a:off x="7673245" y="2891630"/>
              <a:ext cx="19688" cy="9463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Google Shape;11217;p73">
            <a:extLst>
              <a:ext uri="{FF2B5EF4-FFF2-40B4-BE49-F238E27FC236}">
                <a16:creationId xmlns:a16="http://schemas.microsoft.com/office/drawing/2014/main" id="{6D206A02-4A50-4634-8957-3945DFF9D389}"/>
              </a:ext>
            </a:extLst>
          </p:cNvPr>
          <p:cNvGrpSpPr/>
          <p:nvPr/>
        </p:nvGrpSpPr>
        <p:grpSpPr>
          <a:xfrm>
            <a:off x="4330296" y="1731871"/>
            <a:ext cx="483407" cy="645715"/>
            <a:chOff x="7530697" y="2790299"/>
            <a:chExt cx="244291" cy="326314"/>
          </a:xfrm>
          <a:solidFill>
            <a:srgbClr val="E1B653"/>
          </a:solidFill>
        </p:grpSpPr>
        <p:sp>
          <p:nvSpPr>
            <p:cNvPr id="77" name="Google Shape;11218;p73">
              <a:extLst>
                <a:ext uri="{FF2B5EF4-FFF2-40B4-BE49-F238E27FC236}">
                  <a16:creationId xmlns:a16="http://schemas.microsoft.com/office/drawing/2014/main" id="{F00D5BE1-C616-4727-A402-D36421263E2D}"/>
                </a:ext>
              </a:extLst>
            </p:cNvPr>
            <p:cNvSpPr/>
            <p:nvPr/>
          </p:nvSpPr>
          <p:spPr>
            <a:xfrm>
              <a:off x="7616911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8" name="Google Shape;11219;p73">
              <a:extLst>
                <a:ext uri="{FF2B5EF4-FFF2-40B4-BE49-F238E27FC236}">
                  <a16:creationId xmlns:a16="http://schemas.microsoft.com/office/drawing/2014/main" id="{2D4BE7B6-B817-415F-88C2-B4B25D88FF27}"/>
                </a:ext>
              </a:extLst>
            </p:cNvPr>
            <p:cNvSpPr/>
            <p:nvPr/>
          </p:nvSpPr>
          <p:spPr>
            <a:xfrm>
              <a:off x="7678548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9" name="Google Shape;11220;p73">
              <a:extLst>
                <a:ext uri="{FF2B5EF4-FFF2-40B4-BE49-F238E27FC236}">
                  <a16:creationId xmlns:a16="http://schemas.microsoft.com/office/drawing/2014/main" id="{3C8C829A-0083-43BA-8164-1D0A1C7FEDC8}"/>
                </a:ext>
              </a:extLst>
            </p:cNvPr>
            <p:cNvSpPr/>
            <p:nvPr/>
          </p:nvSpPr>
          <p:spPr>
            <a:xfrm>
              <a:off x="7632408" y="2943136"/>
              <a:ext cx="40869" cy="14671"/>
            </a:xfrm>
            <a:custGeom>
              <a:avLst/>
              <a:gdLst/>
              <a:ahLst/>
              <a:cxnLst/>
              <a:rect l="l" t="t" r="r" b="b"/>
              <a:pathLst>
                <a:path w="1287" h="462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0" name="Google Shape;11221;p73">
              <a:extLst>
                <a:ext uri="{FF2B5EF4-FFF2-40B4-BE49-F238E27FC236}">
                  <a16:creationId xmlns:a16="http://schemas.microsoft.com/office/drawing/2014/main" id="{6C325919-118C-4306-87B1-4BD4BC26CFF3}"/>
                </a:ext>
              </a:extLst>
            </p:cNvPr>
            <p:cNvSpPr/>
            <p:nvPr/>
          </p:nvSpPr>
          <p:spPr>
            <a:xfrm>
              <a:off x="7530697" y="2790299"/>
              <a:ext cx="244291" cy="326314"/>
            </a:xfrm>
            <a:custGeom>
              <a:avLst/>
              <a:gdLst/>
              <a:ahLst/>
              <a:cxnLst/>
              <a:rect l="l" t="t" r="r" b="b"/>
              <a:pathLst>
                <a:path w="7693" h="10276" extrusionOk="0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1" name="Google Shape;11222;p73">
              <a:extLst>
                <a:ext uri="{FF2B5EF4-FFF2-40B4-BE49-F238E27FC236}">
                  <a16:creationId xmlns:a16="http://schemas.microsoft.com/office/drawing/2014/main" id="{23D6F9F6-FED2-4002-90D2-64F808164046}"/>
                </a:ext>
              </a:extLst>
            </p:cNvPr>
            <p:cNvSpPr/>
            <p:nvPr/>
          </p:nvSpPr>
          <p:spPr>
            <a:xfrm>
              <a:off x="7611608" y="2891630"/>
              <a:ext cx="20069" cy="9463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2" name="Google Shape;11223;p73">
              <a:extLst>
                <a:ext uri="{FF2B5EF4-FFF2-40B4-BE49-F238E27FC236}">
                  <a16:creationId xmlns:a16="http://schemas.microsoft.com/office/drawing/2014/main" id="{676082B9-7A54-4715-B7B6-59433F5A8A3C}"/>
                </a:ext>
              </a:extLst>
            </p:cNvPr>
            <p:cNvSpPr/>
            <p:nvPr/>
          </p:nvSpPr>
          <p:spPr>
            <a:xfrm>
              <a:off x="7673245" y="2891630"/>
              <a:ext cx="19688" cy="9463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oogle Shape;11217;p73">
            <a:extLst>
              <a:ext uri="{FF2B5EF4-FFF2-40B4-BE49-F238E27FC236}">
                <a16:creationId xmlns:a16="http://schemas.microsoft.com/office/drawing/2014/main" id="{F578E38F-0BE7-4277-A77B-E3C7F33AA42C}"/>
              </a:ext>
            </a:extLst>
          </p:cNvPr>
          <p:cNvGrpSpPr/>
          <p:nvPr/>
        </p:nvGrpSpPr>
        <p:grpSpPr>
          <a:xfrm>
            <a:off x="6190175" y="1731871"/>
            <a:ext cx="483407" cy="645715"/>
            <a:chOff x="7530697" y="2790299"/>
            <a:chExt cx="244291" cy="326314"/>
          </a:xfrm>
          <a:solidFill>
            <a:srgbClr val="E1B653"/>
          </a:solidFill>
        </p:grpSpPr>
        <p:sp>
          <p:nvSpPr>
            <p:cNvPr id="84" name="Google Shape;11218;p73">
              <a:extLst>
                <a:ext uri="{FF2B5EF4-FFF2-40B4-BE49-F238E27FC236}">
                  <a16:creationId xmlns:a16="http://schemas.microsoft.com/office/drawing/2014/main" id="{F9C89ABC-C822-4E01-A982-7489E4177D2B}"/>
                </a:ext>
              </a:extLst>
            </p:cNvPr>
            <p:cNvSpPr/>
            <p:nvPr/>
          </p:nvSpPr>
          <p:spPr>
            <a:xfrm>
              <a:off x="7616911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5" name="Google Shape;11219;p73">
              <a:extLst>
                <a:ext uri="{FF2B5EF4-FFF2-40B4-BE49-F238E27FC236}">
                  <a16:creationId xmlns:a16="http://schemas.microsoft.com/office/drawing/2014/main" id="{831B3487-AFE7-4E88-87E1-B99FFC7742AE}"/>
                </a:ext>
              </a:extLst>
            </p:cNvPr>
            <p:cNvSpPr/>
            <p:nvPr/>
          </p:nvSpPr>
          <p:spPr>
            <a:xfrm>
              <a:off x="7678548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6" name="Google Shape;11220;p73">
              <a:extLst>
                <a:ext uri="{FF2B5EF4-FFF2-40B4-BE49-F238E27FC236}">
                  <a16:creationId xmlns:a16="http://schemas.microsoft.com/office/drawing/2014/main" id="{95C49308-ED4A-4C0D-97B6-E4927CB786F1}"/>
                </a:ext>
              </a:extLst>
            </p:cNvPr>
            <p:cNvSpPr/>
            <p:nvPr/>
          </p:nvSpPr>
          <p:spPr>
            <a:xfrm>
              <a:off x="7632408" y="2943136"/>
              <a:ext cx="40869" cy="14671"/>
            </a:xfrm>
            <a:custGeom>
              <a:avLst/>
              <a:gdLst/>
              <a:ahLst/>
              <a:cxnLst/>
              <a:rect l="l" t="t" r="r" b="b"/>
              <a:pathLst>
                <a:path w="1287" h="462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7" name="Google Shape;11221;p73">
              <a:extLst>
                <a:ext uri="{FF2B5EF4-FFF2-40B4-BE49-F238E27FC236}">
                  <a16:creationId xmlns:a16="http://schemas.microsoft.com/office/drawing/2014/main" id="{38FA6112-45D5-4F21-99A2-8969324C0A20}"/>
                </a:ext>
              </a:extLst>
            </p:cNvPr>
            <p:cNvSpPr/>
            <p:nvPr/>
          </p:nvSpPr>
          <p:spPr>
            <a:xfrm>
              <a:off x="7530697" y="2790299"/>
              <a:ext cx="244291" cy="326314"/>
            </a:xfrm>
            <a:custGeom>
              <a:avLst/>
              <a:gdLst/>
              <a:ahLst/>
              <a:cxnLst/>
              <a:rect l="l" t="t" r="r" b="b"/>
              <a:pathLst>
                <a:path w="7693" h="10276" extrusionOk="0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8" name="Google Shape;11222;p73">
              <a:extLst>
                <a:ext uri="{FF2B5EF4-FFF2-40B4-BE49-F238E27FC236}">
                  <a16:creationId xmlns:a16="http://schemas.microsoft.com/office/drawing/2014/main" id="{B7A31627-8693-4790-BB10-C688C984025D}"/>
                </a:ext>
              </a:extLst>
            </p:cNvPr>
            <p:cNvSpPr/>
            <p:nvPr/>
          </p:nvSpPr>
          <p:spPr>
            <a:xfrm>
              <a:off x="7611608" y="2891630"/>
              <a:ext cx="20069" cy="9463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9" name="Google Shape;11223;p73">
              <a:extLst>
                <a:ext uri="{FF2B5EF4-FFF2-40B4-BE49-F238E27FC236}">
                  <a16:creationId xmlns:a16="http://schemas.microsoft.com/office/drawing/2014/main" id="{9AA13BC0-E95F-48A4-98EF-EED0E6499F0E}"/>
                </a:ext>
              </a:extLst>
            </p:cNvPr>
            <p:cNvSpPr/>
            <p:nvPr/>
          </p:nvSpPr>
          <p:spPr>
            <a:xfrm>
              <a:off x="7673245" y="2891630"/>
              <a:ext cx="19688" cy="9463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630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ctrTitle"/>
          </p:nvPr>
        </p:nvSpPr>
        <p:spPr>
          <a:xfrm>
            <a:off x="5112748" y="2364134"/>
            <a:ext cx="30717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5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Thanks!</a:t>
            </a:r>
            <a:endParaRPr sz="5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6" name="Google Shape;166;p29"/>
          <p:cNvSpPr/>
          <p:nvPr/>
        </p:nvSpPr>
        <p:spPr>
          <a:xfrm flipV="1">
            <a:off x="4084765" y="3445172"/>
            <a:ext cx="536408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708474" y="23040"/>
            <a:ext cx="2520600" cy="51435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92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107276" y="2193750"/>
            <a:ext cx="40112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功能性與</a:t>
            </a:r>
            <a:br>
              <a:rPr lang="en-US" altLang="zh-TW" dirty="0">
                <a:latin typeface="Abril Fatface" panose="02020500000000000000" charset="0"/>
                <a:ea typeface="微軟正黑體" panose="020B0604030504040204" pitchFamily="34" charset="-120"/>
              </a:rPr>
            </a:b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非功能性需求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2322925" y="2614650"/>
            <a:ext cx="1912577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Abril Fatface" panose="02020500000000000000" charset="0"/>
                <a:ea typeface="微軟正黑體" panose="020B0604030504040204" pitchFamily="34" charset="-120"/>
              </a:rPr>
              <a:t>01</a:t>
            </a:r>
            <a:endParaRPr sz="10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025425" y="1189525"/>
            <a:ext cx="2595000" cy="16098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830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-467212" y="3935690"/>
            <a:ext cx="2322672" cy="985074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35" name="Google Shape;182;p31">
            <a:extLst>
              <a:ext uri="{FF2B5EF4-FFF2-40B4-BE49-F238E27FC236}">
                <a16:creationId xmlns:a16="http://schemas.microsoft.com/office/drawing/2014/main" id="{52AAD8BC-E07A-42B5-AA3C-5E00C1E65320}"/>
              </a:ext>
            </a:extLst>
          </p:cNvPr>
          <p:cNvSpPr/>
          <p:nvPr/>
        </p:nvSpPr>
        <p:spPr>
          <a:xfrm>
            <a:off x="7335223" y="253729"/>
            <a:ext cx="2489533" cy="954081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348A8D0-3B03-4E2D-BFB8-5EAE2FAF5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01480"/>
              </p:ext>
            </p:extLst>
          </p:nvPr>
        </p:nvGraphicFramePr>
        <p:xfrm>
          <a:off x="1628317" y="1472224"/>
          <a:ext cx="5887366" cy="2199052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943683">
                  <a:extLst>
                    <a:ext uri="{9D8B030D-6E8A-4147-A177-3AD203B41FA5}">
                      <a16:colId xmlns:a16="http://schemas.microsoft.com/office/drawing/2014/main" val="632182063"/>
                    </a:ext>
                  </a:extLst>
                </a:gridCol>
                <a:gridCol w="2943683">
                  <a:extLst>
                    <a:ext uri="{9D8B030D-6E8A-4147-A177-3AD203B41FA5}">
                      <a16:colId xmlns:a16="http://schemas.microsoft.com/office/drawing/2014/main" val="1582571798"/>
                    </a:ext>
                  </a:extLst>
                </a:gridCol>
              </a:tblGrid>
              <a:tr h="710211">
                <a:tc>
                  <a:txBody>
                    <a:bodyPr/>
                    <a:lstStyle/>
                    <a:p>
                      <a:pPr algn="ctr"/>
                      <a:r>
                        <a:rPr lang="zh-TW" sz="1700" kern="100" baseline="0" dirty="0">
                          <a:solidFill>
                            <a:schemeClr val="tx1"/>
                          </a:solidFill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功能性需求</a:t>
                      </a:r>
                      <a:endParaRPr lang="zh-TW" sz="1700" kern="100" baseline="0" dirty="0">
                        <a:solidFill>
                          <a:schemeClr val="tx1"/>
                        </a:solidFill>
                        <a:effectLst/>
                        <a:latin typeface="Abril Fatface" panose="02020500000000000000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700" kern="100" baseline="0" dirty="0">
                          <a:solidFill>
                            <a:schemeClr val="tx1"/>
                          </a:solidFill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非功能性需求</a:t>
                      </a:r>
                      <a:endParaRPr lang="zh-TW" sz="1700" kern="100" baseline="0" dirty="0">
                        <a:solidFill>
                          <a:schemeClr val="tx1"/>
                        </a:solidFill>
                        <a:effectLst/>
                        <a:latin typeface="Abril Fatface" panose="02020500000000000000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024545"/>
                  </a:ext>
                </a:extLst>
              </a:tr>
              <a:tr h="1488841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登入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訂購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查詢訂單</a:t>
                      </a:r>
                      <a:endParaRPr lang="zh-TW" sz="1500" b="0" kern="100" baseline="0" dirty="0">
                        <a:effectLst/>
                        <a:latin typeface="Abril Fatface" panose="02020500000000000000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登入</a:t>
                      </a:r>
                      <a:r>
                        <a:rPr lang="en-US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加密機制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交易處理具備延展性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訂購效能穩定</a:t>
                      </a:r>
                      <a:endParaRPr lang="zh-TW" sz="1500" b="0" kern="100" baseline="0" dirty="0">
                        <a:effectLst/>
                        <a:latin typeface="Abril Fatface" panose="02020500000000000000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358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46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9DEF536-95FA-44CE-AF38-7782A0CF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95" y="402569"/>
            <a:ext cx="6727298" cy="4548224"/>
          </a:xfrm>
          <a:prstGeom prst="rect">
            <a:avLst/>
          </a:prstGeom>
        </p:spPr>
      </p:pic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706A1A89-B4A1-41DB-9D06-E619A06D325D}"/>
              </a:ext>
            </a:extLst>
          </p:cNvPr>
          <p:cNvSpPr/>
          <p:nvPr/>
        </p:nvSpPr>
        <p:spPr>
          <a:xfrm>
            <a:off x="1435007" y="509288"/>
            <a:ext cx="1328217" cy="504951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56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107276" y="2193750"/>
            <a:ext cx="40112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使用案例圖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2322925" y="2614650"/>
            <a:ext cx="1912577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Abril Fatface" panose="02020500000000000000" charset="0"/>
                <a:ea typeface="微軟正黑體" panose="020B0604030504040204" pitchFamily="34" charset="-120"/>
              </a:rPr>
              <a:t>02</a:t>
            </a:r>
            <a:endParaRPr sz="10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025425" y="1189525"/>
            <a:ext cx="2595000" cy="16098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457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00E6E62-9F37-4BAB-B29F-CD4D59DD4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28" y="293557"/>
            <a:ext cx="7841743" cy="470936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6D5FA37-7671-4A39-B984-E03ACBEFDF43}"/>
              </a:ext>
            </a:extLst>
          </p:cNvPr>
          <p:cNvSpPr txBox="1"/>
          <p:nvPr/>
        </p:nvSpPr>
        <p:spPr>
          <a:xfrm>
            <a:off x="737190" y="2648240"/>
            <a:ext cx="31188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(3)</a:t>
            </a:r>
            <a:endParaRPr lang="zh-TW" altLang="en-US" sz="11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7615ED-EA6E-4B5F-A4B2-038A3403EFC5}"/>
              </a:ext>
            </a:extLst>
          </p:cNvPr>
          <p:cNvSpPr txBox="1"/>
          <p:nvPr/>
        </p:nvSpPr>
        <p:spPr>
          <a:xfrm>
            <a:off x="737189" y="2984938"/>
            <a:ext cx="31188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(4)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6687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5C9A12D-E3C4-4CC1-90DF-B737C18FB7DF}"/>
              </a:ext>
            </a:extLst>
          </p:cNvPr>
          <p:cNvSpPr txBox="1"/>
          <p:nvPr/>
        </p:nvSpPr>
        <p:spPr>
          <a:xfrm>
            <a:off x="133839" y="328397"/>
            <a:ext cx="1334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使用案例</a:t>
            </a:r>
          </a:p>
        </p:txBody>
      </p:sp>
      <p:sp>
        <p:nvSpPr>
          <p:cNvPr id="9" name="Google Shape;182;p31">
            <a:extLst>
              <a:ext uri="{FF2B5EF4-FFF2-40B4-BE49-F238E27FC236}">
                <a16:creationId xmlns:a16="http://schemas.microsoft.com/office/drawing/2014/main" id="{267A5B00-C5E2-4FB4-B7BC-B35593BD7C20}"/>
              </a:ext>
            </a:extLst>
          </p:cNvPr>
          <p:cNvSpPr/>
          <p:nvPr/>
        </p:nvSpPr>
        <p:spPr>
          <a:xfrm>
            <a:off x="518897" y="349411"/>
            <a:ext cx="949483" cy="311359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3D4D69-9B84-49AB-A435-70294FE4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24" y="1390417"/>
            <a:ext cx="2301692" cy="236266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0946116-DBD8-4826-B77F-31BA469F8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02" y="1390416"/>
            <a:ext cx="2464284" cy="23626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5DDA14-DDB2-4D09-913E-CF9F7D4BD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972" y="1390414"/>
            <a:ext cx="2301692" cy="236266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491981-97F0-480B-BDED-199047E012BE}"/>
              </a:ext>
            </a:extLst>
          </p:cNvPr>
          <p:cNvSpPr txBox="1"/>
          <p:nvPr/>
        </p:nvSpPr>
        <p:spPr>
          <a:xfrm>
            <a:off x="183276" y="1122625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ym typeface="Wingdings" panose="05000000000000000000" pitchFamily="2" charset="2"/>
              </a:rPr>
              <a:t></a:t>
            </a:r>
            <a:endParaRPr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9A3C5F-4750-46F6-A5B0-797379ECCD9E}"/>
              </a:ext>
            </a:extLst>
          </p:cNvPr>
          <p:cNvSpPr txBox="1"/>
          <p:nvPr/>
        </p:nvSpPr>
        <p:spPr>
          <a:xfrm>
            <a:off x="3066854" y="1122625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ym typeface="Wingdings" panose="05000000000000000000" pitchFamily="2" charset="2"/>
              </a:rPr>
              <a:t></a:t>
            </a:r>
            <a:endParaRPr lang="zh-TW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2AE57AE-E661-4568-8D22-06F183273A8E}"/>
              </a:ext>
            </a:extLst>
          </p:cNvPr>
          <p:cNvSpPr txBox="1"/>
          <p:nvPr/>
        </p:nvSpPr>
        <p:spPr>
          <a:xfrm>
            <a:off x="6113024" y="1122625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ym typeface="Wingdings" panose="05000000000000000000" pitchFamily="2" charset="2"/>
              </a:rPr>
              <a:t>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364109"/>
      </p:ext>
    </p:extLst>
  </p:cSld>
  <p:clrMapOvr>
    <a:masterClrMapping/>
  </p:clrMapOvr>
</p:sld>
</file>

<file path=ppt/theme/theme1.xml><?xml version="1.0" encoding="utf-8"?>
<a:theme xmlns:a="http://schemas.openxmlformats.org/drawingml/2006/main" name="New Year's Social Media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1B653"/>
      </a:accent1>
      <a:accent2>
        <a:srgbClr val="FCE09E"/>
      </a:accent2>
      <a:accent3>
        <a:srgbClr val="978344"/>
      </a:accent3>
      <a:accent4>
        <a:srgbClr val="EFD67E"/>
      </a:accent4>
      <a:accent5>
        <a:srgbClr val="E7AB30"/>
      </a:accent5>
      <a:accent6>
        <a:srgbClr val="F9F0D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293</Words>
  <Application>Microsoft Office PowerPoint</Application>
  <PresentationFormat>如螢幕大小 (16:9)</PresentationFormat>
  <Paragraphs>130</Paragraphs>
  <Slides>30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微軟正黑體</vt:lpstr>
      <vt:lpstr>Questrial</vt:lpstr>
      <vt:lpstr>Abril Fatface</vt:lpstr>
      <vt:lpstr>Arial</vt:lpstr>
      <vt:lpstr>New Year's Social Media Plan</vt:lpstr>
      <vt:lpstr>會員飲料訂購系統</vt:lpstr>
      <vt:lpstr>01</vt:lpstr>
      <vt:lpstr>工作分配</vt:lpstr>
      <vt:lpstr>功能性與 非功能性需求</vt:lpstr>
      <vt:lpstr>PowerPoint 簡報</vt:lpstr>
      <vt:lpstr>PowerPoint 簡報</vt:lpstr>
      <vt:lpstr>使用案例圖</vt:lpstr>
      <vt:lpstr>PowerPoint 簡報</vt:lpstr>
      <vt:lpstr>PowerPoint 簡報</vt:lpstr>
      <vt:lpstr>PowerPoint 簡報</vt:lpstr>
      <vt:lpstr>PowerPoint 簡報</vt:lpstr>
      <vt:lpstr>工作進度</vt:lpstr>
      <vt:lpstr>PowerPoint 簡報</vt:lpstr>
      <vt:lpstr>PowerPoint 簡報</vt:lpstr>
      <vt:lpstr>系統環境圖</vt:lpstr>
      <vt:lpstr>PowerPoint 簡報</vt:lpstr>
      <vt:lpstr>PowerPoint 簡報</vt:lpstr>
      <vt:lpstr>圖表介紹</vt:lpstr>
      <vt:lpstr>PowerPoint 簡報</vt:lpstr>
      <vt:lpstr>PowerPoint 簡報</vt:lpstr>
      <vt:lpstr>介面設計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會員飲料訂購系統</dc:title>
  <dc:creator>樂樂</dc:creator>
  <cp:lastModifiedBy>USER</cp:lastModifiedBy>
  <cp:revision>32</cp:revision>
  <dcterms:modified xsi:type="dcterms:W3CDTF">2021-01-07T05:05:33Z</dcterms:modified>
</cp:coreProperties>
</file>