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87106-C288-4220-8BAB-553AD38AC143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412BC-1499-4544-BABC-1AB327FC68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92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754809"/>
      </p:ext>
    </p:extLst>
  </p:cSld>
  <p:clrMapOvr>
    <a:masterClrMapping/>
  </p:clrMapOvr>
  <p:transition spd="med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083839"/>
      </p:ext>
    </p:extLst>
  </p:cSld>
  <p:clrMapOvr>
    <a:masterClrMapping/>
  </p:clrMapOvr>
  <p:transition spd="med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617105"/>
      </p:ext>
    </p:extLst>
  </p:cSld>
  <p:clrMapOvr>
    <a:masterClrMapping/>
  </p:clrMapOvr>
  <p:transition spd="med"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762614"/>
      </p:ext>
    </p:extLst>
  </p:cSld>
  <p:clrMapOvr>
    <a:masterClrMapping/>
  </p:clrMapOvr>
  <p:transition spd="med"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217929"/>
      </p:ext>
    </p:extLst>
  </p:cSld>
  <p:clrMapOvr>
    <a:masterClrMapping/>
  </p:clrMapOvr>
  <p:transition spd="med">
    <p:circl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236008"/>
      </p:ext>
    </p:extLst>
  </p:cSld>
  <p:clrMapOvr>
    <a:masterClrMapping/>
  </p:clrMapOvr>
  <p:transition spd="med">
    <p:circl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095649"/>
      </p:ext>
    </p:extLst>
  </p:cSld>
  <p:clrMapOvr>
    <a:masterClrMapping/>
  </p:clrMapOvr>
  <p:transition spd="med">
    <p:circl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341315"/>
      </p:ext>
    </p:extLst>
  </p:cSld>
  <p:clrMapOvr>
    <a:masterClrMapping/>
  </p:clrMapOvr>
  <p:transition spd="med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865602"/>
      </p:ext>
    </p:extLst>
  </p:cSld>
  <p:clrMapOvr>
    <a:masterClrMapping/>
  </p:clrMapOvr>
  <p:transition spd="med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7568642"/>
      </p:ext>
    </p:extLst>
  </p:cSld>
  <p:clrMapOvr>
    <a:masterClrMapping/>
  </p:clrMapOvr>
  <p:transition spd="med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07148"/>
      </p:ext>
    </p:extLst>
  </p:cSld>
  <p:clrMapOvr>
    <a:masterClrMapping/>
  </p:clrMapOvr>
  <p:transition spd="med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343700"/>
      </p:ext>
    </p:extLst>
  </p:cSld>
  <p:clrMapOvr>
    <a:masterClrMapping/>
  </p:clrMapOvr>
  <p:transition spd="med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093837"/>
      </p:ext>
    </p:extLst>
  </p:cSld>
  <p:clrMapOvr>
    <a:masterClrMapping/>
  </p:clrMapOvr>
  <p:transition spd="med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886880"/>
      </p:ext>
    </p:extLst>
  </p:cSld>
  <p:clrMapOvr>
    <a:masterClrMapping/>
  </p:clrMapOvr>
  <p:transition spd="med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796074"/>
      </p:ext>
    </p:extLst>
  </p:cSld>
  <p:clrMapOvr>
    <a:masterClrMapping/>
  </p:clrMapOvr>
  <p:transition spd="med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668783"/>
      </p:ext>
    </p:extLst>
  </p:cSld>
  <p:clrMapOvr>
    <a:masterClrMapping/>
  </p:clrMapOvr>
  <p:transition spd="med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DFE0-A96D-434C-82AA-0752107C9C1D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54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>
    <p:circl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07067" y="379791"/>
            <a:ext cx="7766936" cy="1646302"/>
          </a:xfrm>
        </p:spPr>
        <p:txBody>
          <a:bodyPr/>
          <a:lstStyle/>
          <a:p>
            <a:r>
              <a:rPr lang="it-IT" dirty="0" smtClean="0"/>
              <a:t>Esame di Laboratorio di informatica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07066" y="2026093"/>
            <a:ext cx="7766936" cy="797669"/>
          </a:xfrm>
        </p:spPr>
        <p:txBody>
          <a:bodyPr/>
          <a:lstStyle/>
          <a:p>
            <a:r>
              <a:rPr lang="it-IT" dirty="0" smtClean="0"/>
              <a:t>Studenti: Antonio Pio Oliverio mat.255289</a:t>
            </a:r>
          </a:p>
          <a:p>
            <a:r>
              <a:rPr lang="it-IT" dirty="0" smtClean="0"/>
              <a:t>Damiano Tornese </a:t>
            </a:r>
            <a:r>
              <a:rPr lang="it-IT" dirty="0" err="1" smtClean="0"/>
              <a:t>mat</a:t>
            </a:r>
            <a:r>
              <a:rPr lang="it-IT" dirty="0" smtClean="0"/>
              <a:t>. 239643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62662" y="2222000"/>
            <a:ext cx="3455744" cy="501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72947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Programma in esecuzione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77334" y="1270000"/>
            <a:ext cx="764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Il programma presenta inizialmente un menù avente le seguenti opzioni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7334" y="3605794"/>
            <a:ext cx="87438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L’utente esegue una scelta fra quelle proposte in base a ciò che vuole monitorare: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Può scegliere di monitorare piante commestibili o di abbellimento.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Ordinare le serre in base alla temperatura o in base all’umidità.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Può decidere se applicare l’insetticida a una specifica serra oppure a tutte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Salvare in un file il log delle attività ottenute dal monitoraggio.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Può decidere di uscire.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91" y="1728298"/>
            <a:ext cx="6656527" cy="18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56846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3" y="197570"/>
            <a:ext cx="6988628" cy="654680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7660433" y="197570"/>
            <a:ext cx="36109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questa sezione vengono visualizzati i monitoraggi della </a:t>
            </a:r>
          </a:p>
          <a:p>
            <a:r>
              <a:rPr lang="it-IT" dirty="0"/>
              <a:t>s</a:t>
            </a:r>
            <a:r>
              <a:rPr lang="it-IT" dirty="0" smtClean="0"/>
              <a:t>erra scelta in tempo reale e dopo 1 minuto dal primo controllo:</a:t>
            </a:r>
          </a:p>
          <a:p>
            <a:pPr marL="342900" indent="-342900">
              <a:buAutoNum type="arabicPeriod"/>
            </a:pPr>
            <a:r>
              <a:rPr lang="it-IT" dirty="0" smtClean="0"/>
              <a:t>Temperatura </a:t>
            </a:r>
            <a:endParaRPr lang="it-IT" dirty="0"/>
          </a:p>
          <a:p>
            <a:pPr marL="342900" indent="-342900">
              <a:buAutoNum type="arabicPeriod"/>
            </a:pPr>
            <a:r>
              <a:rPr lang="it-IT" dirty="0" smtClean="0"/>
              <a:t>Umidità dell’aria</a:t>
            </a:r>
          </a:p>
          <a:p>
            <a:pPr marL="342900" indent="-342900">
              <a:buAutoNum type="arabicPeriod"/>
            </a:pPr>
            <a:r>
              <a:rPr lang="it-IT" dirty="0" smtClean="0"/>
              <a:t>Luce </a:t>
            </a:r>
          </a:p>
          <a:p>
            <a:pPr marL="342900" indent="-342900">
              <a:buAutoNum type="arabicPeriod"/>
            </a:pPr>
            <a:r>
              <a:rPr lang="it-IT" dirty="0" smtClean="0"/>
              <a:t>Umidità del terreno</a:t>
            </a:r>
          </a:p>
          <a:p>
            <a:pPr marL="342900" indent="-342900">
              <a:buAutoNum type="arabicPeriod"/>
            </a:pPr>
            <a:r>
              <a:rPr lang="it-IT" dirty="0" smtClean="0"/>
              <a:t>Livello dell’acqua</a:t>
            </a:r>
          </a:p>
          <a:p>
            <a:pPr marL="342900" indent="-342900">
              <a:buAutoNum type="arabicPeriod"/>
            </a:pPr>
            <a:r>
              <a:rPr lang="it-IT" dirty="0" smtClean="0"/>
              <a:t>Orario</a:t>
            </a:r>
          </a:p>
          <a:p>
            <a:pPr marL="342900" indent="-342900">
              <a:buAutoNum type="arabicPeriod"/>
            </a:pPr>
            <a:r>
              <a:rPr lang="it-IT" dirty="0" smtClean="0"/>
              <a:t>Stagione</a:t>
            </a:r>
          </a:p>
          <a:p>
            <a:pPr marL="342900" indent="-342900">
              <a:buAutoNum type="arabicPeriod"/>
            </a:pPr>
            <a:r>
              <a:rPr lang="it-IT" dirty="0" smtClean="0"/>
              <a:t>Stato del tetto e condizioni metereologiche</a:t>
            </a:r>
          </a:p>
          <a:p>
            <a:pPr marL="342900" indent="-342900">
              <a:buAutoNum type="arabicPeriod"/>
            </a:pPr>
            <a:r>
              <a:rPr lang="it-IT" dirty="0" smtClean="0"/>
              <a:t>Stato degli attuatori.</a:t>
            </a:r>
          </a:p>
        </p:txBody>
      </p:sp>
    </p:spTree>
    <p:extLst>
      <p:ext uri="{BB962C8B-B14F-4D97-AF65-F5344CB8AC3E}">
        <p14:creationId xmlns:p14="http://schemas.microsoft.com/office/powerpoint/2010/main" val="1622291721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6638139" y="74645"/>
            <a:ext cx="4599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Si chiede all’utente se vuole tornare al menù principale.</a:t>
            </a:r>
          </a:p>
          <a:p>
            <a:r>
              <a:rPr lang="it-IT" dirty="0" smtClean="0"/>
              <a:t>Digitando 3 l’utente può ordinare le serre: - se digita (1) le serre vengono ordinate per umidità del terreno </a:t>
            </a:r>
          </a:p>
          <a:p>
            <a:r>
              <a:rPr lang="it-IT" dirty="0" smtClean="0"/>
              <a:t>- Se digita (2) vengono ordinate per temperatura 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1" y="267839"/>
            <a:ext cx="5021771" cy="447578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573" y="2388636"/>
            <a:ext cx="5991123" cy="41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41896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143069"/>
            <a:ext cx="8596668" cy="1320800"/>
          </a:xfrm>
        </p:spPr>
        <p:txBody>
          <a:bodyPr/>
          <a:lstStyle/>
          <a:p>
            <a:r>
              <a:rPr lang="it-IT" dirty="0" smtClean="0"/>
              <a:t>Applicazione dell’insetticida a tutte le serre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06466"/>
            <a:ext cx="7156057" cy="471299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791622" y="1705429"/>
            <a:ext cx="4300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 l’utente digita 4 può decidere se applicare l’insetticida a tutte le serre oppure a una singola serra.</a:t>
            </a:r>
          </a:p>
          <a:p>
            <a:r>
              <a:rPr lang="it-IT" dirty="0" smtClean="0"/>
              <a:t>Viene verificato se le piante sono resistenti o meno all’applicazione dell’insetticida, se una pianta non resiste viene strappata e sostituita con una nuova pianta dello stesso tipo.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3499819"/>
      </p:ext>
    </p:extLst>
  </p:cSld>
  <p:clrMapOvr>
    <a:masterClrMapping/>
  </p:clrMapOvr>
  <p:transition spd="med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Applicazione insetticida a una singola serra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191" y="1930400"/>
            <a:ext cx="6370954" cy="380792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191" y="5738327"/>
            <a:ext cx="7356050" cy="86055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161145" y="1806676"/>
            <a:ext cx="3903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 l’utente decide di applicare l’insetticida ad una singola serra e viene visualizzato un elenco delle serre ognuna etichettata col nome della pianta che contiene. </a:t>
            </a:r>
            <a:endParaRPr lang="it-IT" dirty="0"/>
          </a:p>
          <a:p>
            <a:r>
              <a:rPr lang="it-IT" dirty="0" smtClean="0"/>
              <a:t>Tra le varie serre l’utente può decidere su quale applicare l’insetticida. </a:t>
            </a:r>
          </a:p>
          <a:p>
            <a:r>
              <a:rPr lang="it-IT" dirty="0" smtClean="0"/>
              <a:t>Attraverso questo processo viene verificato se la pianta selezionata ha resistito o </a:t>
            </a:r>
            <a:r>
              <a:rPr lang="it-IT" smtClean="0"/>
              <a:t>meno all’insetticida.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309768111"/>
      </p:ext>
    </p:extLst>
  </p:cSld>
  <p:clrMapOvr>
    <a:masterClrMapping/>
  </p:clrMapOvr>
  <p:transition spd="med"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690" y="270587"/>
            <a:ext cx="6861801" cy="584718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Salvataggio del log delle attività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358231"/>
            <a:ext cx="7134774" cy="202878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58258" y="3387012"/>
            <a:ext cx="10827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 l’utente seleziona l’opzione (5) viene chiesto un nome per </a:t>
            </a:r>
          </a:p>
          <a:p>
            <a:r>
              <a:rPr lang="it-IT" dirty="0" smtClean="0"/>
              <a:t>salvare il log. </a:t>
            </a:r>
          </a:p>
          <a:p>
            <a:r>
              <a:rPr lang="it-IT" dirty="0" smtClean="0"/>
              <a:t>In questo caso ho scelto poweropoint_prova.txt. </a:t>
            </a:r>
          </a:p>
          <a:p>
            <a:r>
              <a:rPr lang="it-IT" dirty="0" smtClean="0"/>
              <a:t>Di conseguenza l’utente ottiene un file con le attività della serra che ha deciso di voler visualizzare.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88" y="270587"/>
            <a:ext cx="438211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15294"/>
      </p:ext>
    </p:extLst>
  </p:cSld>
  <p:clrMapOvr>
    <a:masterClrMapping/>
  </p:clrMapOvr>
  <p:transition spd="med"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Eliminazione dei log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69078"/>
            <a:ext cx="8925621" cy="33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47152"/>
      </p:ext>
    </p:extLst>
  </p:cSld>
  <p:clrMapOvr>
    <a:masterClrMapping/>
  </p:clrMapOvr>
  <p:transition spd="med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339495"/>
            <a:ext cx="8596668" cy="4800048"/>
          </a:xfrm>
        </p:spPr>
        <p:txBody>
          <a:bodyPr/>
          <a:lstStyle/>
          <a:p>
            <a:r>
              <a:rPr lang="it-IT" dirty="0" smtClean="0"/>
              <a:t>Il seguente progetto ha come obiettivo la gestione automatica di una serra, controllata tramite 2 modalità: PWM (ventole di raffreddamento e di riciclo d’aria) e ON/OFF per la luce.</a:t>
            </a:r>
          </a:p>
          <a:p>
            <a:r>
              <a:rPr lang="it-IT" dirty="0" smtClean="0"/>
              <a:t>Le attività vengono registrate successivamente.</a:t>
            </a:r>
          </a:p>
          <a:p>
            <a:r>
              <a:rPr lang="it-IT" dirty="0" smtClean="0"/>
              <a:t>Vi sono diversi sensori utili per effettuare attività di monitoraggio: </a:t>
            </a:r>
          </a:p>
          <a:p>
            <a:pPr>
              <a:buAutoNum type="arabicPeriod"/>
            </a:pPr>
            <a:r>
              <a:rPr lang="it-IT" dirty="0" smtClean="0"/>
              <a:t>Sensore di temperatura e umidità dell’aria</a:t>
            </a:r>
          </a:p>
          <a:p>
            <a:pPr>
              <a:buAutoNum type="arabicPeriod"/>
            </a:pPr>
            <a:r>
              <a:rPr lang="it-IT" dirty="0" smtClean="0"/>
              <a:t>Sensore di umidità del terreno</a:t>
            </a:r>
          </a:p>
          <a:p>
            <a:pPr>
              <a:buAutoNum type="arabicPeriod"/>
            </a:pPr>
            <a:r>
              <a:rPr lang="it-IT" dirty="0" smtClean="0"/>
              <a:t>Sensore di luce</a:t>
            </a:r>
          </a:p>
          <a:p>
            <a:pPr>
              <a:buAutoNum type="arabicPeriod"/>
            </a:pPr>
            <a:r>
              <a:rPr lang="it-IT" dirty="0" smtClean="0"/>
              <a:t>Sensore del livello dell’acqua</a:t>
            </a:r>
          </a:p>
          <a:p>
            <a:pPr>
              <a:buAutoNum type="arabicPeriod"/>
            </a:pPr>
            <a:r>
              <a:rPr lang="it-IT" dirty="0" smtClean="0"/>
              <a:t>Sensore pioggia</a:t>
            </a:r>
          </a:p>
          <a:p>
            <a:pPr marL="0" indent="0">
              <a:buNone/>
            </a:pPr>
            <a:r>
              <a:rPr lang="it-IT" dirty="0" smtClean="0"/>
              <a:t>Vi è inoltre un RTC per rilevare l’orario.</a:t>
            </a:r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677796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3" y="205273"/>
            <a:ext cx="8849221" cy="6167535"/>
          </a:xfrm>
        </p:spPr>
        <p:txBody>
          <a:bodyPr>
            <a:normAutofit/>
          </a:bodyPr>
          <a:lstStyle/>
          <a:p>
            <a:r>
              <a:rPr lang="it-IT" dirty="0" smtClean="0"/>
              <a:t>Controlli ambientali:</a:t>
            </a:r>
          </a:p>
          <a:p>
            <a:r>
              <a:rPr lang="it-IT" dirty="0"/>
              <a:t>Irrigazione:  Determina se è necessario irrigare in base all'umidità del terreno, alle esigenze specifiche della pianta e alla stagione corrente. Adatta la soglia di umidità in base alla stagione (estate più secca, inverno più umido</a:t>
            </a:r>
            <a:r>
              <a:rPr lang="it-IT" dirty="0" smtClean="0"/>
              <a:t>).</a:t>
            </a:r>
          </a:p>
          <a:p>
            <a:r>
              <a:rPr lang="it-IT" dirty="0"/>
              <a:t>Livello dell’acqua: Verifica se il livello dell'acqua è basso e segnala la condizione</a:t>
            </a:r>
            <a:r>
              <a:rPr lang="it-IT" dirty="0" smtClean="0"/>
              <a:t>.</a:t>
            </a:r>
          </a:p>
          <a:p>
            <a:r>
              <a:rPr lang="it-IT" dirty="0"/>
              <a:t>Raffreddamento: Regola la velocità di una ventola di raffreddamento in base alla temperatura e all'ora del giorno (più veloce di giorno, più lento di notte</a:t>
            </a:r>
            <a:r>
              <a:rPr lang="it-IT" dirty="0" smtClean="0"/>
              <a:t>).</a:t>
            </a:r>
          </a:p>
          <a:p>
            <a:r>
              <a:rPr lang="it-IT" dirty="0"/>
              <a:t>Riciclo dell'Aria: Controlla la velocità di una ventola per il riciclo dell'aria in base all'ora del giorno</a:t>
            </a:r>
            <a:r>
              <a:rPr lang="it-IT" dirty="0" smtClean="0"/>
              <a:t>.</a:t>
            </a:r>
          </a:p>
          <a:p>
            <a:r>
              <a:rPr lang="it-IT" dirty="0"/>
              <a:t>Illuminazione:  Gestisce l'accensione e lo spegnimento di luci artificiali in base alla luce ambientale e all'ora del giorno (accende di notte se la luce è insufficiente, spegne di giorno</a:t>
            </a:r>
            <a:r>
              <a:rPr lang="it-IT" dirty="0" smtClean="0"/>
              <a:t>).</a:t>
            </a:r>
          </a:p>
          <a:p>
            <a:r>
              <a:rPr lang="it-IT" dirty="0" smtClean="0"/>
              <a:t>Pioggia: verifico la presenza o meno della pioggia mediante apposito sensore, se essa viene rilevata il tetto viene chiuso automaticamente, altrimenti rimane aperto.</a:t>
            </a:r>
          </a:p>
          <a:p>
            <a:r>
              <a:rPr lang="it-IT" dirty="0" smtClean="0"/>
              <a:t>Ogni pianta presenta dei valori di riferimento fissi, diversi l’uno dall’altro (ad esempio temperatura, umidità terreno…).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991820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Descrizione del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203649"/>
            <a:ext cx="8596668" cy="544907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it-IT" dirty="0" smtClean="0"/>
              <a:t>Inizializzazione delle serre (viene creato un vettore contenente </a:t>
            </a:r>
            <a:r>
              <a:rPr lang="it-IT" dirty="0"/>
              <a:t>6 serre), ciascuna inizializzata con valori predefiniti per le piante e i parametri ambientali</a:t>
            </a:r>
            <a:r>
              <a:rPr lang="it-IT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srand</a:t>
            </a:r>
            <a:r>
              <a:rPr lang="it-IT" dirty="0"/>
              <a:t>(time(NULL</a:t>
            </a:r>
            <a:r>
              <a:rPr lang="it-IT" dirty="0" smtClean="0"/>
              <a:t>)) genera numeri casuali per simulare i vari sensori</a:t>
            </a:r>
          </a:p>
          <a:p>
            <a:pPr>
              <a:buFont typeface="+mj-lt"/>
              <a:buAutoNum type="arabicPeriod"/>
            </a:pPr>
            <a:r>
              <a:rPr lang="it-IT" dirty="0" smtClean="0"/>
              <a:t>Viene visualizzato il menù utente e presenta 6 opzioni:</a:t>
            </a:r>
          </a:p>
          <a:p>
            <a:r>
              <a:rPr lang="it-IT" dirty="0"/>
              <a:t>Opzione 1 e 2: Selezione delle serre per categoria (commestibili o </a:t>
            </a:r>
            <a:r>
              <a:rPr lang="it-IT" dirty="0" smtClean="0"/>
              <a:t>di abbellimento).</a:t>
            </a:r>
            <a:endParaRPr lang="it-IT" dirty="0"/>
          </a:p>
          <a:p>
            <a:r>
              <a:rPr lang="it-IT" dirty="0"/>
              <a:t>Opzione 3: Ordina le serre per umidità del </a:t>
            </a:r>
            <a:r>
              <a:rPr lang="it-IT" dirty="0" smtClean="0"/>
              <a:t>terreno o per temperatura.</a:t>
            </a:r>
            <a:endParaRPr lang="it-IT" dirty="0"/>
          </a:p>
          <a:p>
            <a:r>
              <a:rPr lang="it-IT" dirty="0"/>
              <a:t>Opzione 4: Applicazione di insetticida.</a:t>
            </a:r>
          </a:p>
          <a:p>
            <a:r>
              <a:rPr lang="it-IT" dirty="0"/>
              <a:t>Opzione 5: Salva il log delle attività.</a:t>
            </a:r>
          </a:p>
          <a:p>
            <a:r>
              <a:rPr lang="it-IT" dirty="0"/>
              <a:t>Opzione 6: Esci dal programma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/>
              <a:t>4. Selezione delle Serre per </a:t>
            </a:r>
            <a:r>
              <a:rPr lang="it-IT" dirty="0" smtClean="0"/>
              <a:t>Categoria: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Selezione della Categoria: L'utente sceglie tra piante commestibili (Basilico, Peperoncino, Cipolla) o </a:t>
            </a:r>
            <a:r>
              <a:rPr lang="it-IT" dirty="0" smtClean="0"/>
              <a:t>di abbellimento (Margherita</a:t>
            </a:r>
            <a:r>
              <a:rPr lang="it-IT" dirty="0"/>
              <a:t>, Tulipano, Dente di Leone).</a:t>
            </a:r>
          </a:p>
          <a:p>
            <a:pPr marL="0" indent="0">
              <a:buNone/>
            </a:pPr>
            <a:r>
              <a:rPr lang="it-IT" dirty="0"/>
              <a:t>Selezione della Serra: L'utente può scegliere una serra specifica per monitorarla.</a:t>
            </a:r>
          </a:p>
          <a:p>
            <a:pPr marL="0" indent="0">
              <a:buNone/>
            </a:pPr>
            <a:r>
              <a:rPr lang="it-IT" dirty="0"/>
              <a:t>Modalità Monitoraggio:</a:t>
            </a:r>
          </a:p>
          <a:p>
            <a:pPr marL="0" indent="0">
              <a:buNone/>
            </a:pPr>
            <a:r>
              <a:rPr lang="it-IT" dirty="0"/>
              <a:t>Aggiornamento in Tempo Reale: I dati dei sensori vengono aggiornati ogni </a:t>
            </a:r>
            <a:r>
              <a:rPr lang="it-IT" dirty="0" smtClean="0"/>
              <a:t>minuto.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Controlli Automatici: Vengono eseguiti controlli automatici come irrigazione, ventilazione, </a:t>
            </a:r>
            <a:r>
              <a:rPr lang="it-IT" dirty="0" smtClean="0"/>
              <a:t>illuminazione, monitoraggio </a:t>
            </a:r>
            <a:r>
              <a:rPr lang="it-IT" dirty="0"/>
              <a:t>del livello </a:t>
            </a:r>
            <a:r>
              <a:rPr lang="it-IT" dirty="0" smtClean="0"/>
              <a:t>acqua e controllo apertura/chiusura tetto.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Dopo 1 aggiornamento dei dati letti, all’utente viene chiesto se uscire dalla modalità di monitoraggio oppure continuare a monitorare la serra in questione.</a:t>
            </a:r>
          </a:p>
        </p:txBody>
      </p:sp>
    </p:spTree>
    <p:extLst>
      <p:ext uri="{BB962C8B-B14F-4D97-AF65-F5344CB8AC3E}">
        <p14:creationId xmlns:p14="http://schemas.microsoft.com/office/powerpoint/2010/main" val="2944911390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3" y="251927"/>
            <a:ext cx="10351451" cy="6344816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Ordinamento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delle Serre per Umidità del </a:t>
            </a:r>
            <a:r>
              <a:rPr lang="it-IT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Terreno e per temperatura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L’utente può scegliere di ordinare le serre mediante 2 modalità: </a:t>
            </a:r>
          </a:p>
          <a:p>
            <a:pPr marL="0" indent="0">
              <a:buNone/>
            </a:pPr>
            <a:r>
              <a:rPr lang="it-IT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it-IT" dirty="0" smtClean="0">
                <a:solidFill>
                  <a:schemeClr val="tx1"/>
                </a:solidFill>
              </a:rPr>
              <a:t>Se l’utente digita 1 le serre vengono ordinate per umidità del terreno e se digita 2 vengono ordinate per temperatura. 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/>
              <a:t>Aggiornamento Dati: Tutti i sensori delle serre vengono aggiornati.</a:t>
            </a:r>
          </a:p>
          <a:p>
            <a:r>
              <a:rPr lang="it-IT" dirty="0"/>
              <a:t>Stampa Prima dell'Ordinamento: Viene visualizzato lo stato attuale delle serre.</a:t>
            </a:r>
          </a:p>
          <a:p>
            <a:r>
              <a:rPr lang="it-IT" dirty="0"/>
              <a:t>Ordinamento: Le serre vengono ordinate utilizzando l'algoritmo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sort</a:t>
            </a:r>
            <a:r>
              <a:rPr lang="it-IT" dirty="0"/>
              <a:t> in base all'umidità del </a:t>
            </a:r>
            <a:r>
              <a:rPr lang="it-IT" dirty="0" smtClean="0"/>
              <a:t>terreno o in base alla temperatura (a seconda della scelta effettuata).</a:t>
            </a:r>
            <a:endParaRPr lang="it-IT" dirty="0"/>
          </a:p>
          <a:p>
            <a:r>
              <a:rPr lang="it-IT" dirty="0"/>
              <a:t>Stampa Dopo </a:t>
            </a:r>
            <a:r>
              <a:rPr lang="it-IT" dirty="0" smtClean="0"/>
              <a:t>l'Ordinamento</a:t>
            </a:r>
            <a:r>
              <a:rPr lang="it-IT" dirty="0"/>
              <a:t>: Viene visualizzato lo stato ordinato delle serre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B050"/>
                </a:solidFill>
              </a:rPr>
              <a:t>6. </a:t>
            </a:r>
            <a:r>
              <a:rPr lang="it-IT" b="1" dirty="0" smtClean="0">
                <a:solidFill>
                  <a:srgbClr val="00B050"/>
                </a:solidFill>
              </a:rPr>
              <a:t>Applicazione </a:t>
            </a:r>
            <a:r>
              <a:rPr lang="it-IT" b="1" dirty="0">
                <a:solidFill>
                  <a:srgbClr val="00B050"/>
                </a:solidFill>
              </a:rPr>
              <a:t>di </a:t>
            </a:r>
            <a:r>
              <a:rPr lang="it-IT" b="1" dirty="0" smtClean="0">
                <a:solidFill>
                  <a:srgbClr val="00B050"/>
                </a:solidFill>
              </a:rPr>
              <a:t>Insetticida</a:t>
            </a:r>
          </a:p>
          <a:p>
            <a:r>
              <a:rPr lang="it-IT" dirty="0">
                <a:solidFill>
                  <a:schemeClr val="tx1"/>
                </a:solidFill>
              </a:rPr>
              <a:t>Scelta dell'Utente: L'utente può scegliere di applicare l'insetticida su tutte le serre o su una serra specifica.</a:t>
            </a:r>
          </a:p>
          <a:p>
            <a:r>
              <a:rPr lang="it-IT" dirty="0">
                <a:solidFill>
                  <a:schemeClr val="tx1"/>
                </a:solidFill>
              </a:rPr>
              <a:t>Controllo della Resistenza: Per ogni serra trattata, viene controllata la resistenza della pianta all'insetticida.</a:t>
            </a:r>
          </a:p>
          <a:p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dirty="0" smtClean="0">
                <a:solidFill>
                  <a:schemeClr val="tx1"/>
                </a:solidFill>
              </a:rPr>
              <a:t>non resiste: la </a:t>
            </a:r>
            <a:r>
              <a:rPr lang="it-IT" dirty="0">
                <a:solidFill>
                  <a:schemeClr val="tx1"/>
                </a:solidFill>
              </a:rPr>
              <a:t>pianta viene strappata e sostituita.</a:t>
            </a:r>
          </a:p>
          <a:p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dirty="0" smtClean="0">
                <a:solidFill>
                  <a:schemeClr val="tx1"/>
                </a:solidFill>
              </a:rPr>
              <a:t>resiste: non </a:t>
            </a:r>
            <a:r>
              <a:rPr lang="it-IT" dirty="0">
                <a:solidFill>
                  <a:schemeClr val="tx1"/>
                </a:solidFill>
              </a:rPr>
              <a:t>viene effettuata alcuna sostituzione.</a:t>
            </a:r>
          </a:p>
          <a:p>
            <a:r>
              <a:rPr lang="it-IT" dirty="0">
                <a:solidFill>
                  <a:schemeClr val="tx1"/>
                </a:solidFill>
              </a:rPr>
              <a:t>Conferma Trattamento: </a:t>
            </a:r>
            <a:r>
              <a:rPr lang="it-IT" dirty="0" smtClean="0">
                <a:solidFill>
                  <a:schemeClr val="tx1"/>
                </a:solidFill>
              </a:rPr>
              <a:t>viene </a:t>
            </a:r>
            <a:r>
              <a:rPr lang="it-IT" dirty="0">
                <a:solidFill>
                  <a:schemeClr val="tx1"/>
                </a:solidFill>
              </a:rPr>
              <a:t>fornita una conferma del trattamento applicato.</a:t>
            </a:r>
          </a:p>
        </p:txBody>
      </p:sp>
    </p:spTree>
    <p:extLst>
      <p:ext uri="{BB962C8B-B14F-4D97-AF65-F5344CB8AC3E}">
        <p14:creationId xmlns:p14="http://schemas.microsoft.com/office/powerpoint/2010/main" val="1267480710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05273"/>
            <a:ext cx="8596668" cy="5836089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Salvataggio del Log delle attività </a:t>
            </a:r>
          </a:p>
          <a:p>
            <a:pPr fontAlgn="base"/>
            <a:r>
              <a:rPr lang="it-IT" b="1" dirty="0"/>
              <a:t>Inserimento del Nome del File</a:t>
            </a:r>
            <a:r>
              <a:rPr lang="it-IT" dirty="0"/>
              <a:t>: L'utente fornisce il nome del file in cui salvare il log.</a:t>
            </a:r>
          </a:p>
          <a:p>
            <a:pPr fontAlgn="base"/>
            <a:r>
              <a:rPr lang="it-IT" b="1" dirty="0"/>
              <a:t>Scrittura del Log</a:t>
            </a:r>
            <a:r>
              <a:rPr lang="it-IT" dirty="0"/>
              <a:t>: Vengono salvati tutti i dettagli delle serre attuali in un file, incluso l'orario e la stagione.</a:t>
            </a:r>
          </a:p>
          <a:p>
            <a:pPr marL="0" indent="0">
              <a:buNone/>
            </a:pPr>
            <a:r>
              <a:rPr lang="it-IT" dirty="0" smtClean="0">
                <a:solidFill>
                  <a:schemeClr val="accent2">
                    <a:lumMod val="75000"/>
                  </a:schemeClr>
                </a:solidFill>
              </a:rPr>
              <a:t>8.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Eliminazione log e liberazione della memoria</a:t>
            </a:r>
            <a:endParaRPr lang="it-IT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9. Uscita dal programma </a:t>
            </a:r>
          </a:p>
          <a:p>
            <a:r>
              <a:rPr lang="it-IT" dirty="0">
                <a:solidFill>
                  <a:schemeClr val="tx1"/>
                </a:solidFill>
              </a:rPr>
              <a:t>Terminazione: Se l'utente sceglie di uscire, il programma termina.</a:t>
            </a:r>
          </a:p>
          <a:p>
            <a:pPr marL="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05009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133739"/>
            <a:ext cx="8596668" cy="1320800"/>
          </a:xfrm>
        </p:spPr>
        <p:txBody>
          <a:bodyPr/>
          <a:lstStyle/>
          <a:p>
            <a:r>
              <a:rPr lang="it-IT" dirty="0" smtClean="0"/>
              <a:t>Funzionamento durante il monitoraggio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794139"/>
            <a:ext cx="10911286" cy="5625322"/>
          </a:xfrm>
        </p:spPr>
        <p:txBody>
          <a:bodyPr/>
          <a:lstStyle/>
          <a:p>
            <a:r>
              <a:rPr lang="it-IT" dirty="0"/>
              <a:t>Aggiornamento Sensori: La funzione </a:t>
            </a:r>
            <a:r>
              <a:rPr lang="it-IT" dirty="0" err="1"/>
              <a:t>leggiSensori</a:t>
            </a:r>
            <a:r>
              <a:rPr lang="it-IT" dirty="0"/>
              <a:t>() aggiorna tutti i parametri ambientali con valori casuali</a:t>
            </a:r>
            <a:r>
              <a:rPr lang="it-IT" dirty="0" smtClean="0"/>
              <a:t>.</a:t>
            </a:r>
          </a:p>
          <a:p>
            <a:pPr marL="0" indent="0" algn="ctr">
              <a:buNone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 automatici degli attuatori:</a:t>
            </a:r>
          </a:p>
          <a:p>
            <a:r>
              <a:rPr lang="it-IT" dirty="0"/>
              <a:t>Irrigazione: La funzione </a:t>
            </a:r>
            <a:r>
              <a:rPr lang="it-IT" dirty="0" err="1"/>
              <a:t>controllaIrrigazione</a:t>
            </a:r>
            <a:r>
              <a:rPr lang="it-IT" dirty="0"/>
              <a:t>() attiva o disattiva l'irrigazione in base all'umidità del terreno e alla stagione.</a:t>
            </a:r>
          </a:p>
          <a:p>
            <a:r>
              <a:rPr lang="it-IT" dirty="0"/>
              <a:t>Ventilazione: Le funzioni </a:t>
            </a:r>
            <a:r>
              <a:rPr lang="it-IT" dirty="0" err="1"/>
              <a:t>controllaVentolaRaffreddamento</a:t>
            </a:r>
            <a:r>
              <a:rPr lang="it-IT" dirty="0"/>
              <a:t>() e </a:t>
            </a:r>
            <a:r>
              <a:rPr lang="it-IT" dirty="0" err="1"/>
              <a:t>controllaVentolaRiciclo</a:t>
            </a:r>
            <a:r>
              <a:rPr lang="it-IT" dirty="0"/>
              <a:t>() regolano la velocità delle ventole in base alla temperatura e all'orario.</a:t>
            </a:r>
          </a:p>
          <a:p>
            <a:r>
              <a:rPr lang="it-IT" dirty="0"/>
              <a:t>Illuminazione: La funzione </a:t>
            </a:r>
            <a:r>
              <a:rPr lang="it-IT" dirty="0" err="1"/>
              <a:t>controllaIlluminazione</a:t>
            </a:r>
            <a:r>
              <a:rPr lang="it-IT" dirty="0"/>
              <a:t>() gestisce le luci artificiali in base all'orario e al livello di luce.</a:t>
            </a:r>
          </a:p>
          <a:p>
            <a:r>
              <a:rPr lang="it-IT" dirty="0"/>
              <a:t>Livello Acqua: La funzione </a:t>
            </a:r>
            <a:r>
              <a:rPr lang="it-IT" dirty="0" err="1"/>
              <a:t>controllaLivelloAcqua</a:t>
            </a:r>
            <a:r>
              <a:rPr lang="it-IT" dirty="0"/>
              <a:t>() monitora il livello dell'acqua e attiva allarmi se necessario</a:t>
            </a:r>
            <a:r>
              <a:rPr lang="it-IT" dirty="0" smtClean="0"/>
              <a:t>.</a:t>
            </a:r>
          </a:p>
          <a:p>
            <a:r>
              <a:rPr lang="it-IT" dirty="0" smtClean="0"/>
              <a:t>Controllo del tetto: la funzione </a:t>
            </a:r>
            <a:r>
              <a:rPr lang="it-IT" dirty="0" err="1" smtClean="0"/>
              <a:t>controllaTetto</a:t>
            </a:r>
            <a:r>
              <a:rPr lang="it-IT" dirty="0" smtClean="0"/>
              <a:t>() si occupa di controllare lo stato del tetto, in base alla pioggia rilevata.</a:t>
            </a:r>
          </a:p>
          <a:p>
            <a:pPr marL="0" indent="0" algn="ctr">
              <a:buNone/>
            </a:pPr>
            <a:r>
              <a:rPr lang="it-IT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Ordinamento delle serre:</a:t>
            </a:r>
          </a:p>
          <a:p>
            <a:r>
              <a:rPr lang="it-IT" dirty="0" smtClean="0"/>
              <a:t> le serre vengono ordinate in modo crescente in base all’umidità del terreno</a:t>
            </a:r>
            <a:r>
              <a:rPr lang="it-IT" dirty="0"/>
              <a:t> </a:t>
            </a:r>
            <a:r>
              <a:rPr lang="it-IT" dirty="0" smtClean="0"/>
              <a:t>e in base alla temperatura utilizzando un </a:t>
            </a:r>
            <a:r>
              <a:rPr lang="it-IT" dirty="0" err="1" smtClean="0"/>
              <a:t>Selection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030005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Funzionamento durante l'Applicazione di Insetticida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688841"/>
            <a:ext cx="8596668" cy="4991877"/>
          </a:xfrm>
        </p:spPr>
        <p:txBody>
          <a:bodyPr/>
          <a:lstStyle/>
          <a:p>
            <a:r>
              <a:rPr lang="it-IT" dirty="0"/>
              <a:t>Controllo della Resistenza: Ogni pianta ha un attributo </a:t>
            </a:r>
            <a:r>
              <a:rPr lang="it-IT" dirty="0" err="1"/>
              <a:t>resistenza_insetticida</a:t>
            </a:r>
            <a:r>
              <a:rPr lang="it-IT" dirty="0"/>
              <a:t> che indica se la pianta è resistente all'insetticida (1) o no (0).</a:t>
            </a:r>
          </a:p>
          <a:p>
            <a:r>
              <a:rPr lang="it-IT" dirty="0"/>
              <a:t>Sostituzione delle Piante: Se una pianta non è resistente, viene strappata e sostituita con una nuova pianta della stessa specie</a:t>
            </a:r>
            <a:r>
              <a:rPr lang="it-IT" dirty="0" smtClean="0"/>
              <a:t>.</a:t>
            </a:r>
          </a:p>
          <a:p>
            <a:pPr fontAlgn="base"/>
            <a:r>
              <a:rPr lang="it-IT" b="1" dirty="0"/>
              <a:t>Funzionamento durante il Salvataggio del </a:t>
            </a:r>
            <a:r>
              <a:rPr lang="it-IT" b="1" dirty="0" smtClean="0"/>
              <a:t>Log:</a:t>
            </a:r>
          </a:p>
          <a:p>
            <a:pPr fontAlgn="base"/>
            <a:endParaRPr lang="it-IT" b="1" dirty="0"/>
          </a:p>
          <a:p>
            <a:r>
              <a:rPr lang="it-IT" dirty="0">
                <a:solidFill>
                  <a:srgbClr val="00B0F0"/>
                </a:solidFill>
              </a:rPr>
              <a:t>Generazione del Log: I dati di tutte le serre vengono raccolti e formattati in una stringa.</a:t>
            </a:r>
          </a:p>
          <a:p>
            <a:r>
              <a:rPr lang="it-IT" dirty="0">
                <a:solidFill>
                  <a:srgbClr val="00B0F0"/>
                </a:solidFill>
              </a:rPr>
              <a:t>Scrittura nel File: La stringa formattata viene scritta nel file specificato dall'utente, creando un registro delle attività delle serre.</a:t>
            </a:r>
          </a:p>
        </p:txBody>
      </p:sp>
    </p:spTree>
    <p:extLst>
      <p:ext uri="{BB962C8B-B14F-4D97-AF65-F5344CB8AC3E}">
        <p14:creationId xmlns:p14="http://schemas.microsoft.com/office/powerpoint/2010/main" val="379309653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Dati di ciascuna serra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2834640"/>
        </p:xfrm>
        <a:graphic>
          <a:graphicData uri="http://schemas.openxmlformats.org/drawingml/2006/table">
            <a:tbl>
              <a:tblPr/>
              <a:tblGrid>
                <a:gridCol w="2149078">
                  <a:extLst>
                    <a:ext uri="{9D8B030D-6E8A-4147-A177-3AD203B41FA5}">
                      <a16:colId xmlns:a16="http://schemas.microsoft.com/office/drawing/2014/main" val="193397308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32609166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23940909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912754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/>
                        <a:t>Serra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Min Umidità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Max Umidità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Irrigazione automatica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682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Basilico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Sì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886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Peperoncino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750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950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Sì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831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Cipolla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720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900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Sì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47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Margherita (fiore)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920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48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Tulipano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730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83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Dente di Leone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710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930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94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975470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607</TotalTime>
  <Words>1367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Sfaccettatura</vt:lpstr>
      <vt:lpstr>Esame di Laboratorio di informatica</vt:lpstr>
      <vt:lpstr>Introduzione</vt:lpstr>
      <vt:lpstr>Presentazione standard di PowerPoint</vt:lpstr>
      <vt:lpstr>Descrizione del progetto</vt:lpstr>
      <vt:lpstr>Presentazione standard di PowerPoint</vt:lpstr>
      <vt:lpstr>Presentazione standard di PowerPoint</vt:lpstr>
      <vt:lpstr>Funzionamento durante il monitoraggio</vt:lpstr>
      <vt:lpstr>Funzionamento durante l'Applicazione di Insetticida </vt:lpstr>
      <vt:lpstr>Dati di ciascuna serra</vt:lpstr>
      <vt:lpstr>Programma in esecuzione</vt:lpstr>
      <vt:lpstr>Presentazione standard di PowerPoint</vt:lpstr>
      <vt:lpstr>Presentazione standard di PowerPoint</vt:lpstr>
      <vt:lpstr>Applicazione dell’insetticida a tutte le serre</vt:lpstr>
      <vt:lpstr>Applicazione insetticida a una singola serra</vt:lpstr>
      <vt:lpstr>Salvataggio del log delle attività</vt:lpstr>
      <vt:lpstr>Eliminazione dei 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Oliverio</dc:creator>
  <cp:lastModifiedBy>Oliverio</cp:lastModifiedBy>
  <cp:revision>211</cp:revision>
  <dcterms:created xsi:type="dcterms:W3CDTF">2025-04-12T21:36:26Z</dcterms:created>
  <dcterms:modified xsi:type="dcterms:W3CDTF">2025-06-10T17:28:25Z</dcterms:modified>
</cp:coreProperties>
</file>