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18"/>
  </p:notesMasterIdLst>
  <p:sldIdLst>
    <p:sldId id="321" r:id="rId2"/>
    <p:sldId id="259" r:id="rId3"/>
    <p:sldId id="265" r:id="rId4"/>
    <p:sldId id="324" r:id="rId5"/>
    <p:sldId id="298" r:id="rId6"/>
    <p:sldId id="297" r:id="rId7"/>
    <p:sldId id="291" r:id="rId8"/>
    <p:sldId id="294" r:id="rId9"/>
    <p:sldId id="299" r:id="rId10"/>
    <p:sldId id="300" r:id="rId11"/>
    <p:sldId id="301" r:id="rId12"/>
    <p:sldId id="302" r:id="rId13"/>
    <p:sldId id="303" r:id="rId14"/>
    <p:sldId id="280" r:id="rId15"/>
    <p:sldId id="304" r:id="rId16"/>
    <p:sldId id="32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5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4ED70-FFD5-467D-B535-10C9B9451AF2}" type="datetimeFigureOut">
              <a:rPr lang="en-NZ" smtClean="0"/>
              <a:t>28/02/2020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A6FDC-0B9D-49B6-B248-9B0481CF0D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287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CF793-EC62-40CD-8966-FC32066F8926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9073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CF793-EC62-40CD-8966-FC32066F8926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174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Note, some</a:t>
            </a:r>
            <a:r>
              <a:rPr lang="en-NZ" baseline="0" dirty="0" smtClean="0"/>
              <a:t> systems will use a unicast response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CF793-EC62-40CD-8966-FC32066F8926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459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 smtClean="0"/>
              <a:t>Note, some</a:t>
            </a:r>
            <a:r>
              <a:rPr lang="en-NZ" baseline="0" dirty="0" smtClean="0"/>
              <a:t> systems will use a unicast response</a:t>
            </a:r>
            <a:endParaRPr lang="en-NZ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CF793-EC62-40CD-8966-FC32066F8926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208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9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1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0898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17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74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2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07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7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295736"/>
            <a:ext cx="7055380" cy="140053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997" y="1790380"/>
            <a:ext cx="8875058" cy="49331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4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3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0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1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6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9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4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13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213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DHCP</a:t>
            </a:r>
            <a:endParaRPr lang="en-NZ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Dynamic Host Configuration Protocol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2020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DHCPDISCOVER</a:t>
            </a:r>
            <a:endParaRPr lang="en-NZ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403632" y="3072348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First frame the client  sends to a DHCP Server  is a the DHCP Discover Packet</a:t>
            </a:r>
          </a:p>
          <a:p>
            <a:endParaRPr lang="en-NZ" sz="2400" dirty="0"/>
          </a:p>
          <a:p>
            <a:r>
              <a:rPr lang="en-NZ" sz="2400" dirty="0" smtClean="0"/>
              <a:t>“Can someone give me an address”</a:t>
            </a:r>
          </a:p>
          <a:p>
            <a:endParaRPr lang="en-NZ" sz="2400" dirty="0" smtClean="0"/>
          </a:p>
          <a:p>
            <a:r>
              <a:rPr lang="en-NZ" sz="2400" dirty="0" smtClean="0"/>
              <a:t>It uses  255.255.255.255 as the destination and a source address as 0.0.0.0</a:t>
            </a:r>
          </a:p>
          <a:p>
            <a:r>
              <a:rPr lang="en-NZ" sz="2400" dirty="0" smtClean="0"/>
              <a:t> </a:t>
            </a:r>
            <a:endParaRPr lang="en-NZ" sz="2400" dirty="0"/>
          </a:p>
          <a:p>
            <a:r>
              <a:rPr lang="en-NZ" sz="2400" dirty="0" smtClean="0"/>
              <a:t> Question: why is it a broadcast and why is there no source address?</a:t>
            </a:r>
            <a:endParaRPr lang="en-NZ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534" y="1446266"/>
            <a:ext cx="1568332" cy="119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3"/>
          <p:cNvSpPr>
            <a:spLocks noChangeArrowheads="1"/>
          </p:cNvSpPr>
          <p:nvPr/>
        </p:nvSpPr>
        <p:spPr bwMode="auto">
          <a:xfrm flipV="1">
            <a:off x="4076909" y="1884212"/>
            <a:ext cx="1244972" cy="323667"/>
          </a:xfrm>
          <a:prstGeom prst="rightArrow">
            <a:avLst>
              <a:gd name="adj1" fmla="val 50000"/>
              <a:gd name="adj2" fmla="val 117500"/>
            </a:avLst>
          </a:prstGeom>
          <a:solidFill>
            <a:srgbClr val="00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46" y="1261600"/>
            <a:ext cx="1026042" cy="154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57826" y="892268"/>
            <a:ext cx="151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Client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6340441" y="870484"/>
            <a:ext cx="9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Server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6820445" y="2498733"/>
            <a:ext cx="23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192.168.0.254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7332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DHCPOFFER </a:t>
            </a:r>
            <a:endParaRPr lang="en-NZ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08" y="1995997"/>
            <a:ext cx="1568332" cy="119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3"/>
          <p:cNvSpPr>
            <a:spLocks noChangeArrowheads="1"/>
          </p:cNvSpPr>
          <p:nvPr/>
        </p:nvSpPr>
        <p:spPr bwMode="auto">
          <a:xfrm rot="10800000" flipV="1">
            <a:off x="3590783" y="2433943"/>
            <a:ext cx="1244972" cy="323667"/>
          </a:xfrm>
          <a:prstGeom prst="rightArrow">
            <a:avLst>
              <a:gd name="adj1" fmla="val 50000"/>
              <a:gd name="adj2" fmla="val 117500"/>
            </a:avLst>
          </a:prstGeom>
          <a:solidFill>
            <a:srgbClr val="00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420" y="1811331"/>
            <a:ext cx="1026042" cy="154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71700" y="1670170"/>
            <a:ext cx="151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Client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6471949" y="1848027"/>
            <a:ext cx="9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Server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389148" y="3645024"/>
            <a:ext cx="87548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DHCP server will respond to the client with a DHCPOFFER packet. </a:t>
            </a:r>
            <a:endParaRPr lang="en-GB" sz="2400" dirty="0" smtClean="0"/>
          </a:p>
          <a:p>
            <a:endParaRPr lang="en-GB" sz="2400" dirty="0"/>
          </a:p>
          <a:p>
            <a:r>
              <a:rPr lang="en-NZ" sz="2400" dirty="0" smtClean="0"/>
              <a:t>“I can offer you 192.168.0.3 with a lease time of 3600 seconds”</a:t>
            </a:r>
          </a:p>
          <a:p>
            <a:endParaRPr lang="en-NZ" sz="2400" dirty="0"/>
          </a:p>
          <a:p>
            <a:r>
              <a:rPr lang="en-NZ" sz="2400" dirty="0" smtClean="0"/>
              <a:t>It uses  255.255.255.255* as the destination and a source address as 192.168.0.254</a:t>
            </a:r>
          </a:p>
          <a:p>
            <a:endParaRPr lang="en-NZ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90983" y="3353413"/>
            <a:ext cx="23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192.168.0.254   /24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978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DHCPREQUEST</a:t>
            </a:r>
            <a:endParaRPr lang="en-NZ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37" y="2153955"/>
            <a:ext cx="1568332" cy="119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3"/>
          <p:cNvSpPr>
            <a:spLocks noChangeArrowheads="1"/>
          </p:cNvSpPr>
          <p:nvPr/>
        </p:nvSpPr>
        <p:spPr bwMode="auto">
          <a:xfrm flipV="1">
            <a:off x="4078112" y="2591901"/>
            <a:ext cx="1244972" cy="323667"/>
          </a:xfrm>
          <a:prstGeom prst="rightArrow">
            <a:avLst>
              <a:gd name="adj1" fmla="val 50000"/>
              <a:gd name="adj2" fmla="val 117500"/>
            </a:avLst>
          </a:prstGeom>
          <a:solidFill>
            <a:srgbClr val="00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749" y="1969289"/>
            <a:ext cx="1026042" cy="154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59029" y="1599957"/>
            <a:ext cx="151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Client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6341644" y="1578173"/>
            <a:ext cx="9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Server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6821648" y="3206422"/>
            <a:ext cx="23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192.168.0.254</a:t>
            </a:r>
            <a:endParaRPr lang="en-NZ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3717032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The DHCP client respond s back with a DHCPREQUEST</a:t>
            </a:r>
          </a:p>
          <a:p>
            <a:endParaRPr lang="en-NZ" sz="2400" dirty="0"/>
          </a:p>
          <a:p>
            <a:r>
              <a:rPr lang="en-NZ" sz="2400" dirty="0" smtClean="0"/>
              <a:t>“I accept the offer that will allow me to use 192.168.0.3  for a lease time of 3600 seconds  ”</a:t>
            </a:r>
          </a:p>
          <a:p>
            <a:endParaRPr lang="en-NZ" dirty="0" smtClean="0"/>
          </a:p>
          <a:p>
            <a:r>
              <a:rPr lang="en-NZ" sz="2400" dirty="0" smtClean="0"/>
              <a:t>It still uses  255.255.255.255 as the destination and a source address as 0.0.0.0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843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DHCPARK</a:t>
            </a:r>
            <a:endParaRPr lang="en-NZ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7" y="2305077"/>
            <a:ext cx="1568332" cy="119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3"/>
          <p:cNvSpPr>
            <a:spLocks noChangeArrowheads="1"/>
          </p:cNvSpPr>
          <p:nvPr/>
        </p:nvSpPr>
        <p:spPr bwMode="auto">
          <a:xfrm rot="10800000" flipV="1">
            <a:off x="3564933" y="2640377"/>
            <a:ext cx="1244972" cy="323667"/>
          </a:xfrm>
          <a:prstGeom prst="rightArrow">
            <a:avLst>
              <a:gd name="adj1" fmla="val 50000"/>
              <a:gd name="adj2" fmla="val 117500"/>
            </a:avLst>
          </a:prstGeom>
          <a:solidFill>
            <a:srgbClr val="00000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972" y="2031170"/>
            <a:ext cx="1026042" cy="154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9990" y="1846504"/>
            <a:ext cx="151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Client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5840867" y="1571440"/>
            <a:ext cx="9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Server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5364088" y="3491716"/>
            <a:ext cx="239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192.168.0.254   /24</a:t>
            </a:r>
            <a:endParaRPr lang="en-NZ" dirty="0"/>
          </a:p>
        </p:txBody>
      </p:sp>
      <p:sp>
        <p:nvSpPr>
          <p:cNvPr id="9" name="Rectangle 8"/>
          <p:cNvSpPr/>
          <p:nvPr/>
        </p:nvSpPr>
        <p:spPr>
          <a:xfrm>
            <a:off x="850512" y="5661248"/>
            <a:ext cx="66738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400" dirty="0" smtClean="0"/>
              <a:t>It uses  255.255.255.255* as the destination and a source address as 192.168.0.254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0512" y="4725144"/>
            <a:ext cx="7393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“As of now you can use 192.168.0.3 for 3600 seconds“ </a:t>
            </a:r>
            <a:endParaRPr lang="en-NZ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27075" y="3861048"/>
            <a:ext cx="735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The DHCP server responds back to the DHCPREQUEST 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19903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When to statically assign details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Network infrastructure</a:t>
            </a:r>
          </a:p>
          <a:p>
            <a:r>
              <a:rPr lang="en-NZ" dirty="0" smtClean="0"/>
              <a:t>Devices that provide services</a:t>
            </a:r>
          </a:p>
          <a:p>
            <a:pPr lvl="1"/>
            <a:r>
              <a:rPr lang="en-NZ" dirty="0" smtClean="0"/>
              <a:t>Servers</a:t>
            </a:r>
          </a:p>
          <a:p>
            <a:pPr lvl="1"/>
            <a:r>
              <a:rPr lang="en-NZ" dirty="0" smtClean="0"/>
              <a:t>Printers</a:t>
            </a:r>
          </a:p>
        </p:txBody>
      </p:sp>
    </p:spTree>
    <p:extLst>
      <p:ext uri="{BB962C8B-B14F-4D97-AF65-F5344CB8AC3E}">
        <p14:creationId xmlns:p14="http://schemas.microsoft.com/office/powerpoint/2010/main" val="19236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Packet Tracer Demonstration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150880"/>
              </p:ext>
            </p:extLst>
          </p:nvPr>
        </p:nvGraphicFramePr>
        <p:xfrm>
          <a:off x="3203848" y="2636912"/>
          <a:ext cx="2459707" cy="2017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Packager Shell Object" showAsIcon="1" r:id="rId3" imgW="838080" imgH="686880" progId="Package">
                  <p:embed/>
                </p:oleObj>
              </mc:Choice>
              <mc:Fallback>
                <p:oleObj name="Packager Shell Object" showAsIcon="1" r:id="rId3" imgW="8380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848" y="2636912"/>
                        <a:ext cx="2459707" cy="2017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5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Lab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In the lab this week we will getting your server and clients installed and operational</a:t>
            </a:r>
          </a:p>
          <a:p>
            <a:endParaRPr lang="en-NZ" dirty="0" smtClean="0"/>
          </a:p>
          <a:p>
            <a:r>
              <a:rPr lang="en-NZ" dirty="0" smtClean="0"/>
              <a:t>Next week we will start to configure your DHCP server</a:t>
            </a:r>
          </a:p>
        </p:txBody>
      </p:sp>
    </p:spTree>
    <p:extLst>
      <p:ext uri="{BB962C8B-B14F-4D97-AF65-F5344CB8AC3E}">
        <p14:creationId xmlns:p14="http://schemas.microsoft.com/office/powerpoint/2010/main" val="275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9C7241-DEB2-4753-BC78-9ACE2AE0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Static IP Assignment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52421A-1D7D-426D-B04A-18A0E4C69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It is possible to allocate IP </a:t>
            </a:r>
            <a:br>
              <a:rPr lang="en-NZ" dirty="0" smtClean="0"/>
            </a:br>
            <a:r>
              <a:rPr lang="en-NZ" dirty="0" smtClean="0"/>
              <a:t>addresses </a:t>
            </a:r>
            <a:r>
              <a:rPr lang="en-NZ" u="sng" dirty="0" smtClean="0"/>
              <a:t>statically</a:t>
            </a:r>
          </a:p>
          <a:p>
            <a:r>
              <a:rPr lang="en-NZ" dirty="0" smtClean="0"/>
              <a:t>We must avoid duplication</a:t>
            </a:r>
            <a:br>
              <a:rPr lang="en-NZ" dirty="0" smtClean="0"/>
            </a:br>
            <a:r>
              <a:rPr lang="en-NZ" dirty="0" smtClean="0"/>
              <a:t>/conflict</a:t>
            </a:r>
          </a:p>
          <a:p>
            <a:r>
              <a:rPr lang="en-NZ" dirty="0" smtClean="0"/>
              <a:t>Administrators need to be </a:t>
            </a:r>
            <a:br>
              <a:rPr lang="en-NZ" dirty="0" smtClean="0"/>
            </a:br>
            <a:r>
              <a:rPr lang="en-NZ" dirty="0" smtClean="0"/>
              <a:t>involved in allocating </a:t>
            </a:r>
            <a:br>
              <a:rPr lang="en-NZ" dirty="0" smtClean="0"/>
            </a:br>
            <a:r>
              <a:rPr lang="en-NZ" dirty="0" smtClean="0"/>
              <a:t>addresses (some people do this with a spreadsheet)</a:t>
            </a:r>
          </a:p>
          <a:p>
            <a:r>
              <a:rPr lang="en-NZ" dirty="0" smtClean="0"/>
              <a:t>Easy for mistakes, time-consuming and harder to manage re-allocation</a:t>
            </a:r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034" y="1221166"/>
            <a:ext cx="2860565" cy="325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DHCP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DHCP was developed in 1993 as an improvement of the BOOTP protocol</a:t>
            </a:r>
          </a:p>
          <a:p>
            <a:r>
              <a:rPr lang="en-NZ" dirty="0">
                <a:hlinkClick r:id="rId2"/>
              </a:rPr>
              <a:t>RFC 2131 - Dynamic Host Configuration </a:t>
            </a:r>
            <a:r>
              <a:rPr lang="en-NZ" dirty="0" smtClean="0">
                <a:hlinkClick r:id="rId2"/>
              </a:rPr>
              <a:t>Protocol</a:t>
            </a:r>
            <a:endParaRPr lang="en-NZ" dirty="0" smtClean="0"/>
          </a:p>
          <a:p>
            <a:r>
              <a:rPr lang="en-NZ" dirty="0" smtClean="0"/>
              <a:t>BOOTP allowed the initial device configuration to be applied over a network (bootstrapping)</a:t>
            </a:r>
          </a:p>
          <a:p>
            <a:pPr lvl="1"/>
            <a:r>
              <a:rPr lang="en-NZ" dirty="0" smtClean="0"/>
              <a:t>IP address</a:t>
            </a:r>
          </a:p>
          <a:p>
            <a:pPr lvl="1"/>
            <a:r>
              <a:rPr lang="en-NZ" dirty="0" smtClean="0"/>
              <a:t>File to load (OS)</a:t>
            </a:r>
          </a:p>
          <a:p>
            <a:r>
              <a:rPr lang="en-NZ" dirty="0" smtClean="0"/>
              <a:t>You will still see reference to the BOOTP protocol when looking through network data captures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5351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Subnet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996" y="1790380"/>
            <a:ext cx="8864653" cy="4933149"/>
          </a:xfrm>
        </p:spPr>
        <p:txBody>
          <a:bodyPr/>
          <a:lstStyle/>
          <a:p>
            <a:r>
              <a:rPr lang="en-NZ" dirty="0" smtClean="0"/>
              <a:t>A DHCP server may be configured with one or more subnets, which will provide a range </a:t>
            </a:r>
            <a:r>
              <a:rPr lang="en-NZ" dirty="0"/>
              <a:t>of IP </a:t>
            </a:r>
            <a:r>
              <a:rPr lang="en-NZ" dirty="0" smtClean="0"/>
              <a:t>addresses and configuration options are to </a:t>
            </a:r>
            <a:r>
              <a:rPr lang="en-NZ" dirty="0"/>
              <a:t>be </a:t>
            </a:r>
            <a:r>
              <a:rPr lang="en-NZ" dirty="0" smtClean="0"/>
              <a:t>issued</a:t>
            </a:r>
            <a:endParaRPr lang="en-NZ" dirty="0"/>
          </a:p>
          <a:p>
            <a:r>
              <a:rPr lang="en-NZ" dirty="0" smtClean="0"/>
              <a:t>An example of a subnet within the </a:t>
            </a:r>
            <a:r>
              <a:rPr lang="en-NZ" dirty="0" err="1"/>
              <a:t>dhcpd.conf</a:t>
            </a:r>
            <a:r>
              <a:rPr lang="en-NZ" dirty="0"/>
              <a:t> </a:t>
            </a:r>
            <a:r>
              <a:rPr lang="en-NZ" dirty="0" smtClean="0"/>
              <a:t>file is as follows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910" y="4857750"/>
            <a:ext cx="7763940" cy="15696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scene3d>
            <a:camera prst="orthographicFront"/>
            <a:lightRig rig="threePt" dir="t"/>
          </a:scene3d>
          <a:sp3d extrusionH="76200"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bg1"/>
                </a:solidFill>
              </a:rPr>
              <a:t>subnet </a:t>
            </a:r>
            <a:r>
              <a:rPr lang="en-NZ" sz="2400" b="1" dirty="0" smtClean="0">
                <a:solidFill>
                  <a:schemeClr val="bg1"/>
                </a:solidFill>
              </a:rPr>
              <a:t>192.168.0.0  </a:t>
            </a:r>
            <a:r>
              <a:rPr lang="en-NZ" sz="2400" b="1" dirty="0" err="1" smtClean="0">
                <a:solidFill>
                  <a:schemeClr val="bg1"/>
                </a:solidFill>
              </a:rPr>
              <a:t>netmask</a:t>
            </a:r>
            <a:r>
              <a:rPr lang="en-NZ" sz="2400" b="1" dirty="0" smtClean="0">
                <a:solidFill>
                  <a:schemeClr val="bg1"/>
                </a:solidFill>
              </a:rPr>
              <a:t> 255.255.255.0 </a:t>
            </a:r>
          </a:p>
          <a:p>
            <a:r>
              <a:rPr lang="en-NZ" sz="2400" b="1" dirty="0" smtClean="0">
                <a:solidFill>
                  <a:schemeClr val="bg1"/>
                </a:solidFill>
              </a:rPr>
              <a:t>{</a:t>
            </a:r>
            <a:r>
              <a:rPr lang="en-NZ" sz="2400" b="1" dirty="0">
                <a:solidFill>
                  <a:schemeClr val="bg1"/>
                </a:solidFill>
              </a:rPr>
              <a:t/>
            </a:r>
            <a:br>
              <a:rPr lang="en-NZ" sz="2400" b="1" dirty="0">
                <a:solidFill>
                  <a:schemeClr val="bg1"/>
                </a:solidFill>
              </a:rPr>
            </a:br>
            <a:r>
              <a:rPr lang="en-NZ" sz="2400" b="1" dirty="0" smtClean="0">
                <a:solidFill>
                  <a:schemeClr val="bg1"/>
                </a:solidFill>
              </a:rPr>
              <a:t>	range 192.168.0.100  192.168.0.199;</a:t>
            </a:r>
            <a:r>
              <a:rPr lang="en-NZ" sz="2400" b="1" dirty="0">
                <a:solidFill>
                  <a:schemeClr val="bg1"/>
                </a:solidFill>
              </a:rPr>
              <a:t/>
            </a:r>
            <a:br>
              <a:rPr lang="en-NZ" sz="2400" b="1" dirty="0">
                <a:solidFill>
                  <a:schemeClr val="bg1"/>
                </a:solidFill>
              </a:rPr>
            </a:br>
            <a:r>
              <a:rPr lang="en-NZ" sz="2400" b="1" dirty="0">
                <a:solidFill>
                  <a:schemeClr val="bg1"/>
                </a:solidFill>
              </a:rPr>
              <a:t>}</a:t>
            </a:r>
            <a:endParaRPr lang="en-NZ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Lease Duration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996" y="1790380"/>
            <a:ext cx="8702729" cy="4933149"/>
          </a:xfrm>
        </p:spPr>
        <p:txBody>
          <a:bodyPr>
            <a:normAutofit/>
          </a:bodyPr>
          <a:lstStyle/>
          <a:p>
            <a:r>
              <a:rPr lang="en-NZ" dirty="0" smtClean="0"/>
              <a:t>The administrator may select the duration of any lease configured by DHCP</a:t>
            </a:r>
          </a:p>
          <a:p>
            <a:r>
              <a:rPr lang="en-US" dirty="0" smtClean="0"/>
              <a:t>In the </a:t>
            </a:r>
            <a:r>
              <a:rPr lang="en-US" dirty="0" err="1" smtClean="0"/>
              <a:t>isc</a:t>
            </a:r>
            <a:r>
              <a:rPr lang="en-US" dirty="0" smtClean="0"/>
              <a:t>-</a:t>
            </a:r>
            <a:r>
              <a:rPr lang="en-US" dirty="0" err="1" smtClean="0"/>
              <a:t>dhcp</a:t>
            </a:r>
            <a:r>
              <a:rPr lang="en-US" dirty="0" smtClean="0"/>
              <a:t>-server, the following directives can be used:</a:t>
            </a:r>
          </a:p>
          <a:p>
            <a:pPr lvl="1"/>
            <a:r>
              <a:rPr lang="en-US" dirty="0" smtClean="0"/>
              <a:t>max-lease-time</a:t>
            </a:r>
          </a:p>
          <a:p>
            <a:pPr lvl="1"/>
            <a:r>
              <a:rPr lang="en-US" dirty="0" smtClean="0"/>
              <a:t>default-lease-time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1654359" y="5274196"/>
            <a:ext cx="4955992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NZ" sz="2800" dirty="0">
                <a:solidFill>
                  <a:schemeClr val="bg1"/>
                </a:solidFill>
              </a:rPr>
              <a:t>default-lease-time 21600;                    </a:t>
            </a:r>
          </a:p>
          <a:p>
            <a:r>
              <a:rPr lang="en-NZ" sz="2800" dirty="0">
                <a:solidFill>
                  <a:schemeClr val="bg1"/>
                </a:solidFill>
              </a:rPr>
              <a:t>max-lease-time 43200;</a:t>
            </a:r>
          </a:p>
        </p:txBody>
      </p:sp>
    </p:spTree>
    <p:extLst>
      <p:ext uri="{BB962C8B-B14F-4D97-AF65-F5344CB8AC3E}">
        <p14:creationId xmlns:p14="http://schemas.microsoft.com/office/powerpoint/2010/main" val="4362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IP address lease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997" y="3513667"/>
            <a:ext cx="8875058" cy="3209862"/>
          </a:xfrm>
        </p:spPr>
        <p:txBody>
          <a:bodyPr>
            <a:normAutofit/>
          </a:bodyPr>
          <a:lstStyle/>
          <a:p>
            <a:r>
              <a:rPr lang="en-NZ" dirty="0" smtClean="0"/>
              <a:t>The client leases an IP </a:t>
            </a:r>
            <a:r>
              <a:rPr lang="en-NZ" dirty="0"/>
              <a:t>address </a:t>
            </a:r>
            <a:r>
              <a:rPr lang="en-NZ" dirty="0" smtClean="0"/>
              <a:t>for a defined timeframe, (</a:t>
            </a:r>
            <a:r>
              <a:rPr lang="en-US" dirty="0" smtClean="0"/>
              <a:t>typically 24 hours, to week </a:t>
            </a:r>
            <a:r>
              <a:rPr lang="en-US" dirty="0"/>
              <a:t>or </a:t>
            </a:r>
            <a:r>
              <a:rPr lang="en-US" dirty="0" smtClean="0"/>
              <a:t>more)</a:t>
            </a:r>
            <a:endParaRPr lang="en-NZ" sz="1000" dirty="0"/>
          </a:p>
          <a:p>
            <a:r>
              <a:rPr lang="en-NZ" dirty="0"/>
              <a:t>While the client is connected it will try to renew the IP address  </a:t>
            </a:r>
            <a:endParaRPr lang="en-NZ" sz="1000" dirty="0"/>
          </a:p>
          <a:p>
            <a:r>
              <a:rPr lang="en-NZ" dirty="0"/>
              <a:t>You do not want to run out of addresses </a:t>
            </a:r>
            <a:r>
              <a:rPr lang="en-NZ" dirty="0" smtClean="0"/>
              <a:t>!!</a:t>
            </a:r>
          </a:p>
          <a:p>
            <a:r>
              <a:rPr lang="en-NZ" dirty="0" smtClean="0"/>
              <a:t>Lets work out some lease duration examples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365072" y="1219709"/>
            <a:ext cx="8340778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DHCP Enabled. . . . . : Yes</a:t>
            </a:r>
          </a:p>
          <a:p>
            <a:r>
              <a:rPr lang="en-NZ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IPv4 Address. . . . . : 10.100.100.122(Preferred)</a:t>
            </a:r>
          </a:p>
          <a:p>
            <a:r>
              <a:rPr lang="en-NZ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Subnet Mask . . . . . : 255.255.255.0</a:t>
            </a:r>
          </a:p>
          <a:p>
            <a:r>
              <a:rPr lang="en-NZ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Lease Obtained. . . . : Sunday, 1 March 2020 5:13:38 p.m.</a:t>
            </a:r>
          </a:p>
          <a:p>
            <a:r>
              <a:rPr lang="en-NZ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Lease Expires . . . . : Sunday, 12 March 2020 5:13:38 p.m.</a:t>
            </a:r>
          </a:p>
          <a:p>
            <a:r>
              <a:rPr lang="en-NZ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Gateway . . . : 10.100.100.1</a:t>
            </a:r>
          </a:p>
          <a:p>
            <a:r>
              <a:rPr lang="en-NZ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DHCP Server . . . . . : </a:t>
            </a:r>
            <a:r>
              <a:rPr lang="en-NZ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10.100.1.3</a:t>
            </a:r>
            <a:endParaRPr lang="en-NZ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8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DHCP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DHCP means Dynamic Host Configuration Protocol</a:t>
            </a:r>
          </a:p>
          <a:p>
            <a:r>
              <a:rPr lang="en-NZ" dirty="0" smtClean="0"/>
              <a:t>Used to assign an IP address to device dynamically </a:t>
            </a:r>
          </a:p>
          <a:p>
            <a:r>
              <a:rPr lang="en-NZ" dirty="0" smtClean="0"/>
              <a:t>Service provided by a Server </a:t>
            </a:r>
          </a:p>
          <a:p>
            <a:r>
              <a:rPr lang="en-NZ" dirty="0" smtClean="0"/>
              <a:t>Details of DHCP can be found under </a:t>
            </a:r>
            <a:r>
              <a:rPr lang="en-NZ" u="sng" dirty="0" smtClean="0"/>
              <a:t>RFC2131</a:t>
            </a:r>
            <a:r>
              <a:rPr lang="en-NZ" dirty="0" smtClean="0"/>
              <a:t> </a:t>
            </a:r>
            <a:endParaRPr lang="en-NZ" dirty="0"/>
          </a:p>
        </p:txBody>
      </p:sp>
      <p:pic>
        <p:nvPicPr>
          <p:cNvPr id="5122" name="Picture 2" descr="\\Admin\H.Chamberlain$\Desktop\dhc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09" y="4841776"/>
            <a:ext cx="55648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3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Commonly applied DHCP options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IP </a:t>
            </a:r>
            <a:r>
              <a:rPr lang="en-NZ" dirty="0"/>
              <a:t>Address (Dynamically Given)</a:t>
            </a:r>
          </a:p>
          <a:p>
            <a:r>
              <a:rPr lang="en-NZ" dirty="0"/>
              <a:t>Subnet Mask (Static)</a:t>
            </a:r>
          </a:p>
          <a:p>
            <a:r>
              <a:rPr lang="en-NZ" dirty="0"/>
              <a:t>Default Gateway (Static)</a:t>
            </a:r>
          </a:p>
          <a:p>
            <a:r>
              <a:rPr lang="en-NZ" dirty="0"/>
              <a:t>Primary DNS address (Static)</a:t>
            </a:r>
          </a:p>
          <a:p>
            <a:r>
              <a:rPr lang="en-NZ" dirty="0"/>
              <a:t>Secondary DNS address (Static</a:t>
            </a:r>
            <a:r>
              <a:rPr lang="en-NZ" dirty="0" smtClean="0"/>
              <a:t>)</a:t>
            </a:r>
          </a:p>
          <a:p>
            <a:r>
              <a:rPr lang="en-NZ" dirty="0"/>
              <a:t>Scope – Total range of IP address given </a:t>
            </a:r>
            <a:r>
              <a:rPr lang="en-NZ" dirty="0" smtClean="0"/>
              <a:t>out</a:t>
            </a:r>
            <a:endParaRPr lang="en-NZ" dirty="0"/>
          </a:p>
          <a:p>
            <a:r>
              <a:rPr lang="en-NZ" dirty="0"/>
              <a:t>Lease – Time the IP address leased to </a:t>
            </a:r>
            <a:r>
              <a:rPr lang="en-NZ" dirty="0" smtClean="0"/>
              <a:t>host</a:t>
            </a:r>
            <a:endParaRPr lang="en-NZ" dirty="0"/>
          </a:p>
          <a:p>
            <a:r>
              <a:rPr lang="en-NZ" dirty="0"/>
              <a:t>Reservations – Static IP address given to certain devices   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057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DHCP works 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DHCP works in a four step process using UDP</a:t>
            </a:r>
          </a:p>
          <a:p>
            <a:endParaRPr lang="en-NZ" dirty="0"/>
          </a:p>
          <a:p>
            <a:r>
              <a:rPr lang="en-NZ" dirty="0"/>
              <a:t>DHCPDISCOVER</a:t>
            </a:r>
          </a:p>
          <a:p>
            <a:r>
              <a:rPr lang="en-NZ" dirty="0"/>
              <a:t>DHCPOFFER </a:t>
            </a:r>
          </a:p>
          <a:p>
            <a:r>
              <a:rPr lang="en-NZ" dirty="0"/>
              <a:t>DHCPREQUEST</a:t>
            </a:r>
          </a:p>
          <a:p>
            <a:r>
              <a:rPr lang="en-NZ" dirty="0"/>
              <a:t>DHCPARK</a:t>
            </a:r>
          </a:p>
          <a:p>
            <a:endParaRPr lang="en-NZ" dirty="0"/>
          </a:p>
          <a:p>
            <a:r>
              <a:rPr lang="en-NZ" dirty="0"/>
              <a:t>The Client uses port </a:t>
            </a:r>
            <a:r>
              <a:rPr lang="en-NZ" dirty="0" smtClean="0"/>
              <a:t>68</a:t>
            </a:r>
          </a:p>
          <a:p>
            <a:r>
              <a:rPr lang="en-NZ" dirty="0" smtClean="0"/>
              <a:t>The </a:t>
            </a:r>
            <a:r>
              <a:rPr lang="en-NZ" dirty="0"/>
              <a:t>Sever using port </a:t>
            </a:r>
            <a:r>
              <a:rPr lang="en-NZ" dirty="0" smtClean="0"/>
              <a:t>67</a:t>
            </a:r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4821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986</TotalTime>
  <Words>646</Words>
  <Application>Microsoft Office PowerPoint</Application>
  <PresentationFormat>On-screen Show (4:3)</PresentationFormat>
  <Paragraphs>115</Paragraphs>
  <Slides>16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Wingdings 3</vt:lpstr>
      <vt:lpstr>Ion</vt:lpstr>
      <vt:lpstr>Packager Shell Object</vt:lpstr>
      <vt:lpstr>DHCP</vt:lpstr>
      <vt:lpstr>Static IP Assignment</vt:lpstr>
      <vt:lpstr>DHCP</vt:lpstr>
      <vt:lpstr>Subnet</vt:lpstr>
      <vt:lpstr>Lease Duration</vt:lpstr>
      <vt:lpstr>IP address lease</vt:lpstr>
      <vt:lpstr>What is DHCP</vt:lpstr>
      <vt:lpstr>Commonly applied DHCP options</vt:lpstr>
      <vt:lpstr>How DHCP works </vt:lpstr>
      <vt:lpstr>DHCPDISCOVER</vt:lpstr>
      <vt:lpstr>DHCPOFFER </vt:lpstr>
      <vt:lpstr>DHCPREQUEST</vt:lpstr>
      <vt:lpstr>DHCPARK</vt:lpstr>
      <vt:lpstr>When to statically assign details</vt:lpstr>
      <vt:lpstr>Packet Tracer Demonstration</vt:lpstr>
      <vt:lpstr>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Graeme Richards</dc:creator>
  <cp:lastModifiedBy>Graeme Richards</cp:lastModifiedBy>
  <cp:revision>67</cp:revision>
  <dcterms:created xsi:type="dcterms:W3CDTF">2020-02-10T03:03:02Z</dcterms:created>
  <dcterms:modified xsi:type="dcterms:W3CDTF">2020-02-28T02:51:12Z</dcterms:modified>
</cp:coreProperties>
</file>