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6" r:id="rId4"/>
    <p:sldId id="270" r:id="rId5"/>
    <p:sldId id="352" r:id="rId6"/>
    <p:sldId id="272" r:id="rId7"/>
    <p:sldId id="274" r:id="rId8"/>
    <p:sldId id="278" r:id="rId9"/>
    <p:sldId id="298" r:id="rId10"/>
    <p:sldId id="354" r:id="rId11"/>
    <p:sldId id="358" r:id="rId12"/>
    <p:sldId id="299" r:id="rId13"/>
    <p:sldId id="355" r:id="rId14"/>
    <p:sldId id="353" r:id="rId15"/>
    <p:sldId id="350" r:id="rId16"/>
    <p:sldId id="356" r:id="rId17"/>
    <p:sldId id="351" r:id="rId18"/>
    <p:sldId id="360" r:id="rId19"/>
    <p:sldId id="357" r:id="rId20"/>
    <p:sldId id="359" r:id="rId21"/>
    <p:sldId id="346" r:id="rId22"/>
  </p:sldIdLst>
  <p:sldSz cx="12192000" cy="6858000"/>
  <p:notesSz cx="6858000" cy="9144000"/>
  <p:embeddedFontLst>
    <p:embeddedFont>
      <p:font typeface="맑은 고딕" panose="020B0503020000020004" pitchFamily="34" charset="-127"/>
      <p:regular r:id="rId24"/>
      <p:bold r:id="rId25"/>
    </p:embeddedFont>
    <p:embeddedFont>
      <p:font typeface="맑은 고딕" panose="020B0503020000020004" pitchFamily="34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1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1" autoAdjust="0"/>
    <p:restoredTop sz="92352" autoAdjust="0"/>
  </p:normalViewPr>
  <p:slideViewPr>
    <p:cSldViewPr snapToGrid="0">
      <p:cViewPr varScale="1">
        <p:scale>
          <a:sx n="52" d="100"/>
          <a:sy n="52" d="100"/>
        </p:scale>
        <p:origin x="29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20EA-F5C8-4A80-9119-B891D389AE17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046EC-C15E-4629-B50B-A961BC5E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NLP </a:t>
            </a:r>
            <a:r>
              <a:rPr lang="ko-KR" altLang="en-US" dirty="0"/>
              <a:t>분야에서는 어떤 정제되지 않은 </a:t>
            </a:r>
            <a:r>
              <a:rPr lang="en-US" altLang="ko-KR" dirty="0"/>
              <a:t>raw data</a:t>
            </a:r>
            <a:r>
              <a:rPr lang="ko-KR" altLang="en-US" dirty="0"/>
              <a:t>를 이용해서 </a:t>
            </a:r>
            <a:r>
              <a:rPr lang="en-US" altLang="ko-KR" dirty="0"/>
              <a:t>pretraining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5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3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5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5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계산된 거리는 </a:t>
            </a:r>
            <a:r>
              <a:rPr lang="ko-KR" altLang="en-US" dirty="0" err="1"/>
              <a:t>단어간의</a:t>
            </a:r>
            <a:r>
              <a:rPr lang="ko-KR" altLang="en-US" dirty="0"/>
              <a:t> 의미적 유사도를 나타냄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고차원의 </a:t>
            </a:r>
            <a:r>
              <a:rPr lang="en-US" altLang="ko-KR" dirty="0" err="1"/>
              <a:t>sementic</a:t>
            </a:r>
            <a:r>
              <a:rPr lang="en-US" altLang="ko-KR" dirty="0"/>
              <a:t> space</a:t>
            </a:r>
          </a:p>
          <a:p>
            <a:r>
              <a:rPr lang="en-US" altLang="ko-KR" dirty="0"/>
              <a:t>Transfer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은 같은 차원에서의 전이와 다른 차원에서의 전이 학습으로 나눌 수 있는데</a:t>
            </a:r>
            <a:r>
              <a:rPr lang="en-US" altLang="ko-KR" dirty="0"/>
              <a:t>, </a:t>
            </a:r>
            <a:r>
              <a:rPr lang="ko-KR" altLang="en-US" dirty="0" err="1"/>
              <a:t>제로샷</a:t>
            </a:r>
            <a:r>
              <a:rPr lang="ko-KR" altLang="en-US" dirty="0"/>
              <a:t> 같은 경우에는 같은 차원에서의 전이학습으로 분류할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6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2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0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Contrastive</a:t>
            </a:r>
            <a:r>
              <a:rPr lang="ko-KR" altLang="en-US" dirty="0"/>
              <a:t> </a:t>
            </a:r>
            <a:r>
              <a:rPr lang="en-US" altLang="ko-KR" dirty="0"/>
              <a:t>objectives </a:t>
            </a:r>
            <a:r>
              <a:rPr lang="ko-KR" altLang="en-US" dirty="0"/>
              <a:t>가 그들의</a:t>
            </a:r>
            <a:r>
              <a:rPr lang="en-US" altLang="ko-KR" dirty="0"/>
              <a:t> equivalent predictive objective </a:t>
            </a:r>
            <a:r>
              <a:rPr lang="ko-KR" altLang="en-US" dirty="0"/>
              <a:t>보다 더 </a:t>
            </a:r>
            <a:r>
              <a:rPr lang="en-US" altLang="ko-KR" dirty="0"/>
              <a:t>representation</a:t>
            </a:r>
            <a:r>
              <a:rPr lang="ko-KR" altLang="en-US" dirty="0"/>
              <a:t>을 잘 학습한다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CLIP</a:t>
            </a:r>
            <a:r>
              <a:rPr lang="ko-KR" altLang="en-US" dirty="0"/>
              <a:t>은 </a:t>
            </a:r>
            <a:r>
              <a:rPr lang="en-US" altLang="ko-KR" dirty="0"/>
              <a:t>N</a:t>
            </a:r>
            <a:r>
              <a:rPr lang="ko-KR" altLang="en-US" dirty="0"/>
              <a:t>개의 이미지</a:t>
            </a:r>
            <a:r>
              <a:rPr lang="en-US" altLang="ko-KR" dirty="0"/>
              <a:t>-</a:t>
            </a:r>
            <a:r>
              <a:rPr lang="ko-KR" altLang="en-US" dirty="0"/>
              <a:t>텍스트 쌍이 주어졌을 때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 err="1"/>
              <a:t>NxN</a:t>
            </a:r>
            <a:r>
              <a:rPr lang="en-US" altLang="ko-KR" dirty="0"/>
              <a:t> </a:t>
            </a:r>
            <a:r>
              <a:rPr lang="ko-KR" altLang="en-US" dirty="0"/>
              <a:t>쌍이 실제로 발생했는지 예측한다</a:t>
            </a:r>
            <a:r>
              <a:rPr lang="en-US" altLang="ko-KR" dirty="0"/>
              <a:t>. </a:t>
            </a:r>
            <a:r>
              <a:rPr lang="ko-KR" altLang="en-US" dirty="0"/>
              <a:t>이를 위해 </a:t>
            </a:r>
            <a:r>
              <a:rPr lang="en-US" altLang="ko-KR" dirty="0"/>
              <a:t>multi-modal embedding space</a:t>
            </a:r>
            <a:r>
              <a:rPr lang="ko-KR" altLang="en-US" dirty="0"/>
              <a:t>를 학습한다</a:t>
            </a:r>
            <a:r>
              <a:rPr lang="en-US" altLang="ko-KR" dirty="0"/>
              <a:t>. </a:t>
            </a:r>
            <a:r>
              <a:rPr lang="ko-KR" altLang="en-US" dirty="0"/>
              <a:t>이미지 인코더와 텍스트 인코더가 </a:t>
            </a:r>
            <a:r>
              <a:rPr lang="en-US" altLang="ko-KR" dirty="0"/>
              <a:t>N</a:t>
            </a:r>
            <a:r>
              <a:rPr lang="ko-KR" altLang="en-US" dirty="0"/>
              <a:t>개의 실제 쌍에 대해서 </a:t>
            </a:r>
            <a:r>
              <a:rPr lang="en-US" altLang="ko-KR" dirty="0"/>
              <a:t>cosine  </a:t>
            </a:r>
            <a:r>
              <a:rPr lang="ko-KR" altLang="en-US" dirty="0"/>
              <a:t>유사도가 극대화되고</a:t>
            </a:r>
            <a:r>
              <a:rPr lang="en-US" altLang="ko-KR" dirty="0"/>
              <a:t>, </a:t>
            </a:r>
            <a:r>
              <a:rPr lang="ko-KR" altLang="en-US" dirty="0"/>
              <a:t>나머지 쌍은 최소화되도록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7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Noisy labeled data</a:t>
            </a:r>
            <a:r>
              <a:rPr lang="ko-KR" altLang="en-US" dirty="0"/>
              <a:t>에 좋다고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7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6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encoder</a:t>
            </a:r>
            <a:r>
              <a:rPr lang="ko-KR" altLang="en-US" dirty="0"/>
              <a:t>은 </a:t>
            </a:r>
            <a:r>
              <a:rPr lang="en-US" altLang="ko-KR" dirty="0"/>
              <a:t>computes feature representation of image</a:t>
            </a:r>
          </a:p>
          <a:p>
            <a:r>
              <a:rPr lang="en-US" altLang="ko-KR" dirty="0"/>
              <a:t>Text encoder</a:t>
            </a:r>
            <a:r>
              <a:rPr lang="ko-KR" altLang="en-US" dirty="0"/>
              <a:t>은 텍스트를 </a:t>
            </a:r>
            <a:r>
              <a:rPr lang="en-US" altLang="ko-KR" dirty="0"/>
              <a:t>class</a:t>
            </a:r>
            <a:r>
              <a:rPr lang="ko-KR" altLang="en-US" dirty="0"/>
              <a:t>가 대표하는 시각적 개념에</a:t>
            </a:r>
            <a:r>
              <a:rPr lang="en-US" altLang="ko-KR" dirty="0"/>
              <a:t> </a:t>
            </a:r>
            <a:r>
              <a:rPr lang="ko-KR" altLang="en-US" dirty="0"/>
              <a:t>기반해서 선형 분류의 가중치를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6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46EC-C15E-4629-B50B-A961BC5E88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3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996B13-8DFD-4D18-8FAD-42BE202248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400" kern="1200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2000" kern="1200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defRPr>
            </a:lvl3pPr>
            <a:lvl4pPr marL="0" indent="0" algn="l" defTabSz="914400" rtl="0" eaLnBrk="1" latinLnBrk="1" hangingPunct="1">
              <a:lnSpc>
                <a:spcPct val="130000"/>
              </a:lnSpc>
              <a:buFontTx/>
              <a:buNone/>
              <a:defRPr lang="ko-KR" altLang="en-US" sz="1800" kern="1200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defRPr>
            </a:lvl4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  <a:p>
            <a:pPr lvl="2"/>
            <a:r>
              <a:rPr lang="en-US" altLang="ko-KR" dirty="0"/>
              <a:t>2019.xx.xx</a:t>
            </a:r>
            <a:endParaRPr lang="ko-KR" altLang="en-US" dirty="0"/>
          </a:p>
          <a:p>
            <a:pPr lvl="3"/>
            <a:r>
              <a:rPr lang="en-US" altLang="ko-KR" dirty="0"/>
              <a:t>Email address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6C8E4F-6B55-4687-9212-E08DC8FEA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4000" b="1" kern="1200" dirty="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3D47C2-6F9E-4AE2-A5B3-EDA61DCC73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</p:spPr>
        <p:txBody>
          <a:bodyPr/>
          <a:lstStyle>
            <a:lvl2pPr marL="0" indent="-9525" algn="l" defTabSz="914400" rtl="0" eaLnBrk="1" latinLnBrk="1" hangingPunct="1">
              <a:buNone/>
              <a:defRPr lang="ko-KR" altLang="en-US" sz="2000" b="1" kern="1200" dirty="0" smtClean="0">
                <a:solidFill>
                  <a:schemeClr val="tx1"/>
                </a:solidFill>
                <a:latin typeface="Malgun Gothic" panose="020B0503020000020004" pitchFamily="34" charset="-127"/>
                <a:ea typeface="+mn-ea"/>
                <a:cs typeface="+mn-cs"/>
              </a:defRPr>
            </a:lvl2pPr>
          </a:lstStyle>
          <a:p>
            <a:pPr lvl="1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1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A79EE62-B9C3-4C14-9BF8-1DC6106EEC6A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8944A3-83C7-4296-9FA9-C4B03DF5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29BBE-C86B-4BD3-9590-255142F0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01000-66FC-4DAB-9B5E-693B965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BA83F-C58E-4001-A36F-297FC54B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AFC18-A211-4A6B-A03B-FCF172FCF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8F83-047F-41CE-AB26-518E60C2A325}" type="datetime1">
              <a:rPr lang="en-US" altLang="ko-KR" smtClean="0"/>
              <a:t>10/6/2023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3FED4B4-744A-4C74-86B1-D3CD36C155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64" y="253192"/>
            <a:ext cx="489936" cy="488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B297D5-ECE1-4D70-B0F3-85863D34BBAA}"/>
              </a:ext>
            </a:extLst>
          </p:cNvPr>
          <p:cNvSpPr/>
          <p:nvPr userDrawn="1"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BB50A3-661A-4D8D-84E1-068059373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299" y="211908"/>
            <a:ext cx="11792857" cy="694417"/>
          </a:xfrm>
          <a:prstGeom prst="rect">
            <a:avLst/>
          </a:prstGeom>
        </p:spPr>
        <p:txBody>
          <a:bodyPr/>
          <a:lstStyle>
            <a:lvl1pPr>
              <a:defRPr lang="ko-KR" altLang="en-US" sz="4400" b="1" kern="1200" dirty="0">
                <a:solidFill>
                  <a:schemeClr val="bg1"/>
                </a:solidFill>
                <a:latin typeface="Malgun Gothic" panose="020B0503020000020004" pitchFamily="34" charset="-127"/>
                <a:ea typeface="+mn-ea"/>
                <a:cs typeface="+mn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AC26A3-4F5F-4917-A9D8-7451AF2E6848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10/6/2023</a:t>
            </a:fld>
            <a:endParaRPr lang="en-US" dirty="0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9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1073D6-255F-4FF2-9AFC-EDFD8340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A9C0B-5FE0-49EA-A025-EE30109C75C6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C711-88BD-44E2-81D5-8634D8BF1C8C}" type="datetime1">
              <a:rPr lang="en-US" altLang="ko-KR" smtClean="0"/>
              <a:t>10/6/2023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1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954E3-8714-469B-A8C5-56E04D1B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ABA24-8AD2-487F-B73D-FE6FA0F5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69D35-FD13-48A4-A45A-9F0DDFF1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953321-5E06-4AC7-881A-62296457EEC1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0483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CD50E-689E-4B59-B8ED-107A0F5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6A435E-525F-417F-BE24-1A268904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55A26-B131-461D-8393-E35B4DF9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78DC6-AFFF-40B9-A1AD-53300A60C8A7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479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D08C-097C-456D-9748-EDACFB32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F894-EF1E-463C-BD58-2D19A382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76659-0421-41D1-8765-5DF2C5EA2857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BCFA-DA60-49C5-B1C9-F031454462B6}" type="datetime1">
              <a:rPr lang="en-US" altLang="ko-KR" smtClean="0"/>
              <a:t>10/6/2023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2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D1484-C11F-4719-AFF1-180C6F27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F308E-1D61-450C-A54C-B5B9FAC3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0A607-A5EF-4F11-A7FF-C8E17B9D3B61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49E3-4EF0-48BC-8D13-9D905E503F8B}" type="datetime1">
              <a:rPr lang="en-US" altLang="ko-KR" smtClean="0"/>
              <a:t>10/6/2023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DE71-FE95-4E66-97FC-56FAEC919675}" type="slidenum">
              <a:rPr lang="ko-KR" alt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5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A96931D-6DE7-449E-8524-B507A450FB5F}"/>
              </a:ext>
            </a:extLst>
          </p:cNvPr>
          <p:cNvSpPr txBox="1"/>
          <p:nvPr userDrawn="1"/>
        </p:nvSpPr>
        <p:spPr>
          <a:xfrm>
            <a:off x="725714" y="1014885"/>
            <a:ext cx="1047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Malgun Gothic" panose="020B0503020000020004" pitchFamily="34" charset="-127"/>
              </a:rPr>
              <a:t>tempoGAN</a:t>
            </a:r>
            <a:r>
              <a:rPr lang="en-US" altLang="ko-KR" sz="4000" b="1" dirty="0">
                <a:latin typeface="Malgun Gothic" panose="020B0503020000020004" pitchFamily="34" charset="-127"/>
              </a:rPr>
              <a:t> :</a:t>
            </a:r>
          </a:p>
          <a:p>
            <a:r>
              <a:rPr lang="en-US" altLang="ko-KR" sz="4000" b="1" dirty="0">
                <a:latin typeface="Malgun Gothic" panose="020B0503020000020004" pitchFamily="34" charset="-127"/>
              </a:rPr>
              <a:t>A Temporally Coherent, Volumetric GAN for Super-resolution Fluid Flow</a:t>
            </a:r>
            <a:endParaRPr lang="ko-KR" altLang="en-US" sz="4000" b="1" dirty="0">
              <a:latin typeface="Malgun Gothic" panose="020B05030200000200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E583DB-551F-4DDF-BD69-807B4DABDCCC}"/>
              </a:ext>
            </a:extLst>
          </p:cNvPr>
          <p:cNvSpPr txBox="1"/>
          <p:nvPr userDrawn="1"/>
        </p:nvSpPr>
        <p:spPr>
          <a:xfrm>
            <a:off x="754131" y="3287266"/>
            <a:ext cx="236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Malgun Gothic" panose="020B0503020000020004" pitchFamily="34" charset="-127"/>
              </a:rPr>
              <a:t>YOU XIE et al.</a:t>
            </a:r>
          </a:p>
          <a:p>
            <a:r>
              <a:rPr lang="en-US" altLang="ko-KR" sz="1600" dirty="0">
                <a:latin typeface="Malgun Gothic" panose="020B0503020000020004" pitchFamily="34" charset="-127"/>
              </a:rPr>
              <a:t>SIGGRAPH 2018</a:t>
            </a:r>
            <a:endParaRPr lang="ko-KR" altLang="en-US" sz="1600" dirty="0">
              <a:latin typeface="Malgun Gothic" panose="020B05030200000200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B38A6E-8CBC-4D48-AC7C-DCF0184FA2D8}"/>
              </a:ext>
            </a:extLst>
          </p:cNvPr>
          <p:cNvSpPr/>
          <p:nvPr userDrawn="1"/>
        </p:nvSpPr>
        <p:spPr>
          <a:xfrm>
            <a:off x="754130" y="4300586"/>
            <a:ext cx="3334376" cy="1472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Jeong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a Wi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2019.02.21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jaywicandoit@gmail.com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9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algun Gothic" panose="020B0503020000020004" pitchFamily="34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0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algun Gothic" panose="020B0503020000020004" pitchFamily="34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Malgun Gothic" panose="020B0503020000020004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Title1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Title2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Title3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Title4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Title5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1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2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3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4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5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88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algun Gothic" panose="020B0503020000020004" pitchFamily="34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CD25D1-D4B4-42AE-A6AC-8C589B311374}"/>
              </a:ext>
            </a:extLst>
          </p:cNvPr>
          <p:cNvGrpSpPr/>
          <p:nvPr userDrawn="1"/>
        </p:nvGrpSpPr>
        <p:grpSpPr>
          <a:xfrm>
            <a:off x="2916262" y="647786"/>
            <a:ext cx="7061890" cy="5422431"/>
            <a:chOff x="2916262" y="647786"/>
            <a:chExt cx="7061890" cy="54224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3EBB506-6988-4AA1-A16A-00877FC2CC41}"/>
                </a:ext>
              </a:extLst>
            </p:cNvPr>
            <p:cNvGrpSpPr/>
            <p:nvPr userDrawn="1"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CC6306-369E-4ECC-A63C-3CA630D76CBE}"/>
                  </a:ext>
                </a:extLst>
              </p:cNvPr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Malgun Gothic" panose="020B0503020000020004" pitchFamily="34" charset="-127"/>
                  </a:rPr>
                  <a:t>Title1</a:t>
                </a:r>
                <a:endParaRPr lang="ko-KR" altLang="en-US" sz="36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BB9BA-80A8-4114-9D89-831DCA655C4C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3314946" y="138139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01AC887-E2CD-452D-9156-3B0A7F8D9F8B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3314946" y="2444660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5414F2-97CF-4C11-93BC-D5BD9D5486BF}"/>
                  </a:ext>
                </a:extLst>
              </p:cNvPr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Malgun Gothic" panose="020B0503020000020004" pitchFamily="34" charset="-127"/>
                  </a:rPr>
                  <a:t>Title2</a:t>
                </a:r>
                <a:endParaRPr lang="ko-KR" altLang="en-US" sz="36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767A52F-E083-4F09-A0BA-E6D3686E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3507927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79DC1-8591-4325-9055-FC3E340616BB}"/>
                  </a:ext>
                </a:extLst>
              </p:cNvPr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Malgun Gothic" panose="020B0503020000020004" pitchFamily="34" charset="-127"/>
                  </a:rPr>
                  <a:t>Title3</a:t>
                </a:r>
                <a:endParaRPr lang="ko-KR" altLang="en-US" sz="36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A588D27-07A1-4CD0-BF0F-4BDD5917B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4571191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904AD-AF7B-4DB1-81EE-4F7FAF5E0BFD}"/>
                  </a:ext>
                </a:extLst>
              </p:cNvPr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Malgun Gothic" panose="020B0503020000020004" pitchFamily="34" charset="-127"/>
                  </a:rPr>
                  <a:t>Title4</a:t>
                </a:r>
                <a:endParaRPr lang="ko-KR" altLang="en-US" sz="36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1D69E74-970D-4586-BF9A-9BF09271B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946" y="5634452"/>
                <a:ext cx="6053616" cy="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E26E6-830D-4FA6-BF41-7000351F410E}"/>
                  </a:ext>
                </a:extLst>
              </p:cNvPr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latin typeface="Malgun Gothic" panose="020B0503020000020004" pitchFamily="34" charset="-127"/>
                  </a:rPr>
                  <a:t>Title5</a:t>
                </a:r>
                <a:endParaRPr lang="ko-KR" altLang="en-US" sz="3600" b="1" dirty="0">
                  <a:latin typeface="Malgun Gothic" panose="020B0503020000020004" pitchFamily="34" charset="-127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CF1E38B-E133-4D39-AED9-A3ADB11F8726}"/>
                  </a:ext>
                </a:extLst>
              </p:cNvPr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D61D32C-2434-445D-9D5C-EA64E0F59EB3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1967117" y="2001051"/>
                  <a:ext cx="0" cy="416939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D3DB6EBC-6424-442A-B3A4-050D6252A39E}"/>
                    </a:ext>
                  </a:extLst>
                </p:cNvPr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Malgun Gothic" panose="020B0503020000020004" pitchFamily="34" charset="-127"/>
                    </a:rPr>
                    <a:t>1</a:t>
                  </a:r>
                  <a:endParaRPr lang="ko-KR" altLang="en-US" sz="3200" b="1" dirty="0">
                    <a:latin typeface="Malgun Gothic" panose="020B0503020000020004" pitchFamily="34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920D775-733F-4FF3-92B3-B2B1CFAA2988}"/>
                    </a:ext>
                  </a:extLst>
                </p:cNvPr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Malgun Gothic" panose="020B0503020000020004" pitchFamily="34" charset="-127"/>
                    </a:rPr>
                    <a:t>2</a:t>
                  </a:r>
                  <a:endParaRPr lang="ko-KR" altLang="en-US" sz="3200" b="1" dirty="0">
                    <a:latin typeface="Malgun Gothic" panose="020B0503020000020004" pitchFamily="34" charset="-127"/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D974E1F-4275-401B-A43E-C131B82BEA03}"/>
                    </a:ext>
                  </a:extLst>
                </p:cNvPr>
                <p:cNvCxnSpPr>
                  <a:stCxn id="23" idx="2"/>
                  <a:endCxn id="25" idx="0"/>
                </p:cNvCxnSpPr>
                <p:nvPr/>
              </p:nvCxnSpPr>
              <p:spPr>
                <a:xfrm>
                  <a:off x="1967117" y="3064321"/>
                  <a:ext cx="0" cy="416935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FA732D2-6909-4883-9B80-96C43D6E2988}"/>
                    </a:ext>
                  </a:extLst>
                </p:cNvPr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Malgun Gothic" panose="020B0503020000020004" pitchFamily="34" charset="-127"/>
                    </a:rPr>
                    <a:t>3</a:t>
                  </a:r>
                  <a:endParaRPr lang="ko-KR" altLang="en-US" sz="3200" b="1" dirty="0">
                    <a:latin typeface="Malgun Gothic" panose="020B0503020000020004" pitchFamily="34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8FB2127-A7E5-4C72-A144-2E1F28FE2C12}"/>
                    </a:ext>
                  </a:extLst>
                </p:cNvPr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Malgun Gothic" panose="020B0503020000020004" pitchFamily="34" charset="-127"/>
                    </a:rPr>
                    <a:t>4</a:t>
                  </a:r>
                  <a:endParaRPr lang="ko-KR" altLang="en-US" sz="3200" b="1" dirty="0">
                    <a:latin typeface="Malgun Gothic" panose="020B0503020000020004" pitchFamily="34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D32D71A-C1BF-4D11-A7CF-F70F71D2A48B}"/>
                    </a:ext>
                  </a:extLst>
                </p:cNvPr>
                <p:cNvCxnSpPr>
                  <a:stCxn id="25" idx="2"/>
                  <a:endCxn id="26" idx="0"/>
                </p:cNvCxnSpPr>
                <p:nvPr/>
              </p:nvCxnSpPr>
              <p:spPr>
                <a:xfrm>
                  <a:off x="1967117" y="4127587"/>
                  <a:ext cx="0" cy="416933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F860A10-65FA-4461-83D5-F8AA958ED152}"/>
                    </a:ext>
                  </a:extLst>
                </p:cNvPr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>
                      <a:latin typeface="Malgun Gothic" panose="020B0503020000020004" pitchFamily="34" charset="-127"/>
                    </a:rPr>
                    <a:t>5</a:t>
                  </a:r>
                  <a:endParaRPr lang="ko-KR" altLang="en-US" sz="3200" b="1" dirty="0">
                    <a:latin typeface="Malgun Gothic" panose="020B0503020000020004" pitchFamily="34" charset="-127"/>
                  </a:endParaRPr>
                </a:p>
              </p:txBody>
            </p: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1F8F4C5-1B29-4F1E-967C-94215B098CE5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1967117" y="5190851"/>
                  <a:ext cx="0" cy="416930"/>
                </a:xfrm>
                <a:prstGeom prst="line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499068F-789C-41B5-B62D-533629834776}"/>
                </a:ext>
              </a:extLst>
            </p:cNvPr>
            <p:cNvGrpSpPr/>
            <p:nvPr userDrawn="1"/>
          </p:nvGrpSpPr>
          <p:grpSpPr>
            <a:xfrm>
              <a:off x="3802839" y="1288752"/>
              <a:ext cx="3556138" cy="523220"/>
              <a:chOff x="3812911" y="1312822"/>
              <a:chExt cx="3556138" cy="52322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B14420-5A0A-481F-9B50-4C14210490A7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Subtitle1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071EC-6E99-4D76-8C7A-8F2D6A5D6E26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Subtitle2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ED7433-BD8D-449F-84B6-94B2A160864E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Subtitle3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C6AF3F-6315-4C3B-85CE-14B5E18EB5F5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Subtitle4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4263FBA-390F-44DA-A850-0B8383622D26}"/>
                </a:ext>
              </a:extLst>
            </p:cNvPr>
            <p:cNvGrpSpPr/>
            <p:nvPr userDrawn="1"/>
          </p:nvGrpSpPr>
          <p:grpSpPr>
            <a:xfrm>
              <a:off x="3802839" y="2353972"/>
              <a:ext cx="3556138" cy="523220"/>
              <a:chOff x="3812911" y="1312822"/>
              <a:chExt cx="3556138" cy="52322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9B693E-6F8A-41EB-AFFB-B27FC230B2D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Subtitle1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281D95-9175-4D1F-BA08-EB1FF0DDE2F5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Subtitle2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8A5A53-84C5-48EC-85C4-04266521DE2D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Subtitle3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50E6C3-656F-44CB-98CD-75DE5CD89440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Subtitle4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095116F-25DE-4247-898D-6871A47122BC}"/>
                </a:ext>
              </a:extLst>
            </p:cNvPr>
            <p:cNvGrpSpPr/>
            <p:nvPr userDrawn="1"/>
          </p:nvGrpSpPr>
          <p:grpSpPr>
            <a:xfrm>
              <a:off x="3812911" y="3416899"/>
              <a:ext cx="3556138" cy="523220"/>
              <a:chOff x="3812911" y="1312822"/>
              <a:chExt cx="3556138" cy="5232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0E6475-64A3-4A74-B425-56ED84130A95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Subtitle1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D58B04-0471-4FE8-A6BF-086D392F58E2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Subtitle2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3F4A34-10D6-44AD-A1D1-F6385BC46DF3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Subtitle3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94648E0-CF8D-4C2B-9FAF-D40A76ACED0E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Subtitle4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BC098EA-47E8-4B37-AD8C-4EB09A347D6E}"/>
                </a:ext>
              </a:extLst>
            </p:cNvPr>
            <p:cNvGrpSpPr/>
            <p:nvPr userDrawn="1"/>
          </p:nvGrpSpPr>
          <p:grpSpPr>
            <a:xfrm>
              <a:off x="3802839" y="4483734"/>
              <a:ext cx="3556138" cy="523220"/>
              <a:chOff x="3812911" y="1312822"/>
              <a:chExt cx="3556138" cy="5232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9BCD21-DC5B-4B34-966F-64F07EDC0008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Subtitle1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CB8E18-C983-45B1-BDA2-30A292DF1D47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Subtitle2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4F97C6-B61F-4C7F-B9CE-21BF52E6BF1B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Subtitle3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9EC8F8-F874-4CAE-8751-D7B9B38BC0D1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Subtitle4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F76554-DF11-4426-99D6-B3F84FB2F742}"/>
                </a:ext>
              </a:extLst>
            </p:cNvPr>
            <p:cNvGrpSpPr/>
            <p:nvPr userDrawn="1"/>
          </p:nvGrpSpPr>
          <p:grpSpPr>
            <a:xfrm>
              <a:off x="3792767" y="5546997"/>
              <a:ext cx="3556138" cy="523220"/>
              <a:chOff x="3812911" y="1312822"/>
              <a:chExt cx="3556138" cy="52322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222E68-6D38-4248-888B-94CA341624CF}"/>
                  </a:ext>
                </a:extLst>
              </p:cNvPr>
              <p:cNvSpPr txBox="1"/>
              <p:nvPr/>
            </p:nvSpPr>
            <p:spPr>
              <a:xfrm>
                <a:off x="381291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Subtitle1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2E47F8-1E09-4717-A477-24F4B9991F1E}"/>
                  </a:ext>
                </a:extLst>
              </p:cNvPr>
              <p:cNvSpPr txBox="1"/>
              <p:nvPr/>
            </p:nvSpPr>
            <p:spPr>
              <a:xfrm>
                <a:off x="4710880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Subtitle2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7A8943-A84A-4A42-B0A6-AA4E3F436FC5}"/>
                  </a:ext>
                </a:extLst>
              </p:cNvPr>
              <p:cNvSpPr txBox="1"/>
              <p:nvPr/>
            </p:nvSpPr>
            <p:spPr>
              <a:xfrm>
                <a:off x="5601052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Subtitle3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505E2B0-6C79-474B-A643-4FA677885654}"/>
                  </a:ext>
                </a:extLst>
              </p:cNvPr>
              <p:cNvSpPr txBox="1"/>
              <p:nvPr/>
            </p:nvSpPr>
            <p:spPr>
              <a:xfrm>
                <a:off x="6499021" y="1312822"/>
                <a:ext cx="8700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Malgun Gothic" panose="020B0503020000020004" pitchFamily="34" charset="-127"/>
                  </a:rPr>
                  <a:t>Subtitle4</a:t>
                </a:r>
                <a:endParaRPr lang="ko-KR" altLang="en-US" sz="1400" dirty="0">
                  <a:latin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67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F3630A9-AFD1-4856-AAED-EC0C0E723E12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B2BB8-FE2A-41E7-96B9-5A3DC7588F7B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algun Gothic" panose="020B0503020000020004" pitchFamily="34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Malgun Gothic" panose="020B0503020000020004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BB506-6988-4AA1-A16A-00877FC2CC41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CC6306-369E-4ECC-A63C-3CA630D76CBE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Abstract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87BB9BA-80A8-4114-9D89-831DCA655C4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01AC887-E2CD-452D-9156-3B0A7F8D9F8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414F2-97CF-4C11-93BC-D5BD9D5486BF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Introduction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67A52F-E083-4F09-A0BA-E6D3686E8C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79DC1-8591-4325-9055-FC3E340616BB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Approach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588D27-07A1-4CD0-BF0F-4BDD5917B05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904AD-AF7B-4DB1-81EE-4F7FAF5E0BFD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Application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1D69E74-970D-4586-BF9A-9BF09271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7E26E6-830D-4FA6-BF41-7000351F410E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Limitation &amp; Future Work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CF1E38B-E133-4D39-AED9-A3ADB11F8726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D61D32C-2434-445D-9D5C-EA64E0F59EB3}"/>
                  </a:ext>
                </a:extLst>
              </p:cNvPr>
              <p:cNvCxnSpPr>
                <a:stCxn id="22" idx="2"/>
                <a:endCxn id="23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3DB6EBC-6424-442A-B3A4-050D6252A39E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1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920D775-733F-4FF3-92B3-B2B1CFAA2988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2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D974E1F-4275-401B-A43E-C131B82BEA03}"/>
                  </a:ext>
                </a:extLst>
              </p:cNvPr>
              <p:cNvCxnSpPr>
                <a:stCxn id="23" idx="2"/>
                <a:endCxn id="25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FA732D2-6909-4883-9B80-96C43D6E2988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3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8FB2127-A7E5-4C72-A144-2E1F28FE2C12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4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32D71A-C1BF-4D11-A7CF-F70F71D2A48B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F860A10-65FA-4461-83D5-F8AA958ED152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5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1F8F4C5-1B29-4F1E-967C-94215B098CE5}"/>
                  </a:ext>
                </a:extLst>
              </p:cNvPr>
              <p:cNvCxnSpPr>
                <a:stCxn id="26" idx="2"/>
                <a:endCxn id="28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975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406585-3042-4997-9AFE-357A67BB82AF}"/>
              </a:ext>
            </a:extLst>
          </p:cNvPr>
          <p:cNvSpPr/>
          <p:nvPr userDrawn="1"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B69F4-452C-4A47-86CC-332E87FADBD8}"/>
              </a:ext>
            </a:extLst>
          </p:cNvPr>
          <p:cNvSpPr txBox="1"/>
          <p:nvPr userDrawn="1"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algun Gothic" panose="020B0503020000020004" pitchFamily="34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Malgun Gothic" panose="020B0503020000020004" pitchFamily="34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14257A9-9EF2-45DC-A7C1-7027457840DC}"/>
              </a:ext>
            </a:extLst>
          </p:cNvPr>
          <p:cNvGrpSpPr/>
          <p:nvPr userDrawn="1"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FF15B-6772-4BC1-BE15-6C91516240AB}"/>
                </a:ext>
              </a:extLst>
            </p:cNvPr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Abstract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0D52015-92EB-43A5-A8AA-466B20AE1B8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81DEFD6-2EA1-47FB-9ED2-1A80FA21ED65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5A497D-D93D-4CF0-A83D-D9BDF071120B}"/>
                </a:ext>
              </a:extLst>
            </p:cNvPr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Introduction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B3AFBB-C4A2-440C-8434-1508DAE0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194F8-550C-4C12-B1BD-862B13FD2545}"/>
                </a:ext>
              </a:extLst>
            </p:cNvPr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Approach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C86B7EE-8AD2-4AFE-A6B6-D6728FE78A32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DC6498-3AE2-4661-9539-802350C06C7A}"/>
                </a:ext>
              </a:extLst>
            </p:cNvPr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Application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505E35-B17E-44C1-A3BF-8BEA8B65EF3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5634452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EF71A2-7698-4B17-980A-8572D6CF48E7}"/>
                </a:ext>
              </a:extLst>
            </p:cNvPr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Limitation &amp; Future Work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6E62ABA-74CD-4C4C-A55F-F29D39208B9A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FCB174E0-3C8C-4255-A8A6-EDE378E21E5C}"/>
                  </a:ext>
                </a:extLst>
              </p:cNvPr>
              <p:cNvCxnSpPr>
                <a:stCxn id="45" idx="2"/>
                <a:endCxn id="4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F4A7C50-C909-4EA5-A782-2BD5C77CC991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1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5F6FC4D-DD4F-4F7C-99AC-A7BAF75CC58C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2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5B3DF4C-73DA-4EDF-97A1-10B1A763BEF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4A37E3A-BFB9-4DCD-A766-3F340E2183BF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3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6A3EEF2-5BEE-449E-95AB-E687975F6164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4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B4AE7B8-840B-4EDC-9021-178B872F38DD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8A0E030-B17A-4504-92E2-3E5F44F6C096}"/>
                  </a:ext>
                </a:extLst>
              </p:cNvPr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5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8B3ED76-64D8-4913-9F8C-D9CE3A1E3843}"/>
                  </a:ext>
                </a:extLst>
              </p:cNvPr>
              <p:cNvCxnSpPr>
                <a:stCxn id="49" idx="2"/>
                <a:endCxn id="51" idx="0"/>
              </p:cNvCxnSpPr>
              <p:nvPr/>
            </p:nvCxnSpPr>
            <p:spPr>
              <a:xfrm>
                <a:off x="1967117" y="5190851"/>
                <a:ext cx="0" cy="416930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26CBF3-ADDF-4DF9-A289-1568F4ACC14D}"/>
              </a:ext>
            </a:extLst>
          </p:cNvPr>
          <p:cNvGrpSpPr/>
          <p:nvPr userDrawn="1"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353E3-0BF1-4CD2-B1F0-1A3EEC20BE0F}"/>
                </a:ext>
              </a:extLst>
            </p:cNvPr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algun Gothic" panose="020B0503020000020004" pitchFamily="34" charset="-127"/>
                </a:rPr>
                <a:t>Background</a:t>
              </a:r>
              <a:endParaRPr lang="ko-KR" altLang="en-US" sz="1400" dirty="0">
                <a:latin typeface="Malgun Gothic" panose="020B0503020000020004" pitchFamily="34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8D7A7B-F1A7-40B5-8A87-5CDB669C297A}"/>
                </a:ext>
              </a:extLst>
            </p:cNvPr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algun Gothic" panose="020B0503020000020004" pitchFamily="34" charset="-127"/>
                </a:rPr>
                <a:t>Related work</a:t>
              </a:r>
              <a:endParaRPr lang="ko-KR" altLang="en-US" sz="1400" dirty="0">
                <a:latin typeface="Malgun Gothic" panose="020B0503020000020004" pitchFamily="34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D76FFDE-AE4D-49C9-B532-BAFA65EFFD74}"/>
              </a:ext>
            </a:extLst>
          </p:cNvPr>
          <p:cNvGrpSpPr/>
          <p:nvPr userDrawn="1"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525CE1-3852-4E02-9486-991427EBEDCA}"/>
                </a:ext>
              </a:extLst>
            </p:cNvPr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algun Gothic" panose="020B0503020000020004" pitchFamily="34" charset="-127"/>
                </a:rPr>
                <a:t>Implementation</a:t>
              </a:r>
              <a:endParaRPr lang="ko-KR" altLang="en-US" sz="1400" dirty="0">
                <a:latin typeface="Malgun Gothic" panose="020B0503020000020004" pitchFamily="34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73FD73-AFD5-4C78-915B-54229954D9C5}"/>
                </a:ext>
              </a:extLst>
            </p:cNvPr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Malgun Gothic" panose="020B0503020000020004" pitchFamily="34" charset="-127"/>
                </a:rPr>
                <a:t>Evaluation</a:t>
              </a:r>
              <a:endParaRPr lang="ko-KR" altLang="en-US" sz="1400" dirty="0">
                <a:latin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6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5EBB7-857D-4EE1-B071-08AA87D3CC9D}"/>
              </a:ext>
            </a:extLst>
          </p:cNvPr>
          <p:cNvSpPr/>
          <p:nvPr userDrawn="1"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E0DB57-060D-475F-97E7-3C56EE7C3277}"/>
              </a:ext>
            </a:extLst>
          </p:cNvPr>
          <p:cNvSpPr/>
          <p:nvPr userDrawn="1"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C56A48-8573-4EDA-AEA4-899E34290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B85A4-61C9-4C1E-A9B8-C756C68B7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E32C32-708A-46FE-B2BF-E2582A5CFECB}"/>
              </a:ext>
            </a:extLst>
          </p:cNvPr>
          <p:cNvSpPr/>
          <p:nvPr userDrawn="1"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8B39B-40D6-4F74-9FBB-90AC4F43D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B53C2-1FD9-402A-8FB4-53650857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1CC2F69D-8274-4ECD-962D-EA14C9FE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4F52-81E2-4807-A465-46878F077CBB}" type="datetime1">
              <a:rPr lang="en-US" altLang="ko-KR" smtClean="0"/>
              <a:t>10/6/2023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C8FDD176-8826-4360-9976-2C3AB42D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9" y="6562348"/>
            <a:ext cx="8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ko-KR" altLang="en-US" sz="1000" kern="1200" smtClean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35481DBB-2A3D-4D6B-85E6-9A39BB5BA815}" type="datetime1">
              <a:rPr lang="en-US" altLang="ko-KR" smtClean="0"/>
              <a:t>10/6/2023</a:t>
            </a:fld>
            <a:endParaRPr 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25E607C2-6B10-4622-AF8C-3159F48D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ko-KR" altLang="en-US" sz="1000" kern="1200" dirty="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+mn-ea"/>
                <a:cs typeface="+mn-cs"/>
              </a:defRPr>
            </a:lvl1pPr>
          </a:lstStyle>
          <a:p>
            <a:r>
              <a:rPr lang="en-US" altLang="ko-KR" dirty="0"/>
              <a:t>IIPL</a:t>
            </a:r>
            <a:endParaRPr 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212436F-E15C-480F-91B2-3562ED37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solidFill>
                  <a:schemeClr val="bg1"/>
                </a:solidFill>
                <a:latin typeface="Malgun Gothic" panose="020B0503020000020004" pitchFamily="34" charset="-127"/>
                <a:ea typeface="+mn-ea"/>
                <a:cs typeface="+mn-cs"/>
              </a:defRPr>
            </a:lvl1pPr>
          </a:lstStyle>
          <a:p>
            <a:fld id="{A1E35E8E-02CE-4456-B943-212403C084F4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5" r:id="rId4"/>
    <p:sldLayoutId id="2147483664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cha-suyeon/%EC%86%90%EC%8B%A4%ED%95%A8%EC%88%98loss-function-Cross-Entropy-Lo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arxiv.org/abs/1908.0611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_ICCV_2017/papers/Li_Learning_Visual_N-Grams_ICCV_2017_paper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aeun-computer-uneasy.tistory.com/39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7BD6F2-A1F8-4C24-9949-0C7D456C05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200" y="4976239"/>
            <a:ext cx="3322224" cy="1771650"/>
          </a:xfrm>
        </p:spPr>
        <p:txBody>
          <a:bodyPr/>
          <a:lstStyle/>
          <a:p>
            <a:r>
              <a:rPr lang="ko-KR" altLang="en-US" dirty="0"/>
              <a:t>이윤지</a:t>
            </a:r>
            <a:endParaRPr lang="en-US" altLang="ko-KR" dirty="0"/>
          </a:p>
          <a:p>
            <a:r>
              <a:rPr lang="en-US" altLang="ko-KR" dirty="0" err="1"/>
              <a:t>Yoonji</a:t>
            </a:r>
            <a:r>
              <a:rPr lang="en-US" altLang="ko-KR" dirty="0"/>
              <a:t> Lee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B7FF9-20B5-4B02-AE1C-1E1FE97E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77" y="1223639"/>
            <a:ext cx="10878646" cy="1167388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Learning Transferable Visual Models From</a:t>
            </a:r>
            <a:br>
              <a:rPr lang="en-US" altLang="ko-KR" dirty="0"/>
            </a:br>
            <a:r>
              <a:rPr lang="en-US" altLang="ko-KR" dirty="0"/>
              <a:t>Natural Language Supervision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6FA6E4-D0BF-4720-9073-8355509764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03"/>
          <a:stretch/>
        </p:blipFill>
        <p:spPr>
          <a:xfrm>
            <a:off x="5493867" y="6039520"/>
            <a:ext cx="901700" cy="52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1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Sentimental Transfer Vector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10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301B36-CE2D-75D2-DBBD-E8A4DCCE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5" y="1408913"/>
            <a:ext cx="10743484" cy="40401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5CC99F-2D66-E722-F914-CBC99F660AA0}"/>
              </a:ext>
            </a:extLst>
          </p:cNvPr>
          <p:cNvSpPr/>
          <p:nvPr/>
        </p:nvSpPr>
        <p:spPr>
          <a:xfrm>
            <a:off x="241299" y="1246000"/>
            <a:ext cx="5610861" cy="4203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3FC1C-0D02-38E8-FC6A-5CFCA1EA9C91}"/>
              </a:ext>
            </a:extLst>
          </p:cNvPr>
          <p:cNvSpPr/>
          <p:nvPr/>
        </p:nvSpPr>
        <p:spPr>
          <a:xfrm>
            <a:off x="5852160" y="1245998"/>
            <a:ext cx="5486797" cy="4203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5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10/11/2023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149A57F-BF2F-0EA6-215F-A6B5F890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792857" cy="694417"/>
          </a:xfrm>
        </p:spPr>
        <p:txBody>
          <a:bodyPr/>
          <a:lstStyle/>
          <a:p>
            <a:r>
              <a:rPr lang="en-US" altLang="ko-KR" dirty="0"/>
              <a:t>Contrastive Language-Image Pre-training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8CB12-6FE9-FC2B-117D-83CC60036080}"/>
              </a:ext>
            </a:extLst>
          </p:cNvPr>
          <p:cNvSpPr txBox="1"/>
          <p:nvPr/>
        </p:nvSpPr>
        <p:spPr>
          <a:xfrm>
            <a:off x="241299" y="1363915"/>
            <a:ext cx="8239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Dataset</a:t>
            </a:r>
          </a:p>
          <a:p>
            <a:r>
              <a:rPr lang="en-US" altLang="ko-KR" dirty="0"/>
              <a:t>:WIT (</a:t>
            </a:r>
            <a:r>
              <a:rPr lang="en-US" altLang="ko-KR" dirty="0" err="1"/>
              <a:t>WebImageText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인터넷 다양한 사이트에서 가져온 </a:t>
            </a:r>
            <a:r>
              <a:rPr lang="en-US" altLang="ko-KR" dirty="0"/>
              <a:t>4</a:t>
            </a:r>
            <a:r>
              <a:rPr lang="ko-KR" altLang="en-US" dirty="0"/>
              <a:t>억 개의 </a:t>
            </a:r>
            <a:r>
              <a:rPr lang="en-US" altLang="ko-KR" dirty="0"/>
              <a:t>(image, text) </a:t>
            </a:r>
            <a:r>
              <a:rPr lang="ko-KR" altLang="en-US" dirty="0"/>
              <a:t>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F43AE5-33DD-40F6-2CC0-04CD3D792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3021834"/>
            <a:ext cx="6751349" cy="27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Contrastive Language-Image Pre-training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10/6/2023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12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1192D-EA08-98F4-A534-2FDD1607C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321" b="2078"/>
          <a:stretch/>
        </p:blipFill>
        <p:spPr>
          <a:xfrm>
            <a:off x="270605" y="1354787"/>
            <a:ext cx="4311905" cy="3133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709952-6B16-8953-1C75-B167F1EE3D87}"/>
              </a:ext>
            </a:extLst>
          </p:cNvPr>
          <p:cNvSpPr txBox="1"/>
          <p:nvPr/>
        </p:nvSpPr>
        <p:spPr>
          <a:xfrm>
            <a:off x="4938857" y="1261241"/>
            <a:ext cx="4972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Contrastive learning</a:t>
            </a:r>
          </a:p>
          <a:p>
            <a:r>
              <a:rPr lang="en-US" altLang="ko-KR" dirty="0"/>
              <a:t>: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algun Gothic" panose="020B0503020000020004" pitchFamily="34" charset="-127"/>
              </a:rPr>
              <a:t>extracting meaningful representations by contrasting </a:t>
            </a:r>
            <a:r>
              <a:rPr lang="en-US" altLang="ko-KR" b="0" i="0" dirty="0">
                <a:effectLst/>
                <a:latin typeface="Malgun Gothic" panose="020B0503020000020004" pitchFamily="34" charset="-127"/>
              </a:rPr>
              <a:t>positive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algun Gothic" panose="020B0503020000020004" pitchFamily="34" charset="-127"/>
              </a:rPr>
              <a:t> and negative pairs of instances</a:t>
            </a:r>
          </a:p>
          <a:p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dirty="0"/>
              <a:t>Image,</a:t>
            </a:r>
            <a:r>
              <a:rPr lang="ko-KR" altLang="en-US" dirty="0"/>
              <a:t> </a:t>
            </a:r>
            <a:r>
              <a:rPr lang="en-US" altLang="ko-KR" dirty="0"/>
              <a:t>text embedding</a:t>
            </a:r>
            <a:r>
              <a:rPr lang="ko-KR" altLang="en-US" dirty="0"/>
              <a:t>의 </a:t>
            </a:r>
            <a:r>
              <a:rPr lang="en-US" altLang="ko-KR" dirty="0"/>
              <a:t>cosine similarity</a:t>
            </a:r>
            <a:r>
              <a:rPr lang="ko-KR" altLang="en-US" dirty="0"/>
              <a:t>가 </a:t>
            </a:r>
            <a:r>
              <a:rPr lang="en-US" altLang="ko-KR" dirty="0"/>
              <a:t>N real pair </a:t>
            </a:r>
            <a:r>
              <a:rPr lang="ko-KR" altLang="en-US" dirty="0"/>
              <a:t>에 대해서 극대화되도록 </a:t>
            </a:r>
            <a:r>
              <a:rPr lang="en-US" altLang="ko-KR" dirty="0"/>
              <a:t>space</a:t>
            </a:r>
            <a:r>
              <a:rPr lang="ko-KR" altLang="en-US" dirty="0"/>
              <a:t>학습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Optimize </a:t>
            </a:r>
            <a:r>
              <a:rPr lang="en-US" altLang="ko-KR" dirty="0">
                <a:highlight>
                  <a:srgbClr val="FFFF00"/>
                </a:highlight>
              </a:rPr>
              <a:t>symmetric cross entropy loss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 linear projection to map each. encoder’s representation to multi-modal embedding space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6BBDDA-5326-02A3-0E9B-7C195CDECF08}"/>
              </a:ext>
            </a:extLst>
          </p:cNvPr>
          <p:cNvSpPr/>
          <p:nvPr/>
        </p:nvSpPr>
        <p:spPr>
          <a:xfrm>
            <a:off x="241299" y="1261241"/>
            <a:ext cx="4341211" cy="329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EA02C-9776-3E53-ADE8-753BEBF77012}"/>
              </a:ext>
            </a:extLst>
          </p:cNvPr>
          <p:cNvSpPr txBox="1"/>
          <p:nvPr/>
        </p:nvSpPr>
        <p:spPr>
          <a:xfrm>
            <a:off x="241299" y="4786127"/>
            <a:ext cx="7282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Embedding</a:t>
            </a:r>
          </a:p>
          <a:p>
            <a:r>
              <a:rPr lang="en-US" altLang="ko-KR" dirty="0"/>
              <a:t>: Convert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sentence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into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fixed-length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6AA9EE7-C523-FFF6-76F1-A520BE05F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297" y="4700944"/>
            <a:ext cx="2063438" cy="15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5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4681E7D-E587-104A-38F0-0E30BD43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792857" cy="694417"/>
          </a:xfrm>
        </p:spPr>
        <p:txBody>
          <a:bodyPr/>
          <a:lstStyle/>
          <a:p>
            <a:r>
              <a:rPr lang="en-US" altLang="ko-KR" dirty="0"/>
              <a:t>Contrastive Language-Image Pre-training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627D92-6756-2DD6-8B0F-811F6D6B50CC}"/>
              </a:ext>
            </a:extLst>
          </p:cNvPr>
          <p:cNvSpPr txBox="1"/>
          <p:nvPr/>
        </p:nvSpPr>
        <p:spPr>
          <a:xfrm>
            <a:off x="490141" y="2006622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cross-entropy </a:t>
            </a:r>
            <a:r>
              <a:rPr lang="ko-KR" altLang="en-US" dirty="0">
                <a:hlinkClick r:id="rId3"/>
              </a:rPr>
              <a:t>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AC5D2-1240-D3A5-10A4-E6973E51799F}"/>
              </a:ext>
            </a:extLst>
          </p:cNvPr>
          <p:cNvSpPr txBox="1"/>
          <p:nvPr/>
        </p:nvSpPr>
        <p:spPr>
          <a:xfrm>
            <a:off x="490141" y="1637290"/>
            <a:ext cx="708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Cross entropy= </a:t>
            </a:r>
            <a:r>
              <a:rPr lang="ko-KR" altLang="en-US" dirty="0"/>
              <a:t>실제 분포와 모델로 예측된 분포의 차이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5A105-9439-92E6-DFE2-668E48677B03}"/>
              </a:ext>
            </a:extLst>
          </p:cNvPr>
          <p:cNvSpPr txBox="1"/>
          <p:nvPr/>
        </p:nvSpPr>
        <p:spPr>
          <a:xfrm>
            <a:off x="490141" y="2591638"/>
            <a:ext cx="8635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Symmetric cross entropy(</a:t>
            </a:r>
            <a:r>
              <a:rPr lang="ko-KR" altLang="en-US" dirty="0"/>
              <a:t>클래스 불균형 문제에 용이</a:t>
            </a:r>
            <a:r>
              <a:rPr lang="en-US" altLang="ko-KR" dirty="0"/>
              <a:t>/noisy label data)</a:t>
            </a:r>
          </a:p>
          <a:p>
            <a:endParaRPr lang="ko-KR" altLang="en-US" dirty="0"/>
          </a:p>
        </p:txBody>
      </p:sp>
      <p:pic>
        <p:nvPicPr>
          <p:cNvPr id="19" name="그림 18">
            <a:hlinkClick r:id="rId4"/>
            <a:extLst>
              <a:ext uri="{FF2B5EF4-FFF2-40B4-BE49-F238E27FC236}">
                <a16:creationId xmlns:a16="http://schemas.microsoft.com/office/drawing/2014/main" id="{B188E520-00E9-6400-8D38-2F5B623D5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18" y="3327322"/>
            <a:ext cx="3238781" cy="27586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3E5B63-7A2B-06CD-AC8F-919D11315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433" y="4156011"/>
            <a:ext cx="7121045" cy="14926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7CFE3B-26C9-7272-376C-DFAD7B44AB0B}"/>
              </a:ext>
            </a:extLst>
          </p:cNvPr>
          <p:cNvSpPr txBox="1"/>
          <p:nvPr/>
        </p:nvSpPr>
        <p:spPr>
          <a:xfrm>
            <a:off x="4784953" y="363831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3) </a:t>
            </a:r>
            <a:r>
              <a:rPr lang="en-US" altLang="ko-KR" dirty="0" err="1"/>
              <a:t>InfoNCE</a:t>
            </a:r>
            <a:r>
              <a:rPr lang="en-US" altLang="ko-KR" dirty="0"/>
              <a:t> Loss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9A687-7ADA-278F-2D3B-4232E88E004C}"/>
              </a:ext>
            </a:extLst>
          </p:cNvPr>
          <p:cNvSpPr txBox="1"/>
          <p:nvPr/>
        </p:nvSpPr>
        <p:spPr>
          <a:xfrm>
            <a:off x="6137727" y="5762835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분자</a:t>
            </a:r>
            <a:r>
              <a:rPr lang="en-US" altLang="ko-KR" dirty="0"/>
              <a:t>: </a:t>
            </a:r>
            <a:r>
              <a:rPr lang="ko-KR" altLang="en-US" dirty="0"/>
              <a:t>입력단어와 실제 문맥단어 간 유사도</a:t>
            </a:r>
            <a:endParaRPr lang="en-US" altLang="ko-KR" dirty="0"/>
          </a:p>
          <a:p>
            <a:r>
              <a:rPr lang="ko-KR" altLang="en-US" dirty="0"/>
              <a:t>분모</a:t>
            </a:r>
            <a:r>
              <a:rPr lang="en-US" altLang="ko-KR" dirty="0"/>
              <a:t>: </a:t>
            </a:r>
            <a:r>
              <a:rPr lang="ko-KR" altLang="en-US" dirty="0"/>
              <a:t>입력단어와 다른 후보단어들 간 유사도</a:t>
            </a:r>
          </a:p>
        </p:txBody>
      </p:sp>
    </p:spTree>
    <p:extLst>
      <p:ext uri="{BB962C8B-B14F-4D97-AF65-F5344CB8AC3E}">
        <p14:creationId xmlns:p14="http://schemas.microsoft.com/office/powerpoint/2010/main" val="401445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0672F-86A4-7464-61D2-225B41369E6B}"/>
              </a:ext>
            </a:extLst>
          </p:cNvPr>
          <p:cNvSpPr txBox="1"/>
          <p:nvPr/>
        </p:nvSpPr>
        <p:spPr>
          <a:xfrm>
            <a:off x="4411580" y="1354787"/>
            <a:ext cx="76225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Image encoder: </a:t>
            </a:r>
            <a:r>
              <a:rPr lang="en-US" altLang="ko-KR" dirty="0" err="1"/>
              <a:t>ResNet</a:t>
            </a:r>
            <a:r>
              <a:rPr lang="en-US" altLang="ko-KR" dirty="0"/>
              <a:t> or </a:t>
            </a:r>
            <a:r>
              <a:rPr lang="en-US" altLang="ko-KR" dirty="0" err="1"/>
              <a:t>ViT</a:t>
            </a:r>
            <a:r>
              <a:rPr lang="en-US" altLang="ko-KR" dirty="0"/>
              <a:t>(vision transformer)</a:t>
            </a:r>
          </a:p>
          <a:p>
            <a:endParaRPr lang="en-US" altLang="ko-KR" dirty="0"/>
          </a:p>
          <a:p>
            <a:r>
              <a:rPr lang="en-US" altLang="ko-KR" dirty="0"/>
              <a:t>Text encoder: Transformer</a:t>
            </a:r>
          </a:p>
          <a:p>
            <a:r>
              <a:rPr lang="en-US" altLang="ko-KR" dirty="0"/>
              <a:t>[EOS] </a:t>
            </a:r>
            <a:r>
              <a:rPr lang="ko-KR" altLang="en-US" dirty="0"/>
              <a:t>토큰에서 마지막 </a:t>
            </a:r>
            <a:r>
              <a:rPr lang="en-US" altLang="ko-KR" dirty="0"/>
              <a:t>layer</a:t>
            </a:r>
            <a:r>
              <a:rPr lang="ko-KR" altLang="en-US" dirty="0"/>
              <a:t>가 텍스트의 </a:t>
            </a:r>
            <a:r>
              <a:rPr lang="en-US" altLang="ko-KR" dirty="0"/>
              <a:t>feature representation</a:t>
            </a:r>
          </a:p>
          <a:p>
            <a:r>
              <a:rPr lang="en-US" altLang="ko-KR" dirty="0"/>
              <a:t>- layer normalized</a:t>
            </a:r>
          </a:p>
          <a:p>
            <a:r>
              <a:rPr lang="en-US" altLang="ko-KR" dirty="0"/>
              <a:t>- linear projection to embedding space</a:t>
            </a:r>
          </a:p>
          <a:p>
            <a:endParaRPr lang="en-US" altLang="ko-KR" dirty="0"/>
          </a:p>
          <a:p>
            <a:r>
              <a:rPr lang="en-US" altLang="ko-KR" dirty="0"/>
              <a:t>Temperature parameter tau</a:t>
            </a:r>
          </a:p>
          <a:p>
            <a:r>
              <a:rPr lang="en-US" altLang="ko-KR" dirty="0"/>
              <a:t>- Controls the range of the logits in the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- Optimized during training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3482A1-145D-24A8-D07E-E97E161E2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141" y="1354787"/>
            <a:ext cx="3662359" cy="3861607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8149A57F-BF2F-0EA6-215F-A6B5F890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792857" cy="694417"/>
          </a:xfrm>
        </p:spPr>
        <p:txBody>
          <a:bodyPr/>
          <a:lstStyle/>
          <a:p>
            <a:r>
              <a:rPr lang="en-US" altLang="ko-KR" dirty="0"/>
              <a:t>Contrastive Language-Image Pre-training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84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15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B4A7D-34FD-7612-EFF8-9033BBB72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76" t="1" b="403"/>
          <a:stretch/>
        </p:blipFill>
        <p:spPr>
          <a:xfrm>
            <a:off x="490141" y="1324307"/>
            <a:ext cx="4222182" cy="31867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0285B35-E7C4-F4BE-8C1F-3C2F7D4A439E}"/>
              </a:ext>
            </a:extLst>
          </p:cNvPr>
          <p:cNvSpPr/>
          <p:nvPr/>
        </p:nvSpPr>
        <p:spPr>
          <a:xfrm>
            <a:off x="380999" y="1261241"/>
            <a:ext cx="4331323" cy="329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6C7CCB-8CA8-36E9-C969-D8B0D39D75AF}"/>
              </a:ext>
            </a:extLst>
          </p:cNvPr>
          <p:cNvSpPr/>
          <p:nvPr/>
        </p:nvSpPr>
        <p:spPr>
          <a:xfrm>
            <a:off x="5801710" y="1923393"/>
            <a:ext cx="5633540" cy="5990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733CA2-0749-5689-2976-BF8AEA3B65D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618480" y="2522483"/>
            <a:ext cx="0" cy="2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D2BCAC-CCD5-B5E8-8FFE-B0A01658CCF2}"/>
              </a:ext>
            </a:extLst>
          </p:cNvPr>
          <p:cNvSpPr/>
          <p:nvPr/>
        </p:nvSpPr>
        <p:spPr>
          <a:xfrm>
            <a:off x="5801709" y="2813354"/>
            <a:ext cx="5633541" cy="5990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4CCA28-27B6-F2A2-5C05-810F6E4106A0}"/>
              </a:ext>
            </a:extLst>
          </p:cNvPr>
          <p:cNvSpPr/>
          <p:nvPr/>
        </p:nvSpPr>
        <p:spPr>
          <a:xfrm>
            <a:off x="5801707" y="3712366"/>
            <a:ext cx="5633543" cy="819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DC2B11-A2F3-5C03-92D3-BF2C08BC72B9}"/>
              </a:ext>
            </a:extLst>
          </p:cNvPr>
          <p:cNvSpPr txBox="1"/>
          <p:nvPr/>
        </p:nvSpPr>
        <p:spPr>
          <a:xfrm>
            <a:off x="5775428" y="1399120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Zero-shot transfer learning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7F4FDB-869E-315E-098C-3D313E1FECF7}"/>
              </a:ext>
            </a:extLst>
          </p:cNvPr>
          <p:cNvSpPr txBox="1"/>
          <p:nvPr/>
        </p:nvSpPr>
        <p:spPr>
          <a:xfrm>
            <a:off x="241299" y="4646684"/>
            <a:ext cx="6012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[Dataset]</a:t>
            </a:r>
          </a:p>
          <a:p>
            <a:r>
              <a:rPr lang="en-US" altLang="ko-KR" dirty="0"/>
              <a:t>Name of all classes - set of potential text pairings</a:t>
            </a:r>
          </a:p>
          <a:p>
            <a:endParaRPr lang="en-US" altLang="ko-KR" dirty="0"/>
          </a:p>
          <a:p>
            <a:r>
              <a:rPr lang="en-US" altLang="ko-KR" dirty="0"/>
              <a:t>(image, text)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956F0D-0B5E-4341-E52C-70B14FCC89EC}"/>
              </a:ext>
            </a:extLst>
          </p:cNvPr>
          <p:cNvSpPr txBox="1"/>
          <p:nvPr/>
        </p:nvSpPr>
        <p:spPr>
          <a:xfrm>
            <a:off x="5801710" y="2031798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Compute feature embedding for each image, text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DB8D85-AEB1-14AD-0D8B-B5FF16582378}"/>
              </a:ext>
            </a:extLst>
          </p:cNvPr>
          <p:cNvSpPr txBox="1"/>
          <p:nvPr/>
        </p:nvSpPr>
        <p:spPr>
          <a:xfrm>
            <a:off x="7094482" y="2924882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Calculate </a:t>
            </a:r>
            <a:r>
              <a:rPr lang="en-US" altLang="ko-KR" dirty="0">
                <a:highlight>
                  <a:srgbClr val="FFFF00"/>
                </a:highlight>
              </a:rPr>
              <a:t>cosine similarity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A4B47A-15EC-0A5C-C599-EFF537EDE6C1}"/>
              </a:ext>
            </a:extLst>
          </p:cNvPr>
          <p:cNvSpPr txBox="1"/>
          <p:nvPr/>
        </p:nvSpPr>
        <p:spPr>
          <a:xfrm>
            <a:off x="6253655" y="3804611"/>
            <a:ext cx="61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Scaled by tau, normalized into probability </a:t>
            </a:r>
          </a:p>
          <a:p>
            <a:r>
              <a:rPr lang="en-US" altLang="ko-KR" dirty="0"/>
              <a:t>distribution by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9B8B87-3B0D-73E0-1E13-C9A2DB4B69EC}"/>
              </a:ext>
            </a:extLst>
          </p:cNvPr>
          <p:cNvSpPr/>
          <p:nvPr/>
        </p:nvSpPr>
        <p:spPr>
          <a:xfrm>
            <a:off x="5801707" y="4809207"/>
            <a:ext cx="5633543" cy="5990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44F802-62A8-F155-68EB-07BA77179669}"/>
              </a:ext>
            </a:extLst>
          </p:cNvPr>
          <p:cNvSpPr txBox="1"/>
          <p:nvPr/>
        </p:nvSpPr>
        <p:spPr>
          <a:xfrm>
            <a:off x="6253656" y="4926206"/>
            <a:ext cx="493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Predict most probable (image, text) pair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4205EA-8C71-4309-BF09-F59B11E7E335}"/>
              </a:ext>
            </a:extLst>
          </p:cNvPr>
          <p:cNvSpPr txBox="1"/>
          <p:nvPr/>
        </p:nvSpPr>
        <p:spPr>
          <a:xfrm>
            <a:off x="5733393" y="5495158"/>
            <a:ext cx="6621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Prediction layer</a:t>
            </a:r>
          </a:p>
          <a:p>
            <a:r>
              <a:rPr lang="en-US" altLang="ko-KR" dirty="0"/>
              <a:t>:multinomial logistic regression classifier (=</a:t>
            </a:r>
            <a:r>
              <a:rPr lang="en-US" altLang="ko-KR" dirty="0" err="1"/>
              <a:t>softmax</a:t>
            </a:r>
            <a:r>
              <a:rPr lang="en-US" altLang="ko-KR" dirty="0"/>
              <a:t> classifier)</a:t>
            </a:r>
            <a:endParaRPr lang="ko-KR" altLang="en-US" dirty="0"/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BCFD22B7-5826-DC0D-EF9A-9CF6ED56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792857" cy="694417"/>
          </a:xfrm>
        </p:spPr>
        <p:txBody>
          <a:bodyPr/>
          <a:lstStyle/>
          <a:p>
            <a:r>
              <a:rPr lang="en-US" altLang="ko-KR" dirty="0"/>
              <a:t>Contrastive Language-Image Pre-training</a:t>
            </a:r>
            <a:endParaRPr lang="ko-KR" altLang="en-US" dirty="0"/>
          </a:p>
        </p:txBody>
      </p:sp>
      <p:cxnSp>
        <p:nvCxnSpPr>
          <p:cNvPr id="5123" name="직선 화살표 연결선 5122">
            <a:extLst>
              <a:ext uri="{FF2B5EF4-FFF2-40B4-BE49-F238E27FC236}">
                <a16:creationId xmlns:a16="http://schemas.microsoft.com/office/drawing/2014/main" id="{F9A204E7-8F8E-86DB-6472-6971752DD1A9}"/>
              </a:ext>
            </a:extLst>
          </p:cNvPr>
          <p:cNvCxnSpPr>
            <a:cxnSpLocks/>
          </p:cNvCxnSpPr>
          <p:nvPr/>
        </p:nvCxnSpPr>
        <p:spPr>
          <a:xfrm>
            <a:off x="8592199" y="3412444"/>
            <a:ext cx="0" cy="2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직선 화살표 연결선 5127">
            <a:extLst>
              <a:ext uri="{FF2B5EF4-FFF2-40B4-BE49-F238E27FC236}">
                <a16:creationId xmlns:a16="http://schemas.microsoft.com/office/drawing/2014/main" id="{7657476C-799D-C173-6AB8-F8C3B2F67A20}"/>
              </a:ext>
            </a:extLst>
          </p:cNvPr>
          <p:cNvCxnSpPr>
            <a:cxnSpLocks/>
          </p:cNvCxnSpPr>
          <p:nvPr/>
        </p:nvCxnSpPr>
        <p:spPr>
          <a:xfrm>
            <a:off x="8592199" y="4532204"/>
            <a:ext cx="0" cy="2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2" name="그림 5131">
            <a:extLst>
              <a:ext uri="{FF2B5EF4-FFF2-40B4-BE49-F238E27FC236}">
                <a16:creationId xmlns:a16="http://schemas.microsoft.com/office/drawing/2014/main" id="{8633B3CB-DE39-190B-3803-6C4C33A97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055" y="3247823"/>
            <a:ext cx="3299746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10/11/2023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4681E7D-E587-104A-38F0-0E30BD43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792857" cy="694417"/>
          </a:xfrm>
        </p:spPr>
        <p:txBody>
          <a:bodyPr/>
          <a:lstStyle/>
          <a:p>
            <a:r>
              <a:rPr lang="en-US" altLang="ko-KR" dirty="0"/>
              <a:t>Contrastive Language-Image Pre-training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C9A57-8E59-47FB-F890-C4507252E819}"/>
              </a:ext>
            </a:extLst>
          </p:cNvPr>
          <p:cNvSpPr txBox="1"/>
          <p:nvPr/>
        </p:nvSpPr>
        <p:spPr>
          <a:xfrm>
            <a:off x="490141" y="1378663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Experiment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9AF80-FAF9-DEB0-FFD3-98F2EF080B50}"/>
              </a:ext>
            </a:extLst>
          </p:cNvPr>
          <p:cNvSpPr txBox="1"/>
          <p:nvPr/>
        </p:nvSpPr>
        <p:spPr>
          <a:xfrm>
            <a:off x="372576" y="2037579"/>
            <a:ext cx="4097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b="1" dirty="0"/>
              <a:t>Prompt engineering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AA084-96B8-A95A-620B-BE87B1D229F7}"/>
              </a:ext>
            </a:extLst>
          </p:cNvPr>
          <p:cNvSpPr txBox="1"/>
          <p:nvPr/>
        </p:nvSpPr>
        <p:spPr>
          <a:xfrm>
            <a:off x="490141" y="2508366"/>
            <a:ext cx="60984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Problem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Polysemy issue(</a:t>
            </a:r>
            <a:r>
              <a:rPr lang="ko-KR" altLang="en-US" dirty="0"/>
              <a:t>다의어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Problem 2. paired text is not single word</a:t>
            </a:r>
          </a:p>
          <a:p>
            <a:r>
              <a:rPr lang="en-US" altLang="ko-KR" dirty="0"/>
              <a:t>               Distribution gap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prompt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Customize prompt text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E725A8-FE68-652E-2CA3-86698BAE05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89"/>
          <a:stretch/>
        </p:blipFill>
        <p:spPr>
          <a:xfrm>
            <a:off x="657788" y="4310758"/>
            <a:ext cx="3954629" cy="353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34FCC3-A0C3-2A46-473C-F3B371E5638E}"/>
              </a:ext>
            </a:extLst>
          </p:cNvPr>
          <p:cNvSpPr txBox="1"/>
          <p:nvPr/>
        </p:nvSpPr>
        <p:spPr>
          <a:xfrm>
            <a:off x="5661458" y="123943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Ensemble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F5C262-4DF5-AA98-8257-4C077C54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8" y="5479337"/>
            <a:ext cx="5510698" cy="3534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6D0D80-FAC0-97FC-BD45-798AC29DB220}"/>
              </a:ext>
            </a:extLst>
          </p:cNvPr>
          <p:cNvSpPr txBox="1"/>
          <p:nvPr/>
        </p:nvSpPr>
        <p:spPr>
          <a:xfrm>
            <a:off x="5667171" y="1661773"/>
            <a:ext cx="62724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Ensemble multiple zero-shot classifier</a:t>
            </a:r>
          </a:p>
          <a:p>
            <a:endParaRPr lang="en-US" altLang="ko-KR" dirty="0"/>
          </a:p>
          <a:p>
            <a:r>
              <a:rPr lang="en-US" altLang="ko-KR" dirty="0"/>
              <a:t>‘‘A photo of a big {label}”</a:t>
            </a:r>
          </a:p>
          <a:p>
            <a:r>
              <a:rPr lang="en-US" altLang="ko-KR" dirty="0"/>
              <a:t>“A photo of a small {label}”</a:t>
            </a:r>
          </a:p>
          <a:p>
            <a:endParaRPr lang="en-US" altLang="ko-KR" dirty="0"/>
          </a:p>
          <a:p>
            <a:r>
              <a:rPr lang="en-US" altLang="ko-KR" dirty="0"/>
              <a:t>- construct over </a:t>
            </a:r>
            <a:r>
              <a:rPr lang="en-US" altLang="ko-KR" dirty="0">
                <a:highlight>
                  <a:srgbClr val="FFFF00"/>
                </a:highlight>
              </a:rPr>
              <a:t>embedding space</a:t>
            </a:r>
            <a:r>
              <a:rPr lang="en-US" altLang="ko-KR" dirty="0"/>
              <a:t> instead of probability space</a:t>
            </a:r>
          </a:p>
          <a:p>
            <a:endParaRPr lang="en-US" altLang="ko-KR" dirty="0"/>
          </a:p>
          <a:p>
            <a:r>
              <a:rPr lang="en-US" altLang="ko-KR" dirty="0"/>
              <a:t>-&gt; Make compute cost low 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F8D59BF-89BE-284F-2923-93BF9D884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904" y="3736497"/>
            <a:ext cx="2986574" cy="26987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BB4B70-6077-03C0-D5B4-850BB2F7D83B}"/>
              </a:ext>
            </a:extLst>
          </p:cNvPr>
          <p:cNvSpPr txBox="1"/>
          <p:nvPr/>
        </p:nvSpPr>
        <p:spPr>
          <a:xfrm>
            <a:off x="7530737" y="5924686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2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10/11/2023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17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4681E7D-E587-104A-38F0-0E30BD43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792857" cy="694417"/>
          </a:xfrm>
        </p:spPr>
        <p:txBody>
          <a:bodyPr/>
          <a:lstStyle/>
          <a:p>
            <a:r>
              <a:rPr lang="en-US" altLang="ko-KR" dirty="0"/>
              <a:t>Contrastive Language-Image Pre-training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C9A57-8E59-47FB-F890-C4507252E819}"/>
              </a:ext>
            </a:extLst>
          </p:cNvPr>
          <p:cNvSpPr txBox="1"/>
          <p:nvPr/>
        </p:nvSpPr>
        <p:spPr>
          <a:xfrm>
            <a:off x="490141" y="1378663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Experiment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9AF80-FAF9-DEB0-FFD3-98F2EF080B50}"/>
              </a:ext>
            </a:extLst>
          </p:cNvPr>
          <p:cNvSpPr txBox="1"/>
          <p:nvPr/>
        </p:nvSpPr>
        <p:spPr>
          <a:xfrm>
            <a:off x="490141" y="185100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Contextual comparison to </a:t>
            </a:r>
            <a:r>
              <a:rPr lang="en-US" altLang="ko-KR" dirty="0">
                <a:hlinkClick r:id="rId3"/>
              </a:rPr>
              <a:t>Visual N-Grams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01A583-174B-9402-2369-E043F048E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41" y="3072676"/>
            <a:ext cx="6340389" cy="15774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307528-E806-8699-F859-A7CE2FFC9999}"/>
              </a:ext>
            </a:extLst>
          </p:cNvPr>
          <p:cNvSpPr txBox="1"/>
          <p:nvPr/>
        </p:nvSpPr>
        <p:spPr>
          <a:xfrm>
            <a:off x="490141" y="23233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N-gram model</a:t>
            </a:r>
          </a:p>
          <a:p>
            <a:r>
              <a:rPr lang="en-US" altLang="ko-KR" dirty="0"/>
              <a:t>: Use the precious N-1 words to predict the next one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DBEE5D6-FC7E-3AB6-31ED-1E3894B9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520" y="2220333"/>
            <a:ext cx="4633362" cy="22938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F36612-363C-9A0D-A851-3C7CA37DD5F2}"/>
              </a:ext>
            </a:extLst>
          </p:cNvPr>
          <p:cNvSpPr txBox="1"/>
          <p:nvPr/>
        </p:nvSpPr>
        <p:spPr>
          <a:xfrm>
            <a:off x="7580671" y="1950319"/>
            <a:ext cx="3956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72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1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10/11/2023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19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4681E7D-E587-104A-38F0-0E30BD43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792857" cy="694417"/>
          </a:xfrm>
        </p:spPr>
        <p:txBody>
          <a:bodyPr/>
          <a:lstStyle/>
          <a:p>
            <a:r>
              <a:rPr lang="en-US" altLang="ko-KR" dirty="0"/>
              <a:t>Contrastive Language-Image Pre-training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C9A57-8E59-47FB-F890-C4507252E819}"/>
              </a:ext>
            </a:extLst>
          </p:cNvPr>
          <p:cNvSpPr txBox="1"/>
          <p:nvPr/>
        </p:nvSpPr>
        <p:spPr>
          <a:xfrm>
            <a:off x="490141" y="1378663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Performance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D03B-063C-7AB0-6680-933D021E5E23}"/>
              </a:ext>
            </a:extLst>
          </p:cNvPr>
          <p:cNvSpPr txBox="1"/>
          <p:nvPr/>
        </p:nvSpPr>
        <p:spPr>
          <a:xfrm>
            <a:off x="530823" y="2175878"/>
            <a:ext cx="7622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E731D1-191E-5674-D488-A2EE1655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22" y="1983060"/>
            <a:ext cx="3604393" cy="36221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38D0F4-B2DE-5BDF-D141-57A2F2ED2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98" y="1923262"/>
            <a:ext cx="2979678" cy="37417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7A911C-CDA3-2680-53F2-0425E910431E}"/>
              </a:ext>
            </a:extLst>
          </p:cNvPr>
          <p:cNvSpPr txBox="1"/>
          <p:nvPr/>
        </p:nvSpPr>
        <p:spPr>
          <a:xfrm>
            <a:off x="2800904" y="5894350"/>
            <a:ext cx="3336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Zero-shot transfer learning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EAAF6-F929-958D-9609-49E9037F5B24}"/>
              </a:ext>
            </a:extLst>
          </p:cNvPr>
          <p:cNvSpPr txBox="1"/>
          <p:nvPr/>
        </p:nvSpPr>
        <p:spPr>
          <a:xfrm>
            <a:off x="7122145" y="5868771"/>
            <a:ext cx="3336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Representation learning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5DBDA-D09F-D468-9EE2-66C43E099654}"/>
              </a:ext>
            </a:extLst>
          </p:cNvPr>
          <p:cNvSpPr txBox="1"/>
          <p:nvPr/>
        </p:nvSpPr>
        <p:spPr>
          <a:xfrm>
            <a:off x="7301586" y="109914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Zero </a:t>
            </a:r>
            <a:r>
              <a:rPr lang="en-US" altLang="ko-KR" dirty="0">
                <a:hlinkClick r:id="rId5"/>
              </a:rPr>
              <a:t>shot</a:t>
            </a:r>
            <a:r>
              <a:rPr lang="en-US" altLang="ko-KR" dirty="0"/>
              <a:t> &amp; representation learning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57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BEBD83D-2442-471D-979E-2171FFCB7712}"/>
              </a:ext>
            </a:extLst>
          </p:cNvPr>
          <p:cNvGrpSpPr/>
          <p:nvPr/>
        </p:nvGrpSpPr>
        <p:grpSpPr>
          <a:xfrm>
            <a:off x="2916262" y="1269578"/>
            <a:ext cx="8024638" cy="4159297"/>
            <a:chOff x="2668612" y="735058"/>
            <a:chExt cx="8024638" cy="41592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83667E-CDFE-44F8-9F32-D0D35EC7E78B}"/>
                </a:ext>
              </a:extLst>
            </p:cNvPr>
            <p:cNvSpPr txBox="1"/>
            <p:nvPr/>
          </p:nvSpPr>
          <p:spPr>
            <a:xfrm>
              <a:off x="3387393" y="735058"/>
              <a:ext cx="7305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Introduction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2231696-325C-4264-BF4F-FC04CBAAC9B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314946" y="138139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CBB4CE-DBE6-4C9F-A1A7-2138DD99AF6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314946" y="2444660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3B056C-44C1-4398-9843-3D476DE94E04}"/>
                </a:ext>
              </a:extLst>
            </p:cNvPr>
            <p:cNvSpPr txBox="1"/>
            <p:nvPr/>
          </p:nvSpPr>
          <p:spPr>
            <a:xfrm>
              <a:off x="3387393" y="1798327"/>
              <a:ext cx="6259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Motivation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8B83ECC-B62C-4756-9878-1EB55CA838D0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3507927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4A6D70-921D-443E-8515-AC1A759D27E0}"/>
                </a:ext>
              </a:extLst>
            </p:cNvPr>
            <p:cNvSpPr txBox="1"/>
            <p:nvPr/>
          </p:nvSpPr>
          <p:spPr>
            <a:xfrm>
              <a:off x="3387394" y="2861594"/>
              <a:ext cx="6259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Main Method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CB8E6B1-0226-4168-9D2A-D3E0CF20B469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46" y="4571191"/>
              <a:ext cx="6053616" cy="0"/>
            </a:xfrm>
            <a:prstGeom prst="line">
              <a:avLst/>
            </a:prstGeom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6E6FAF-7B6B-4927-BC1E-EB845A7B5367}"/>
                </a:ext>
              </a:extLst>
            </p:cNvPr>
            <p:cNvSpPr txBox="1"/>
            <p:nvPr/>
          </p:nvSpPr>
          <p:spPr>
            <a:xfrm>
              <a:off x="3387394" y="3924858"/>
              <a:ext cx="555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latin typeface="Malgun Gothic" panose="020B0503020000020004" pitchFamily="34" charset="-127"/>
                </a:rPr>
                <a:t>Result</a:t>
              </a:r>
              <a:endParaRPr lang="ko-KR" altLang="en-US" sz="3600" b="1" dirty="0">
                <a:latin typeface="Malgun Gothic" panose="020B0503020000020004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6E6E264-E873-420A-8B28-DBEDAD138E28}"/>
                </a:ext>
              </a:extLst>
            </p:cNvPr>
            <p:cNvGrpSpPr/>
            <p:nvPr/>
          </p:nvGrpSpPr>
          <p:grpSpPr>
            <a:xfrm>
              <a:off x="2668612" y="1058224"/>
              <a:ext cx="646334" cy="3836131"/>
              <a:chOff x="1643950" y="1354720"/>
              <a:chExt cx="646334" cy="3836131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62CF2FF-84F1-494F-8675-F4D31B85E577}"/>
                  </a:ext>
                </a:extLst>
              </p:cNvPr>
              <p:cNvCxnSpPr>
                <a:stCxn id="15" idx="2"/>
                <a:endCxn id="16" idx="0"/>
              </p:cNvCxnSpPr>
              <p:nvPr/>
            </p:nvCxnSpPr>
            <p:spPr>
              <a:xfrm>
                <a:off x="1967117" y="2001051"/>
                <a:ext cx="0" cy="416939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972AE07-431C-4A1E-8352-8C31FFD83075}"/>
                  </a:ext>
                </a:extLst>
              </p:cNvPr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1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46CC75B-BCBF-407E-8B99-EA1696338540}"/>
                  </a:ext>
                </a:extLst>
              </p:cNvPr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2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2668C34-E3AD-4296-8049-FC52DDD8ACA3}"/>
                  </a:ext>
                </a:extLst>
              </p:cNvPr>
              <p:cNvCxnSpPr>
                <a:stCxn id="16" idx="2"/>
                <a:endCxn id="18" idx="0"/>
              </p:cNvCxnSpPr>
              <p:nvPr/>
            </p:nvCxnSpPr>
            <p:spPr>
              <a:xfrm>
                <a:off x="1967117" y="3064321"/>
                <a:ext cx="0" cy="416935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9083D69-AF83-460D-B4FB-43A186D4551E}"/>
                  </a:ext>
                </a:extLst>
              </p:cNvPr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3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3438082-9F60-469D-9217-B94BF37CE1E1}"/>
                  </a:ext>
                </a:extLst>
              </p:cNvPr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>
                    <a:latin typeface="Malgun Gothic" panose="020B0503020000020004" pitchFamily="34" charset="-127"/>
                  </a:rPr>
                  <a:t>4</a:t>
                </a:r>
                <a:endParaRPr lang="ko-KR" altLang="en-US" sz="3200" b="1" dirty="0">
                  <a:latin typeface="Malgun Gothic" panose="020B0503020000020004" pitchFamily="34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78BCC0C-E005-44BB-8328-FB21CAF3683B}"/>
                  </a:ext>
                </a:extLst>
              </p:cNvPr>
              <p:cNvCxnSpPr>
                <a:stCxn id="18" idx="2"/>
                <a:endCxn id="19" idx="0"/>
              </p:cNvCxnSpPr>
              <p:nvPr/>
            </p:nvCxnSpPr>
            <p:spPr>
              <a:xfrm>
                <a:off x="1967117" y="4127587"/>
                <a:ext cx="0" cy="416933"/>
              </a:xfrm>
              <a:prstGeom prst="line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4597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10/11/2023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20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4681E7D-E587-104A-38F0-0E30BD43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211908"/>
            <a:ext cx="11792857" cy="694417"/>
          </a:xfrm>
        </p:spPr>
        <p:txBody>
          <a:bodyPr/>
          <a:lstStyle/>
          <a:p>
            <a:r>
              <a:rPr lang="en-US" altLang="ko-KR" dirty="0"/>
              <a:t>Contrastive Language-Image Pre-training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C9A57-8E59-47FB-F890-C4507252E819}"/>
              </a:ext>
            </a:extLst>
          </p:cNvPr>
          <p:cNvSpPr txBox="1"/>
          <p:nvPr/>
        </p:nvSpPr>
        <p:spPr>
          <a:xfrm>
            <a:off x="490141" y="1378663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Performance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D03B-063C-7AB0-6680-933D021E5E23}"/>
              </a:ext>
            </a:extLst>
          </p:cNvPr>
          <p:cNvSpPr txBox="1"/>
          <p:nvPr/>
        </p:nvSpPr>
        <p:spPr>
          <a:xfrm>
            <a:off x="530823" y="2175878"/>
            <a:ext cx="7622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A911C-CDA3-2680-53F2-0425E910431E}"/>
              </a:ext>
            </a:extLst>
          </p:cNvPr>
          <p:cNvSpPr txBox="1"/>
          <p:nvPr/>
        </p:nvSpPr>
        <p:spPr>
          <a:xfrm>
            <a:off x="2845149" y="5511667"/>
            <a:ext cx="9528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Robustness to natural </a:t>
            </a:r>
            <a:r>
              <a:rPr lang="en-US" altLang="ko-KR" u="sng" dirty="0"/>
              <a:t>distribution shift</a:t>
            </a:r>
          </a:p>
          <a:p>
            <a:r>
              <a:rPr lang="en-US" altLang="ko-KR" dirty="0"/>
              <a:t>(train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의 </a:t>
            </a:r>
            <a:r>
              <a:rPr lang="en-US" altLang="ko-KR" dirty="0"/>
              <a:t>distribution </a:t>
            </a:r>
            <a:r>
              <a:rPr lang="ko-KR" altLang="en-US" dirty="0"/>
              <a:t>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A04E2E-7DFD-6EB3-E79A-BB82FB5B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91" y="2000280"/>
            <a:ext cx="6458938" cy="34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8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Fin.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7709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b="1" dirty="0">
                <a:latin typeface="Malgun Gothic" panose="020B0503020000020004" pitchFamily="34" charset="-127"/>
              </a:rPr>
              <a:t>Introduction</a:t>
            </a:r>
            <a:endParaRPr lang="ko-KR" altLang="en-US" sz="6000" b="1" dirty="0">
              <a:latin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78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/>
              <a:t>Introduction</a:t>
            </a:r>
            <a:br>
              <a:rPr lang="ko-KR" altLang="en-US" sz="4400" b="1" dirty="0"/>
            </a:b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36A55-9D4A-C505-9ADC-31B8C9A11995}"/>
              </a:ext>
            </a:extLst>
          </p:cNvPr>
          <p:cNvSpPr txBox="1"/>
          <p:nvPr/>
        </p:nvSpPr>
        <p:spPr>
          <a:xfrm>
            <a:off x="2066793" y="21325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Raw data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846D0F-59B1-FB52-6DC6-E163700C328B}"/>
              </a:ext>
            </a:extLst>
          </p:cNvPr>
          <p:cNvSpPr/>
          <p:nvPr/>
        </p:nvSpPr>
        <p:spPr>
          <a:xfrm>
            <a:off x="1589184" y="2841172"/>
            <a:ext cx="2024743" cy="1175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72FC4-4E9A-17DE-435B-6814E72513A2}"/>
              </a:ext>
            </a:extLst>
          </p:cNvPr>
          <p:cNvSpPr txBox="1"/>
          <p:nvPr/>
        </p:nvSpPr>
        <p:spPr>
          <a:xfrm>
            <a:off x="1912905" y="403471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Pre-training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23099D-CF02-E3B3-59F1-3496B458E6FA}"/>
              </a:ext>
            </a:extLst>
          </p:cNvPr>
          <p:cNvCxnSpPr>
            <a:cxnSpLocks/>
          </p:cNvCxnSpPr>
          <p:nvPr/>
        </p:nvCxnSpPr>
        <p:spPr>
          <a:xfrm>
            <a:off x="4254007" y="3429000"/>
            <a:ext cx="2495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1CA02F-A483-0606-F745-AC9AEE4C4683}"/>
              </a:ext>
            </a:extLst>
          </p:cNvPr>
          <p:cNvSpPr/>
          <p:nvPr/>
        </p:nvSpPr>
        <p:spPr>
          <a:xfrm>
            <a:off x="7362896" y="2841171"/>
            <a:ext cx="2024743" cy="1175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Pre-trained</a:t>
            </a:r>
          </a:p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359C2F-6D94-6FF6-58E4-E780B25974F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01555" y="2531880"/>
            <a:ext cx="1" cy="30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F9B666-518B-6D09-813C-0AE27744B99A}"/>
              </a:ext>
            </a:extLst>
          </p:cNvPr>
          <p:cNvSpPr txBox="1"/>
          <p:nvPr/>
        </p:nvSpPr>
        <p:spPr>
          <a:xfrm>
            <a:off x="304706" y="116510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Pre-training in NLP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8360FB-BE4C-235E-E2B1-67C0AD1C05AE}"/>
              </a:ext>
            </a:extLst>
          </p:cNvPr>
          <p:cNvSpPr txBox="1"/>
          <p:nvPr/>
        </p:nvSpPr>
        <p:spPr>
          <a:xfrm>
            <a:off x="7224952" y="216254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Downstream dataset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BB3CD9-89A8-6AED-9662-7DD994BC60A3}"/>
              </a:ext>
            </a:extLst>
          </p:cNvPr>
          <p:cNvCxnSpPr>
            <a:cxnSpLocks/>
          </p:cNvCxnSpPr>
          <p:nvPr/>
        </p:nvCxnSpPr>
        <p:spPr>
          <a:xfrm>
            <a:off x="8375267" y="2531879"/>
            <a:ext cx="1" cy="30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D7EFF4-D748-7A4B-BE45-610B53AFE0EC}"/>
              </a:ext>
            </a:extLst>
          </p:cNvPr>
          <p:cNvSpPr txBox="1"/>
          <p:nvPr/>
        </p:nvSpPr>
        <p:spPr>
          <a:xfrm>
            <a:off x="4479161" y="352453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Zero-shot</a:t>
            </a:r>
            <a:r>
              <a:rPr lang="en-US" altLang="ko-KR" dirty="0"/>
              <a:t> transfer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54C9D9-CF41-0432-933C-7E7596C63EE4}"/>
              </a:ext>
            </a:extLst>
          </p:cNvPr>
          <p:cNvSpPr txBox="1"/>
          <p:nvPr/>
        </p:nvSpPr>
        <p:spPr>
          <a:xfrm>
            <a:off x="1492099" y="5142001"/>
            <a:ext cx="4543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Good performance</a:t>
            </a:r>
          </a:p>
          <a:p>
            <a:r>
              <a:rPr lang="en-US" altLang="ko-KR" dirty="0"/>
              <a:t>- Scalable pre-train method</a:t>
            </a:r>
          </a:p>
          <a:p>
            <a:r>
              <a:rPr lang="en-US" altLang="ko-KR" dirty="0"/>
              <a:t>- “text-to-text” -&gt; </a:t>
            </a:r>
            <a:r>
              <a:rPr lang="en-US" altLang="ko-KR" dirty="0">
                <a:highlight>
                  <a:srgbClr val="FFFF00"/>
                </a:highlight>
              </a:rPr>
              <a:t>task-agnostic</a:t>
            </a:r>
            <a:r>
              <a:rPr lang="en-US" altLang="ko-KR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2790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/>
              <a:t>Introduction</a:t>
            </a:r>
            <a:br>
              <a:rPr lang="ko-KR" altLang="en-US" sz="4400" b="1" dirty="0"/>
            </a:b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7998" y="616651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/>
              <a:t>Image by rawpixel.com on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048C6-3706-CED5-4953-C3075091FB60}"/>
              </a:ext>
            </a:extLst>
          </p:cNvPr>
          <p:cNvSpPr txBox="1"/>
          <p:nvPr/>
        </p:nvSpPr>
        <p:spPr>
          <a:xfrm>
            <a:off x="304706" y="116510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Zero-shot learning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60DDF-8DDB-097E-5347-307BDBCD3FDC}"/>
              </a:ext>
            </a:extLst>
          </p:cNvPr>
          <p:cNvSpPr/>
          <p:nvPr/>
        </p:nvSpPr>
        <p:spPr>
          <a:xfrm>
            <a:off x="3874786" y="3615953"/>
            <a:ext cx="2024743" cy="1175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7B2F46-676B-D25D-A239-2A5FB75F8435}"/>
              </a:ext>
            </a:extLst>
          </p:cNvPr>
          <p:cNvSpPr/>
          <p:nvPr/>
        </p:nvSpPr>
        <p:spPr>
          <a:xfrm>
            <a:off x="8027963" y="3615953"/>
            <a:ext cx="2024743" cy="1175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39DFA-ED44-F753-C53B-CC73FF506549}"/>
              </a:ext>
            </a:extLst>
          </p:cNvPr>
          <p:cNvSpPr txBox="1"/>
          <p:nvPr/>
        </p:nvSpPr>
        <p:spPr>
          <a:xfrm>
            <a:off x="425264" y="3465117"/>
            <a:ext cx="30043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ko-KR" altLang="en-US" dirty="0"/>
              <a:t>고양이 사진 </a:t>
            </a:r>
            <a:r>
              <a:rPr lang="en-US" altLang="ko-KR" dirty="0"/>
              <a:t>- </a:t>
            </a:r>
            <a:r>
              <a:rPr lang="ko-KR" altLang="en-US" dirty="0"/>
              <a:t>라벨</a:t>
            </a:r>
            <a:r>
              <a:rPr lang="en-US" altLang="ko-KR" dirty="0"/>
              <a:t>:</a:t>
            </a:r>
            <a:r>
              <a:rPr lang="ko-KR" altLang="en-US" dirty="0"/>
              <a:t>고양이</a:t>
            </a:r>
            <a:endParaRPr lang="en-US" altLang="ko-KR" dirty="0"/>
          </a:p>
          <a:p>
            <a:r>
              <a:rPr lang="ko-KR" altLang="en-US" dirty="0"/>
              <a:t>물고기 사진</a:t>
            </a:r>
            <a:r>
              <a:rPr lang="en-US" altLang="ko-KR" dirty="0"/>
              <a:t> – </a:t>
            </a:r>
            <a:r>
              <a:rPr lang="ko-KR" altLang="en-US" dirty="0"/>
              <a:t>라벨</a:t>
            </a:r>
            <a:r>
              <a:rPr lang="en-US" altLang="ko-KR" dirty="0"/>
              <a:t>:</a:t>
            </a:r>
            <a:r>
              <a:rPr lang="ko-KR" altLang="en-US" dirty="0"/>
              <a:t>물고기</a:t>
            </a:r>
            <a:endParaRPr lang="en-US" altLang="ko-KR" dirty="0"/>
          </a:p>
          <a:p>
            <a:r>
              <a:rPr lang="ko-KR" altLang="en-US" dirty="0"/>
              <a:t>강아지 사진 </a:t>
            </a:r>
            <a:r>
              <a:rPr lang="en-US" altLang="ko-KR" dirty="0"/>
              <a:t>– </a:t>
            </a:r>
            <a:r>
              <a:rPr lang="ko-KR" altLang="en-US" dirty="0"/>
              <a:t>라벨</a:t>
            </a:r>
            <a:r>
              <a:rPr lang="en-US" altLang="ko-KR" dirty="0"/>
              <a:t>:</a:t>
            </a:r>
            <a:r>
              <a:rPr lang="ko-KR" altLang="en-US" dirty="0"/>
              <a:t>강아지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ACCC07-FC52-EA0D-FFB5-971552D9C6C0}"/>
              </a:ext>
            </a:extLst>
          </p:cNvPr>
          <p:cNvSpPr txBox="1"/>
          <p:nvPr/>
        </p:nvSpPr>
        <p:spPr>
          <a:xfrm>
            <a:off x="4089217" y="1982835"/>
            <a:ext cx="1519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Unseen data</a:t>
            </a:r>
          </a:p>
          <a:p>
            <a:endParaRPr lang="en-US" altLang="ko-KR" dirty="0"/>
          </a:p>
          <a:p>
            <a:pPr algn="ctr"/>
            <a:r>
              <a:rPr lang="ko-KR" altLang="en-US" dirty="0"/>
              <a:t>토끼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1A44B8-C234-9A1B-B47C-590E0C5141EC}"/>
              </a:ext>
            </a:extLst>
          </p:cNvPr>
          <p:cNvSpPr txBox="1"/>
          <p:nvPr/>
        </p:nvSpPr>
        <p:spPr>
          <a:xfrm>
            <a:off x="1927415" y="5501398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Predict: </a:t>
            </a:r>
            <a:r>
              <a:rPr lang="ko-KR" altLang="en-US" dirty="0"/>
              <a:t>강아지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9CFEF2-8FDE-A201-B93F-1905157BEB53}"/>
              </a:ext>
            </a:extLst>
          </p:cNvPr>
          <p:cNvSpPr txBox="1"/>
          <p:nvPr/>
        </p:nvSpPr>
        <p:spPr>
          <a:xfrm>
            <a:off x="8280446" y="1982835"/>
            <a:ext cx="1519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Unseen data</a:t>
            </a:r>
          </a:p>
          <a:p>
            <a:endParaRPr lang="en-US" altLang="ko-KR" dirty="0"/>
          </a:p>
          <a:p>
            <a:pPr algn="ctr"/>
            <a:r>
              <a:rPr lang="ko-KR" altLang="en-US" dirty="0"/>
              <a:t>토끼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875480-A948-228A-A6CC-5590E2FE6ED1}"/>
              </a:ext>
            </a:extLst>
          </p:cNvPr>
          <p:cNvSpPr txBox="1"/>
          <p:nvPr/>
        </p:nvSpPr>
        <p:spPr>
          <a:xfrm>
            <a:off x="5990060" y="5501398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Predict: </a:t>
            </a:r>
            <a:r>
              <a:rPr lang="ko-KR" altLang="en-US" dirty="0"/>
              <a:t>토끼</a:t>
            </a:r>
            <a:r>
              <a:rPr lang="en-US" altLang="ko-KR" dirty="0"/>
              <a:t>?!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59167B-467E-4014-D5E2-C762FA15DB98}"/>
              </a:ext>
            </a:extLst>
          </p:cNvPr>
          <p:cNvSpPr txBox="1"/>
          <p:nvPr/>
        </p:nvSpPr>
        <p:spPr>
          <a:xfrm>
            <a:off x="3786681" y="1291642"/>
            <a:ext cx="2309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General </a:t>
            </a:r>
          </a:p>
          <a:p>
            <a:pPr algn="ctr"/>
            <a:r>
              <a:rPr lang="en-US" altLang="ko-KR" dirty="0"/>
              <a:t>Supervised learning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319389-ADCE-55C7-0CCD-1371AB37946D}"/>
              </a:ext>
            </a:extLst>
          </p:cNvPr>
          <p:cNvSpPr txBox="1"/>
          <p:nvPr/>
        </p:nvSpPr>
        <p:spPr>
          <a:xfrm>
            <a:off x="8097110" y="1592960"/>
            <a:ext cx="4278572" cy="37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Zero-shot learning</a:t>
            </a:r>
            <a:endParaRPr lang="ko-KR" altLang="en-US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20516237-1DBC-AF44-83AC-4BB1E9045DED}"/>
              </a:ext>
            </a:extLst>
          </p:cNvPr>
          <p:cNvSpPr/>
          <p:nvPr/>
        </p:nvSpPr>
        <p:spPr>
          <a:xfrm>
            <a:off x="4573875" y="3092266"/>
            <a:ext cx="550460" cy="4494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24425F74-2225-F1E2-5835-7611A89AA0CB}"/>
              </a:ext>
            </a:extLst>
          </p:cNvPr>
          <p:cNvSpPr/>
          <p:nvPr/>
        </p:nvSpPr>
        <p:spPr>
          <a:xfrm>
            <a:off x="4633254" y="4903473"/>
            <a:ext cx="550460" cy="4494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CD2B13D2-2D49-B6D9-B826-141A0C3415E0}"/>
              </a:ext>
            </a:extLst>
          </p:cNvPr>
          <p:cNvSpPr/>
          <p:nvPr/>
        </p:nvSpPr>
        <p:spPr>
          <a:xfrm>
            <a:off x="8770620" y="3092892"/>
            <a:ext cx="550460" cy="4494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1510E977-2BE3-F3BB-5417-94E420F80CCB}"/>
              </a:ext>
            </a:extLst>
          </p:cNvPr>
          <p:cNvSpPr/>
          <p:nvPr/>
        </p:nvSpPr>
        <p:spPr>
          <a:xfrm>
            <a:off x="8765104" y="4904725"/>
            <a:ext cx="550460" cy="4494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E7D360B-7CEE-1B86-20B7-9FB2C4653C79}"/>
              </a:ext>
            </a:extLst>
          </p:cNvPr>
          <p:cNvCxnSpPr/>
          <p:nvPr/>
        </p:nvCxnSpPr>
        <p:spPr>
          <a:xfrm>
            <a:off x="6936828" y="1534436"/>
            <a:ext cx="0" cy="433629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1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/>
              <a:t>Introduction</a:t>
            </a:r>
            <a:br>
              <a:rPr lang="ko-KR" altLang="en-US" sz="4400" b="1" dirty="0"/>
            </a:b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7998" y="616651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 dirty="0"/>
              <a:t>Image by rawpixel.com on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CCD60-1D9C-E71E-62FC-D43BD157B911}"/>
              </a:ext>
            </a:extLst>
          </p:cNvPr>
          <p:cNvSpPr txBox="1"/>
          <p:nvPr/>
        </p:nvSpPr>
        <p:spPr>
          <a:xfrm>
            <a:off x="304706" y="116510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Zero-shot learning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755DF-63F5-D32F-1738-2B08951717B3}"/>
              </a:ext>
            </a:extLst>
          </p:cNvPr>
          <p:cNvSpPr txBox="1"/>
          <p:nvPr/>
        </p:nvSpPr>
        <p:spPr>
          <a:xfrm>
            <a:off x="304706" y="1692429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How?   </a:t>
            </a:r>
            <a:r>
              <a:rPr lang="en-US" altLang="ko-KR" b="1" dirty="0"/>
              <a:t>Semantic information</a:t>
            </a:r>
            <a:r>
              <a:rPr lang="en-US" altLang="ko-KR" dirty="0"/>
              <a:t>! (= side information)</a:t>
            </a:r>
          </a:p>
          <a:p>
            <a:r>
              <a:rPr lang="en-US" altLang="ko-KR" dirty="0"/>
              <a:t>Zero-shot learning</a:t>
            </a:r>
            <a:r>
              <a:rPr lang="ko-KR" altLang="en-US" dirty="0"/>
              <a:t>도 지도학습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D3C026-BFE1-88B2-69AE-39326244A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6" y="2421326"/>
            <a:ext cx="4846740" cy="2758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D72A6B-4A66-C272-BC68-95F543E18240}"/>
              </a:ext>
            </a:extLst>
          </p:cNvPr>
          <p:cNvSpPr txBox="1"/>
          <p:nvPr/>
        </p:nvSpPr>
        <p:spPr>
          <a:xfrm>
            <a:off x="5664930" y="2421326"/>
            <a:ext cx="61005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Train</a:t>
            </a:r>
            <a:r>
              <a:rPr lang="en-US" altLang="ko-KR" dirty="0"/>
              <a:t> (labeled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data)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Semantic embedding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Vector</a:t>
            </a:r>
            <a:r>
              <a:rPr lang="ko-KR" altLang="en-US" dirty="0"/>
              <a:t>을 활용해 </a:t>
            </a:r>
            <a:r>
              <a:rPr lang="en-US" altLang="ko-KR" dirty="0"/>
              <a:t>Class </a:t>
            </a:r>
            <a:r>
              <a:rPr lang="ko-KR" altLang="en-US" dirty="0"/>
              <a:t>간 거리 계산 </a:t>
            </a:r>
            <a:r>
              <a:rPr lang="en-US" altLang="ko-KR" dirty="0"/>
              <a:t>(cosine similarity)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Get auxiliary information :existing knowledge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Knowledge can be transferred in the </a:t>
            </a:r>
            <a:r>
              <a:rPr lang="en-US" altLang="ko-KR" b="1" dirty="0"/>
              <a:t>semantic space</a:t>
            </a:r>
          </a:p>
          <a:p>
            <a:endParaRPr lang="en-US" altLang="ko-KR" dirty="0"/>
          </a:p>
          <a:p>
            <a:r>
              <a:rPr lang="en-US" altLang="ko-KR" b="1" dirty="0"/>
              <a:t>Test</a:t>
            </a:r>
            <a:r>
              <a:rPr lang="en-US" altLang="ko-KR" dirty="0"/>
              <a:t> (Unseen data)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  <a:r>
              <a:rPr lang="en-US" altLang="ko-KR" dirty="0"/>
              <a:t>input: (image,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en-US" altLang="ko-KR" dirty="0"/>
              <a:t>information)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새로운 클래스로 분류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*Few-shot learning</a:t>
            </a:r>
          </a:p>
        </p:txBody>
      </p:sp>
    </p:spTree>
    <p:extLst>
      <p:ext uri="{BB962C8B-B14F-4D97-AF65-F5344CB8AC3E}">
        <p14:creationId xmlns:p14="http://schemas.microsoft.com/office/powerpoint/2010/main" val="287971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906AE-EDE7-BEC5-5E14-F2BDF6101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NLP zero-shot training to CV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07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DBB-2A3D-4D6B-85E6-9A39BB5BA815}" type="datetime1">
              <a:rPr lang="en-US" altLang="ko-KR" smtClean="0"/>
              <a:t>10/10/2023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IIPL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5E8E-02CE-4456-B943-212403C084F4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99350" y="6100991"/>
            <a:ext cx="4793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Tomas </a:t>
            </a:r>
            <a:r>
              <a:rPr lang="en-US" altLang="ko-KR" sz="1000" dirty="0" err="1"/>
              <a:t>Mikolov</a:t>
            </a:r>
            <a:r>
              <a:rPr lang="en-US" altLang="ko-KR" sz="1000" dirty="0"/>
              <a:t>, C. Efficient Estimation of Word Representations in Vector Space 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D877D-A231-869F-FACD-1FF33C9017B6}"/>
              </a:ext>
            </a:extLst>
          </p:cNvPr>
          <p:cNvSpPr txBox="1"/>
          <p:nvPr/>
        </p:nvSpPr>
        <p:spPr>
          <a:xfrm>
            <a:off x="788276" y="1608083"/>
            <a:ext cx="950773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Background</a:t>
            </a:r>
          </a:p>
          <a:p>
            <a:r>
              <a:rPr lang="en-US" altLang="ko-KR" dirty="0"/>
              <a:t>Learn image representations from text</a:t>
            </a:r>
          </a:p>
          <a:p>
            <a:r>
              <a:rPr lang="en-US" altLang="ko-KR" dirty="0"/>
              <a:t>- predict word in image caption</a:t>
            </a:r>
          </a:p>
          <a:p>
            <a:r>
              <a:rPr lang="en-US" altLang="ko-KR" dirty="0"/>
              <a:t>- transformer-based language modeling, masked language modeling, contrastive objectives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02FDC-0048-FBF1-DA1C-759700BD4059}"/>
              </a:ext>
            </a:extLst>
          </p:cNvPr>
          <p:cNvSpPr txBox="1"/>
          <p:nvPr/>
        </p:nvSpPr>
        <p:spPr>
          <a:xfrm>
            <a:off x="788272" y="2956172"/>
            <a:ext cx="1055068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Trial</a:t>
            </a:r>
          </a:p>
          <a:p>
            <a:r>
              <a:rPr lang="en-US" altLang="ko-KR" sz="1800" dirty="0"/>
              <a:t>- zero-shot </a:t>
            </a:r>
            <a:r>
              <a:rPr lang="en-US" altLang="ko-KR" dirty="0"/>
              <a:t>ImageNet</a:t>
            </a:r>
            <a:r>
              <a:rPr lang="ko-KR" altLang="en-US" dirty="0"/>
              <a:t> </a:t>
            </a:r>
            <a:r>
              <a:rPr lang="en-US" altLang="ko-KR" dirty="0"/>
              <a:t>(acc: 11.5%)</a:t>
            </a:r>
          </a:p>
          <a:p>
            <a:r>
              <a:rPr lang="en-US" altLang="ko-KR" sz="1800" dirty="0"/>
              <a:t>- narrow scope, well targeted weak supervision – predict Instagram images hashtag(acc: increase 5%)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noisly</a:t>
            </a:r>
            <a:r>
              <a:rPr lang="en-US" altLang="ko-KR" dirty="0"/>
              <a:t> labeled data</a:t>
            </a:r>
            <a:r>
              <a:rPr lang="ko-KR" altLang="en-US" dirty="0"/>
              <a:t>의 </a:t>
            </a:r>
            <a:r>
              <a:rPr lang="en-US" altLang="ko-KR" dirty="0"/>
              <a:t>class predict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6E37A-D21B-B802-9A14-15A7149BB9FD}"/>
              </a:ext>
            </a:extLst>
          </p:cNvPr>
          <p:cNvSpPr txBox="1"/>
          <p:nvPr/>
        </p:nvSpPr>
        <p:spPr>
          <a:xfrm>
            <a:off x="788272" y="4603586"/>
            <a:ext cx="1055068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Idea</a:t>
            </a:r>
          </a:p>
          <a:p>
            <a:r>
              <a:rPr lang="en-US" altLang="ko-KR" dirty="0"/>
              <a:t>Limited well labeled data &amp; unlimited</a:t>
            </a:r>
            <a:r>
              <a:rPr lang="ko-KR" altLang="en-US" dirty="0"/>
              <a:t> </a:t>
            </a:r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의 중도</a:t>
            </a:r>
            <a:endParaRPr lang="en-US" altLang="ko-KR" dirty="0"/>
          </a:p>
          <a:p>
            <a:r>
              <a:rPr lang="en-US" altLang="ko-KR" dirty="0"/>
              <a:t>-&gt; Large scale</a:t>
            </a:r>
            <a:r>
              <a:rPr lang="ko-KR" altLang="en-US" dirty="0"/>
              <a:t>에서 </a:t>
            </a:r>
            <a:r>
              <a:rPr lang="en-US" altLang="ko-KR" dirty="0"/>
              <a:t>natural language supervision</a:t>
            </a:r>
            <a:r>
              <a:rPr lang="ko-KR" altLang="en-US" dirty="0"/>
              <a:t>으로 훈련된 </a:t>
            </a:r>
            <a:r>
              <a:rPr lang="en-US" altLang="ko-KR" dirty="0"/>
              <a:t>image classifier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74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597D2-CD0F-4E56-B41E-A70E4C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65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855</Words>
  <Application>Microsoft Office PowerPoint</Application>
  <PresentationFormat>와이드스크린</PresentationFormat>
  <Paragraphs>230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맑은 고딕</vt:lpstr>
      <vt:lpstr>Wingdings</vt:lpstr>
      <vt:lpstr>맑은 고딕</vt:lpstr>
      <vt:lpstr>Office 테마</vt:lpstr>
      <vt:lpstr> Learning Transferable Visual Models From Natural Language Supervision</vt:lpstr>
      <vt:lpstr>PowerPoint 프레젠테이션</vt:lpstr>
      <vt:lpstr>Introduction</vt:lpstr>
      <vt:lpstr>Introduction </vt:lpstr>
      <vt:lpstr>Introduction </vt:lpstr>
      <vt:lpstr>Introduction </vt:lpstr>
      <vt:lpstr>Motivation</vt:lpstr>
      <vt:lpstr>Motivation</vt:lpstr>
      <vt:lpstr>Main Method</vt:lpstr>
      <vt:lpstr>Sentimental Transfer Vector</vt:lpstr>
      <vt:lpstr>Contrastive Language-Image Pre-training</vt:lpstr>
      <vt:lpstr>Contrastive Language-Image Pre-training</vt:lpstr>
      <vt:lpstr>Contrastive Language-Image Pre-training</vt:lpstr>
      <vt:lpstr>Contrastive Language-Image Pre-training</vt:lpstr>
      <vt:lpstr>Contrastive Language-Image Pre-training</vt:lpstr>
      <vt:lpstr>Contrastive Language-Image Pre-training</vt:lpstr>
      <vt:lpstr>Contrastive Language-Image Pre-training</vt:lpstr>
      <vt:lpstr>Result</vt:lpstr>
      <vt:lpstr>Contrastive Language-Image Pre-training</vt:lpstr>
      <vt:lpstr>Contrastive Language-Image Pre-training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위정아</dc:creator>
  <cp:lastModifiedBy>윤지 이</cp:lastModifiedBy>
  <cp:revision>87</cp:revision>
  <dcterms:created xsi:type="dcterms:W3CDTF">2019-01-31T17:37:45Z</dcterms:created>
  <dcterms:modified xsi:type="dcterms:W3CDTF">2023-10-11T07:32:49Z</dcterms:modified>
</cp:coreProperties>
</file>