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8" r:id="rId3"/>
    <p:sldId id="274" r:id="rId4"/>
    <p:sldId id="311" r:id="rId5"/>
    <p:sldId id="318" r:id="rId6"/>
    <p:sldId id="271" r:id="rId7"/>
    <p:sldId id="259" r:id="rId8"/>
    <p:sldId id="273" r:id="rId9"/>
    <p:sldId id="272" r:id="rId10"/>
    <p:sldId id="336" r:id="rId11"/>
    <p:sldId id="266" r:id="rId12"/>
    <p:sldId id="257" r:id="rId13"/>
    <p:sldId id="338" r:id="rId14"/>
    <p:sldId id="339" r:id="rId15"/>
    <p:sldId id="260" r:id="rId16"/>
    <p:sldId id="267" r:id="rId17"/>
    <p:sldId id="262" r:id="rId18"/>
    <p:sldId id="263" r:id="rId19"/>
    <p:sldId id="268" r:id="rId20"/>
    <p:sldId id="265" r:id="rId21"/>
    <p:sldId id="337" r:id="rId22"/>
    <p:sldId id="264" r:id="rId23"/>
    <p:sldId id="269" r:id="rId24"/>
    <p:sldId id="275" r:id="rId25"/>
    <p:sldId id="276" r:id="rId26"/>
    <p:sldId id="277" r:id="rId27"/>
    <p:sldId id="278" r:id="rId28"/>
    <p:sldId id="279" r:id="rId29"/>
    <p:sldId id="280" r:id="rId30"/>
    <p:sldId id="281" r:id="rId31"/>
    <p:sldId id="282" r:id="rId32"/>
    <p:sldId id="283" r:id="rId33"/>
    <p:sldId id="284" r:id="rId34"/>
    <p:sldId id="285" r:id="rId35"/>
    <p:sldId id="287" r:id="rId36"/>
    <p:sldId id="288" r:id="rId37"/>
    <p:sldId id="289" r:id="rId38"/>
    <p:sldId id="290" r:id="rId39"/>
    <p:sldId id="291" r:id="rId40"/>
    <p:sldId id="292" r:id="rId41"/>
    <p:sldId id="293" r:id="rId42"/>
    <p:sldId id="294" r:id="rId43"/>
    <p:sldId id="295" r:id="rId44"/>
    <p:sldId id="296" r:id="rId45"/>
    <p:sldId id="298" r:id="rId46"/>
    <p:sldId id="299" r:id="rId47"/>
    <p:sldId id="301" r:id="rId48"/>
    <p:sldId id="300" r:id="rId49"/>
    <p:sldId id="303" r:id="rId50"/>
    <p:sldId id="304" r:id="rId51"/>
    <p:sldId id="309" r:id="rId52"/>
    <p:sldId id="313" r:id="rId53"/>
    <p:sldId id="314" r:id="rId54"/>
    <p:sldId id="305" r:id="rId55"/>
    <p:sldId id="306" r:id="rId56"/>
    <p:sldId id="307" r:id="rId57"/>
    <p:sldId id="308" r:id="rId58"/>
    <p:sldId id="310" r:id="rId59"/>
    <p:sldId id="312" r:id="rId60"/>
    <p:sldId id="302" r:id="rId61"/>
    <p:sldId id="315" r:id="rId62"/>
    <p:sldId id="316" r:id="rId63"/>
    <p:sldId id="317" r:id="rId64"/>
    <p:sldId id="319" r:id="rId65"/>
    <p:sldId id="320" r:id="rId66"/>
    <p:sldId id="297" r:id="rId67"/>
    <p:sldId id="321" r:id="rId68"/>
    <p:sldId id="322" r:id="rId69"/>
    <p:sldId id="323" r:id="rId70"/>
    <p:sldId id="325" r:id="rId71"/>
    <p:sldId id="327" r:id="rId72"/>
    <p:sldId id="326" r:id="rId73"/>
    <p:sldId id="328" r:id="rId74"/>
    <p:sldId id="329" r:id="rId75"/>
    <p:sldId id="330" r:id="rId76"/>
    <p:sldId id="331" r:id="rId77"/>
    <p:sldId id="332" r:id="rId78"/>
    <p:sldId id="333" r:id="rId79"/>
    <p:sldId id="334" r:id="rId80"/>
    <p:sldId id="335" r:id="rId81"/>
    <p:sldId id="28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4660"/>
  </p:normalViewPr>
  <p:slideViewPr>
    <p:cSldViewPr snapToGrid="0">
      <p:cViewPr varScale="1">
        <p:scale>
          <a:sx n="103" d="100"/>
          <a:sy n="103"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D1696-32F6-4322-B0BF-68A7F30FCEA7}" type="doc">
      <dgm:prSet loTypeId="urn:microsoft.com/office/officeart/2005/8/layout/target1" loCatId="relationship" qsTypeId="urn:microsoft.com/office/officeart/2005/8/quickstyle/simple1" qsCatId="simple" csTypeId="urn:microsoft.com/office/officeart/2005/8/colors/accent1_5" csCatId="accent1" phldr="1"/>
      <dgm:spPr/>
    </dgm:pt>
    <dgm:pt modelId="{4DF3FA27-245E-4408-9F50-1C1E41ACAA21}">
      <dgm:prSet phldrT="[Text]"/>
      <dgm:spPr/>
      <dgm:t>
        <a:bodyPr/>
        <a:lstStyle/>
        <a:p>
          <a:r>
            <a:rPr lang="en-US" dirty="0" smtClean="0">
              <a:solidFill>
                <a:srgbClr val="FFC000"/>
              </a:solidFill>
            </a:rPr>
            <a:t>Unit</a:t>
          </a:r>
          <a:r>
            <a:rPr lang="en-US" dirty="0" smtClean="0"/>
            <a:t> Testing (do the parts perform correctly alone?)</a:t>
          </a:r>
          <a:endParaRPr lang="en-US" dirty="0"/>
        </a:p>
      </dgm:t>
    </dgm:pt>
    <dgm:pt modelId="{02D59345-EDF7-430A-B1D9-1F0290FD0C6A}" type="parTrans" cxnId="{670D8FD5-8687-4BE7-86FB-721CCA27742E}">
      <dgm:prSet/>
      <dgm:spPr/>
      <dgm:t>
        <a:bodyPr/>
        <a:lstStyle/>
        <a:p>
          <a:endParaRPr lang="en-US"/>
        </a:p>
      </dgm:t>
    </dgm:pt>
    <dgm:pt modelId="{08BBBAB8-4CB3-4943-AC12-B061DADF5674}" type="sibTrans" cxnId="{670D8FD5-8687-4BE7-86FB-721CCA27742E}">
      <dgm:prSet/>
      <dgm:spPr/>
      <dgm:t>
        <a:bodyPr/>
        <a:lstStyle/>
        <a:p>
          <a:endParaRPr lang="en-US"/>
        </a:p>
      </dgm:t>
    </dgm:pt>
    <dgm:pt modelId="{B0B05792-3DBD-4363-9D2B-49AB414CD647}">
      <dgm:prSet phldrT="[Text]"/>
      <dgm:spPr/>
      <dgm:t>
        <a:bodyPr/>
        <a:lstStyle/>
        <a:p>
          <a:r>
            <a:rPr lang="en-US" dirty="0" smtClean="0">
              <a:solidFill>
                <a:srgbClr val="FFC000"/>
              </a:solidFill>
            </a:rPr>
            <a:t>Integration</a:t>
          </a:r>
          <a:r>
            <a:rPr lang="en-US" dirty="0" smtClean="0"/>
            <a:t> Testing (do the parts perform correctly together?)</a:t>
          </a:r>
          <a:endParaRPr lang="en-US" dirty="0"/>
        </a:p>
      </dgm:t>
    </dgm:pt>
    <dgm:pt modelId="{919787AE-C8F4-4171-B412-60DA51F2892E}" type="parTrans" cxnId="{4293C677-4FD1-4C39-8893-AE84B3B0F694}">
      <dgm:prSet/>
      <dgm:spPr/>
      <dgm:t>
        <a:bodyPr/>
        <a:lstStyle/>
        <a:p>
          <a:endParaRPr lang="en-US"/>
        </a:p>
      </dgm:t>
    </dgm:pt>
    <dgm:pt modelId="{4D2548FF-FD2E-4406-A181-74694A015976}" type="sibTrans" cxnId="{4293C677-4FD1-4C39-8893-AE84B3B0F694}">
      <dgm:prSet/>
      <dgm:spPr/>
      <dgm:t>
        <a:bodyPr/>
        <a:lstStyle/>
        <a:p>
          <a:endParaRPr lang="en-US"/>
        </a:p>
      </dgm:t>
    </dgm:pt>
    <dgm:pt modelId="{DCFC6E51-72DB-4046-B0D2-27B93F6498AB}">
      <dgm:prSet phldrT="[Text]"/>
      <dgm:spPr/>
      <dgm:t>
        <a:bodyPr/>
        <a:lstStyle/>
        <a:p>
          <a:r>
            <a:rPr lang="en-US" dirty="0" smtClean="0">
              <a:solidFill>
                <a:srgbClr val="FFC000"/>
              </a:solidFill>
            </a:rPr>
            <a:t>User Acceptance </a:t>
          </a:r>
          <a:r>
            <a:rPr lang="en-US" dirty="0" smtClean="0"/>
            <a:t>Testing (does the system meet the end user’s expectations?)</a:t>
          </a:r>
          <a:endParaRPr lang="en-US" dirty="0"/>
        </a:p>
      </dgm:t>
    </dgm:pt>
    <dgm:pt modelId="{999691EA-41F6-42BA-B35C-7357A42F78E4}" type="parTrans" cxnId="{02134912-C5BF-4259-A64D-480C8EB10991}">
      <dgm:prSet/>
      <dgm:spPr/>
      <dgm:t>
        <a:bodyPr/>
        <a:lstStyle/>
        <a:p>
          <a:endParaRPr lang="en-US"/>
        </a:p>
      </dgm:t>
    </dgm:pt>
    <dgm:pt modelId="{597C3491-C1A7-42F8-A6F0-88B41697FE8B}" type="sibTrans" cxnId="{02134912-C5BF-4259-A64D-480C8EB10991}">
      <dgm:prSet/>
      <dgm:spPr/>
      <dgm:t>
        <a:bodyPr/>
        <a:lstStyle/>
        <a:p>
          <a:endParaRPr lang="en-US"/>
        </a:p>
      </dgm:t>
    </dgm:pt>
    <dgm:pt modelId="{293FF3FD-0D9E-4CC4-A70C-2B4E422F9E49}" type="pres">
      <dgm:prSet presAssocID="{F05D1696-32F6-4322-B0BF-68A7F30FCEA7}" presName="composite" presStyleCnt="0">
        <dgm:presLayoutVars>
          <dgm:chMax val="5"/>
          <dgm:dir/>
          <dgm:resizeHandles val="exact"/>
        </dgm:presLayoutVars>
      </dgm:prSet>
      <dgm:spPr/>
    </dgm:pt>
    <dgm:pt modelId="{EB06206B-7168-49B2-9831-F80120B150E3}" type="pres">
      <dgm:prSet presAssocID="{4DF3FA27-245E-4408-9F50-1C1E41ACAA21}" presName="circle1" presStyleLbl="lnNode1" presStyleIdx="0" presStyleCnt="3"/>
      <dgm:spPr/>
    </dgm:pt>
    <dgm:pt modelId="{F65739BD-0977-4E29-B2EA-9D59A4DDBAA3}" type="pres">
      <dgm:prSet presAssocID="{4DF3FA27-245E-4408-9F50-1C1E41ACAA21}" presName="text1" presStyleLbl="revTx" presStyleIdx="0" presStyleCnt="3">
        <dgm:presLayoutVars>
          <dgm:bulletEnabled val="1"/>
        </dgm:presLayoutVars>
      </dgm:prSet>
      <dgm:spPr/>
      <dgm:t>
        <a:bodyPr/>
        <a:lstStyle/>
        <a:p>
          <a:endParaRPr lang="en-US"/>
        </a:p>
      </dgm:t>
    </dgm:pt>
    <dgm:pt modelId="{C94D660F-2FB2-4625-94C5-40C4C200FB6E}" type="pres">
      <dgm:prSet presAssocID="{4DF3FA27-245E-4408-9F50-1C1E41ACAA21}" presName="line1" presStyleLbl="callout" presStyleIdx="0" presStyleCnt="6"/>
      <dgm:spPr/>
    </dgm:pt>
    <dgm:pt modelId="{C30C7F9C-5632-471D-BFD3-FD719804FFD7}" type="pres">
      <dgm:prSet presAssocID="{4DF3FA27-245E-4408-9F50-1C1E41ACAA21}" presName="d1" presStyleLbl="callout" presStyleIdx="1" presStyleCnt="6"/>
      <dgm:spPr/>
      <dgm:t>
        <a:bodyPr/>
        <a:lstStyle/>
        <a:p>
          <a:endParaRPr lang="en-US"/>
        </a:p>
      </dgm:t>
    </dgm:pt>
    <dgm:pt modelId="{8923DF88-BDFF-4048-89F2-8786C7216360}" type="pres">
      <dgm:prSet presAssocID="{B0B05792-3DBD-4363-9D2B-49AB414CD647}" presName="circle2" presStyleLbl="lnNode1" presStyleIdx="1" presStyleCnt="3"/>
      <dgm:spPr/>
    </dgm:pt>
    <dgm:pt modelId="{2C164E66-5C05-4942-B43F-746CBFD51309}" type="pres">
      <dgm:prSet presAssocID="{B0B05792-3DBD-4363-9D2B-49AB414CD647}" presName="text2" presStyleLbl="revTx" presStyleIdx="1" presStyleCnt="3">
        <dgm:presLayoutVars>
          <dgm:bulletEnabled val="1"/>
        </dgm:presLayoutVars>
      </dgm:prSet>
      <dgm:spPr/>
      <dgm:t>
        <a:bodyPr/>
        <a:lstStyle/>
        <a:p>
          <a:endParaRPr lang="en-US"/>
        </a:p>
      </dgm:t>
    </dgm:pt>
    <dgm:pt modelId="{A8BF8F36-9A37-4B4B-ADFE-0CA541C6A175}" type="pres">
      <dgm:prSet presAssocID="{B0B05792-3DBD-4363-9D2B-49AB414CD647}" presName="line2" presStyleLbl="callout" presStyleIdx="2" presStyleCnt="6"/>
      <dgm:spPr/>
    </dgm:pt>
    <dgm:pt modelId="{61A58FA1-76F6-42D5-9FC7-21136DD82163}" type="pres">
      <dgm:prSet presAssocID="{B0B05792-3DBD-4363-9D2B-49AB414CD647}" presName="d2" presStyleLbl="callout" presStyleIdx="3" presStyleCnt="6"/>
      <dgm:spPr/>
    </dgm:pt>
    <dgm:pt modelId="{F4E94A32-CB14-42F2-AF88-B9F2A33F3F0A}" type="pres">
      <dgm:prSet presAssocID="{DCFC6E51-72DB-4046-B0D2-27B93F6498AB}" presName="circle3" presStyleLbl="lnNode1" presStyleIdx="2" presStyleCnt="3"/>
      <dgm:spPr/>
    </dgm:pt>
    <dgm:pt modelId="{F430CF9B-F468-4498-9A6C-CFA75EEE7455}" type="pres">
      <dgm:prSet presAssocID="{DCFC6E51-72DB-4046-B0D2-27B93F6498AB}" presName="text3" presStyleLbl="revTx" presStyleIdx="2" presStyleCnt="3">
        <dgm:presLayoutVars>
          <dgm:bulletEnabled val="1"/>
        </dgm:presLayoutVars>
      </dgm:prSet>
      <dgm:spPr/>
      <dgm:t>
        <a:bodyPr/>
        <a:lstStyle/>
        <a:p>
          <a:endParaRPr lang="en-US"/>
        </a:p>
      </dgm:t>
    </dgm:pt>
    <dgm:pt modelId="{9CA4718E-D899-467B-9F0F-4D37E0284797}" type="pres">
      <dgm:prSet presAssocID="{DCFC6E51-72DB-4046-B0D2-27B93F6498AB}" presName="line3" presStyleLbl="callout" presStyleIdx="4" presStyleCnt="6"/>
      <dgm:spPr/>
    </dgm:pt>
    <dgm:pt modelId="{6191999B-DE46-4A4B-959C-A2DA9F606191}" type="pres">
      <dgm:prSet presAssocID="{DCFC6E51-72DB-4046-B0D2-27B93F6498AB}" presName="d3" presStyleLbl="callout" presStyleIdx="5" presStyleCnt="6"/>
      <dgm:spPr/>
    </dgm:pt>
  </dgm:ptLst>
  <dgm:cxnLst>
    <dgm:cxn modelId="{EBD24261-CE58-466A-B996-0605330FD4B1}" type="presOf" srcId="{F05D1696-32F6-4322-B0BF-68A7F30FCEA7}" destId="{293FF3FD-0D9E-4CC4-A70C-2B4E422F9E49}" srcOrd="0" destOrd="0" presId="urn:microsoft.com/office/officeart/2005/8/layout/target1"/>
    <dgm:cxn modelId="{D9399AB6-7831-43E1-816B-E708FF8BD04E}" type="presOf" srcId="{DCFC6E51-72DB-4046-B0D2-27B93F6498AB}" destId="{F430CF9B-F468-4498-9A6C-CFA75EEE7455}" srcOrd="0" destOrd="0" presId="urn:microsoft.com/office/officeart/2005/8/layout/target1"/>
    <dgm:cxn modelId="{E2B21FB0-F943-48F1-A24F-A14C1D86D1C9}" type="presOf" srcId="{B0B05792-3DBD-4363-9D2B-49AB414CD647}" destId="{2C164E66-5C05-4942-B43F-746CBFD51309}" srcOrd="0" destOrd="0" presId="urn:microsoft.com/office/officeart/2005/8/layout/target1"/>
    <dgm:cxn modelId="{670D8FD5-8687-4BE7-86FB-721CCA27742E}" srcId="{F05D1696-32F6-4322-B0BF-68A7F30FCEA7}" destId="{4DF3FA27-245E-4408-9F50-1C1E41ACAA21}" srcOrd="0" destOrd="0" parTransId="{02D59345-EDF7-430A-B1D9-1F0290FD0C6A}" sibTransId="{08BBBAB8-4CB3-4943-AC12-B061DADF5674}"/>
    <dgm:cxn modelId="{02134912-C5BF-4259-A64D-480C8EB10991}" srcId="{F05D1696-32F6-4322-B0BF-68A7F30FCEA7}" destId="{DCFC6E51-72DB-4046-B0D2-27B93F6498AB}" srcOrd="2" destOrd="0" parTransId="{999691EA-41F6-42BA-B35C-7357A42F78E4}" sibTransId="{597C3491-C1A7-42F8-A6F0-88B41697FE8B}"/>
    <dgm:cxn modelId="{89E6EE57-A769-47B2-8DFF-E92451669FC9}" type="presOf" srcId="{4DF3FA27-245E-4408-9F50-1C1E41ACAA21}" destId="{F65739BD-0977-4E29-B2EA-9D59A4DDBAA3}" srcOrd="0" destOrd="0" presId="urn:microsoft.com/office/officeart/2005/8/layout/target1"/>
    <dgm:cxn modelId="{4293C677-4FD1-4C39-8893-AE84B3B0F694}" srcId="{F05D1696-32F6-4322-B0BF-68A7F30FCEA7}" destId="{B0B05792-3DBD-4363-9D2B-49AB414CD647}" srcOrd="1" destOrd="0" parTransId="{919787AE-C8F4-4171-B412-60DA51F2892E}" sibTransId="{4D2548FF-FD2E-4406-A181-74694A015976}"/>
    <dgm:cxn modelId="{BD11B465-544C-4F29-B298-224DAEE68501}" type="presParOf" srcId="{293FF3FD-0D9E-4CC4-A70C-2B4E422F9E49}" destId="{EB06206B-7168-49B2-9831-F80120B150E3}" srcOrd="0" destOrd="0" presId="urn:microsoft.com/office/officeart/2005/8/layout/target1"/>
    <dgm:cxn modelId="{D910F145-1F18-4E6E-BCA4-1342D25070E6}" type="presParOf" srcId="{293FF3FD-0D9E-4CC4-A70C-2B4E422F9E49}" destId="{F65739BD-0977-4E29-B2EA-9D59A4DDBAA3}" srcOrd="1" destOrd="0" presId="urn:microsoft.com/office/officeart/2005/8/layout/target1"/>
    <dgm:cxn modelId="{522F804D-7895-465E-86CC-2BBC534AD9DD}" type="presParOf" srcId="{293FF3FD-0D9E-4CC4-A70C-2B4E422F9E49}" destId="{C94D660F-2FB2-4625-94C5-40C4C200FB6E}" srcOrd="2" destOrd="0" presId="urn:microsoft.com/office/officeart/2005/8/layout/target1"/>
    <dgm:cxn modelId="{BE95C862-90B6-4146-8CE2-1B80DA42C6AB}" type="presParOf" srcId="{293FF3FD-0D9E-4CC4-A70C-2B4E422F9E49}" destId="{C30C7F9C-5632-471D-BFD3-FD719804FFD7}" srcOrd="3" destOrd="0" presId="urn:microsoft.com/office/officeart/2005/8/layout/target1"/>
    <dgm:cxn modelId="{0D28CD67-EFAE-4693-A90F-FB7948F74A6B}" type="presParOf" srcId="{293FF3FD-0D9E-4CC4-A70C-2B4E422F9E49}" destId="{8923DF88-BDFF-4048-89F2-8786C7216360}" srcOrd="4" destOrd="0" presId="urn:microsoft.com/office/officeart/2005/8/layout/target1"/>
    <dgm:cxn modelId="{1BA3934C-F22A-41F0-87CE-A177A39F627C}" type="presParOf" srcId="{293FF3FD-0D9E-4CC4-A70C-2B4E422F9E49}" destId="{2C164E66-5C05-4942-B43F-746CBFD51309}" srcOrd="5" destOrd="0" presId="urn:microsoft.com/office/officeart/2005/8/layout/target1"/>
    <dgm:cxn modelId="{7CCAD483-A67F-4E7A-A216-F093463E05D4}" type="presParOf" srcId="{293FF3FD-0D9E-4CC4-A70C-2B4E422F9E49}" destId="{A8BF8F36-9A37-4B4B-ADFE-0CA541C6A175}" srcOrd="6" destOrd="0" presId="urn:microsoft.com/office/officeart/2005/8/layout/target1"/>
    <dgm:cxn modelId="{3C462EA7-9083-463B-AAF9-1C9AB4557FA8}" type="presParOf" srcId="{293FF3FD-0D9E-4CC4-A70C-2B4E422F9E49}" destId="{61A58FA1-76F6-42D5-9FC7-21136DD82163}" srcOrd="7" destOrd="0" presId="urn:microsoft.com/office/officeart/2005/8/layout/target1"/>
    <dgm:cxn modelId="{5CE96ADD-C106-4C72-9F6B-9F966BAE6F4D}" type="presParOf" srcId="{293FF3FD-0D9E-4CC4-A70C-2B4E422F9E49}" destId="{F4E94A32-CB14-42F2-AF88-B9F2A33F3F0A}" srcOrd="8" destOrd="0" presId="urn:microsoft.com/office/officeart/2005/8/layout/target1"/>
    <dgm:cxn modelId="{B5767E50-8475-4B95-9C9C-9ED0F06CD191}" type="presParOf" srcId="{293FF3FD-0D9E-4CC4-A70C-2B4E422F9E49}" destId="{F430CF9B-F468-4498-9A6C-CFA75EEE7455}" srcOrd="9" destOrd="0" presId="urn:microsoft.com/office/officeart/2005/8/layout/target1"/>
    <dgm:cxn modelId="{892A4E82-856B-436F-963C-CFEDB9710F8E}" type="presParOf" srcId="{293FF3FD-0D9E-4CC4-A70C-2B4E422F9E49}" destId="{9CA4718E-D899-467B-9F0F-4D37E0284797}" srcOrd="10" destOrd="0" presId="urn:microsoft.com/office/officeart/2005/8/layout/target1"/>
    <dgm:cxn modelId="{0023283F-D8C2-4244-B85A-FDC6B3BC9D07}" type="presParOf" srcId="{293FF3FD-0D9E-4CC4-A70C-2B4E422F9E49}" destId="{6191999B-DE46-4A4B-959C-A2DA9F606191}"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94A32-CB14-42F2-AF88-B9F2A33F3F0A}">
      <dsp:nvSpPr>
        <dsp:cNvPr id="0" name=""/>
        <dsp:cNvSpPr/>
      </dsp:nvSpPr>
      <dsp:spPr>
        <a:xfrm>
          <a:off x="1373520" y="1096511"/>
          <a:ext cx="3289535" cy="3289535"/>
        </a:xfrm>
        <a:prstGeom prst="ellipse">
          <a:avLst/>
        </a:prstGeom>
        <a:solidFill>
          <a:schemeClr val="accent1">
            <a:shade val="90000"/>
            <a:hueOff val="350915"/>
            <a:satOff val="-3215"/>
            <a:lumOff val="27754"/>
            <a:alpha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23DF88-BDFF-4048-89F2-8786C7216360}">
      <dsp:nvSpPr>
        <dsp:cNvPr id="0" name=""/>
        <dsp:cNvSpPr/>
      </dsp:nvSpPr>
      <dsp:spPr>
        <a:xfrm>
          <a:off x="2031427" y="1754418"/>
          <a:ext cx="1973721" cy="1973721"/>
        </a:xfrm>
        <a:prstGeom prst="ellipse">
          <a:avLst/>
        </a:prstGeom>
        <a:solidFill>
          <a:schemeClr val="accent1">
            <a:shade val="90000"/>
            <a:hueOff val="175458"/>
            <a:satOff val="-1607"/>
            <a:lumOff val="13877"/>
            <a:alpha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6206B-7168-49B2-9831-F80120B150E3}">
      <dsp:nvSpPr>
        <dsp:cNvPr id="0" name=""/>
        <dsp:cNvSpPr/>
      </dsp:nvSpPr>
      <dsp:spPr>
        <a:xfrm>
          <a:off x="2689334" y="2412325"/>
          <a:ext cx="657907" cy="657907"/>
        </a:xfrm>
        <a:prstGeom prst="ellipse">
          <a:avLst/>
        </a:prstGeom>
        <a:solidFill>
          <a:schemeClr val="accent1">
            <a:shade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5739BD-0977-4E29-B2EA-9D59A4DDBAA3}">
      <dsp:nvSpPr>
        <dsp:cNvPr id="0" name=""/>
        <dsp:cNvSpPr/>
      </dsp:nvSpPr>
      <dsp:spPr>
        <a:xfrm>
          <a:off x="5211311" y="0"/>
          <a:ext cx="1644767" cy="95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a:lnSpc>
              <a:spcPct val="90000"/>
            </a:lnSpc>
            <a:spcBef>
              <a:spcPct val="0"/>
            </a:spcBef>
            <a:spcAft>
              <a:spcPct val="35000"/>
            </a:spcAft>
          </a:pPr>
          <a:r>
            <a:rPr lang="en-US" sz="1400" kern="1200" dirty="0" smtClean="0">
              <a:solidFill>
                <a:srgbClr val="FFC000"/>
              </a:solidFill>
            </a:rPr>
            <a:t>Unit</a:t>
          </a:r>
          <a:r>
            <a:rPr lang="en-US" sz="1400" kern="1200" dirty="0" smtClean="0"/>
            <a:t> Testing (do the parts perform correctly alone?)</a:t>
          </a:r>
          <a:endParaRPr lang="en-US" sz="1400" kern="1200" dirty="0"/>
        </a:p>
      </dsp:txBody>
      <dsp:txXfrm>
        <a:off x="5211311" y="0"/>
        <a:ext cx="1644767" cy="959447"/>
      </dsp:txXfrm>
    </dsp:sp>
    <dsp:sp modelId="{C94D660F-2FB2-4625-94C5-40C4C200FB6E}">
      <dsp:nvSpPr>
        <dsp:cNvPr id="0" name=""/>
        <dsp:cNvSpPr/>
      </dsp:nvSpPr>
      <dsp:spPr>
        <a:xfrm>
          <a:off x="4800119" y="479723"/>
          <a:ext cx="4111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0C7F9C-5632-471D-BFD3-FD719804FFD7}">
      <dsp:nvSpPr>
        <dsp:cNvPr id="0" name=""/>
        <dsp:cNvSpPr/>
      </dsp:nvSpPr>
      <dsp:spPr>
        <a:xfrm rot="5400000">
          <a:off x="2777878" y="720682"/>
          <a:ext cx="2261007" cy="178018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164E66-5C05-4942-B43F-746CBFD51309}">
      <dsp:nvSpPr>
        <dsp:cNvPr id="0" name=""/>
        <dsp:cNvSpPr/>
      </dsp:nvSpPr>
      <dsp:spPr>
        <a:xfrm>
          <a:off x="5211311" y="959447"/>
          <a:ext cx="1644767" cy="95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a:lnSpc>
              <a:spcPct val="90000"/>
            </a:lnSpc>
            <a:spcBef>
              <a:spcPct val="0"/>
            </a:spcBef>
            <a:spcAft>
              <a:spcPct val="35000"/>
            </a:spcAft>
          </a:pPr>
          <a:r>
            <a:rPr lang="en-US" sz="1400" kern="1200" dirty="0" smtClean="0">
              <a:solidFill>
                <a:srgbClr val="FFC000"/>
              </a:solidFill>
            </a:rPr>
            <a:t>Integration</a:t>
          </a:r>
          <a:r>
            <a:rPr lang="en-US" sz="1400" kern="1200" dirty="0" smtClean="0"/>
            <a:t> Testing (do the parts perform correctly together?)</a:t>
          </a:r>
          <a:endParaRPr lang="en-US" sz="1400" kern="1200" dirty="0"/>
        </a:p>
      </dsp:txBody>
      <dsp:txXfrm>
        <a:off x="5211311" y="959447"/>
        <a:ext cx="1644767" cy="959447"/>
      </dsp:txXfrm>
    </dsp:sp>
    <dsp:sp modelId="{A8BF8F36-9A37-4B4B-ADFE-0CA541C6A175}">
      <dsp:nvSpPr>
        <dsp:cNvPr id="0" name=""/>
        <dsp:cNvSpPr/>
      </dsp:nvSpPr>
      <dsp:spPr>
        <a:xfrm>
          <a:off x="4800119" y="1439171"/>
          <a:ext cx="4111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A58FA1-76F6-42D5-9FC7-21136DD82163}">
      <dsp:nvSpPr>
        <dsp:cNvPr id="0" name=""/>
        <dsp:cNvSpPr/>
      </dsp:nvSpPr>
      <dsp:spPr>
        <a:xfrm rot="5400000">
          <a:off x="3263194" y="1665162"/>
          <a:ext cx="1761875" cy="130868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30CF9B-F468-4498-9A6C-CFA75EEE7455}">
      <dsp:nvSpPr>
        <dsp:cNvPr id="0" name=""/>
        <dsp:cNvSpPr/>
      </dsp:nvSpPr>
      <dsp:spPr>
        <a:xfrm>
          <a:off x="5211311" y="1918895"/>
          <a:ext cx="1644767" cy="959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17780" rIns="17780" bIns="17780" numCol="1" spcCol="1270" anchor="ctr" anchorCtr="0">
          <a:noAutofit/>
        </a:bodyPr>
        <a:lstStyle/>
        <a:p>
          <a:pPr lvl="0" algn="l" defTabSz="622300">
            <a:lnSpc>
              <a:spcPct val="90000"/>
            </a:lnSpc>
            <a:spcBef>
              <a:spcPct val="0"/>
            </a:spcBef>
            <a:spcAft>
              <a:spcPct val="35000"/>
            </a:spcAft>
          </a:pPr>
          <a:r>
            <a:rPr lang="en-US" sz="1400" kern="1200" dirty="0" smtClean="0">
              <a:solidFill>
                <a:srgbClr val="FFC000"/>
              </a:solidFill>
            </a:rPr>
            <a:t>User Acceptance </a:t>
          </a:r>
          <a:r>
            <a:rPr lang="en-US" sz="1400" kern="1200" dirty="0" smtClean="0"/>
            <a:t>Testing (does the system meet the end user’s expectations?)</a:t>
          </a:r>
          <a:endParaRPr lang="en-US" sz="1400" kern="1200" dirty="0"/>
        </a:p>
      </dsp:txBody>
      <dsp:txXfrm>
        <a:off x="5211311" y="1918895"/>
        <a:ext cx="1644767" cy="959447"/>
      </dsp:txXfrm>
    </dsp:sp>
    <dsp:sp modelId="{9CA4718E-D899-467B-9F0F-4D37E0284797}">
      <dsp:nvSpPr>
        <dsp:cNvPr id="0" name=""/>
        <dsp:cNvSpPr/>
      </dsp:nvSpPr>
      <dsp:spPr>
        <a:xfrm>
          <a:off x="4800119" y="2398619"/>
          <a:ext cx="41119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91999B-DE46-4A4B-959C-A2DA9F606191}">
      <dsp:nvSpPr>
        <dsp:cNvPr id="0" name=""/>
        <dsp:cNvSpPr/>
      </dsp:nvSpPr>
      <dsp:spPr>
        <a:xfrm rot="5400000">
          <a:off x="3749113" y="2608875"/>
          <a:ext cx="1258795" cy="83718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49F13-5085-4CE2-B85A-6DF3C4C5E700}" type="datetimeFigureOut">
              <a:rPr lang="en-US" smtClean="0"/>
              <a:t>2016-12-05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3BAA6-B204-4E9A-B09E-764BCAF6A306}" type="slidenum">
              <a:rPr lang="en-US" smtClean="0"/>
              <a:t>‹#›</a:t>
            </a:fld>
            <a:endParaRPr lang="en-US"/>
          </a:p>
        </p:txBody>
      </p:sp>
    </p:spTree>
    <p:extLst>
      <p:ext uri="{BB962C8B-B14F-4D97-AF65-F5344CB8AC3E}">
        <p14:creationId xmlns:p14="http://schemas.microsoft.com/office/powerpoint/2010/main" val="188692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For online</a:t>
            </a:r>
            <a:r>
              <a:rPr lang="pl-PL" baseline="0" dirty="0" smtClean="0"/>
              <a:t> presentation we should go this way:</a:t>
            </a:r>
          </a:p>
          <a:p>
            <a:pPr marL="171450" indent="-171450">
              <a:buFont typeface="Arial" panose="020B0604020202020204" pitchFamily="34" charset="0"/>
              <a:buChar char="•"/>
            </a:pPr>
            <a:r>
              <a:rPr lang="pl-PL" baseline="0" dirty="0" smtClean="0"/>
              <a:t>Complexity </a:t>
            </a:r>
          </a:p>
          <a:p>
            <a:pPr marL="628650" lvl="1" indent="-171450">
              <a:buFont typeface="Arial" panose="020B0604020202020204" pitchFamily="34" charset="0"/>
              <a:buChar char="•"/>
            </a:pPr>
            <a:r>
              <a:rPr lang="pl-PL" baseline="0" dirty="0" smtClean="0"/>
              <a:t>full map</a:t>
            </a:r>
          </a:p>
          <a:p>
            <a:pPr marL="628650" lvl="1" indent="-171450">
              <a:buFont typeface="Arial" panose="020B0604020202020204" pitchFamily="34" charset="0"/>
              <a:buChar char="•"/>
            </a:pPr>
            <a:r>
              <a:rPr lang="pl-PL" baseline="0" dirty="0" smtClean="0"/>
              <a:t>compartments and pathways – semiautomatic hierarchical view</a:t>
            </a:r>
          </a:p>
          <a:p>
            <a:pPr marL="628650" lvl="1" indent="-171450">
              <a:buFont typeface="Arial" panose="020B0604020202020204" pitchFamily="34" charset="0"/>
              <a:buChar char="•"/>
            </a:pPr>
            <a:r>
              <a:rPr lang="pl-PL" baseline="0" dirty="0" smtClean="0"/>
              <a:t>Submaps</a:t>
            </a:r>
          </a:p>
          <a:p>
            <a:pPr marL="628650" lvl="1" indent="-171450">
              <a:buFont typeface="Arial" panose="020B0604020202020204" pitchFamily="34" charset="0"/>
              <a:buChar char="•"/>
            </a:pPr>
            <a:r>
              <a:rPr lang="pl-PL" baseline="0" dirty="0" smtClean="0"/>
              <a:t>Biological overview</a:t>
            </a:r>
          </a:p>
          <a:p>
            <a:pPr marL="171450" lvl="0" indent="-171450">
              <a:buFont typeface="Arial" panose="020B0604020202020204" pitchFamily="34" charset="0"/>
              <a:buChar char="•"/>
            </a:pPr>
            <a:r>
              <a:rPr lang="pl-PL" baseline="0" dirty="0" smtClean="0"/>
              <a:t>Searche engine</a:t>
            </a:r>
          </a:p>
          <a:p>
            <a:pPr marL="171450" lvl="0" indent="-171450">
              <a:buFont typeface="Arial" panose="020B0604020202020204" pitchFamily="34" charset="0"/>
              <a:buChar char="•"/>
            </a:pPr>
            <a:r>
              <a:rPr lang="pl-PL" baseline="0" dirty="0" smtClean="0"/>
              <a:t>Annotations</a:t>
            </a:r>
          </a:p>
          <a:p>
            <a:pPr marL="628650" lvl="1" indent="-171450">
              <a:buFont typeface="Arial" panose="020B0604020202020204" pitchFamily="34" charset="0"/>
              <a:buChar char="•"/>
            </a:pPr>
            <a:r>
              <a:rPr lang="pl-PL" baseline="0" dirty="0" smtClean="0"/>
              <a:t>Pubmed</a:t>
            </a:r>
          </a:p>
          <a:p>
            <a:pPr marL="628650" lvl="1" indent="-171450">
              <a:buFont typeface="Arial" panose="020B0604020202020204" pitchFamily="34" charset="0"/>
              <a:buChar char="•"/>
            </a:pPr>
            <a:r>
              <a:rPr lang="pl-PL" baseline="0" dirty="0" smtClean="0"/>
              <a:t>Others</a:t>
            </a:r>
          </a:p>
          <a:p>
            <a:pPr marL="171450" lvl="0" indent="-171450">
              <a:buFont typeface="Arial" panose="020B0604020202020204" pitchFamily="34" charset="0"/>
              <a:buChar char="•"/>
            </a:pPr>
            <a:r>
              <a:rPr lang="pl-PL" baseline="0" dirty="0" smtClean="0"/>
              <a:t>Layouts</a:t>
            </a:r>
          </a:p>
          <a:p>
            <a:pPr marL="628650" lvl="1" indent="-171450">
              <a:buFont typeface="Arial" panose="020B0604020202020204" pitchFamily="34" charset="0"/>
              <a:buChar char="•"/>
            </a:pPr>
            <a:r>
              <a:rPr lang="pl-PL" baseline="0" dirty="0" smtClean="0"/>
              <a:t>Build in layouts</a:t>
            </a:r>
          </a:p>
          <a:p>
            <a:pPr marL="628650" lvl="1" indent="-171450">
              <a:buFont typeface="Arial" panose="020B0604020202020204" pitchFamily="34" charset="0"/>
              <a:buChar char="•"/>
            </a:pPr>
            <a:r>
              <a:rPr lang="pl-PL" baseline="0" dirty="0" smtClean="0"/>
              <a:t>Present custom upload</a:t>
            </a:r>
          </a:p>
          <a:p>
            <a:pPr marL="171450" lvl="0" indent="-171450">
              <a:buFont typeface="Arial" panose="020B0604020202020204" pitchFamily="34" charset="0"/>
              <a:buChar char="•"/>
            </a:pPr>
            <a:r>
              <a:rPr lang="pl-PL" baseline="0" dirty="0" smtClean="0"/>
              <a:t>Drug interface</a:t>
            </a:r>
          </a:p>
          <a:p>
            <a:pPr marL="628650" lvl="1" indent="-171450">
              <a:buFont typeface="Arial" panose="020B0604020202020204" pitchFamily="34" charset="0"/>
              <a:buChar char="•"/>
            </a:pPr>
            <a:r>
              <a:rPr lang="pl-PL" baseline="0" dirty="0" smtClean="0"/>
              <a:t>Try it with mix between drug, search and layouts</a:t>
            </a:r>
          </a:p>
          <a:p>
            <a:pPr marL="171450" lvl="0" indent="-171450">
              <a:buFont typeface="Arial" panose="020B0604020202020204" pitchFamily="34" charset="0"/>
              <a:buChar char="•"/>
            </a:pPr>
            <a:r>
              <a:rPr lang="pl-PL" baseline="0" dirty="0" smtClean="0"/>
              <a:t>Comments</a:t>
            </a:r>
          </a:p>
          <a:p>
            <a:pPr marL="171450" lvl="0" indent="-171450">
              <a:buFont typeface="Arial" panose="020B0604020202020204" pitchFamily="34" charset="0"/>
              <a:buChar char="•"/>
            </a:pPr>
            <a:r>
              <a:rPr lang="pl-PL" baseline="0" dirty="0" smtClean="0"/>
              <a:t>Export:</a:t>
            </a:r>
          </a:p>
          <a:p>
            <a:pPr marL="628650" lvl="1" indent="-171450">
              <a:buFont typeface="Arial" panose="020B0604020202020204" pitchFamily="34" charset="0"/>
              <a:buChar char="•"/>
            </a:pPr>
            <a:r>
              <a:rPr lang="pl-PL" baseline="0" dirty="0" smtClean="0"/>
              <a:t>Celldesigner</a:t>
            </a:r>
          </a:p>
          <a:p>
            <a:pPr marL="628650" lvl="1" indent="-171450">
              <a:buFont typeface="Arial" panose="020B0604020202020204" pitchFamily="34" charset="0"/>
              <a:buChar char="•"/>
            </a:pPr>
            <a:r>
              <a:rPr lang="pl-PL" baseline="0" dirty="0" smtClean="0"/>
              <a:t>Image</a:t>
            </a:r>
          </a:p>
          <a:p>
            <a:pPr marL="628650" lvl="1" indent="-171450">
              <a:buFont typeface="Arial" panose="020B0604020202020204" pitchFamily="34" charset="0"/>
              <a:buChar char="•"/>
            </a:pPr>
            <a:r>
              <a:rPr lang="pl-PL" baseline="0" smtClean="0"/>
              <a:t>Elements/network</a:t>
            </a:r>
            <a:endParaRPr lang="pl-PL" baseline="0" dirty="0" smtClean="0"/>
          </a:p>
        </p:txBody>
      </p:sp>
      <p:sp>
        <p:nvSpPr>
          <p:cNvPr id="4" name="Slide Number Placeholder 3"/>
          <p:cNvSpPr>
            <a:spLocks noGrp="1"/>
          </p:cNvSpPr>
          <p:nvPr>
            <p:ph type="sldNum" sz="quarter" idx="10"/>
          </p:nvPr>
        </p:nvSpPr>
        <p:spPr/>
        <p:txBody>
          <a:bodyPr/>
          <a:lstStyle/>
          <a:p>
            <a:fld id="{AF44E09F-858A-BB4D-A71A-A4970BEE41AB}" type="slidenum">
              <a:rPr lang="en-US" smtClean="0"/>
              <a:t>6</a:t>
            </a:fld>
            <a:endParaRPr lang="en-US" dirty="0"/>
          </a:p>
        </p:txBody>
      </p:sp>
    </p:spTree>
    <p:extLst>
      <p:ext uri="{BB962C8B-B14F-4D97-AF65-F5344CB8AC3E}">
        <p14:creationId xmlns:p14="http://schemas.microsoft.com/office/powerpoint/2010/main" val="1584358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40523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200003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338528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78149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4F3D1-2CBC-4F0D-BE5B-113541B57893}" type="datetimeFigureOut">
              <a:rPr lang="en-US" smtClean="0"/>
              <a:t>2016-12-05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283996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C4F3D1-2CBC-4F0D-BE5B-113541B57893}" type="datetimeFigureOut">
              <a:rPr lang="en-US" smtClean="0"/>
              <a:t>2016-12-05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169749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C4F3D1-2CBC-4F0D-BE5B-113541B57893}" type="datetimeFigureOut">
              <a:rPr lang="en-US" smtClean="0"/>
              <a:t>2016-12-05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312751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C4F3D1-2CBC-4F0D-BE5B-113541B57893}" type="datetimeFigureOut">
              <a:rPr lang="en-US" smtClean="0"/>
              <a:t>2016-12-05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70884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4F3D1-2CBC-4F0D-BE5B-113541B57893}" type="datetimeFigureOut">
              <a:rPr lang="en-US" smtClean="0"/>
              <a:t>2016-12-05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19805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4F3D1-2CBC-4F0D-BE5B-113541B57893}" type="datetimeFigureOut">
              <a:rPr lang="en-US" smtClean="0"/>
              <a:t>2016-12-05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161387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4F3D1-2CBC-4F0D-BE5B-113541B57893}" type="datetimeFigureOut">
              <a:rPr lang="en-US" smtClean="0"/>
              <a:t>2016-12-05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5DC54-75F7-4ED3-B032-245FCC00B34F}" type="slidenum">
              <a:rPr lang="en-US" smtClean="0"/>
              <a:t>‹#›</a:t>
            </a:fld>
            <a:endParaRPr lang="en-US"/>
          </a:p>
        </p:txBody>
      </p:sp>
    </p:spTree>
    <p:extLst>
      <p:ext uri="{BB962C8B-B14F-4D97-AF65-F5344CB8AC3E}">
        <p14:creationId xmlns:p14="http://schemas.microsoft.com/office/powerpoint/2010/main" val="147564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4F3D1-2CBC-4F0D-BE5B-113541B57893}" type="datetimeFigureOut">
              <a:rPr lang="en-US" smtClean="0"/>
              <a:t>2016-12-05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C5DC54-75F7-4ED3-B032-245FCC00B34F}" type="slidenum">
              <a:rPr lang="en-US" smtClean="0"/>
              <a:t>‹#›</a:t>
            </a:fld>
            <a:endParaRPr lang="en-US"/>
          </a:p>
        </p:txBody>
      </p:sp>
    </p:spTree>
    <p:extLst>
      <p:ext uri="{BB962C8B-B14F-4D97-AF65-F5344CB8AC3E}">
        <p14:creationId xmlns:p14="http://schemas.microsoft.com/office/powerpoint/2010/main" val="4241148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biojs-edu.github.io/Vizbi-2016/dist/html/tech_recap_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biojs-edu.github.io/Vizbi-2016/dist/html/biojs.i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tntvis.github.io/tnt/" TargetMode="External"/><Relationship Id="rId2" Type="http://schemas.openxmlformats.org/officeDocument/2006/relationships/hyperlink" Target="http://tntvis.github.io/tnt.tree"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npmjs.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github.com/source-to-the-project.gi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github.com/calipho-sib/sequence-viewer"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hyperlink" Target="https://www.ebi.ac.uk/chembl/api/data/docs" TargetMode="External"/><Relationship Id="rId2" Type="http://schemas.openxmlformats.org/officeDocument/2006/relationships/hyperlink" Target="http://europepmc.org/RestfulWebService#search"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pdmap.uni.l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localhost:1234/v1/"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localhost:1234/v1/"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localhost:1234/v1/networks"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3" Type="http://schemas.openxmlformats.org/officeDocument/2006/relationships/hyperlink" Target="http://localhost:1234/v1/apply/layouts/force-directed/9542" TargetMode="External"/><Relationship Id="rId2" Type="http://schemas.openxmlformats.org/officeDocument/2006/relationships/hyperlink" Target="http://localhost:1234/v1/apply/layouts"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4.png"/></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localhost:1234/v1/networks" TargetMode="External"/><Relationship Id="rId2" Type="http://schemas.openxmlformats.org/officeDocument/2006/relationships/hyperlink" Target="http://localhost:1234/v1/networks/9542"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github.com/cytoscape/cyREST/wiki/Quick-Start-Guide"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slideshare.net/vikasing/introduction-to-nodejs-11730771" TargetMode="External"/><Relationship Id="rId2" Type="http://schemas.openxmlformats.org/officeDocument/2006/relationships/hyperlink" Target="http://www.slideshare.net/ErikvanAppeldoorn/introduction-nodejs-32863981" TargetMode="External"/><Relationship Id="rId1" Type="http://schemas.openxmlformats.org/officeDocument/2006/relationships/slideLayout" Target="../slideLayouts/slideLayout2.xml"/><Relationship Id="rId4" Type="http://schemas.openxmlformats.org/officeDocument/2006/relationships/hyperlink" Target="http://biojs-edu.github.io/Vizbi-2016/dist/index.html#/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Visualization of biological data</a:t>
            </a:r>
            <a:endParaRPr lang="en-US" dirty="0"/>
          </a:p>
        </p:txBody>
      </p:sp>
      <p:sp>
        <p:nvSpPr>
          <p:cNvPr id="3" name="Subtitle 2"/>
          <p:cNvSpPr>
            <a:spLocks noGrp="1"/>
          </p:cNvSpPr>
          <p:nvPr>
            <p:ph type="subTitle" idx="1"/>
          </p:nvPr>
        </p:nvSpPr>
        <p:spPr/>
        <p:txBody>
          <a:bodyPr/>
          <a:lstStyle/>
          <a:p>
            <a:r>
              <a:rPr lang="en-US" dirty="0" smtClean="0"/>
              <a:t>Piotr </a:t>
            </a:r>
            <a:r>
              <a:rPr lang="en-US" dirty="0" err="1" smtClean="0"/>
              <a:t>Gawron</a:t>
            </a:r>
            <a:endParaRPr lang="en-US" dirty="0" smtClean="0"/>
          </a:p>
          <a:p>
            <a:r>
              <a:rPr lang="en-US" dirty="0" smtClean="0"/>
              <a:t>(piotr.gawron@uni.lu)</a:t>
            </a:r>
            <a:endParaRPr lang="en-US" dirty="0"/>
          </a:p>
        </p:txBody>
      </p:sp>
    </p:spTree>
    <p:extLst>
      <p:ext uri="{BB962C8B-B14F-4D97-AF65-F5344CB8AC3E}">
        <p14:creationId xmlns:p14="http://schemas.microsoft.com/office/powerpoint/2010/main" val="1700206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(day 4)</a:t>
            </a:r>
            <a:endParaRPr lang="en-US" dirty="0"/>
          </a:p>
        </p:txBody>
      </p:sp>
      <p:sp>
        <p:nvSpPr>
          <p:cNvPr id="3" name="Content Placeholder 2"/>
          <p:cNvSpPr>
            <a:spLocks noGrp="1"/>
          </p:cNvSpPr>
          <p:nvPr>
            <p:ph idx="1"/>
          </p:nvPr>
        </p:nvSpPr>
        <p:spPr/>
        <p:txBody>
          <a:bodyPr/>
          <a:lstStyle/>
          <a:p>
            <a:r>
              <a:rPr lang="en-US" dirty="0" err="1" smtClean="0"/>
              <a:t>Cytoscape</a:t>
            </a:r>
            <a:endParaRPr lang="en-US" dirty="0" smtClean="0"/>
          </a:p>
          <a:p>
            <a:r>
              <a:rPr lang="en-US" dirty="0" smtClean="0"/>
              <a:t>Postman (Chrome application)</a:t>
            </a:r>
          </a:p>
          <a:p>
            <a:endParaRPr lang="en-US" dirty="0" smtClean="0"/>
          </a:p>
        </p:txBody>
      </p:sp>
    </p:spTree>
    <p:extLst>
      <p:ext uri="{BB962C8B-B14F-4D97-AF65-F5344CB8AC3E}">
        <p14:creationId xmlns:p14="http://schemas.microsoft.com/office/powerpoint/2010/main" val="2482634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a:xfrm>
            <a:off x="838200" y="1825625"/>
            <a:ext cx="5999205" cy="4351338"/>
          </a:xfrm>
        </p:spPr>
        <p:txBody>
          <a:bodyPr>
            <a:normAutofit lnSpcReduction="10000"/>
          </a:bodyPr>
          <a:lstStyle/>
          <a:p>
            <a:pPr marL="0" indent="0" fontAlgn="t">
              <a:buNone/>
            </a:pPr>
            <a:r>
              <a:rPr lang="en-US" dirty="0"/>
              <a:t>HTML is a markup language for describing web documents (web pages).</a:t>
            </a:r>
          </a:p>
          <a:p>
            <a:pPr fontAlgn="t"/>
            <a:r>
              <a:rPr lang="en-US" dirty="0"/>
              <a:t>HTML 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pPr fontAlgn="t"/>
            <a:r>
              <a:rPr lang="en-US" dirty="0"/>
              <a:t>A markup language is a set of markup tags</a:t>
            </a:r>
          </a:p>
          <a:p>
            <a:pPr fontAlgn="t"/>
            <a:r>
              <a:rPr lang="en-US" dirty="0"/>
              <a:t>HTML documents are described by HTML tags</a:t>
            </a:r>
          </a:p>
          <a:p>
            <a:pPr fontAlgn="t"/>
            <a:r>
              <a:rPr lang="en-US" dirty="0"/>
              <a:t>Each HTML tag characterizes different document content</a:t>
            </a:r>
          </a:p>
          <a:p>
            <a:endParaRPr lang="en-US" dirty="0"/>
          </a:p>
        </p:txBody>
      </p:sp>
      <p:sp>
        <p:nvSpPr>
          <p:cNvPr id="4" name="Content Placeholder 2"/>
          <p:cNvSpPr txBox="1">
            <a:spLocks/>
          </p:cNvSpPr>
          <p:nvPr/>
        </p:nvSpPr>
        <p:spPr>
          <a:xfrm>
            <a:off x="7101016" y="1825625"/>
            <a:ext cx="4252784"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&lt;title&gt;My first web page&lt;/title&gt;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&lt;h1 id='</a:t>
            </a:r>
            <a:r>
              <a:rPr lang="en-US" sz="1200" b="1" dirty="0" err="1" smtClean="0">
                <a:solidFill>
                  <a:schemeClr val="bg1"/>
                </a:solidFill>
                <a:latin typeface="Courier New" panose="02070309020205020404" pitchFamily="49" charset="0"/>
                <a:cs typeface="Courier New" panose="02070309020205020404" pitchFamily="49" charset="0"/>
              </a:rPr>
              <a:t>blabla</a:t>
            </a:r>
            <a:r>
              <a:rPr lang="en-US" sz="1200" b="1" dirty="0" smtClean="0">
                <a:solidFill>
                  <a:schemeClr val="bg1"/>
                </a:solidFill>
                <a:latin typeface="Courier New" panose="02070309020205020404" pitchFamily="49" charset="0"/>
                <a:cs typeface="Courier New" panose="02070309020205020404" pitchFamily="49" charset="0"/>
              </a:rPr>
              <a:t>'&gt;Hello world&lt;/h1&gt;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0017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a:t>
            </a:r>
            <a:r>
              <a:rPr lang="en-US" b="1" dirty="0" smtClean="0"/>
              <a:t>Basics</a:t>
            </a:r>
            <a:endParaRPr lang="en-US" dirty="0"/>
          </a:p>
        </p:txBody>
      </p:sp>
      <p:sp>
        <p:nvSpPr>
          <p:cNvPr id="3" name="Content Placeholder 2"/>
          <p:cNvSpPr>
            <a:spLocks noGrp="1"/>
          </p:cNvSpPr>
          <p:nvPr>
            <p:ph idx="1"/>
          </p:nvPr>
        </p:nvSpPr>
        <p:spPr/>
        <p:txBody>
          <a:bodyPr>
            <a:noAutofit/>
          </a:bodyPr>
          <a:lstStyle/>
          <a:p>
            <a:pPr marL="0" indent="0" defTabSz="288925">
              <a:buNone/>
            </a:pPr>
            <a:r>
              <a:rPr lang="en-US" dirty="0"/>
              <a:t>HTML is designed for marking up text by adding tags such as </a:t>
            </a:r>
            <a:r>
              <a:rPr lang="en-US" b="1" dirty="0"/>
              <a:t>&lt;p&gt;</a:t>
            </a:r>
            <a:r>
              <a:rPr lang="en-US" dirty="0"/>
              <a:t> to create HTML elements. HTML tags begin with </a:t>
            </a:r>
            <a:r>
              <a:rPr lang="en-US" b="1" dirty="0"/>
              <a:t>&lt;</a:t>
            </a:r>
            <a:r>
              <a:rPr lang="en-US" dirty="0"/>
              <a:t> and end with </a:t>
            </a:r>
            <a:r>
              <a:rPr lang="en-US" b="1" dirty="0"/>
              <a:t>&gt;</a:t>
            </a:r>
            <a:r>
              <a:rPr lang="en-US" dirty="0"/>
              <a:t>. Tags often occur in pairs of opening and closing tags. Some tags such as </a:t>
            </a:r>
            <a:r>
              <a:rPr lang="en-US" b="1" dirty="0"/>
              <a:t>&lt;</a:t>
            </a:r>
            <a:r>
              <a:rPr lang="en-US" b="1" dirty="0" err="1"/>
              <a:t>img</a:t>
            </a:r>
            <a:r>
              <a:rPr lang="en-US" b="1" dirty="0"/>
              <a:t>&gt;</a:t>
            </a:r>
            <a:r>
              <a:rPr lang="en-US" dirty="0"/>
              <a:t> always occur alone. Those tags usually (but do not require to) have a trailing slash. </a:t>
            </a:r>
            <a:r>
              <a:rPr lang="en-US" dirty="0" smtClean="0"/>
              <a:t/>
            </a:r>
            <a:br>
              <a:rPr lang="en-US" dirty="0" smtClean="0"/>
            </a:br>
            <a:r>
              <a:rPr lang="en-US" dirty="0" smtClean="0"/>
              <a:t/>
            </a:r>
            <a:br>
              <a:rPr lang="en-US" dirty="0" smtClean="0"/>
            </a:br>
            <a:r>
              <a:rPr lang="en-US" dirty="0"/>
              <a:t>Tags can have attributes. For example, </a:t>
            </a:r>
            <a:r>
              <a:rPr lang="en-US" b="1" dirty="0"/>
              <a:t>&lt;a&gt;</a:t>
            </a:r>
            <a:r>
              <a:rPr lang="en-US" dirty="0"/>
              <a:t> tag has </a:t>
            </a:r>
            <a:r>
              <a:rPr lang="en-US" b="1" dirty="0" err="1" smtClean="0"/>
              <a:t>href</a:t>
            </a:r>
            <a:r>
              <a:rPr lang="en-US" dirty="0" smtClean="0"/>
              <a:t> attribute </a:t>
            </a:r>
            <a:r>
              <a:rPr lang="en-US" dirty="0"/>
              <a:t>for defining link target. Similarly, </a:t>
            </a:r>
            <a:r>
              <a:rPr lang="en-US" b="1" dirty="0"/>
              <a:t>&lt;</a:t>
            </a:r>
            <a:r>
              <a:rPr lang="en-US" b="1" dirty="0" err="1"/>
              <a:t>img</a:t>
            </a:r>
            <a:r>
              <a:rPr lang="en-US" b="1" dirty="0"/>
              <a:t>&gt;</a:t>
            </a:r>
            <a:r>
              <a:rPr lang="en-US" dirty="0"/>
              <a:t> tag has </a:t>
            </a:r>
            <a:r>
              <a:rPr lang="en-US" b="1" dirty="0" err="1" smtClean="0"/>
              <a:t>src</a:t>
            </a:r>
            <a:r>
              <a:rPr lang="en-US" dirty="0" smtClean="0"/>
              <a:t> attribute </a:t>
            </a:r>
            <a:r>
              <a:rPr lang="en-US" dirty="0"/>
              <a:t>for defining image source.</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68604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HTML's tree </a:t>
            </a:r>
            <a:r>
              <a:rPr lang="en-US" b="1" dirty="0" smtClean="0"/>
              <a:t>structure</a:t>
            </a:r>
            <a:endParaRPr lang="en-US" dirty="0"/>
          </a:p>
        </p:txBody>
      </p:sp>
      <p:sp>
        <p:nvSpPr>
          <p:cNvPr id="3" name="Content Placeholder 2"/>
          <p:cNvSpPr>
            <a:spLocks noGrp="1"/>
          </p:cNvSpPr>
          <p:nvPr>
            <p:ph idx="1"/>
          </p:nvPr>
        </p:nvSpPr>
        <p:spPr>
          <a:xfrm>
            <a:off x="838200" y="1825625"/>
            <a:ext cx="5999205" cy="4351338"/>
          </a:xfrm>
        </p:spPr>
        <p:txBody>
          <a:bodyPr>
            <a:normAutofit/>
          </a:bodyPr>
          <a:lstStyle/>
          <a:p>
            <a:pPr marL="0" indent="0" fontAlgn="t">
              <a:buNone/>
            </a:pPr>
            <a:endParaRPr lang="en-US" dirty="0"/>
          </a:p>
        </p:txBody>
      </p:sp>
      <p:sp>
        <p:nvSpPr>
          <p:cNvPr id="4" name="Content Placeholder 2"/>
          <p:cNvSpPr txBox="1">
            <a:spLocks/>
          </p:cNvSpPr>
          <p:nvPr/>
        </p:nvSpPr>
        <p:spPr>
          <a:xfrm>
            <a:off x="7101016" y="1825625"/>
            <a:ext cx="4252784"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&lt;title&gt;My first web page&lt;/title&gt;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&lt;h1 id='</a:t>
            </a:r>
            <a:r>
              <a:rPr lang="en-US" sz="1200" b="1" dirty="0" err="1" smtClean="0">
                <a:solidFill>
                  <a:schemeClr val="bg1"/>
                </a:solidFill>
                <a:latin typeface="Courier New" panose="02070309020205020404" pitchFamily="49" charset="0"/>
                <a:cs typeface="Courier New" panose="02070309020205020404" pitchFamily="49" charset="0"/>
              </a:rPr>
              <a:t>blabla</a:t>
            </a:r>
            <a:r>
              <a:rPr lang="en-US" sz="1200" b="1" dirty="0" smtClean="0">
                <a:solidFill>
                  <a:schemeClr val="bg1"/>
                </a:solidFill>
                <a:latin typeface="Courier New" panose="02070309020205020404" pitchFamily="49" charset="0"/>
                <a:cs typeface="Courier New" panose="02070309020205020404" pitchFamily="49" charset="0"/>
              </a:rPr>
              <a:t>'&gt;Hello world&lt;/h1&gt;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endParaRPr lang="en-US" sz="12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873211" y="2070909"/>
            <a:ext cx="6096000" cy="3705225"/>
          </a:xfrm>
          <a:prstGeom prst="rect">
            <a:avLst/>
          </a:prstGeom>
        </p:spPr>
      </p:pic>
    </p:spTree>
    <p:extLst>
      <p:ext uri="{BB962C8B-B14F-4D97-AF65-F5344CB8AC3E}">
        <p14:creationId xmlns:p14="http://schemas.microsoft.com/office/powerpoint/2010/main" val="2287203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HTML's tree </a:t>
            </a:r>
            <a:r>
              <a:rPr lang="en-US" b="1" dirty="0" smtClean="0"/>
              <a:t>structure</a:t>
            </a:r>
            <a:endParaRPr lang="en-US" dirty="0"/>
          </a:p>
        </p:txBody>
      </p:sp>
      <p:sp>
        <p:nvSpPr>
          <p:cNvPr id="3" name="Content Placeholder 2"/>
          <p:cNvSpPr>
            <a:spLocks noGrp="1"/>
          </p:cNvSpPr>
          <p:nvPr>
            <p:ph idx="1"/>
          </p:nvPr>
        </p:nvSpPr>
        <p:spPr>
          <a:xfrm>
            <a:off x="838200" y="1825625"/>
            <a:ext cx="5999205" cy="4351338"/>
          </a:xfrm>
        </p:spPr>
        <p:txBody>
          <a:bodyPr>
            <a:normAutofit/>
          </a:bodyPr>
          <a:lstStyle/>
          <a:p>
            <a:pPr marL="0" indent="0" fontAlgn="t">
              <a:buNone/>
            </a:pPr>
            <a:endParaRPr lang="en-US" dirty="0"/>
          </a:p>
        </p:txBody>
      </p:sp>
      <p:sp>
        <p:nvSpPr>
          <p:cNvPr id="6" name="TextBox 5"/>
          <p:cNvSpPr txBox="1"/>
          <p:nvPr/>
        </p:nvSpPr>
        <p:spPr>
          <a:xfrm>
            <a:off x="873211" y="1394269"/>
            <a:ext cx="5658218" cy="369332"/>
          </a:xfrm>
          <a:prstGeom prst="rect">
            <a:avLst/>
          </a:prstGeom>
          <a:noFill/>
        </p:spPr>
        <p:txBody>
          <a:bodyPr wrap="square" rtlCol="0">
            <a:spAutoFit/>
          </a:bodyPr>
          <a:lstStyle/>
          <a:p>
            <a:r>
              <a:rPr lang="en-US" dirty="0" smtClean="0"/>
              <a:t>Let’s open Tools for developers in chrome </a:t>
            </a:r>
            <a:r>
              <a:rPr lang="en-US" dirty="0" err="1" smtClean="0"/>
              <a:t>broswer</a:t>
            </a:r>
            <a:endParaRPr lang="en-US" dirty="0"/>
          </a:p>
        </p:txBody>
      </p:sp>
      <p:pic>
        <p:nvPicPr>
          <p:cNvPr id="7" name="Picture 6"/>
          <p:cNvPicPr>
            <a:picLocks noChangeAspect="1"/>
          </p:cNvPicPr>
          <p:nvPr/>
        </p:nvPicPr>
        <p:blipFill>
          <a:blip r:embed="rId2"/>
          <a:stretch>
            <a:fillRect/>
          </a:stretch>
        </p:blipFill>
        <p:spPr>
          <a:xfrm>
            <a:off x="1368490" y="1898538"/>
            <a:ext cx="6096000" cy="3705225"/>
          </a:xfrm>
          <a:prstGeom prst="rect">
            <a:avLst/>
          </a:prstGeom>
        </p:spPr>
      </p:pic>
    </p:spTree>
    <p:extLst>
      <p:ext uri="{BB962C8B-B14F-4D97-AF65-F5344CB8AC3E}">
        <p14:creationId xmlns:p14="http://schemas.microsoft.com/office/powerpoint/2010/main" val="340705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base"/>
            <a:r>
              <a:rPr lang="en-US" b="1" dirty="0"/>
              <a:t>Use HTML to Structure Site Content</a:t>
            </a:r>
            <a:br>
              <a:rPr lang="en-US" b="1" dirty="0"/>
            </a:br>
            <a:r>
              <a:rPr lang="en-US" sz="3600" b="1" dirty="0"/>
              <a:t>html, body, h1, p, strong, </a:t>
            </a:r>
            <a:r>
              <a:rPr lang="en-US" sz="3600" b="1" dirty="0" err="1"/>
              <a:t>em</a:t>
            </a:r>
            <a:r>
              <a:rPr lang="en-US" sz="3600" b="1" dirty="0"/>
              <a:t>, a, </a:t>
            </a:r>
            <a:r>
              <a:rPr lang="en-US" sz="3600" b="1" dirty="0" err="1"/>
              <a:t>img</a:t>
            </a:r>
            <a:endParaRPr lang="en-US" b="1" dirty="0"/>
          </a:p>
        </p:txBody>
      </p:sp>
      <p:pic>
        <p:nvPicPr>
          <p:cNvPr id="4" name="Picture 3"/>
          <p:cNvPicPr>
            <a:picLocks noChangeAspect="1"/>
          </p:cNvPicPr>
          <p:nvPr/>
        </p:nvPicPr>
        <p:blipFill>
          <a:blip r:embed="rId2"/>
          <a:stretch>
            <a:fillRect/>
          </a:stretch>
        </p:blipFill>
        <p:spPr>
          <a:xfrm>
            <a:off x="1445294" y="2015590"/>
            <a:ext cx="8820150" cy="3943350"/>
          </a:xfrm>
          <a:prstGeom prst="rect">
            <a:avLst/>
          </a:prstGeom>
        </p:spPr>
      </p:pic>
    </p:spTree>
    <p:extLst>
      <p:ext uri="{BB962C8B-B14F-4D97-AF65-F5344CB8AC3E}">
        <p14:creationId xmlns:p14="http://schemas.microsoft.com/office/powerpoint/2010/main" val="2748769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HTML's tree </a:t>
            </a:r>
            <a:r>
              <a:rPr lang="en-US" b="1" dirty="0" smtClean="0"/>
              <a:t>structure</a:t>
            </a:r>
            <a:endParaRPr lang="en-US" dirty="0"/>
          </a:p>
        </p:txBody>
      </p:sp>
      <p:sp>
        <p:nvSpPr>
          <p:cNvPr id="3" name="Content Placeholder 2"/>
          <p:cNvSpPr>
            <a:spLocks noGrp="1"/>
          </p:cNvSpPr>
          <p:nvPr>
            <p:ph idx="1"/>
          </p:nvPr>
        </p:nvSpPr>
        <p:spPr>
          <a:xfrm>
            <a:off x="838200" y="1825625"/>
            <a:ext cx="5999205" cy="4351338"/>
          </a:xfrm>
        </p:spPr>
        <p:txBody>
          <a:bodyPr>
            <a:normAutofit/>
          </a:bodyPr>
          <a:lstStyle/>
          <a:p>
            <a:pPr marL="0" indent="0" fontAlgn="t">
              <a:buNone/>
            </a:pPr>
            <a:r>
              <a:rPr lang="en-US" dirty="0"/>
              <a:t>Objects in the DOM can be manipulated by JavaScript (</a:t>
            </a:r>
            <a:r>
              <a:rPr lang="en-US" dirty="0" smtClean="0">
                <a:hlinkClick r:id="rId2"/>
              </a:rPr>
              <a:t>add/remove/modify </a:t>
            </a:r>
            <a:r>
              <a:rPr lang="en-US" dirty="0">
                <a:hlinkClick r:id="rId2"/>
              </a:rPr>
              <a:t>Element</a:t>
            </a:r>
            <a:r>
              <a:rPr lang="en-US" dirty="0"/>
              <a:t>)</a:t>
            </a:r>
          </a:p>
        </p:txBody>
      </p:sp>
      <p:sp>
        <p:nvSpPr>
          <p:cNvPr id="4" name="Content Placeholder 2"/>
          <p:cNvSpPr txBox="1">
            <a:spLocks/>
          </p:cNvSpPr>
          <p:nvPr/>
        </p:nvSpPr>
        <p:spPr>
          <a:xfrm>
            <a:off x="7101016" y="1825625"/>
            <a:ext cx="4252784"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&lt;title&gt;My first web page&lt;/title&gt;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	&lt;h1 id='</a:t>
            </a:r>
            <a:r>
              <a:rPr lang="en-US" sz="1200" b="1" dirty="0" err="1" smtClean="0">
                <a:solidFill>
                  <a:schemeClr val="bg1"/>
                </a:solidFill>
                <a:latin typeface="Courier New" panose="02070309020205020404" pitchFamily="49" charset="0"/>
                <a:cs typeface="Courier New" panose="02070309020205020404" pitchFamily="49" charset="0"/>
              </a:rPr>
              <a:t>blabla</a:t>
            </a:r>
            <a:r>
              <a:rPr lang="en-US" sz="1200" b="1" dirty="0" smtClean="0">
                <a:solidFill>
                  <a:schemeClr val="bg1"/>
                </a:solidFill>
                <a:latin typeface="Courier New" panose="02070309020205020404" pitchFamily="49" charset="0"/>
                <a:cs typeface="Courier New" panose="02070309020205020404" pitchFamily="49" charset="0"/>
              </a:rPr>
              <a:t>'&gt;Hello world&lt;/h1&gt;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b="1"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9974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is JavaScript?</a:t>
            </a:r>
          </a:p>
        </p:txBody>
      </p:sp>
      <p:sp>
        <p:nvSpPr>
          <p:cNvPr id="3" name="Content Placeholder 2"/>
          <p:cNvSpPr>
            <a:spLocks noGrp="1"/>
          </p:cNvSpPr>
          <p:nvPr>
            <p:ph idx="1"/>
          </p:nvPr>
        </p:nvSpPr>
        <p:spPr/>
        <p:txBody>
          <a:bodyPr>
            <a:noAutofit/>
          </a:bodyPr>
          <a:lstStyle/>
          <a:p>
            <a:r>
              <a:rPr lang="en-US" sz="1800" dirty="0" smtClean="0"/>
              <a:t> </a:t>
            </a:r>
            <a:r>
              <a:rPr lang="en-US" sz="1800" dirty="0"/>
              <a:t>A programming language for the web, generally executed client-side (</a:t>
            </a:r>
            <a:r>
              <a:rPr lang="en-US" sz="1800" i="1" dirty="0"/>
              <a:t>in</a:t>
            </a:r>
            <a:r>
              <a:rPr lang="en-US" sz="1800" dirty="0"/>
              <a:t> your web browser).</a:t>
            </a:r>
          </a:p>
          <a:p>
            <a:r>
              <a:rPr lang="en-US" sz="1800" dirty="0" smtClean="0"/>
              <a:t> </a:t>
            </a:r>
            <a:r>
              <a:rPr lang="en-US" sz="1800" dirty="0"/>
              <a:t>JS code is written in 'scripts' which are run when the page renders.</a:t>
            </a:r>
          </a:p>
          <a:p>
            <a:r>
              <a:rPr lang="en-US" sz="1800" dirty="0" smtClean="0"/>
              <a:t>There </a:t>
            </a:r>
            <a:r>
              <a:rPr lang="en-US" sz="1800" dirty="0"/>
              <a:t>are two ways to include JS:</a:t>
            </a:r>
          </a:p>
          <a:p>
            <a:pPr lvl="1" fontAlgn="base"/>
            <a:r>
              <a:rPr lang="en-US" sz="1400" dirty="0"/>
              <a:t>In the document</a:t>
            </a:r>
          </a:p>
          <a:p>
            <a:pPr marL="0" lvl="0" indent="0" fontAlgn="base">
              <a:buNone/>
            </a:pPr>
            <a:r>
              <a:rPr lang="en-US" sz="1800" dirty="0" smtClean="0"/>
              <a:t>	</a:t>
            </a:r>
            <a:r>
              <a:rPr lang="en-US" sz="1100" dirty="0" smtClean="0">
                <a:latin typeface="Courier New" panose="02070309020205020404" pitchFamily="49" charset="0"/>
                <a:cs typeface="Courier New" panose="02070309020205020404" pitchFamily="49" charset="0"/>
              </a:rPr>
              <a:t>&lt;</a:t>
            </a:r>
            <a:r>
              <a:rPr lang="en-US" sz="1100" dirty="0">
                <a:latin typeface="Courier New" panose="02070309020205020404" pitchFamily="49" charset="0"/>
                <a:cs typeface="Courier New" panose="02070309020205020404" pitchFamily="49" charset="0"/>
              </a:rPr>
              <a:t>script type="text/</a:t>
            </a:r>
            <a:r>
              <a:rPr lang="en-US" sz="1100" dirty="0" err="1">
                <a:latin typeface="Courier New" panose="02070309020205020404" pitchFamily="49" charset="0"/>
                <a:cs typeface="Courier New" panose="02070309020205020404" pitchFamily="49" charset="0"/>
              </a:rPr>
              <a:t>javascript</a:t>
            </a:r>
            <a:r>
              <a:rPr lang="en-US" sz="1100" dirty="0">
                <a:latin typeface="Courier New" panose="02070309020205020404" pitchFamily="49" charset="0"/>
                <a:cs typeface="Courier New" panose="02070309020205020404" pitchFamily="49" charset="0"/>
              </a:rPr>
              <a:t>"&gt;</a:t>
            </a:r>
          </a:p>
          <a:p>
            <a:pPr marL="0" lvl="0" indent="0" fontAlgn="base">
              <a:buNone/>
            </a:pP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alert("Hello world!");</a:t>
            </a:r>
          </a:p>
          <a:p>
            <a:pPr marL="0" indent="0" fontAlgn="base">
              <a:buNone/>
            </a:pPr>
            <a:r>
              <a:rPr lang="en-US" sz="1100" dirty="0" smtClean="0">
                <a:latin typeface="Courier New" panose="02070309020205020404" pitchFamily="49" charset="0"/>
                <a:cs typeface="Courier New" panose="02070309020205020404" pitchFamily="49" charset="0"/>
              </a:rPr>
              <a:t>	&lt;/</a:t>
            </a:r>
            <a:r>
              <a:rPr lang="en-US" sz="1100" dirty="0">
                <a:latin typeface="Courier New" panose="02070309020205020404" pitchFamily="49" charset="0"/>
                <a:cs typeface="Courier New" panose="02070309020205020404" pitchFamily="49" charset="0"/>
              </a:rPr>
              <a:t>script&gt;</a:t>
            </a:r>
          </a:p>
          <a:p>
            <a:pPr lvl="1" fontAlgn="base"/>
            <a:r>
              <a:rPr lang="en-US" sz="1400" dirty="0"/>
              <a:t>In a separate file</a:t>
            </a:r>
          </a:p>
          <a:p>
            <a:pPr marL="0" indent="0" fontAlgn="base">
              <a:buNone/>
            </a:pPr>
            <a:r>
              <a:rPr lang="en-US" sz="1800" dirty="0" smtClean="0"/>
              <a:t>	</a:t>
            </a:r>
            <a:r>
              <a:rPr lang="en-US" sz="1200" dirty="0" smtClean="0">
                <a:latin typeface="Courier New" panose="02070309020205020404" pitchFamily="49" charset="0"/>
                <a:cs typeface="Courier New" panose="02070309020205020404" pitchFamily="49" charset="0"/>
              </a:rPr>
              <a:t>&lt;</a:t>
            </a:r>
            <a:r>
              <a:rPr lang="en-US" sz="1200" dirty="0">
                <a:latin typeface="Courier New" panose="02070309020205020404" pitchFamily="49" charset="0"/>
                <a:cs typeface="Courier New" panose="02070309020205020404" pitchFamily="49" charset="0"/>
              </a:rPr>
              <a:t>script </a:t>
            </a:r>
            <a:r>
              <a:rPr lang="en-US" sz="1200" dirty="0" err="1">
                <a:latin typeface="Courier New" panose="02070309020205020404" pitchFamily="49" charset="0"/>
                <a:cs typeface="Courier New" panose="02070309020205020404" pitchFamily="49" charset="0"/>
              </a:rPr>
              <a:t>src</a:t>
            </a:r>
            <a:r>
              <a:rPr lang="en-US" sz="1200" dirty="0">
                <a:latin typeface="Courier New" panose="02070309020205020404" pitchFamily="49" charset="0"/>
                <a:cs typeface="Courier New" panose="02070309020205020404" pitchFamily="49" charset="0"/>
              </a:rPr>
              <a:t>="viz.js"&gt;&lt;/script</a:t>
            </a:r>
            <a:r>
              <a:rPr lang="en-US" sz="1200" dirty="0" smtClean="0">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a:p>
            <a:pPr marL="0" indent="0" defTabSz="288925">
              <a:buNone/>
            </a:pPr>
            <a:endParaRPr lang="en-US" sz="12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3960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Objects in the DOM can be manipulated by JavaScript</a:t>
            </a:r>
          </a:p>
        </p:txBody>
      </p:sp>
      <p:sp>
        <p:nvSpPr>
          <p:cNvPr id="3" name="Content Placeholder 2"/>
          <p:cNvSpPr>
            <a:spLocks noGrp="1"/>
          </p:cNvSpPr>
          <p:nvPr>
            <p:ph idx="1"/>
          </p:nvPr>
        </p:nvSpPr>
        <p:spPr/>
        <p:txBody>
          <a:bodyPr>
            <a:noAutofit/>
          </a:bodyPr>
          <a:lstStyle/>
          <a:p>
            <a:pPr marL="0" indent="0" defTabSz="288925">
              <a:buNone/>
            </a:pPr>
            <a:r>
              <a:rPr lang="en-US" sz="1200" dirty="0">
                <a:latin typeface="Courier New" panose="02070309020205020404" pitchFamily="49" charset="0"/>
                <a:cs typeface="Courier New" panose="02070309020205020404" pitchFamily="49" charset="0"/>
              </a:rPr>
              <a:t>//Objects in the DOM can be manipulated by JavaScript function </a:t>
            </a:r>
            <a:endParaRPr lang="en-US" sz="1200" dirty="0" smtClean="0">
              <a:latin typeface="Courier New" panose="02070309020205020404" pitchFamily="49" charset="0"/>
              <a:cs typeface="Courier New" panose="02070309020205020404" pitchFamily="49" charset="0"/>
            </a:endParaRPr>
          </a:p>
          <a:p>
            <a:pPr marL="0" indent="0" defTabSz="288925">
              <a:buNone/>
            </a:pPr>
            <a:r>
              <a:rPr lang="en-US" sz="1200" dirty="0" err="1" smtClean="0">
                <a:latin typeface="Courier New" panose="02070309020205020404" pitchFamily="49" charset="0"/>
                <a:cs typeface="Courier New" panose="02070309020205020404" pitchFamily="49" charset="0"/>
              </a:rPr>
              <a:t>changeTitle</a:t>
            </a:r>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pPr marL="0" indent="0" defTabSz="288925">
              <a:buNone/>
            </a:pP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title = </a:t>
            </a:r>
            <a:r>
              <a:rPr lang="en-US" sz="1200" dirty="0" err="1">
                <a:latin typeface="Courier New" panose="02070309020205020404" pitchFamily="49" charset="0"/>
                <a:cs typeface="Courier New" panose="02070309020205020404" pitchFamily="49" charset="0"/>
              </a:rPr>
              <a:t>document.getElementById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blabla</a:t>
            </a:r>
            <a:r>
              <a:rPr lang="en-US" sz="1200" dirty="0" smtClean="0">
                <a:latin typeface="Courier New" panose="02070309020205020404" pitchFamily="49" charset="0"/>
                <a:cs typeface="Courier New" panose="02070309020205020404" pitchFamily="49" charset="0"/>
              </a:rPr>
              <a:t>"); </a:t>
            </a:r>
          </a:p>
          <a:p>
            <a:pPr marL="0" indent="0" defTabSz="288925">
              <a:buNone/>
            </a:pP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title.innerText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"See?? JS can manipulate </a:t>
            </a:r>
            <a:r>
              <a:rPr lang="en-US" sz="1200" dirty="0" err="1">
                <a:latin typeface="Courier New" panose="02070309020205020404" pitchFamily="49" charset="0"/>
                <a:cs typeface="Courier New" panose="02070309020205020404" pitchFamily="49" charset="0"/>
              </a:rPr>
              <a:t>dom</a:t>
            </a:r>
            <a:r>
              <a:rPr lang="en-US" sz="1200" dirty="0">
                <a:latin typeface="Courier New" panose="02070309020205020404" pitchFamily="49" charset="0"/>
                <a:cs typeface="Courier New" panose="02070309020205020404" pitchFamily="49" charset="0"/>
              </a:rPr>
              <a:t> objects"; </a:t>
            </a:r>
            <a:endParaRPr lang="en-US" sz="1200" dirty="0" smtClean="0">
              <a:latin typeface="Courier New" panose="02070309020205020404" pitchFamily="49" charset="0"/>
              <a:cs typeface="Courier New" panose="02070309020205020404" pitchFamily="49" charset="0"/>
            </a:endParaRPr>
          </a:p>
          <a:p>
            <a:pPr marL="0" indent="0" defTabSz="288925">
              <a:buNone/>
            </a:pPr>
            <a:r>
              <a:rPr lang="en-US" sz="1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70102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Objects in the DOM can be manipulated by JavaScript</a:t>
            </a:r>
          </a:p>
        </p:txBody>
      </p:sp>
      <p:sp>
        <p:nvSpPr>
          <p:cNvPr id="3" name="Content Placeholder 2"/>
          <p:cNvSpPr>
            <a:spLocks noGrp="1"/>
          </p:cNvSpPr>
          <p:nvPr>
            <p:ph idx="1"/>
          </p:nvPr>
        </p:nvSpPr>
        <p:spPr>
          <a:xfrm>
            <a:off x="838201" y="1838425"/>
            <a:ext cx="4243940" cy="216602"/>
          </a:xfrm>
        </p:spPr>
        <p:txBody>
          <a:bodyPr>
            <a:noAutofit/>
          </a:bodyPr>
          <a:lstStyle/>
          <a:p>
            <a:pPr marL="0" indent="0" defTabSz="288925">
              <a:buNone/>
            </a:pPr>
            <a:r>
              <a:rPr lang="en-US" sz="1200" dirty="0" smtClean="0"/>
              <a:t>Sample.html</a:t>
            </a:r>
            <a:endParaRPr lang="en-US" sz="1200" dirty="0"/>
          </a:p>
        </p:txBody>
      </p:sp>
      <p:sp>
        <p:nvSpPr>
          <p:cNvPr id="4" name="Content Placeholder 2"/>
          <p:cNvSpPr txBox="1">
            <a:spLocks/>
          </p:cNvSpPr>
          <p:nvPr/>
        </p:nvSpPr>
        <p:spPr>
          <a:xfrm>
            <a:off x="5573027" y="2055027"/>
            <a:ext cx="4734827"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None/>
            </a:pPr>
            <a:r>
              <a:rPr lang="en-US" sz="1200" dirty="0" smtClean="0">
                <a:solidFill>
                  <a:schemeClr val="bg1"/>
                </a:solidFill>
                <a:latin typeface="Courier New" panose="02070309020205020404" pitchFamily="49" charset="0"/>
                <a:cs typeface="Courier New" panose="02070309020205020404" pitchFamily="49" charset="0"/>
              </a:rPr>
              <a:t>function </a:t>
            </a:r>
            <a:r>
              <a:rPr lang="en-US" sz="1200" dirty="0" err="1" smtClean="0">
                <a:solidFill>
                  <a:schemeClr val="bg1"/>
                </a:solidFill>
                <a:latin typeface="Courier New" panose="02070309020205020404" pitchFamily="49" charset="0"/>
                <a:cs typeface="Courier New" panose="02070309020205020404" pitchFamily="49" charset="0"/>
              </a:rPr>
              <a:t>myFunction</a:t>
            </a:r>
            <a:r>
              <a:rPr lang="en-US" sz="1200" dirty="0" smtClean="0">
                <a:solidFill>
                  <a:schemeClr val="bg1"/>
                </a:solidFill>
                <a:latin typeface="Courier New" panose="02070309020205020404" pitchFamily="49" charset="0"/>
                <a:cs typeface="Courier New" panose="02070309020205020404" pitchFamily="49" charset="0"/>
              </a:rPr>
              <a:t>(){</a:t>
            </a:r>
          </a:p>
          <a:p>
            <a:pPr marL="0" indent="0" defTabSz="288925">
              <a:buNone/>
            </a:pPr>
            <a:r>
              <a:rPr lang="en-US" sz="1200" dirty="0" smtClean="0">
                <a:solidFill>
                  <a:schemeClr val="bg1"/>
                </a:solidFill>
                <a:latin typeface="Courier New" panose="02070309020205020404" pitchFamily="49" charset="0"/>
                <a:cs typeface="Courier New" panose="02070309020205020404" pitchFamily="49" charset="0"/>
              </a:rPr>
              <a:t>	alert("I'm </a:t>
            </a:r>
            <a:r>
              <a:rPr lang="en-US" sz="1200" dirty="0" err="1" smtClean="0">
                <a:solidFill>
                  <a:schemeClr val="bg1"/>
                </a:solidFill>
                <a:latin typeface="Courier New" panose="02070309020205020404" pitchFamily="49" charset="0"/>
                <a:cs typeface="Courier New" panose="02070309020205020404" pitchFamily="49" charset="0"/>
              </a:rPr>
              <a:t>javascript</a:t>
            </a:r>
            <a:r>
              <a:rPr lang="en-US" sz="1200" dirty="0" smtClean="0">
                <a:solidFill>
                  <a:schemeClr val="bg1"/>
                </a:solidFill>
                <a:latin typeface="Courier New" panose="02070309020205020404" pitchFamily="49" charset="0"/>
                <a:cs typeface="Courier New" panose="02070309020205020404" pitchFamily="49" charset="0"/>
              </a:rPr>
              <a:t> function code in separate file");</a:t>
            </a:r>
          </a:p>
          <a:p>
            <a:pPr marL="0" indent="0" defTabSz="288925">
              <a:buNone/>
            </a:pPr>
            <a:r>
              <a:rPr lang="en-US" sz="1200" dirty="0" smtClean="0">
                <a:solidFill>
                  <a:schemeClr val="bg1"/>
                </a:solidFill>
                <a:latin typeface="Courier New" panose="02070309020205020404" pitchFamily="49" charset="0"/>
                <a:cs typeface="Courier New" panose="02070309020205020404" pitchFamily="49" charset="0"/>
              </a:rPr>
              <a:t>}</a:t>
            </a:r>
          </a:p>
        </p:txBody>
      </p:sp>
      <p:sp>
        <p:nvSpPr>
          <p:cNvPr id="5" name="Content Placeholder 2"/>
          <p:cNvSpPr txBox="1">
            <a:spLocks/>
          </p:cNvSpPr>
          <p:nvPr/>
        </p:nvSpPr>
        <p:spPr>
          <a:xfrm>
            <a:off x="838200" y="2055027"/>
            <a:ext cx="4243940" cy="4351338"/>
          </a:xfrm>
          <a:prstGeom prst="rect">
            <a:avLst/>
          </a:prstGeom>
          <a:solidFill>
            <a:schemeClr val="accent4">
              <a:lumMod val="5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	&lt;title&gt;My first web page&lt;/title&gt;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	&lt;script language="</a:t>
            </a:r>
            <a:r>
              <a:rPr lang="en-US" sz="1200" dirty="0" err="1" smtClean="0">
                <a:solidFill>
                  <a:schemeClr val="bg1"/>
                </a:solidFill>
                <a:latin typeface="Courier New" panose="02070309020205020404" pitchFamily="49" charset="0"/>
                <a:cs typeface="Courier New" panose="02070309020205020404" pitchFamily="49" charset="0"/>
              </a:rPr>
              <a:t>javascript</a:t>
            </a:r>
            <a:r>
              <a:rPr lang="en-US" sz="1200" dirty="0" smtClean="0">
                <a:solidFill>
                  <a:schemeClr val="bg1"/>
                </a:solidFill>
                <a:latin typeface="Courier New" panose="02070309020205020404" pitchFamily="49" charset="0"/>
                <a:cs typeface="Courier New" panose="02070309020205020404" pitchFamily="49" charset="0"/>
              </a:rPr>
              <a:t>" type="text/</a:t>
            </a:r>
            <a:r>
              <a:rPr lang="en-US" sz="1200" dirty="0" err="1" smtClean="0">
                <a:solidFill>
                  <a:schemeClr val="bg1"/>
                </a:solidFill>
                <a:latin typeface="Courier New" panose="02070309020205020404" pitchFamily="49" charset="0"/>
                <a:cs typeface="Courier New" panose="02070309020205020404" pitchFamily="49" charset="0"/>
              </a:rPr>
              <a:t>javascript</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err="1" smtClean="0">
                <a:solidFill>
                  <a:schemeClr val="bg1"/>
                </a:solidFill>
                <a:latin typeface="Courier New" panose="02070309020205020404" pitchFamily="49" charset="0"/>
                <a:cs typeface="Courier New" panose="02070309020205020404" pitchFamily="49" charset="0"/>
              </a:rPr>
              <a:t>src</a:t>
            </a:r>
            <a:r>
              <a:rPr lang="en-US" sz="1200" dirty="0" smtClean="0">
                <a:solidFill>
                  <a:schemeClr val="bg1"/>
                </a:solidFill>
                <a:latin typeface="Courier New" panose="02070309020205020404" pitchFamily="49" charset="0"/>
                <a:cs typeface="Courier New" panose="02070309020205020404" pitchFamily="49" charset="0"/>
              </a:rPr>
              <a:t>="myCode.js"&gt;&lt;/script&gt;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&lt;/head&gt;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	&lt;h1 id='</a:t>
            </a:r>
            <a:r>
              <a:rPr lang="en-US" sz="1200" dirty="0" err="1" smtClean="0">
                <a:solidFill>
                  <a:schemeClr val="bg1"/>
                </a:solidFill>
                <a:latin typeface="Courier New" panose="02070309020205020404" pitchFamily="49" charset="0"/>
                <a:cs typeface="Courier New" panose="02070309020205020404" pitchFamily="49" charset="0"/>
              </a:rPr>
              <a:t>blabla</a:t>
            </a:r>
            <a:r>
              <a:rPr lang="en-US" sz="1200" dirty="0" smtClean="0">
                <a:solidFill>
                  <a:schemeClr val="bg1"/>
                </a:solidFill>
                <a:latin typeface="Courier New" panose="02070309020205020404" pitchFamily="49" charset="0"/>
                <a:cs typeface="Courier New" panose="02070309020205020404" pitchFamily="49" charset="0"/>
              </a:rPr>
              <a:t>'&gt;Hello world&lt;/h1&gt;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	&lt;button </a:t>
            </a:r>
            <a:r>
              <a:rPr lang="en-US" sz="1200" dirty="0" err="1" smtClean="0">
                <a:solidFill>
                  <a:schemeClr val="bg1"/>
                </a:solidFill>
                <a:latin typeface="Courier New" panose="02070309020205020404" pitchFamily="49" charset="0"/>
                <a:cs typeface="Courier New" panose="02070309020205020404" pitchFamily="49" charset="0"/>
              </a:rPr>
              <a:t>onclick</a:t>
            </a:r>
            <a:r>
              <a:rPr lang="en-US" sz="1200" dirty="0" smtClean="0">
                <a:solidFill>
                  <a:schemeClr val="bg1"/>
                </a:solidFill>
                <a:latin typeface="Courier New" panose="02070309020205020404" pitchFamily="49" charset="0"/>
                <a:cs typeface="Courier New" panose="02070309020205020404" pitchFamily="49" charset="0"/>
              </a:rPr>
              <a:t>="</a:t>
            </a:r>
            <a:r>
              <a:rPr lang="en-US" sz="1200" dirty="0" err="1" smtClean="0">
                <a:solidFill>
                  <a:schemeClr val="bg1"/>
                </a:solidFill>
                <a:latin typeface="Courier New" panose="02070309020205020404" pitchFamily="49" charset="0"/>
                <a:cs typeface="Courier New" panose="02070309020205020404" pitchFamily="49" charset="0"/>
              </a:rPr>
              <a:t>myFunction</a:t>
            </a:r>
            <a:r>
              <a:rPr lang="en-US" sz="1200" dirty="0" smtClean="0">
                <a:solidFill>
                  <a:schemeClr val="bg1"/>
                </a:solidFill>
                <a:latin typeface="Courier New" panose="02070309020205020404" pitchFamily="49" charset="0"/>
                <a:cs typeface="Courier New" panose="02070309020205020404" pitchFamily="49" charset="0"/>
              </a:rPr>
              <a:t>()"&gt;Click me&lt;/button&gt;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&lt;/body&gt;</a:t>
            </a:r>
          </a:p>
          <a:p>
            <a:pPr marL="0" indent="0" defTabSz="288925">
              <a:buFont typeface="Arial" panose="020B0604020202020204" pitchFamily="34" charset="0"/>
              <a:buNone/>
            </a:pPr>
            <a:r>
              <a:rPr lang="en-US" sz="1200" dirty="0" smtClean="0">
                <a:solidFill>
                  <a:schemeClr val="bg1"/>
                </a:solidFill>
                <a:latin typeface="Courier New" panose="02070309020205020404" pitchFamily="49" charset="0"/>
                <a:cs typeface="Courier New" panose="02070309020205020404" pitchFamily="49" charset="0"/>
              </a:rPr>
              <a:t>&lt;/html&gt;</a:t>
            </a:r>
          </a:p>
          <a:p>
            <a:pPr marL="0" indent="0" defTabSz="288925">
              <a:buFont typeface="Arial" panose="020B0604020202020204" pitchFamily="34" charset="0"/>
              <a:buNone/>
            </a:pPr>
            <a:endParaRPr lang="en-US" sz="1200" dirty="0">
              <a:solidFill>
                <a:schemeClr val="bg1"/>
              </a:solidFill>
            </a:endParaRPr>
          </a:p>
        </p:txBody>
      </p:sp>
      <p:sp>
        <p:nvSpPr>
          <p:cNvPr id="7" name="Content Placeholder 2"/>
          <p:cNvSpPr txBox="1">
            <a:spLocks/>
          </p:cNvSpPr>
          <p:nvPr/>
        </p:nvSpPr>
        <p:spPr>
          <a:xfrm>
            <a:off x="5573027" y="1811972"/>
            <a:ext cx="4243940" cy="2166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88925">
              <a:buFont typeface="Arial" panose="020B0604020202020204" pitchFamily="34" charset="0"/>
              <a:buNone/>
            </a:pPr>
            <a:r>
              <a:rPr lang="en-US" sz="1200" dirty="0" smtClean="0"/>
              <a:t>myCode.js</a:t>
            </a:r>
            <a:endParaRPr lang="en-US" sz="1200" dirty="0"/>
          </a:p>
        </p:txBody>
      </p:sp>
    </p:spTree>
    <p:extLst>
      <p:ext uri="{BB962C8B-B14F-4D97-AF65-F5344CB8AC3E}">
        <p14:creationId xmlns:p14="http://schemas.microsoft.com/office/powerpoint/2010/main" val="2590615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(day 1)</a:t>
            </a:r>
            <a:endParaRPr lang="en-US" dirty="0"/>
          </a:p>
        </p:txBody>
      </p:sp>
      <p:sp>
        <p:nvSpPr>
          <p:cNvPr id="3" name="Content Placeholder 2"/>
          <p:cNvSpPr>
            <a:spLocks noGrp="1"/>
          </p:cNvSpPr>
          <p:nvPr>
            <p:ph idx="1"/>
          </p:nvPr>
        </p:nvSpPr>
        <p:spPr>
          <a:xfrm>
            <a:off x="838200" y="1817461"/>
            <a:ext cx="10515600" cy="4351338"/>
          </a:xfrm>
        </p:spPr>
        <p:txBody>
          <a:bodyPr/>
          <a:lstStyle/>
          <a:p>
            <a:r>
              <a:rPr lang="en-US" dirty="0" smtClean="0"/>
              <a:t>Introduction</a:t>
            </a:r>
          </a:p>
          <a:p>
            <a:r>
              <a:rPr lang="en-US" dirty="0" smtClean="0"/>
              <a:t>Evaluation</a:t>
            </a:r>
          </a:p>
          <a:p>
            <a:r>
              <a:rPr lang="en-US" dirty="0" smtClean="0"/>
              <a:t>Requirements</a:t>
            </a:r>
          </a:p>
          <a:p>
            <a:r>
              <a:rPr lang="en-US" dirty="0" smtClean="0"/>
              <a:t>Basics of HTML + JavaScript</a:t>
            </a:r>
          </a:p>
        </p:txBody>
      </p:sp>
    </p:spTree>
    <p:extLst>
      <p:ext uri="{BB962C8B-B14F-4D97-AF65-F5344CB8AC3E}">
        <p14:creationId xmlns:p14="http://schemas.microsoft.com/office/powerpoint/2010/main" val="3916846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5191897" cy="4351338"/>
          </a:xfrm>
        </p:spPr>
        <p:txBody>
          <a:bodyPr/>
          <a:lstStyle/>
          <a:p>
            <a:pPr marL="0" indent="0">
              <a:buNone/>
            </a:pPr>
            <a:r>
              <a:rPr lang="en-US" dirty="0" smtClean="0"/>
              <a:t>When you are using Chrome you can enter any </a:t>
            </a:r>
            <a:r>
              <a:rPr lang="en-US" dirty="0" err="1" smtClean="0"/>
              <a:t>javascript</a:t>
            </a:r>
            <a:r>
              <a:rPr lang="en-US" dirty="0" smtClean="0"/>
              <a:t> code in the runtime just by opening console window and typing the code:</a:t>
            </a:r>
            <a:endParaRPr lang="en-US" dirty="0"/>
          </a:p>
        </p:txBody>
      </p:sp>
      <p:pic>
        <p:nvPicPr>
          <p:cNvPr id="6" name="Picture 5"/>
          <p:cNvPicPr>
            <a:picLocks noChangeAspect="1"/>
          </p:cNvPicPr>
          <p:nvPr/>
        </p:nvPicPr>
        <p:blipFill>
          <a:blip r:embed="rId2"/>
          <a:stretch>
            <a:fillRect/>
          </a:stretch>
        </p:blipFill>
        <p:spPr>
          <a:xfrm>
            <a:off x="6143625" y="1825625"/>
            <a:ext cx="5210175" cy="4743450"/>
          </a:xfrm>
          <a:prstGeom prst="rect">
            <a:avLst/>
          </a:prstGeom>
        </p:spPr>
      </p:pic>
    </p:spTree>
    <p:extLst>
      <p:ext uri="{BB962C8B-B14F-4D97-AF65-F5344CB8AC3E}">
        <p14:creationId xmlns:p14="http://schemas.microsoft.com/office/powerpoint/2010/main" val="53010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5191897" cy="4351338"/>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1038225" y="323850"/>
            <a:ext cx="10115550" cy="6210300"/>
          </a:xfrm>
          <a:prstGeom prst="rect">
            <a:avLst/>
          </a:prstGeom>
        </p:spPr>
      </p:pic>
    </p:spTree>
    <p:extLst>
      <p:ext uri="{BB962C8B-B14F-4D97-AF65-F5344CB8AC3E}">
        <p14:creationId xmlns:p14="http://schemas.microsoft.com/office/powerpoint/2010/main" val="2271814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(together)</a:t>
            </a:r>
            <a:endParaRPr lang="en-US" dirty="0"/>
          </a:p>
        </p:txBody>
      </p:sp>
      <p:sp>
        <p:nvSpPr>
          <p:cNvPr id="3" name="Content Placeholder 2"/>
          <p:cNvSpPr>
            <a:spLocks noGrp="1"/>
          </p:cNvSpPr>
          <p:nvPr>
            <p:ph idx="1"/>
          </p:nvPr>
        </p:nvSpPr>
        <p:spPr/>
        <p:txBody>
          <a:bodyPr>
            <a:noAutofit/>
          </a:bodyPr>
          <a:lstStyle/>
          <a:p>
            <a:pPr marL="0" indent="0" defTabSz="288925">
              <a:buNone/>
            </a:pPr>
            <a:r>
              <a:rPr lang="en-US" sz="2000" dirty="0" smtClean="0">
                <a:latin typeface="+mj-lt"/>
                <a:cs typeface="Courier New" panose="02070309020205020404" pitchFamily="49" charset="0"/>
              </a:rPr>
              <a:t>Try to </a:t>
            </a:r>
            <a:r>
              <a:rPr lang="en-US" sz="2000" dirty="0" smtClean="0">
                <a:latin typeface="+mj-lt"/>
                <a:cs typeface="Courier New" panose="02070309020205020404" pitchFamily="49" charset="0"/>
              </a:rPr>
              <a:t>create html </a:t>
            </a:r>
            <a:r>
              <a:rPr lang="en-US" sz="2000" dirty="0" smtClean="0">
                <a:latin typeface="+mj-lt"/>
                <a:cs typeface="Courier New" panose="02070309020205020404" pitchFamily="49" charset="0"/>
              </a:rPr>
              <a:t>and </a:t>
            </a:r>
            <a:r>
              <a:rPr lang="en-US" sz="2000" dirty="0" err="1" smtClean="0">
                <a:latin typeface="+mj-lt"/>
                <a:cs typeface="Courier New" panose="02070309020205020404" pitchFamily="49" charset="0"/>
              </a:rPr>
              <a:t>javascript</a:t>
            </a:r>
            <a:r>
              <a:rPr lang="en-US" sz="2000" dirty="0" smtClean="0">
                <a:latin typeface="+mj-lt"/>
                <a:cs typeface="Courier New" panose="02070309020205020404" pitchFamily="49" charset="0"/>
              </a:rPr>
              <a:t> code, so there will be two buttons and input text. Clicking on the first button will result in the green message: “Hello &lt;your name&gt;”. Clicking on the second one will result in red message: “Bye, bye”.</a:t>
            </a:r>
          </a:p>
        </p:txBody>
      </p:sp>
      <p:pic>
        <p:nvPicPr>
          <p:cNvPr id="4" name="Picture 3"/>
          <p:cNvPicPr>
            <a:picLocks noChangeAspect="1"/>
          </p:cNvPicPr>
          <p:nvPr/>
        </p:nvPicPr>
        <p:blipFill>
          <a:blip r:embed="rId2"/>
          <a:stretch>
            <a:fillRect/>
          </a:stretch>
        </p:blipFill>
        <p:spPr>
          <a:xfrm>
            <a:off x="838200" y="2779755"/>
            <a:ext cx="4155474" cy="3779795"/>
          </a:xfrm>
          <a:prstGeom prst="rect">
            <a:avLst/>
          </a:prstGeom>
        </p:spPr>
      </p:pic>
      <p:pic>
        <p:nvPicPr>
          <p:cNvPr id="5" name="Picture 4"/>
          <p:cNvPicPr>
            <a:picLocks noChangeAspect="1"/>
          </p:cNvPicPr>
          <p:nvPr/>
        </p:nvPicPr>
        <p:blipFill>
          <a:blip r:embed="rId3"/>
          <a:stretch>
            <a:fillRect/>
          </a:stretch>
        </p:blipFill>
        <p:spPr>
          <a:xfrm>
            <a:off x="6747433" y="2782612"/>
            <a:ext cx="4126514" cy="3776938"/>
          </a:xfrm>
          <a:prstGeom prst="rect">
            <a:avLst/>
          </a:prstGeom>
        </p:spPr>
      </p:pic>
    </p:spTree>
    <p:extLst>
      <p:ext uri="{BB962C8B-B14F-4D97-AF65-F5344CB8AC3E}">
        <p14:creationId xmlns:p14="http://schemas.microsoft.com/office/powerpoint/2010/main" val="2930762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(alone)</a:t>
            </a:r>
            <a:endParaRPr lang="en-US" dirty="0"/>
          </a:p>
        </p:txBody>
      </p:sp>
      <p:sp>
        <p:nvSpPr>
          <p:cNvPr id="3" name="Content Placeholder 2"/>
          <p:cNvSpPr>
            <a:spLocks noGrp="1"/>
          </p:cNvSpPr>
          <p:nvPr>
            <p:ph idx="1"/>
          </p:nvPr>
        </p:nvSpPr>
        <p:spPr/>
        <p:txBody>
          <a:bodyPr>
            <a:noAutofit/>
          </a:bodyPr>
          <a:lstStyle/>
          <a:p>
            <a:pPr marL="0" indent="0" defTabSz="288925">
              <a:buNone/>
            </a:pPr>
            <a:r>
              <a:rPr lang="en-US" sz="2000" dirty="0" smtClean="0">
                <a:latin typeface="+mj-lt"/>
                <a:cs typeface="Courier New" panose="02070309020205020404" pitchFamily="49" charset="0"/>
              </a:rPr>
              <a:t>Create simple calculator like the one shown in the bottom.</a:t>
            </a:r>
          </a:p>
        </p:txBody>
      </p:sp>
      <p:pic>
        <p:nvPicPr>
          <p:cNvPr id="6" name="Picture 5"/>
          <p:cNvPicPr>
            <a:picLocks noChangeAspect="1"/>
          </p:cNvPicPr>
          <p:nvPr/>
        </p:nvPicPr>
        <p:blipFill>
          <a:blip r:embed="rId2"/>
          <a:stretch>
            <a:fillRect/>
          </a:stretch>
        </p:blipFill>
        <p:spPr>
          <a:xfrm>
            <a:off x="3409269" y="2181225"/>
            <a:ext cx="4942795" cy="4536167"/>
          </a:xfrm>
          <a:prstGeom prst="rect">
            <a:avLst/>
          </a:prstGeom>
        </p:spPr>
      </p:pic>
    </p:spTree>
    <p:extLst>
      <p:ext uri="{BB962C8B-B14F-4D97-AF65-F5344CB8AC3E}">
        <p14:creationId xmlns:p14="http://schemas.microsoft.com/office/powerpoint/2010/main" val="1827894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 </a:t>
            </a:r>
            <a:r>
              <a:rPr lang="en-US" b="1" dirty="0" err="1"/>
              <a:t>BioJS</a:t>
            </a:r>
            <a:r>
              <a:rPr lang="en-US" b="1" dirty="0"/>
              <a:t> at a </a:t>
            </a:r>
            <a:r>
              <a:rPr lang="en-US" b="1" dirty="0" smtClean="0"/>
              <a:t>glance</a:t>
            </a:r>
            <a:endParaRPr lang="en-US" dirty="0"/>
          </a:p>
        </p:txBody>
      </p:sp>
      <p:sp>
        <p:nvSpPr>
          <p:cNvPr id="3" name="Content Placeholder 2"/>
          <p:cNvSpPr>
            <a:spLocks noGrp="1"/>
          </p:cNvSpPr>
          <p:nvPr>
            <p:ph idx="1"/>
          </p:nvPr>
        </p:nvSpPr>
        <p:spPr/>
        <p:txBody>
          <a:bodyPr>
            <a:noAutofit/>
          </a:bodyPr>
          <a:lstStyle/>
          <a:p>
            <a:pPr marL="0" indent="0" defTabSz="288925">
              <a:buNone/>
            </a:pPr>
            <a:r>
              <a:rPr lang="en-US" sz="2400" dirty="0" smtClean="0"/>
              <a:t>What is </a:t>
            </a:r>
            <a:r>
              <a:rPr lang="en-US" sz="2400" dirty="0" err="1" smtClean="0"/>
              <a:t>BioJS</a:t>
            </a:r>
            <a:r>
              <a:rPr lang="en-US" sz="2400" dirty="0" smtClean="0"/>
              <a:t>?</a:t>
            </a:r>
            <a:r>
              <a:rPr lang="en-US" sz="2400" dirty="0"/>
              <a:t> </a:t>
            </a:r>
            <a:r>
              <a:rPr lang="en-US" sz="2000" dirty="0"/>
              <a:t/>
            </a:r>
            <a:br>
              <a:rPr lang="en-US" sz="2000" dirty="0"/>
            </a:br>
            <a:r>
              <a:rPr lang="en-US" sz="2000" dirty="0"/>
              <a:t>A collection of JavaScript components to represent biological data (+ guidelines</a:t>
            </a:r>
            <a:r>
              <a:rPr lang="en-US" sz="2000" dirty="0" smtClean="0"/>
              <a:t>)</a:t>
            </a:r>
          </a:p>
          <a:p>
            <a:pPr marL="0" indent="0" defTabSz="288925">
              <a:buNone/>
            </a:pPr>
            <a:r>
              <a:rPr lang="en-US" sz="2400" dirty="0" smtClean="0"/>
              <a:t>Who is involved?</a:t>
            </a:r>
            <a:r>
              <a:rPr lang="en-US" sz="2400" dirty="0"/>
              <a:t> </a:t>
            </a:r>
            <a:r>
              <a:rPr lang="en-US" sz="2000" dirty="0"/>
              <a:t/>
            </a:r>
            <a:br>
              <a:rPr lang="en-US" sz="2000" dirty="0"/>
            </a:br>
            <a:r>
              <a:rPr lang="en-US" sz="2000" dirty="0"/>
              <a:t>Open source project. Everybody welcome to contribute as: Users, Developers and Collaborators</a:t>
            </a:r>
          </a:p>
          <a:p>
            <a:pPr marL="0" indent="0" defTabSz="288925">
              <a:buNone/>
            </a:pPr>
            <a:r>
              <a:rPr lang="en-US" sz="2400" dirty="0" smtClean="0"/>
              <a:t>Where?</a:t>
            </a:r>
            <a:endParaRPr lang="en-US" sz="2400" dirty="0"/>
          </a:p>
          <a:p>
            <a:r>
              <a:rPr lang="en-US" sz="2000" dirty="0" smtClean="0"/>
              <a:t>Web</a:t>
            </a:r>
            <a:r>
              <a:rPr lang="en-US" sz="2000" dirty="0"/>
              <a:t>: biojs.net</a:t>
            </a:r>
          </a:p>
          <a:p>
            <a:r>
              <a:rPr lang="en-US" sz="2000" dirty="0" smtClean="0"/>
              <a:t>Discover </a:t>
            </a:r>
            <a:r>
              <a:rPr lang="en-US" sz="2000" dirty="0"/>
              <a:t>at biojs.io</a:t>
            </a:r>
          </a:p>
          <a:p>
            <a:r>
              <a:rPr lang="en-US" sz="2000" dirty="0" smtClean="0"/>
              <a:t>Tutorials </a:t>
            </a:r>
            <a:r>
              <a:rPr lang="en-US" sz="2000" dirty="0"/>
              <a:t>at edu.biojs.net</a:t>
            </a:r>
          </a:p>
          <a:p>
            <a:r>
              <a:rPr lang="en-US" sz="2000" dirty="0" smtClean="0"/>
              <a:t>Code </a:t>
            </a:r>
            <a:r>
              <a:rPr lang="en-US" sz="2000" dirty="0"/>
              <a:t>at </a:t>
            </a:r>
            <a:r>
              <a:rPr lang="en-US" sz="2000" dirty="0" err="1"/>
              <a:t>Github</a:t>
            </a:r>
            <a:r>
              <a:rPr lang="en-US" sz="2000" dirty="0"/>
              <a:t> (github.com/</a:t>
            </a:r>
            <a:r>
              <a:rPr lang="en-US" sz="2000" dirty="0" err="1"/>
              <a:t>biojs</a:t>
            </a:r>
            <a:r>
              <a:rPr lang="en-US" sz="2000" dirty="0"/>
              <a:t>/</a:t>
            </a:r>
            <a:r>
              <a:rPr lang="en-US" sz="2000" dirty="0" err="1"/>
              <a:t>biojs</a:t>
            </a:r>
            <a:r>
              <a:rPr lang="en-US" sz="2000" dirty="0"/>
              <a:t>)</a:t>
            </a:r>
          </a:p>
          <a:p>
            <a:r>
              <a:rPr lang="en-US" sz="2000" dirty="0" smtClean="0"/>
              <a:t>Components </a:t>
            </a:r>
            <a:r>
              <a:rPr lang="en-US" sz="2000" dirty="0"/>
              <a:t>at </a:t>
            </a:r>
            <a:r>
              <a:rPr lang="en-US" sz="2000" dirty="0" err="1"/>
              <a:t>npm</a:t>
            </a:r>
            <a:endParaRPr lang="en-US" sz="2000" dirty="0"/>
          </a:p>
          <a:p>
            <a:pPr marL="0" indent="0" defTabSz="288925">
              <a:buNone/>
            </a:pPr>
            <a:endParaRPr lang="en-US" sz="2000" dirty="0" smtClean="0">
              <a:latin typeface="+mj-lt"/>
              <a:cs typeface="Courier New" panose="02070309020205020404" pitchFamily="49" charset="0"/>
            </a:endParaRPr>
          </a:p>
        </p:txBody>
      </p:sp>
    </p:spTree>
    <p:extLst>
      <p:ext uri="{BB962C8B-B14F-4D97-AF65-F5344CB8AC3E}">
        <p14:creationId xmlns:p14="http://schemas.microsoft.com/office/powerpoint/2010/main" val="246745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a:t>BioJS</a:t>
            </a:r>
            <a:r>
              <a:rPr lang="en-US" b="1" dirty="0"/>
              <a:t> principles</a:t>
            </a:r>
          </a:p>
        </p:txBody>
      </p:sp>
      <p:sp>
        <p:nvSpPr>
          <p:cNvPr id="3" name="Content Placeholder 2"/>
          <p:cNvSpPr>
            <a:spLocks noGrp="1"/>
          </p:cNvSpPr>
          <p:nvPr>
            <p:ph idx="1"/>
          </p:nvPr>
        </p:nvSpPr>
        <p:spPr/>
        <p:txBody>
          <a:bodyPr>
            <a:noAutofit/>
          </a:bodyPr>
          <a:lstStyle/>
          <a:p>
            <a:pPr marL="0" indent="0" defTabSz="288925">
              <a:buNone/>
            </a:pPr>
            <a:r>
              <a:rPr lang="en-US" sz="2400" dirty="0"/>
              <a:t>A component should be easy to: </a:t>
            </a:r>
            <a:endParaRPr lang="en-US" sz="2400" dirty="0" smtClean="0"/>
          </a:p>
          <a:p>
            <a:r>
              <a:rPr lang="en-US" sz="2000" dirty="0" smtClean="0"/>
              <a:t>Discover</a:t>
            </a:r>
            <a:endParaRPr lang="en-US" sz="2000" dirty="0"/>
          </a:p>
          <a:p>
            <a:r>
              <a:rPr lang="en-US" sz="2000" dirty="0" smtClean="0"/>
              <a:t>Use</a:t>
            </a:r>
            <a:endParaRPr lang="en-US" sz="2000" dirty="0"/>
          </a:p>
          <a:p>
            <a:r>
              <a:rPr lang="en-US" sz="2000" dirty="0" smtClean="0"/>
              <a:t>Combine </a:t>
            </a:r>
            <a:r>
              <a:rPr lang="en-US" sz="2000" dirty="0"/>
              <a:t>and integrate</a:t>
            </a:r>
          </a:p>
          <a:p>
            <a:r>
              <a:rPr lang="en-US" sz="2000" dirty="0" smtClean="0"/>
              <a:t>Extend</a:t>
            </a:r>
            <a:r>
              <a:rPr lang="en-US" sz="2000" dirty="0"/>
              <a:t> and Maintain</a:t>
            </a:r>
          </a:p>
          <a:p>
            <a:pPr marL="0" indent="0" defTabSz="288925">
              <a:buNone/>
            </a:pPr>
            <a:endParaRPr lang="en-US" sz="2000" dirty="0" smtClean="0">
              <a:latin typeface="+mj-lt"/>
              <a:cs typeface="Courier New" panose="02070309020205020404" pitchFamily="49" charset="0"/>
            </a:endParaRPr>
          </a:p>
        </p:txBody>
      </p:sp>
    </p:spTree>
    <p:extLst>
      <p:ext uri="{BB962C8B-B14F-4D97-AF65-F5344CB8AC3E}">
        <p14:creationId xmlns:p14="http://schemas.microsoft.com/office/powerpoint/2010/main" val="392199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Discover - </a:t>
            </a:r>
            <a:r>
              <a:rPr lang="en-US" b="1" dirty="0">
                <a:hlinkClick r:id="rId2"/>
              </a:rPr>
              <a:t>biojs.io</a:t>
            </a:r>
            <a:endParaRPr lang="en-US" b="1" dirty="0"/>
          </a:p>
        </p:txBody>
      </p:sp>
      <p:sp>
        <p:nvSpPr>
          <p:cNvPr id="3" name="Content Placeholder 2"/>
          <p:cNvSpPr>
            <a:spLocks noGrp="1"/>
          </p:cNvSpPr>
          <p:nvPr>
            <p:ph idx="1"/>
          </p:nvPr>
        </p:nvSpPr>
        <p:spPr/>
        <p:txBody>
          <a:bodyPr>
            <a:noAutofit/>
          </a:bodyPr>
          <a:lstStyle/>
          <a:p>
            <a:pPr marL="0" indent="0" defTabSz="288925">
              <a:buNone/>
            </a:pPr>
            <a:endParaRPr lang="en-US" sz="2000" dirty="0" smtClean="0">
              <a:latin typeface="+mj-lt"/>
              <a:cs typeface="Courier New" panose="02070309020205020404" pitchFamily="49" charset="0"/>
            </a:endParaRPr>
          </a:p>
        </p:txBody>
      </p:sp>
      <p:pic>
        <p:nvPicPr>
          <p:cNvPr id="2050" name="Picture 2" descr="http://biojs-edu.github.io/Vizbi-2016/dist/img/regist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469" y="1510067"/>
            <a:ext cx="6939188" cy="527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653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a:t>
            </a:r>
            <a:r>
              <a:rPr lang="en-US" dirty="0" smtClean="0"/>
              <a:t/>
            </a:r>
            <a:br>
              <a:rPr lang="en-US" dirty="0" smtClean="0"/>
            </a:br>
            <a:r>
              <a:rPr lang="en-US" sz="1800" dirty="0" smtClean="0"/>
              <a:t>install, configure, go</a:t>
            </a:r>
            <a:endParaRPr lang="en-US" dirty="0"/>
          </a:p>
        </p:txBody>
      </p:sp>
      <p:sp>
        <p:nvSpPr>
          <p:cNvPr id="3" name="Content Placeholder 2"/>
          <p:cNvSpPr>
            <a:spLocks noGrp="1"/>
          </p:cNvSpPr>
          <p:nvPr>
            <p:ph idx="1"/>
          </p:nvPr>
        </p:nvSpPr>
        <p:spPr/>
        <p:txBody>
          <a:bodyPr/>
          <a:lstStyle/>
          <a:p>
            <a:endParaRPr lang="en-US" dirty="0"/>
          </a:p>
        </p:txBody>
      </p:sp>
      <p:pic>
        <p:nvPicPr>
          <p:cNvPr id="3077" name="Picture 5" descr="http://biojs-edu.github.io/Vizbi-2016/dist/img/biojs-n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272643" cy="172984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biojs-edu.github.io/Vizbi-2016/dist/img/codep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55465"/>
            <a:ext cx="5546271" cy="296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329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Combine and integrate</a:t>
            </a:r>
            <a:endParaRPr lang="en-US" b="1" dirty="0"/>
          </a:p>
        </p:txBody>
      </p:sp>
      <p:sp>
        <p:nvSpPr>
          <p:cNvPr id="3" name="Content Placeholder 2"/>
          <p:cNvSpPr>
            <a:spLocks noGrp="1"/>
          </p:cNvSpPr>
          <p:nvPr>
            <p:ph idx="1"/>
          </p:nvPr>
        </p:nvSpPr>
        <p:spPr/>
        <p:txBody>
          <a:bodyPr/>
          <a:lstStyle/>
          <a:p>
            <a:endParaRPr lang="en-US" dirty="0"/>
          </a:p>
        </p:txBody>
      </p:sp>
      <p:pic>
        <p:nvPicPr>
          <p:cNvPr id="4098" name="Picture 2" descr="http://biojs-edu.github.io/Vizbi-2016/dist/img/ev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36611"/>
            <a:ext cx="107442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430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Extend</a:t>
            </a:r>
            <a:endParaRPr lang="en-US" dirty="0"/>
          </a:p>
        </p:txBody>
      </p:sp>
      <p:sp>
        <p:nvSpPr>
          <p:cNvPr id="3" name="Content Placeholder 2"/>
          <p:cNvSpPr>
            <a:spLocks noGrp="1"/>
          </p:cNvSpPr>
          <p:nvPr>
            <p:ph idx="1"/>
          </p:nvPr>
        </p:nvSpPr>
        <p:spPr/>
        <p:txBody>
          <a:bodyPr/>
          <a:lstStyle/>
          <a:p>
            <a:endParaRPr lang="en-US"/>
          </a:p>
        </p:txBody>
      </p:sp>
      <p:pic>
        <p:nvPicPr>
          <p:cNvPr id="5122" name="Picture 2" descr="http://biojs-edu.github.io/Vizbi-2016/dist/img/ext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78794"/>
            <a:ext cx="9786710" cy="56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00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(day 2)</a:t>
            </a:r>
            <a:endParaRPr lang="en-US" dirty="0"/>
          </a:p>
        </p:txBody>
      </p:sp>
      <p:sp>
        <p:nvSpPr>
          <p:cNvPr id="3" name="Content Placeholder 2"/>
          <p:cNvSpPr>
            <a:spLocks noGrp="1"/>
          </p:cNvSpPr>
          <p:nvPr>
            <p:ph idx="1"/>
          </p:nvPr>
        </p:nvSpPr>
        <p:spPr>
          <a:xfrm>
            <a:off x="838200" y="1817461"/>
            <a:ext cx="10515600" cy="4351338"/>
          </a:xfrm>
        </p:spPr>
        <p:txBody>
          <a:bodyPr/>
          <a:lstStyle/>
          <a:p>
            <a:r>
              <a:rPr lang="en-US" dirty="0" smtClean="0"/>
              <a:t>What is </a:t>
            </a:r>
            <a:r>
              <a:rPr lang="en-US" dirty="0" err="1" smtClean="0"/>
              <a:t>BioJS</a:t>
            </a:r>
            <a:r>
              <a:rPr lang="en-US" dirty="0" smtClean="0"/>
              <a:t>?</a:t>
            </a:r>
          </a:p>
          <a:p>
            <a:r>
              <a:rPr lang="en-US" dirty="0" smtClean="0"/>
              <a:t>How to use </a:t>
            </a:r>
            <a:r>
              <a:rPr lang="en-US" dirty="0" err="1" smtClean="0"/>
              <a:t>BioJS</a:t>
            </a:r>
            <a:r>
              <a:rPr lang="en-US" dirty="0" smtClean="0"/>
              <a:t> component</a:t>
            </a:r>
          </a:p>
          <a:p>
            <a:r>
              <a:rPr lang="en-US" dirty="0" smtClean="0"/>
              <a:t>Introduction to node.js</a:t>
            </a:r>
          </a:p>
          <a:p>
            <a:r>
              <a:rPr lang="en-US" dirty="0" smtClean="0"/>
              <a:t>Extension of the component</a:t>
            </a:r>
          </a:p>
          <a:p>
            <a:r>
              <a:rPr lang="en-US" dirty="0" smtClean="0"/>
              <a:t>Development of your own component</a:t>
            </a:r>
          </a:p>
        </p:txBody>
      </p:sp>
    </p:spTree>
    <p:extLst>
      <p:ext uri="{BB962C8B-B14F-4D97-AF65-F5344CB8AC3E}">
        <p14:creationId xmlns:p14="http://schemas.microsoft.com/office/powerpoint/2010/main" val="263657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a:t>
            </a:r>
            <a:endParaRPr lang="en-US" dirty="0"/>
          </a:p>
        </p:txBody>
      </p:sp>
      <p:sp>
        <p:nvSpPr>
          <p:cNvPr id="3" name="Content Placeholder 2"/>
          <p:cNvSpPr>
            <a:spLocks noGrp="1"/>
          </p:cNvSpPr>
          <p:nvPr>
            <p:ph idx="1"/>
          </p:nvPr>
        </p:nvSpPr>
        <p:spPr/>
        <p:txBody>
          <a:bodyPr/>
          <a:lstStyle/>
          <a:p>
            <a:r>
              <a:rPr lang="en-US" dirty="0" smtClean="0"/>
              <a:t>Share</a:t>
            </a:r>
            <a:r>
              <a:rPr lang="en-US" dirty="0"/>
              <a:t> development</a:t>
            </a:r>
          </a:p>
          <a:p>
            <a:r>
              <a:rPr lang="en-US" dirty="0" smtClean="0"/>
              <a:t>Enhance </a:t>
            </a:r>
            <a:r>
              <a:rPr lang="en-US" dirty="0"/>
              <a:t>the visibility of your widget</a:t>
            </a:r>
          </a:p>
          <a:p>
            <a:r>
              <a:rPr lang="en-US" dirty="0" smtClean="0"/>
              <a:t>Make </a:t>
            </a:r>
            <a:r>
              <a:rPr lang="en-US" dirty="0"/>
              <a:t>components not just for you but for the community</a:t>
            </a:r>
          </a:p>
          <a:p>
            <a:r>
              <a:rPr lang="en-US" dirty="0" smtClean="0"/>
              <a:t>Isolate </a:t>
            </a:r>
            <a:r>
              <a:rPr lang="en-US" dirty="0"/>
              <a:t>visualization from your web framework</a:t>
            </a:r>
          </a:p>
          <a:p>
            <a:r>
              <a:rPr lang="en-US" dirty="0" smtClean="0"/>
              <a:t>Easy </a:t>
            </a:r>
            <a:r>
              <a:rPr lang="en-US" dirty="0"/>
              <a:t>to add functionality by extending a component</a:t>
            </a:r>
          </a:p>
          <a:p>
            <a:endParaRPr lang="en-US" dirty="0"/>
          </a:p>
        </p:txBody>
      </p:sp>
    </p:spTree>
    <p:extLst>
      <p:ext uri="{BB962C8B-B14F-4D97-AF65-F5344CB8AC3E}">
        <p14:creationId xmlns:p14="http://schemas.microsoft.com/office/powerpoint/2010/main" val="1819092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t>
            </a:r>
            <a:r>
              <a:rPr lang="en-US" dirty="0" err="1" smtClean="0"/>
              <a:t>BioJS</a:t>
            </a:r>
            <a:r>
              <a:rPr lang="en-US" dirty="0" smtClean="0"/>
              <a:t> component?</a:t>
            </a:r>
            <a:endParaRPr lang="en-US" dirty="0"/>
          </a:p>
        </p:txBody>
      </p:sp>
      <p:sp>
        <p:nvSpPr>
          <p:cNvPr id="3" name="Content Placeholder 2"/>
          <p:cNvSpPr>
            <a:spLocks noGrp="1"/>
          </p:cNvSpPr>
          <p:nvPr>
            <p:ph idx="1"/>
          </p:nvPr>
        </p:nvSpPr>
        <p:spPr/>
        <p:txBody>
          <a:bodyPr/>
          <a:lstStyle/>
          <a:p>
            <a:pPr marL="0" indent="0" fontAlgn="base">
              <a:buNone/>
            </a:pPr>
            <a:r>
              <a:rPr lang="en-US" b="1" dirty="0"/>
              <a:t>Protein Feature Viewer</a:t>
            </a:r>
          </a:p>
          <a:p>
            <a:pPr marL="0" indent="0" fontAlgn="base">
              <a:buNone/>
            </a:pPr>
            <a:r>
              <a:rPr lang="en-US" dirty="0" smtClean="0"/>
              <a:t>The </a:t>
            </a:r>
            <a:r>
              <a:rPr lang="en-US" dirty="0"/>
              <a:t>Feature viewer presents sequence feature tracks under a ruler that represents sequence length for the selected protein</a:t>
            </a:r>
            <a:r>
              <a:rPr lang="en-US" dirty="0" smtClean="0"/>
              <a:t>.</a:t>
            </a:r>
          </a:p>
          <a:p>
            <a:pPr marL="0" indent="0" fontAlgn="base">
              <a:buNone/>
            </a:pPr>
            <a:endParaRPr lang="en-US" dirty="0" smtClean="0"/>
          </a:p>
          <a:p>
            <a:endParaRPr lang="en-US" dirty="0"/>
          </a:p>
        </p:txBody>
      </p:sp>
      <p:pic>
        <p:nvPicPr>
          <p:cNvPr id="6152" name="Picture 8" descr="http://biojs-edu.github.io/Vizbi-2016/dist/img/ftViewer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18738"/>
            <a:ext cx="8119745" cy="31316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838200" y="1690688"/>
            <a:ext cx="10687050" cy="516731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1690689"/>
            <a:ext cx="10687050" cy="497681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00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t>
            </a:r>
            <a:r>
              <a:rPr lang="en-US" dirty="0" err="1" smtClean="0"/>
              <a:t>BioJS</a:t>
            </a:r>
            <a:r>
              <a:rPr lang="en-US" dirty="0" smtClean="0"/>
              <a:t> component? </a:t>
            </a:r>
            <a:br>
              <a:rPr lang="en-US" dirty="0" smtClean="0"/>
            </a:br>
            <a:r>
              <a:rPr lang="en-US" dirty="0" smtClean="0"/>
              <a:t>(Exercise 3, together)</a:t>
            </a:r>
            <a:endParaRPr lang="en-US" dirty="0"/>
          </a:p>
        </p:txBody>
      </p:sp>
      <p:sp>
        <p:nvSpPr>
          <p:cNvPr id="3" name="Content Placeholder 2"/>
          <p:cNvSpPr>
            <a:spLocks noGrp="1"/>
          </p:cNvSpPr>
          <p:nvPr>
            <p:ph idx="1"/>
          </p:nvPr>
        </p:nvSpPr>
        <p:spPr>
          <a:xfrm>
            <a:off x="838200" y="1825625"/>
            <a:ext cx="5257800" cy="4351338"/>
          </a:xfrm>
        </p:spPr>
        <p:txBody>
          <a:bodyPr/>
          <a:lstStyle/>
          <a:p>
            <a:pPr marL="0" indent="0">
              <a:buNone/>
            </a:pPr>
            <a:r>
              <a:rPr lang="en-US" b="1" dirty="0" err="1"/>
              <a:t>TnT</a:t>
            </a:r>
            <a:r>
              <a:rPr lang="en-US" b="1" dirty="0"/>
              <a:t> Tree</a:t>
            </a:r>
          </a:p>
          <a:p>
            <a:pPr marL="0" indent="0" fontAlgn="base">
              <a:buNone/>
            </a:pPr>
            <a:r>
              <a:rPr lang="en-US" dirty="0" err="1">
                <a:hlinkClick r:id="rId2"/>
              </a:rPr>
              <a:t>TnT</a:t>
            </a:r>
            <a:r>
              <a:rPr lang="en-US" dirty="0">
                <a:hlinkClick r:id="rId2"/>
              </a:rPr>
              <a:t> Tree</a:t>
            </a:r>
            <a:r>
              <a:rPr lang="en-US" dirty="0"/>
              <a:t> is a </a:t>
            </a:r>
            <a:r>
              <a:rPr lang="en-US" dirty="0" err="1"/>
              <a:t>javascript</a:t>
            </a:r>
            <a:r>
              <a:rPr lang="en-US" dirty="0"/>
              <a:t> library for displaying trees. It is part of the </a:t>
            </a:r>
            <a:r>
              <a:rPr lang="en-US" dirty="0" err="1"/>
              <a:t>the</a:t>
            </a:r>
            <a:r>
              <a:rPr lang="en-US" dirty="0"/>
              <a:t> </a:t>
            </a:r>
            <a:r>
              <a:rPr lang="en-US" dirty="0" err="1">
                <a:hlinkClick r:id="rId3"/>
              </a:rPr>
              <a:t>TnT</a:t>
            </a:r>
            <a:r>
              <a:rPr lang="en-US" dirty="0"/>
              <a:t> set of </a:t>
            </a:r>
            <a:r>
              <a:rPr lang="en-US" dirty="0" err="1"/>
              <a:t>visualisation</a:t>
            </a:r>
            <a:r>
              <a:rPr lang="en-US" dirty="0"/>
              <a:t> libraries to display trees and track-based </a:t>
            </a:r>
            <a:r>
              <a:rPr lang="en-US" dirty="0" err="1"/>
              <a:t>visualisations</a:t>
            </a:r>
            <a:r>
              <a:rPr lang="en-US" dirty="0"/>
              <a:t>.</a:t>
            </a:r>
          </a:p>
        </p:txBody>
      </p:sp>
      <p:pic>
        <p:nvPicPr>
          <p:cNvPr id="4" name="Picture 3"/>
          <p:cNvPicPr>
            <a:picLocks noChangeAspect="1"/>
          </p:cNvPicPr>
          <p:nvPr/>
        </p:nvPicPr>
        <p:blipFill>
          <a:blip r:embed="rId4"/>
          <a:stretch>
            <a:fillRect/>
          </a:stretch>
        </p:blipFill>
        <p:spPr>
          <a:xfrm>
            <a:off x="6096000" y="1519238"/>
            <a:ext cx="5924550" cy="4657725"/>
          </a:xfrm>
          <a:prstGeom prst="rect">
            <a:avLst/>
          </a:prstGeom>
        </p:spPr>
      </p:pic>
    </p:spTree>
    <p:extLst>
      <p:ext uri="{BB962C8B-B14F-4D97-AF65-F5344CB8AC3E}">
        <p14:creationId xmlns:p14="http://schemas.microsoft.com/office/powerpoint/2010/main" val="3156820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Node.js? (basic)</a:t>
            </a:r>
            <a:endParaRPr lang="en-US" dirty="0"/>
          </a:p>
        </p:txBody>
      </p:sp>
      <p:sp>
        <p:nvSpPr>
          <p:cNvPr id="3" name="Content Placeholder 2"/>
          <p:cNvSpPr>
            <a:spLocks noGrp="1"/>
          </p:cNvSpPr>
          <p:nvPr>
            <p:ph idx="1"/>
          </p:nvPr>
        </p:nvSpPr>
        <p:spPr/>
        <p:txBody>
          <a:bodyPr/>
          <a:lstStyle/>
          <a:p>
            <a:r>
              <a:rPr lang="en-US" dirty="0" smtClean="0"/>
              <a:t>Open Source, cross platform Development platform</a:t>
            </a:r>
          </a:p>
          <a:p>
            <a:r>
              <a:rPr lang="en-US" dirty="0" smtClean="0"/>
              <a:t>Uses V8 </a:t>
            </a:r>
            <a:r>
              <a:rPr lang="en-US" dirty="0" err="1" smtClean="0"/>
              <a:t>JavaScipt</a:t>
            </a:r>
            <a:r>
              <a:rPr lang="en-US" dirty="0" smtClean="0"/>
              <a:t> engine (Google)</a:t>
            </a:r>
          </a:p>
          <a:p>
            <a:r>
              <a:rPr lang="en-US" dirty="0" smtClean="0"/>
              <a:t>“JavaScript on the server”</a:t>
            </a:r>
          </a:p>
          <a:p>
            <a:r>
              <a:rPr lang="en-US" dirty="0" smtClean="0"/>
              <a:t>Node.js is a command line tool</a:t>
            </a:r>
          </a:p>
          <a:p>
            <a:r>
              <a:rPr lang="en-US" dirty="0" smtClean="0"/>
              <a:t>Developed in 2009, published in 2011</a:t>
            </a:r>
            <a:endParaRPr lang="en-US" dirty="0"/>
          </a:p>
        </p:txBody>
      </p:sp>
    </p:spTree>
    <p:extLst>
      <p:ext uri="{BB962C8B-B14F-4D97-AF65-F5344CB8AC3E}">
        <p14:creationId xmlns:p14="http://schemas.microsoft.com/office/powerpoint/2010/main" val="15753133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Node.js? (advanced &amp; confusing ;-))</a:t>
            </a:r>
            <a:endParaRPr lang="en-US" dirty="0"/>
          </a:p>
        </p:txBody>
      </p:sp>
      <p:sp>
        <p:nvSpPr>
          <p:cNvPr id="3" name="Content Placeholder 2"/>
          <p:cNvSpPr>
            <a:spLocks noGrp="1"/>
          </p:cNvSpPr>
          <p:nvPr>
            <p:ph idx="1"/>
          </p:nvPr>
        </p:nvSpPr>
        <p:spPr/>
        <p:txBody>
          <a:bodyPr>
            <a:normAutofit/>
          </a:bodyPr>
          <a:lstStyle/>
          <a:p>
            <a:r>
              <a:rPr lang="en-US" dirty="0"/>
              <a:t>Node.js uses an event-driven, non-blocking I/O model, which makes it lightweight. (from nodejs.org</a:t>
            </a:r>
            <a:r>
              <a:rPr lang="en-US" dirty="0" smtClean="0"/>
              <a:t>!)</a:t>
            </a:r>
          </a:p>
          <a:p>
            <a:r>
              <a:rPr lang="en-US" dirty="0" smtClean="0"/>
              <a:t>It </a:t>
            </a:r>
            <a:r>
              <a:rPr lang="en-US" dirty="0"/>
              <a:t>makes use of event-loops via JavaScript’s callback functionality to implement the non- blocking </a:t>
            </a:r>
            <a:r>
              <a:rPr lang="en-US" dirty="0" smtClean="0"/>
              <a:t>I/O</a:t>
            </a:r>
          </a:p>
          <a:p>
            <a:r>
              <a:rPr lang="en-US" dirty="0"/>
              <a:t>Programs for Node.js are written in JavaScript but not in the same JavaScript we are </a:t>
            </a:r>
            <a:r>
              <a:rPr lang="en-US" dirty="0" smtClean="0"/>
              <a:t>used </a:t>
            </a:r>
            <a:r>
              <a:rPr lang="en-US" dirty="0"/>
              <a:t>to. There is no DOM implementation provided by Node.js, i.e. you can not do this: </a:t>
            </a:r>
            <a:br>
              <a:rPr lang="en-US" dirty="0"/>
            </a:b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element = </a:t>
            </a:r>
            <a:r>
              <a:rPr lang="en-US" sz="1800" dirty="0" err="1" smtClean="0">
                <a:latin typeface="Courier New" panose="02070309020205020404" pitchFamily="49" charset="0"/>
                <a:cs typeface="Courier New" panose="02070309020205020404" pitchFamily="49" charset="0"/>
              </a:rPr>
              <a:t>document.getElementById</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elementId</a:t>
            </a:r>
            <a:r>
              <a:rPr lang="en-US" sz="1800" dirty="0" smtClean="0">
                <a:latin typeface="Courier New" panose="02070309020205020404" pitchFamily="49" charset="0"/>
                <a:cs typeface="Courier New" panose="02070309020205020404" pitchFamily="49" charset="0"/>
              </a:rPr>
              <a:t>‛);</a:t>
            </a:r>
          </a:p>
          <a:p>
            <a:r>
              <a:rPr lang="en-US" dirty="0"/>
              <a:t>Everything inside Node.js runs in a </a:t>
            </a:r>
            <a:r>
              <a:rPr lang="en-US" dirty="0" smtClean="0"/>
              <a:t>single-thread</a:t>
            </a:r>
          </a:p>
          <a:p>
            <a:r>
              <a:rPr lang="en-US" dirty="0" smtClean="0"/>
              <a:t>“</a:t>
            </a:r>
            <a:r>
              <a:rPr lang="en-US" dirty="0"/>
              <a:t>everything runs in parallel except your </a:t>
            </a:r>
            <a:r>
              <a:rPr lang="en-US" dirty="0" smtClean="0"/>
              <a:t>code”</a:t>
            </a:r>
          </a:p>
          <a:p>
            <a:endParaRPr lang="en-US" dirty="0"/>
          </a:p>
        </p:txBody>
      </p:sp>
    </p:spTree>
    <p:extLst>
      <p:ext uri="{BB962C8B-B14F-4D97-AF65-F5344CB8AC3E}">
        <p14:creationId xmlns:p14="http://schemas.microsoft.com/office/powerpoint/2010/main" val="153909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 hello world.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Create file hello.js:</a:t>
            </a:r>
          </a:p>
          <a:p>
            <a:pPr marL="0" indent="0">
              <a:buNone/>
            </a:pPr>
            <a:endParaRPr lang="en-US" dirty="0" smtClean="0"/>
          </a:p>
          <a:p>
            <a:pPr marL="0" indent="0">
              <a:buNone/>
            </a:pPr>
            <a:r>
              <a:rPr lang="en-US" sz="1800" dirty="0" smtClean="0">
                <a:latin typeface="Courier New" panose="02070309020205020404" pitchFamily="49" charset="0"/>
                <a:cs typeface="Courier New" panose="02070309020205020404" pitchFamily="49" charset="0"/>
              </a:rPr>
              <a:t>console.log</a:t>
            </a:r>
            <a:r>
              <a:rPr lang="en-US" sz="1800" dirty="0">
                <a:latin typeface="Courier New" panose="02070309020205020404" pitchFamily="49" charset="0"/>
                <a:cs typeface="Courier New" panose="02070309020205020404" pitchFamily="49" charset="0"/>
              </a:rPr>
              <a:t>(“Hello world”);</a:t>
            </a:r>
          </a:p>
          <a:p>
            <a:pPr marL="0" indent="0">
              <a:buNone/>
            </a:pPr>
            <a:endParaRPr lang="en-US" dirty="0" smtClean="0"/>
          </a:p>
          <a:p>
            <a:pPr marL="0" indent="0">
              <a:buNone/>
            </a:pPr>
            <a:r>
              <a:rPr lang="en-US" dirty="0" smtClean="0"/>
              <a:t>Run in the console:</a:t>
            </a:r>
          </a:p>
          <a:p>
            <a:pPr marL="0" indent="0">
              <a:buNone/>
            </a:pPr>
            <a:r>
              <a:rPr lang="en-US" sz="1800" dirty="0">
                <a:latin typeface="Courier New" panose="02070309020205020404" pitchFamily="49" charset="0"/>
                <a:cs typeface="Courier New" panose="02070309020205020404" pitchFamily="49" charset="0"/>
              </a:rPr>
              <a:t>n</a:t>
            </a:r>
            <a:r>
              <a:rPr lang="en-US" sz="1800" dirty="0" smtClean="0">
                <a:latin typeface="Courier New" panose="02070309020205020404" pitchFamily="49" charset="0"/>
                <a:cs typeface="Courier New" panose="02070309020205020404" pitchFamily="49" charset="0"/>
              </a:rPr>
              <a:t>ode hello.js</a:t>
            </a:r>
          </a:p>
        </p:txBody>
      </p:sp>
    </p:spTree>
    <p:extLst>
      <p:ext uri="{BB962C8B-B14F-4D97-AF65-F5344CB8AC3E}">
        <p14:creationId xmlns:p14="http://schemas.microsoft.com/office/powerpoint/2010/main" val="2113193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Package Manager (NPM</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hlinkClick r:id="rId2"/>
              </a:rPr>
              <a:t>www.npmjs.org</a:t>
            </a:r>
            <a:endParaRPr lang="en-US" dirty="0" smtClean="0"/>
          </a:p>
          <a:p>
            <a:r>
              <a:rPr lang="en-US" dirty="0" smtClean="0"/>
              <a:t>350.000+ modules</a:t>
            </a:r>
          </a:p>
          <a:p>
            <a:r>
              <a:rPr lang="en-US" dirty="0" err="1"/>
              <a:t>package.json</a:t>
            </a:r>
            <a:r>
              <a:rPr lang="en-US" dirty="0"/>
              <a:t> file (</a:t>
            </a:r>
            <a:r>
              <a:rPr lang="en-US" dirty="0" err="1"/>
              <a:t>npm</a:t>
            </a:r>
            <a:r>
              <a:rPr lang="en-US" dirty="0"/>
              <a:t> </a:t>
            </a:r>
            <a:r>
              <a:rPr lang="en-US" dirty="0" err="1"/>
              <a:t>init</a:t>
            </a:r>
            <a:r>
              <a:rPr lang="en-US" dirty="0" smtClean="0"/>
              <a:t>)</a:t>
            </a:r>
          </a:p>
          <a:p>
            <a:r>
              <a:rPr lang="en-US" dirty="0" err="1"/>
              <a:t>npm</a:t>
            </a:r>
            <a:r>
              <a:rPr lang="en-US" dirty="0"/>
              <a:t> install &lt;module.name&gt; --save</a:t>
            </a:r>
            <a:endParaRPr lang="en-US" dirty="0" smtClean="0"/>
          </a:p>
        </p:txBody>
      </p:sp>
    </p:spTree>
    <p:extLst>
      <p:ext uri="{BB962C8B-B14F-4D97-AF65-F5344CB8AC3E}">
        <p14:creationId xmlns:p14="http://schemas.microsoft.com/office/powerpoint/2010/main" val="1232944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 (together)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Write a module that will write on the console current weather in Recife, </a:t>
            </a:r>
            <a:r>
              <a:rPr lang="en-US" dirty="0" err="1" smtClean="0"/>
              <a:t>Brasil</a:t>
            </a:r>
            <a:r>
              <a:rPr lang="en-US" dirty="0" smtClean="0"/>
              <a:t> (at least temperature in Celsius).</a:t>
            </a:r>
          </a:p>
          <a:p>
            <a:pPr marL="0" indent="0">
              <a:buNone/>
            </a:pPr>
            <a:endParaRPr lang="en-US" dirty="0"/>
          </a:p>
          <a:p>
            <a:pPr marL="0" indent="0">
              <a:buNone/>
            </a:pPr>
            <a:r>
              <a:rPr lang="en-US" sz="2400" dirty="0" smtClean="0"/>
              <a:t>Tip</a:t>
            </a:r>
            <a:r>
              <a:rPr lang="en-US" sz="2400" dirty="0"/>
              <a:t>: take a look at API: http://openweathermap.org/api</a:t>
            </a:r>
            <a:endParaRPr lang="en-US" sz="2400"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45220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 server-side JavaScript?</a:t>
            </a:r>
            <a:endParaRPr lang="en-US" dirty="0"/>
          </a:p>
        </p:txBody>
      </p:sp>
      <p:pic>
        <p:nvPicPr>
          <p:cNvPr id="4" name="Content Placeholder 3"/>
          <p:cNvPicPr>
            <a:picLocks noGrp="1" noChangeAspect="1"/>
          </p:cNvPicPr>
          <p:nvPr>
            <p:ph idx="1"/>
          </p:nvPr>
        </p:nvPicPr>
        <p:blipFill>
          <a:blip r:embed="rId2"/>
          <a:stretch>
            <a:fillRect/>
          </a:stretch>
        </p:blipFill>
        <p:spPr>
          <a:xfrm>
            <a:off x="2912696" y="1825625"/>
            <a:ext cx="6366607" cy="4351338"/>
          </a:xfrm>
          <a:prstGeom prst="rect">
            <a:avLst/>
          </a:prstGeom>
        </p:spPr>
      </p:pic>
    </p:spTree>
    <p:extLst>
      <p:ext uri="{BB962C8B-B14F-4D97-AF65-F5344CB8AC3E}">
        <p14:creationId xmlns:p14="http://schemas.microsoft.com/office/powerpoint/2010/main" val="2196947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Browserify</a:t>
            </a:r>
            <a:r>
              <a:rPr lang="en-US" dirty="0" smtClean="0"/>
              <a:t> – install and use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1005568" y="1934935"/>
            <a:ext cx="6915150" cy="800100"/>
          </a:xfrm>
          <a:prstGeom prst="rect">
            <a:avLst/>
          </a:prstGeom>
        </p:spPr>
      </p:pic>
      <p:pic>
        <p:nvPicPr>
          <p:cNvPr id="6" name="Picture 5"/>
          <p:cNvPicPr>
            <a:picLocks noChangeAspect="1"/>
          </p:cNvPicPr>
          <p:nvPr/>
        </p:nvPicPr>
        <p:blipFill>
          <a:blip r:embed="rId3"/>
          <a:stretch>
            <a:fillRect/>
          </a:stretch>
        </p:blipFill>
        <p:spPr>
          <a:xfrm>
            <a:off x="929368" y="3041651"/>
            <a:ext cx="6991350" cy="1562100"/>
          </a:xfrm>
          <a:prstGeom prst="rect">
            <a:avLst/>
          </a:prstGeom>
        </p:spPr>
      </p:pic>
      <p:pic>
        <p:nvPicPr>
          <p:cNvPr id="7" name="Picture 6"/>
          <p:cNvPicPr>
            <a:picLocks noChangeAspect="1"/>
          </p:cNvPicPr>
          <p:nvPr/>
        </p:nvPicPr>
        <p:blipFill>
          <a:blip r:embed="rId4"/>
          <a:stretch>
            <a:fillRect/>
          </a:stretch>
        </p:blipFill>
        <p:spPr>
          <a:xfrm>
            <a:off x="1005568" y="4738688"/>
            <a:ext cx="6991350" cy="1438275"/>
          </a:xfrm>
          <a:prstGeom prst="rect">
            <a:avLst/>
          </a:prstGeom>
        </p:spPr>
      </p:pic>
    </p:spTree>
    <p:extLst>
      <p:ext uri="{BB962C8B-B14F-4D97-AF65-F5344CB8AC3E}">
        <p14:creationId xmlns:p14="http://schemas.microsoft.com/office/powerpoint/2010/main" val="13663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(day </a:t>
            </a:r>
            <a:r>
              <a:rPr lang="en-US" dirty="0"/>
              <a:t>3</a:t>
            </a:r>
            <a:r>
              <a:rPr lang="en-US" dirty="0" smtClean="0"/>
              <a:t>)</a:t>
            </a:r>
            <a:endParaRPr lang="en-US" dirty="0"/>
          </a:p>
        </p:txBody>
      </p:sp>
      <p:sp>
        <p:nvSpPr>
          <p:cNvPr id="3" name="Content Placeholder 2"/>
          <p:cNvSpPr>
            <a:spLocks noGrp="1"/>
          </p:cNvSpPr>
          <p:nvPr>
            <p:ph idx="1"/>
          </p:nvPr>
        </p:nvSpPr>
        <p:spPr>
          <a:xfrm>
            <a:off x="838200" y="1817461"/>
            <a:ext cx="10515600" cy="4351338"/>
          </a:xfrm>
        </p:spPr>
        <p:txBody>
          <a:bodyPr/>
          <a:lstStyle/>
          <a:p>
            <a:r>
              <a:rPr lang="en-US" dirty="0" smtClean="0"/>
              <a:t>Maintenance and testing</a:t>
            </a:r>
          </a:p>
          <a:p>
            <a:r>
              <a:rPr lang="en-US" dirty="0" smtClean="0"/>
              <a:t>Quality of the code (and tests)</a:t>
            </a:r>
          </a:p>
          <a:p>
            <a:r>
              <a:rPr lang="en-US" dirty="0" smtClean="0"/>
              <a:t>Some Node.js/JavaScript issues</a:t>
            </a:r>
          </a:p>
          <a:p>
            <a:endParaRPr lang="en-US" dirty="0"/>
          </a:p>
          <a:p>
            <a:r>
              <a:rPr lang="en-US" dirty="0" err="1" smtClean="0"/>
              <a:t>Reactome</a:t>
            </a:r>
            <a:r>
              <a:rPr lang="en-US" dirty="0" smtClean="0"/>
              <a:t> </a:t>
            </a:r>
            <a:r>
              <a:rPr lang="en-US" dirty="0"/>
              <a:t>- A Database of human biological </a:t>
            </a:r>
            <a:r>
              <a:rPr lang="en-US" dirty="0" smtClean="0"/>
              <a:t>pathways</a:t>
            </a:r>
            <a:endParaRPr lang="en-US" dirty="0"/>
          </a:p>
        </p:txBody>
      </p:sp>
    </p:spTree>
    <p:extLst>
      <p:ext uri="{BB962C8B-B14F-4D97-AF65-F5344CB8AC3E}">
        <p14:creationId xmlns:p14="http://schemas.microsoft.com/office/powerpoint/2010/main" val="15921154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 (together)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Modify the code from previous exercise to show the weather info in a browser.</a:t>
            </a:r>
          </a:p>
          <a:p>
            <a:pPr marL="0" indent="0">
              <a:buNone/>
            </a:pPr>
            <a:endParaRPr lang="en-US" dirty="0" smtClean="0"/>
          </a:p>
          <a:p>
            <a:endParaRPr lang="en-US" dirty="0" smtClean="0"/>
          </a:p>
        </p:txBody>
      </p:sp>
    </p:spTree>
    <p:extLst>
      <p:ext uri="{BB962C8B-B14F-4D97-AF65-F5344CB8AC3E}">
        <p14:creationId xmlns:p14="http://schemas.microsoft.com/office/powerpoint/2010/main" val="3161394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existing modules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632176" y="1947183"/>
            <a:ext cx="4714875" cy="3143250"/>
          </a:xfrm>
          <a:prstGeom prst="rect">
            <a:avLst/>
          </a:prstGeom>
        </p:spPr>
      </p:pic>
      <p:pic>
        <p:nvPicPr>
          <p:cNvPr id="1026" name="Picture 2" descr="http://invasivespeciesireland.com/wp-content/uploads/2010/08/what-can-I-d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1983" y="3112993"/>
            <a:ext cx="2952331" cy="2949669"/>
          </a:xfrm>
          <a:prstGeom prst="rect">
            <a:avLst/>
          </a:prstGeom>
          <a:noFill/>
          <a:extLst>
            <a:ext uri="{909E8E84-426E-40DD-AFC4-6F175D3DCCD1}">
              <a14:hiddenFill xmlns:a14="http://schemas.microsoft.com/office/drawing/2010/main">
                <a:solidFill>
                  <a:srgbClr val="FFFFFF"/>
                </a:solidFill>
              </a14:hiddenFill>
            </a:ext>
          </a:extLst>
        </p:spPr>
      </p:pic>
      <p:sp>
        <p:nvSpPr>
          <p:cNvPr id="6" name="Cloud Callout 5"/>
          <p:cNvSpPr/>
          <p:nvPr/>
        </p:nvSpPr>
        <p:spPr>
          <a:xfrm>
            <a:off x="8175811" y="1027906"/>
            <a:ext cx="2433917" cy="2441435"/>
          </a:xfrm>
          <a:prstGeom prst="cloudCallou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It’s perfect, but can we change color from </a:t>
            </a:r>
            <a:r>
              <a:rPr lang="en-US" dirty="0" smtClean="0">
                <a:solidFill>
                  <a:srgbClr val="FF33CC"/>
                </a:solidFill>
              </a:rPr>
              <a:t>pink </a:t>
            </a:r>
            <a:r>
              <a:rPr lang="en-US" dirty="0" smtClean="0">
                <a:solidFill>
                  <a:schemeClr val="tx1"/>
                </a:solidFill>
              </a:rPr>
              <a:t>to </a:t>
            </a:r>
            <a:r>
              <a:rPr lang="en-US" dirty="0" smtClean="0">
                <a:solidFill>
                  <a:schemeClr val="tx1">
                    <a:lumMod val="50000"/>
                    <a:lumOff val="50000"/>
                  </a:schemeClr>
                </a:solidFill>
              </a:rPr>
              <a:t>grey</a:t>
            </a:r>
            <a:r>
              <a:rPr lang="en-US" dirty="0" smtClean="0">
                <a:solidFill>
                  <a:schemeClr val="tx1"/>
                </a:solidFill>
              </a:rPr>
              <a:t>?</a:t>
            </a:r>
            <a:endParaRPr lang="en-US" dirty="0">
              <a:solidFill>
                <a:schemeClr val="tx1"/>
              </a:solidFill>
            </a:endParaRPr>
          </a:p>
        </p:txBody>
      </p:sp>
      <p:sp>
        <p:nvSpPr>
          <p:cNvPr id="7" name="Cloud Callout 6"/>
          <p:cNvSpPr/>
          <p:nvPr/>
        </p:nvSpPr>
        <p:spPr>
          <a:xfrm flipH="1">
            <a:off x="9602752" y="3368488"/>
            <a:ext cx="2223936" cy="1163171"/>
          </a:xfrm>
          <a:prstGeom prst="cloudCallout">
            <a:avLst/>
          </a:prstGeom>
          <a:solidFill>
            <a:srgbClr val="FF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pink is the best and only option. </a:t>
            </a:r>
            <a:endParaRPr lang="en-US" dirty="0"/>
          </a:p>
        </p:txBody>
      </p:sp>
    </p:spTree>
    <p:extLst>
      <p:ext uri="{BB962C8B-B14F-4D97-AF65-F5344CB8AC3E}">
        <p14:creationId xmlns:p14="http://schemas.microsoft.com/office/powerpoint/2010/main" val="1212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existing modules</a:t>
            </a:r>
            <a:endParaRPr lang="en-US" dirty="0"/>
          </a:p>
        </p:txBody>
      </p:sp>
      <p:sp>
        <p:nvSpPr>
          <p:cNvPr id="3" name="Content Placeholder 2"/>
          <p:cNvSpPr>
            <a:spLocks noGrp="1"/>
          </p:cNvSpPr>
          <p:nvPr>
            <p:ph idx="1"/>
          </p:nvPr>
        </p:nvSpPr>
        <p:spPr/>
        <p:txBody>
          <a:bodyPr>
            <a:normAutofit/>
          </a:bodyPr>
          <a:lstStyle/>
          <a:p>
            <a:r>
              <a:rPr lang="en-US" dirty="0" smtClean="0"/>
              <a:t>Download sources from repository:</a:t>
            </a:r>
            <a:br>
              <a:rPr lang="en-US" dirty="0" smtClean="0"/>
            </a:br>
            <a:r>
              <a:rPr lang="en-US" sz="1800" dirty="0" err="1" smtClean="0">
                <a:latin typeface="Courier New" panose="02070309020205020404" pitchFamily="49" charset="0"/>
                <a:cs typeface="Courier New" panose="02070309020205020404" pitchFamily="49" charset="0"/>
              </a:rPr>
              <a:t>git</a:t>
            </a:r>
            <a:r>
              <a:rPr lang="en-US" sz="1800" dirty="0">
                <a:latin typeface="Courier New" panose="02070309020205020404" pitchFamily="49" charset="0"/>
                <a:cs typeface="Courier New" panose="02070309020205020404" pitchFamily="49" charset="0"/>
              </a:rPr>
              <a:t> clone </a:t>
            </a:r>
            <a:r>
              <a:rPr lang="en-US" sz="1800" dirty="0">
                <a:latin typeface="Courier New" panose="02070309020205020404" pitchFamily="49" charset="0"/>
                <a:cs typeface="Courier New" panose="02070309020205020404" pitchFamily="49" charset="0"/>
                <a:hlinkClick r:id="rId2"/>
              </a:rPr>
              <a:t>https://</a:t>
            </a:r>
            <a:r>
              <a:rPr lang="en-US" sz="1800" dirty="0" smtClean="0">
                <a:latin typeface="Courier New" panose="02070309020205020404" pitchFamily="49" charset="0"/>
                <a:cs typeface="Courier New" panose="02070309020205020404" pitchFamily="49" charset="0"/>
                <a:hlinkClick r:id="rId2"/>
              </a:rPr>
              <a:t>github.com/source-to-the-project.git</a:t>
            </a:r>
            <a:endParaRPr lang="en-US" sz="1800" dirty="0" smtClean="0">
              <a:latin typeface="Courier New" panose="02070309020205020404" pitchFamily="49" charset="0"/>
              <a:cs typeface="Courier New" panose="02070309020205020404" pitchFamily="49" charset="0"/>
            </a:endParaRPr>
          </a:p>
          <a:p>
            <a:r>
              <a:rPr lang="en-US" dirty="0" smtClean="0"/>
              <a:t>Read documentation!!!</a:t>
            </a:r>
          </a:p>
          <a:p>
            <a:r>
              <a:rPr lang="en-US" dirty="0" smtClean="0"/>
              <a:t>Install all dependencies:</a:t>
            </a:r>
            <a:br>
              <a:rPr lang="en-US" dirty="0" smtClean="0"/>
            </a:br>
            <a:r>
              <a:rPr lang="en-US" sz="1800" dirty="0" smtClean="0">
                <a:latin typeface="Courier New" panose="02070309020205020404" pitchFamily="49" charset="0"/>
                <a:cs typeface="Courier New" panose="02070309020205020404" pitchFamily="49" charset="0"/>
              </a:rPr>
              <a:t>cd </a:t>
            </a:r>
            <a:r>
              <a:rPr lang="en-US" sz="1800" dirty="0" err="1" smtClean="0">
                <a:latin typeface="Courier New" panose="02070309020205020404" pitchFamily="49" charset="0"/>
                <a:cs typeface="Courier New" panose="02070309020205020404" pitchFamily="49" charset="0"/>
              </a:rPr>
              <a:t>projectDir</a:t>
            </a:r>
            <a:r>
              <a:rPr lang="en-US" sz="1800" dirty="0" smtClean="0">
                <a:latin typeface="Courier New" panose="02070309020205020404" pitchFamily="49" charset="0"/>
                <a:cs typeface="Courier New" panose="02070309020205020404" pitchFamily="49" charset="0"/>
              </a:rPr>
              <a:t/>
            </a:r>
            <a:br>
              <a:rPr lang="en-US" sz="1800" dirty="0" smtClean="0">
                <a:latin typeface="Courier New" panose="02070309020205020404" pitchFamily="49" charset="0"/>
                <a:cs typeface="Courier New" panose="02070309020205020404" pitchFamily="49" charset="0"/>
              </a:rPr>
            </a:br>
            <a:r>
              <a:rPr lang="en-US" sz="1800" dirty="0" err="1" smtClean="0">
                <a:latin typeface="Courier New" panose="02070309020205020404" pitchFamily="49" charset="0"/>
                <a:cs typeface="Courier New" panose="02070309020205020404" pitchFamily="49" charset="0"/>
              </a:rPr>
              <a:t>npm</a:t>
            </a:r>
            <a:r>
              <a:rPr lang="en-US" sz="1800" dirty="0" smtClean="0">
                <a:latin typeface="Courier New" panose="02070309020205020404" pitchFamily="49" charset="0"/>
                <a:cs typeface="Courier New" panose="02070309020205020404" pitchFamily="49" charset="0"/>
              </a:rPr>
              <a:t> install</a:t>
            </a:r>
            <a:endParaRPr lang="en-US" sz="2400" dirty="0">
              <a:latin typeface="Courier New" panose="02070309020205020404" pitchFamily="49" charset="0"/>
              <a:cs typeface="Courier New" panose="02070309020205020404" pitchFamily="49" charset="0"/>
            </a:endParaRPr>
          </a:p>
          <a:p>
            <a:r>
              <a:rPr lang="en-US" dirty="0" smtClean="0"/>
              <a:t>Make changes in the code</a:t>
            </a:r>
          </a:p>
          <a:p>
            <a:r>
              <a:rPr lang="en-US" dirty="0" smtClean="0"/>
              <a:t>Build project. Usually it’s something like:</a:t>
            </a:r>
            <a:br>
              <a:rPr lang="en-US" dirty="0" smtClean="0"/>
            </a:br>
            <a:r>
              <a:rPr lang="en-US" sz="1800" dirty="0" err="1">
                <a:latin typeface="Courier New" panose="02070309020205020404" pitchFamily="49" charset="0"/>
                <a:cs typeface="Courier New" panose="02070309020205020404" pitchFamily="49" charset="0"/>
              </a:rPr>
              <a:t>npm</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run build</a:t>
            </a:r>
            <a:endParaRPr lang="en-US" dirty="0" smtClean="0"/>
          </a:p>
          <a:p>
            <a:r>
              <a:rPr lang="en-US" dirty="0" smtClean="0"/>
              <a:t>Test if your changes work</a:t>
            </a:r>
          </a:p>
        </p:txBody>
      </p:sp>
      <p:pic>
        <p:nvPicPr>
          <p:cNvPr id="2050" name="Picture 2" descr="http://img.scoop.it/ku9QSrU1jX1dtpP7yoUuAoXXXL4j3HpexhjNOf_P3YmryPKwJ94QGRtDb3Sbc6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220" y="365125"/>
            <a:ext cx="2200275"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1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existing modules </a:t>
            </a:r>
            <a:br>
              <a:rPr lang="en-US" dirty="0" smtClean="0"/>
            </a:br>
            <a:r>
              <a:rPr lang="en-US" dirty="0" smtClean="0"/>
              <a:t>(Exercise 6, together)</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r>
              <a:rPr lang="en-US" dirty="0"/>
              <a:t>Sequence </a:t>
            </a:r>
            <a:r>
              <a:rPr lang="en-US" dirty="0" smtClean="0"/>
              <a:t>Viewer</a:t>
            </a:r>
            <a:r>
              <a:rPr lang="en-US" dirty="0"/>
              <a:t> </a:t>
            </a:r>
            <a:br>
              <a:rPr lang="en-US" dirty="0"/>
            </a:br>
            <a:r>
              <a:rPr lang="en-US" sz="2400" dirty="0" smtClean="0"/>
              <a:t>(</a:t>
            </a:r>
            <a:r>
              <a:rPr lang="en-US" sz="2400" dirty="0">
                <a:hlinkClick r:id="rId2"/>
              </a:rPr>
              <a:t>https://</a:t>
            </a:r>
            <a:r>
              <a:rPr lang="en-US" sz="2400" dirty="0" smtClean="0">
                <a:hlinkClick r:id="rId2"/>
              </a:rPr>
              <a:t>github.com/calipho-sib/sequence-viewer</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r>
              <a:rPr lang="en-US" sz="2400" dirty="0" smtClean="0"/>
              <a:t>What is missing:</a:t>
            </a:r>
          </a:p>
          <a:p>
            <a:pPr lvl="1"/>
            <a:r>
              <a:rPr lang="en-US" sz="2000" dirty="0" smtClean="0"/>
              <a:t>“Char per line” options are hardcoded - allow user to define it (easy)</a:t>
            </a:r>
          </a:p>
          <a:p>
            <a:pPr lvl="1"/>
            <a:r>
              <a:rPr lang="en-US" sz="2000" dirty="0" smtClean="0"/>
              <a:t>When window width is smaller than displayed protein sequence the scroll scrolls line number header – fix the position of the line numbers (medium)</a:t>
            </a:r>
          </a:p>
          <a:p>
            <a:pPr lvl="1"/>
            <a:r>
              <a:rPr lang="en-US" sz="2000" dirty="0" smtClean="0"/>
              <a:t>Apart from line number indicating protein position it would be nice to have column number values indicating position (might be difficult)</a:t>
            </a:r>
          </a:p>
          <a:p>
            <a:pPr lvl="1"/>
            <a:r>
              <a:rPr lang="en-US" sz="2000" dirty="0" smtClean="0"/>
              <a:t>Any other custom suggestion</a:t>
            </a:r>
            <a:endParaRPr lang="en-US" sz="2000" dirty="0"/>
          </a:p>
        </p:txBody>
      </p:sp>
      <p:pic>
        <p:nvPicPr>
          <p:cNvPr id="2050" name="Picture 2" descr="http://img.scoop.it/ku9QSrU1jX1dtpP7yoUuAoXXXL4j3HpexhjNOf_P3YmryPKwJ94QGRtDb3Sbc6K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2429" y="365125"/>
            <a:ext cx="2200275" cy="2076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195637" y="2782189"/>
            <a:ext cx="5800725" cy="1876425"/>
          </a:xfrm>
          <a:prstGeom prst="rect">
            <a:avLst/>
          </a:prstGeom>
        </p:spPr>
      </p:pic>
    </p:spTree>
    <p:extLst>
      <p:ext uri="{BB962C8B-B14F-4D97-AF65-F5344CB8AC3E}">
        <p14:creationId xmlns:p14="http://schemas.microsoft.com/office/powerpoint/2010/main" val="4179497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 (alone)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Create a custom component that will visualize/provide some data relevant to your research</a:t>
            </a:r>
          </a:p>
          <a:p>
            <a:endParaRPr lang="en-US" sz="2000" dirty="0"/>
          </a:p>
          <a:p>
            <a:r>
              <a:rPr lang="en-US" sz="2000" dirty="0" smtClean="0"/>
              <a:t>Example 1:</a:t>
            </a:r>
            <a:br>
              <a:rPr lang="en-US" sz="2000" dirty="0" smtClean="0"/>
            </a:br>
            <a:r>
              <a:rPr lang="en-US" sz="2000" dirty="0" smtClean="0"/>
              <a:t>Connect to </a:t>
            </a:r>
            <a:r>
              <a:rPr lang="en-US" sz="2000" dirty="0" err="1" smtClean="0"/>
              <a:t>pubmed</a:t>
            </a:r>
            <a:r>
              <a:rPr lang="en-US" sz="2000" dirty="0" smtClean="0"/>
              <a:t> database and print all publications for defined author name.</a:t>
            </a:r>
            <a:br>
              <a:rPr lang="en-US" sz="2000" dirty="0" smtClean="0"/>
            </a:br>
            <a:r>
              <a:rPr lang="en-US" sz="2000" dirty="0" smtClean="0"/>
              <a:t>Tip: Take a look </a:t>
            </a:r>
            <a:r>
              <a:rPr lang="en-US" sz="2000" dirty="0"/>
              <a:t>at </a:t>
            </a:r>
            <a:r>
              <a:rPr lang="en-US" sz="2000" dirty="0" err="1" smtClean="0"/>
              <a:t>europepmc</a:t>
            </a:r>
            <a:r>
              <a:rPr lang="en-US" sz="2000" dirty="0" smtClean="0"/>
              <a:t> API </a:t>
            </a:r>
            <a:r>
              <a:rPr lang="en-US" sz="2000" dirty="0">
                <a:hlinkClick r:id="rId2"/>
              </a:rPr>
              <a:t>http://</a:t>
            </a:r>
            <a:r>
              <a:rPr lang="en-US" sz="2000" dirty="0" smtClean="0">
                <a:hlinkClick r:id="rId2"/>
              </a:rPr>
              <a:t>europepmc.org/RestfulWebService#search</a:t>
            </a:r>
            <a:endParaRPr lang="en-US" sz="2000" dirty="0" smtClean="0"/>
          </a:p>
          <a:p>
            <a:r>
              <a:rPr lang="en-US" sz="2000" dirty="0" smtClean="0"/>
              <a:t>Example 2:</a:t>
            </a:r>
            <a:r>
              <a:rPr lang="en-US" sz="2000" dirty="0"/>
              <a:t/>
            </a:r>
            <a:br>
              <a:rPr lang="en-US" sz="2000" dirty="0"/>
            </a:br>
            <a:r>
              <a:rPr lang="en-US" sz="2000" dirty="0" smtClean="0"/>
              <a:t>Show image of a molecule structure when molecule name is given.</a:t>
            </a:r>
            <a:br>
              <a:rPr lang="en-US" sz="2000" dirty="0" smtClean="0"/>
            </a:br>
            <a:r>
              <a:rPr lang="en-US" sz="2000" dirty="0" smtClean="0"/>
              <a:t>Tip: Take a look at </a:t>
            </a:r>
            <a:r>
              <a:rPr lang="en-US" sz="2000" dirty="0" err="1" smtClean="0"/>
              <a:t>chembl</a:t>
            </a:r>
            <a:r>
              <a:rPr lang="en-US" sz="2000" dirty="0"/>
              <a:t> API </a:t>
            </a:r>
            <a:r>
              <a:rPr lang="en-US" sz="2000" dirty="0">
                <a:hlinkClick r:id="rId3"/>
              </a:rPr>
              <a:t>https://</a:t>
            </a:r>
            <a:r>
              <a:rPr lang="en-US" sz="2000" dirty="0" smtClean="0">
                <a:hlinkClick r:id="rId3"/>
              </a:rPr>
              <a:t>www.ebi.ac.uk/chembl/api/data/docs</a:t>
            </a:r>
            <a:endParaRPr lang="en-US" sz="2000" dirty="0" smtClean="0"/>
          </a:p>
        </p:txBody>
      </p:sp>
    </p:spTree>
    <p:extLst>
      <p:ext uri="{BB962C8B-B14F-4D97-AF65-F5344CB8AC3E}">
        <p14:creationId xmlns:p14="http://schemas.microsoft.com/office/powerpoint/2010/main" val="403335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a:t>
            </a:r>
            <a:endParaRPr lang="en-US" dirty="0"/>
          </a:p>
        </p:txBody>
      </p:sp>
      <p:sp>
        <p:nvSpPr>
          <p:cNvPr id="3" name="Content Placeholder 2"/>
          <p:cNvSpPr>
            <a:spLocks noGrp="1"/>
          </p:cNvSpPr>
          <p:nvPr>
            <p:ph idx="1"/>
          </p:nvPr>
        </p:nvSpPr>
        <p:spPr>
          <a:xfrm>
            <a:off x="838200" y="1825624"/>
            <a:ext cx="6648450" cy="5032375"/>
          </a:xfrm>
        </p:spPr>
        <p:txBody>
          <a:bodyPr>
            <a:normAutofit/>
          </a:bodyPr>
          <a:lstStyle/>
          <a:p>
            <a:r>
              <a:rPr lang="en-US" sz="2000" dirty="0"/>
              <a:t>Software maintenance is the modification of a software product after delivery to correct faults, to improve performance or other attributes. </a:t>
            </a:r>
            <a:endParaRPr lang="en-US" sz="2000" dirty="0" smtClean="0"/>
          </a:p>
          <a:p>
            <a:r>
              <a:rPr lang="en-US" sz="2000" dirty="0" smtClean="0"/>
              <a:t>A </a:t>
            </a:r>
            <a:r>
              <a:rPr lang="en-US" sz="2000" dirty="0"/>
              <a:t>common perception of maintenance is that it merely involves fixing </a:t>
            </a:r>
            <a:r>
              <a:rPr lang="en-US" sz="2000" dirty="0" smtClean="0"/>
              <a:t>defects.</a:t>
            </a:r>
          </a:p>
          <a:p>
            <a:r>
              <a:rPr lang="en-US" sz="2000" dirty="0" smtClean="0"/>
              <a:t>Software </a:t>
            </a:r>
            <a:r>
              <a:rPr lang="en-US" sz="2000" dirty="0"/>
              <a:t>maintenance is the general process of changing a system after it has been delivered. </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198" y="1825624"/>
            <a:ext cx="3704602" cy="2642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242926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–problems</a:t>
            </a:r>
            <a:endParaRPr lang="en-US" dirty="0"/>
          </a:p>
        </p:txBody>
      </p:sp>
      <p:sp>
        <p:nvSpPr>
          <p:cNvPr id="3" name="Content Placeholder 2"/>
          <p:cNvSpPr>
            <a:spLocks noGrp="1"/>
          </p:cNvSpPr>
          <p:nvPr>
            <p:ph idx="1"/>
          </p:nvPr>
        </p:nvSpPr>
        <p:spPr>
          <a:xfrm>
            <a:off x="838200" y="1825624"/>
            <a:ext cx="6648450" cy="5032375"/>
          </a:xfrm>
        </p:spPr>
        <p:txBody>
          <a:bodyPr>
            <a:normAutofit/>
          </a:bodyPr>
          <a:lstStyle/>
          <a:p>
            <a:r>
              <a:rPr lang="en-US" sz="2000" dirty="0" smtClean="0"/>
              <a:t>“The fundamental problem with program maintenance is that fixing a defect has a substantial (20-50%) chance of introducing another. So the whole process is two steps forward and one step back…”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198" y="1825624"/>
            <a:ext cx="3704602" cy="2642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30322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Testing</a:t>
            </a:r>
            <a:endParaRPr lang="en-US" dirty="0"/>
          </a:p>
        </p:txBody>
      </p:sp>
      <p:sp>
        <p:nvSpPr>
          <p:cNvPr id="3" name="Content Placeholder 2"/>
          <p:cNvSpPr>
            <a:spLocks noGrp="1"/>
          </p:cNvSpPr>
          <p:nvPr>
            <p:ph idx="1"/>
          </p:nvPr>
        </p:nvSpPr>
        <p:spPr>
          <a:xfrm>
            <a:off x="838200" y="1825624"/>
            <a:ext cx="6648450" cy="5032375"/>
          </a:xfrm>
        </p:spPr>
        <p:txBody>
          <a:bodyPr>
            <a:normAutofit/>
          </a:bodyPr>
          <a:lstStyle/>
          <a:p>
            <a:pPr marL="0" indent="0">
              <a:buNone/>
            </a:pPr>
            <a:endParaRPr lang="en-US" sz="2000" dirty="0" smtClean="0"/>
          </a:p>
          <a:p>
            <a:pPr marL="0" indent="0">
              <a:buNone/>
            </a:pPr>
            <a:endParaRPr lang="en-US" sz="2000" dirty="0" smtClean="0"/>
          </a:p>
        </p:txBody>
      </p:sp>
      <p:graphicFrame>
        <p:nvGraphicFramePr>
          <p:cNvPr id="5" name="Content Placeholder 3"/>
          <p:cNvGraphicFramePr>
            <a:graphicFrameLocks/>
          </p:cNvGraphicFramePr>
          <p:nvPr>
            <p:extLst>
              <p:ext uri="{D42A27DB-BD31-4B8C-83A1-F6EECF244321}">
                <p14:modId xmlns:p14="http://schemas.microsoft.com/office/powerpoint/2010/main" val="2929256251"/>
              </p:ext>
            </p:extLst>
          </p:nvPr>
        </p:nvGraphicFramePr>
        <p:xfrm>
          <a:off x="1262916" y="1690688"/>
          <a:ext cx="8229600" cy="438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3074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concept of unit testing?</a:t>
            </a:r>
            <a:endParaRPr lang="en-US" dirty="0"/>
          </a:p>
        </p:txBody>
      </p:sp>
      <p:sp>
        <p:nvSpPr>
          <p:cNvPr id="3" name="Content Placeholder 2"/>
          <p:cNvSpPr>
            <a:spLocks noGrp="1"/>
          </p:cNvSpPr>
          <p:nvPr>
            <p:ph idx="1"/>
          </p:nvPr>
        </p:nvSpPr>
        <p:spPr>
          <a:xfrm>
            <a:off x="838200" y="1825624"/>
            <a:ext cx="6648450" cy="5032375"/>
          </a:xfrm>
        </p:spPr>
        <p:txBody>
          <a:bodyPr>
            <a:normAutofit/>
          </a:bodyPr>
          <a:lstStyle/>
          <a:p>
            <a:r>
              <a:rPr lang="en-US" sz="2000" dirty="0" smtClean="0"/>
              <a:t>A </a:t>
            </a:r>
            <a:r>
              <a:rPr lang="en-US" sz="2000" dirty="0"/>
              <a:t>unit test is code written by a developer that tests as small a </a:t>
            </a:r>
            <a:r>
              <a:rPr lang="en-US" sz="2000" dirty="0" smtClean="0"/>
              <a:t>piece </a:t>
            </a:r>
            <a:r>
              <a:rPr lang="en-US" sz="2000" dirty="0"/>
              <a:t>of functionality (the unit) as </a:t>
            </a:r>
            <a:r>
              <a:rPr lang="en-US" sz="2000" dirty="0" smtClean="0"/>
              <a:t>possible</a:t>
            </a:r>
          </a:p>
          <a:p>
            <a:r>
              <a:rPr lang="en-US" sz="2000" dirty="0"/>
              <a:t>One function may have multiple unit tests according to the usage and outputs of the </a:t>
            </a:r>
            <a:r>
              <a:rPr lang="en-US" sz="2000" dirty="0" smtClean="0"/>
              <a:t>function.</a:t>
            </a:r>
          </a:p>
          <a:p>
            <a:r>
              <a:rPr lang="en-US" sz="2000" dirty="0"/>
              <a:t>Tests </a:t>
            </a:r>
            <a:r>
              <a:rPr lang="en-US" sz="2000" dirty="0" smtClean="0"/>
              <a:t>ensure</a:t>
            </a:r>
          </a:p>
          <a:p>
            <a:pPr lvl="1"/>
            <a:r>
              <a:rPr lang="en-US" sz="1600" dirty="0"/>
              <a:t>The code meets expectations and specifications: Does what it says it should do</a:t>
            </a:r>
            <a:r>
              <a:rPr lang="en-US" sz="1600" dirty="0" smtClean="0"/>
              <a:t>.</a:t>
            </a:r>
          </a:p>
          <a:p>
            <a:pPr lvl="1"/>
            <a:r>
              <a:rPr lang="en-US" sz="1600" dirty="0"/>
              <a:t>The code continues to meet expectations over time: Avoiding regression</a:t>
            </a:r>
            <a:r>
              <a:rPr lang="en-US" sz="1600" dirty="0" smtClean="0"/>
              <a:t>.</a:t>
            </a:r>
          </a:p>
          <a:p>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198" y="1825624"/>
            <a:ext cx="3704602" cy="2642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55160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Node.js code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We need test runner:</a:t>
            </a:r>
          </a:p>
          <a:p>
            <a:pPr lvl="1"/>
            <a:r>
              <a:rPr lang="en-US" sz="1600" dirty="0" smtClean="0"/>
              <a:t>Mocha</a:t>
            </a:r>
          </a:p>
          <a:p>
            <a:pPr lvl="1"/>
            <a:r>
              <a:rPr lang="en-US" sz="1600" dirty="0" err="1" smtClean="0"/>
              <a:t>UnitJS</a:t>
            </a:r>
            <a:endParaRPr lang="en-US" sz="1600" dirty="0" smtClean="0"/>
          </a:p>
          <a:p>
            <a:pPr lvl="1"/>
            <a:r>
              <a:rPr lang="en-US" sz="1600" dirty="0" smtClean="0"/>
              <a:t>Jasmine</a:t>
            </a:r>
          </a:p>
          <a:p>
            <a:pPr lvl="1"/>
            <a:r>
              <a:rPr lang="en-US" sz="1600" dirty="0" smtClean="0"/>
              <a:t>Karma</a:t>
            </a:r>
          </a:p>
          <a:p>
            <a:pPr lvl="1"/>
            <a:r>
              <a:rPr lang="en-US" sz="1600" dirty="0" err="1" smtClean="0"/>
              <a:t>Qunit</a:t>
            </a:r>
            <a:endParaRPr lang="en-US" sz="1600" dirty="0" smtClean="0"/>
          </a:p>
          <a:p>
            <a:pPr lvl="1"/>
            <a:r>
              <a:rPr lang="en-US" sz="1600" dirty="0" smtClean="0"/>
              <a:t>protractor</a:t>
            </a:r>
          </a:p>
          <a:p>
            <a:pPr lvl="1"/>
            <a:r>
              <a:rPr lang="en-US" sz="1600" dirty="0" smtClean="0"/>
              <a:t>…</a:t>
            </a:r>
          </a:p>
          <a:p>
            <a:r>
              <a:rPr lang="en-US" sz="2000" dirty="0" smtClean="0"/>
              <a:t>And assertion framework:</a:t>
            </a:r>
          </a:p>
          <a:p>
            <a:pPr lvl="1"/>
            <a:r>
              <a:rPr lang="en-US" sz="1600" dirty="0"/>
              <a:t>C</a:t>
            </a:r>
            <a:r>
              <a:rPr lang="en-US" sz="1600" dirty="0" smtClean="0"/>
              <a:t>hai</a:t>
            </a:r>
          </a:p>
          <a:p>
            <a:pPr lvl="1"/>
            <a:r>
              <a:rPr lang="en-US" sz="1600" dirty="0" smtClean="0"/>
              <a:t>Should</a:t>
            </a:r>
          </a:p>
          <a:p>
            <a:pPr lvl="1"/>
            <a:r>
              <a:rPr lang="en-US" sz="1600" dirty="0" smtClean="0"/>
              <a:t>…</a:t>
            </a:r>
          </a:p>
          <a:p>
            <a:pPr lvl="1"/>
            <a:endParaRPr lang="en-US" sz="1600" dirty="0" smtClean="0"/>
          </a:p>
        </p:txBody>
      </p:sp>
    </p:spTree>
    <p:extLst>
      <p:ext uri="{BB962C8B-B14F-4D97-AF65-F5344CB8AC3E}">
        <p14:creationId xmlns:p14="http://schemas.microsoft.com/office/powerpoint/2010/main" val="2484580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(day 4)</a:t>
            </a:r>
            <a:endParaRPr lang="en-US" dirty="0"/>
          </a:p>
        </p:txBody>
      </p:sp>
      <p:sp>
        <p:nvSpPr>
          <p:cNvPr id="3" name="Content Placeholder 2"/>
          <p:cNvSpPr>
            <a:spLocks noGrp="1"/>
          </p:cNvSpPr>
          <p:nvPr>
            <p:ph idx="1"/>
          </p:nvPr>
        </p:nvSpPr>
        <p:spPr>
          <a:xfrm>
            <a:off x="838200" y="1817461"/>
            <a:ext cx="10515600" cy="4351338"/>
          </a:xfrm>
        </p:spPr>
        <p:txBody>
          <a:bodyPr/>
          <a:lstStyle/>
          <a:p>
            <a:r>
              <a:rPr lang="en-US" dirty="0" err="1" smtClean="0"/>
              <a:t>Programatic</a:t>
            </a:r>
            <a:r>
              <a:rPr lang="en-US" dirty="0" smtClean="0"/>
              <a:t> access to </a:t>
            </a:r>
            <a:r>
              <a:rPr lang="en-US" dirty="0" err="1" smtClean="0"/>
              <a:t>Cytoscape</a:t>
            </a:r>
            <a:endParaRPr lang="en-US" dirty="0" smtClean="0"/>
          </a:p>
          <a:p>
            <a:r>
              <a:rPr lang="en-US" dirty="0" err="1" smtClean="0"/>
              <a:t>Psicquic</a:t>
            </a:r>
            <a:r>
              <a:rPr lang="en-US" dirty="0" smtClean="0"/>
              <a:t> – introduction</a:t>
            </a:r>
          </a:p>
          <a:p>
            <a:r>
              <a:rPr lang="en-US" dirty="0" smtClean="0"/>
              <a:t>Getting data from </a:t>
            </a:r>
            <a:r>
              <a:rPr lang="en-US" dirty="0" err="1" smtClean="0"/>
              <a:t>psicquic</a:t>
            </a:r>
            <a:endParaRPr lang="en-US" dirty="0"/>
          </a:p>
        </p:txBody>
      </p:sp>
    </p:spTree>
    <p:extLst>
      <p:ext uri="{BB962C8B-B14F-4D97-AF65-F5344CB8AC3E}">
        <p14:creationId xmlns:p14="http://schemas.microsoft.com/office/powerpoint/2010/main" val="1007355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chai </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lvl="1"/>
            <a:r>
              <a:rPr lang="en-US" sz="1600" dirty="0" smtClean="0"/>
              <a:t>Install</a:t>
            </a:r>
          </a:p>
          <a:p>
            <a:pPr lvl="1"/>
            <a:endParaRPr lang="en-US" sz="1600" dirty="0"/>
          </a:p>
          <a:p>
            <a:pPr marL="457200" lvl="1" indent="0">
              <a:buNone/>
            </a:pPr>
            <a:r>
              <a:rPr lang="en-US" sz="1600" dirty="0" err="1">
                <a:latin typeface="Courier New" panose="02070309020205020404" pitchFamily="49" charset="0"/>
                <a:cs typeface="Courier New" panose="02070309020205020404" pitchFamily="49" charset="0"/>
              </a:rPr>
              <a:t>npm</a:t>
            </a:r>
            <a:r>
              <a:rPr lang="en-US" sz="1600" dirty="0">
                <a:latin typeface="Courier New" panose="02070309020205020404" pitchFamily="49" charset="0"/>
                <a:cs typeface="Courier New" panose="02070309020205020404" pitchFamily="49" charset="0"/>
              </a:rPr>
              <a:t> install –g mocha</a:t>
            </a:r>
          </a:p>
          <a:p>
            <a:pPr marL="457200" lvl="1" indent="0">
              <a:buNone/>
            </a:pPr>
            <a:r>
              <a:rPr lang="en-US" sz="1600" dirty="0" err="1">
                <a:latin typeface="Courier New" panose="02070309020205020404" pitchFamily="49" charset="0"/>
                <a:cs typeface="Courier New" panose="02070309020205020404" pitchFamily="49" charset="0"/>
              </a:rPr>
              <a:t>npm</a:t>
            </a:r>
            <a:r>
              <a:rPr lang="en-US" sz="1600" dirty="0">
                <a:latin typeface="Courier New" panose="02070309020205020404" pitchFamily="49" charset="0"/>
                <a:cs typeface="Courier New" panose="02070309020205020404" pitchFamily="49" charset="0"/>
              </a:rPr>
              <a:t> install –g </a:t>
            </a:r>
            <a:r>
              <a:rPr lang="en-US" sz="1600" dirty="0" smtClean="0">
                <a:latin typeface="Courier New" panose="02070309020205020404" pitchFamily="49" charset="0"/>
                <a:cs typeface="Courier New" panose="02070309020205020404" pitchFamily="49" charset="0"/>
              </a:rPr>
              <a:t>chai</a:t>
            </a:r>
            <a:endParaRPr lang="en-US" sz="1600" dirty="0">
              <a:latin typeface="Courier New" panose="02070309020205020404" pitchFamily="49" charset="0"/>
              <a:cs typeface="Courier New" panose="02070309020205020404" pitchFamily="49" charset="0"/>
            </a:endParaRPr>
          </a:p>
          <a:p>
            <a:pPr marL="457200" lvl="1" indent="0">
              <a:buNone/>
            </a:pPr>
            <a:endParaRPr lang="en-US" sz="1600" dirty="0" smtClean="0"/>
          </a:p>
          <a:p>
            <a:pPr lvl="1"/>
            <a:r>
              <a:rPr lang="en-US" sz="1600" dirty="0" smtClean="0"/>
              <a:t>Example test case</a:t>
            </a:r>
            <a:endParaRPr lang="en-US" sz="1600" dirty="0"/>
          </a:p>
          <a:p>
            <a:pPr marL="457200" lvl="1" indent="0">
              <a:buNone/>
            </a:pP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assert = require('chai').assert</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describe("My test suit", function() {</a:t>
            </a:r>
          </a:p>
          <a:p>
            <a:pPr marL="457200" lvl="1" indent="0">
              <a:buNone/>
            </a:pPr>
            <a:r>
              <a:rPr lang="en-US" sz="1600" dirty="0">
                <a:latin typeface="Courier New" panose="02070309020205020404" pitchFamily="49" charset="0"/>
                <a:cs typeface="Courier New" panose="02070309020205020404" pitchFamily="49" charset="0"/>
              </a:rPr>
              <a:t>  it("first test", function()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result = 3 * 6 + 4;</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assert.equal</a:t>
            </a:r>
            <a:r>
              <a:rPr lang="en-US" sz="1600" dirty="0" smtClean="0">
                <a:latin typeface="Courier New" panose="02070309020205020404" pitchFamily="49" charset="0"/>
                <a:cs typeface="Courier New" panose="02070309020205020404" pitchFamily="49" charset="0"/>
              </a:rPr>
              <a:t>(result, </a:t>
            </a:r>
            <a:r>
              <a:rPr lang="en-US" sz="1600" dirty="0">
                <a:latin typeface="Courier New" panose="02070309020205020404" pitchFamily="49" charset="0"/>
                <a:cs typeface="Courier New" panose="02070309020205020404" pitchFamily="49" charset="0"/>
              </a:rPr>
              <a:t>22);</a:t>
            </a:r>
          </a:p>
          <a:p>
            <a:pPr marL="457200" lvl="1" indent="0">
              <a:buNone/>
            </a:pPr>
            <a:r>
              <a:rPr lang="en-US" sz="1600" dirty="0">
                <a:latin typeface="Courier New" panose="02070309020205020404" pitchFamily="49" charset="0"/>
                <a:cs typeface="Courier New" panose="02070309020205020404" pitchFamily="49" charset="0"/>
              </a:rPr>
              <a:t>  });</a:t>
            </a:r>
          </a:p>
          <a:p>
            <a:pPr marL="457200" lvl="1"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513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chai </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Running tests</a:t>
            </a:r>
          </a:p>
          <a:p>
            <a:pPr lvl="1"/>
            <a:r>
              <a:rPr lang="en-US" sz="1600" dirty="0"/>
              <a:t>Set up a test script in </a:t>
            </a:r>
            <a:r>
              <a:rPr lang="en-US" sz="1600" dirty="0" err="1"/>
              <a:t>package.json</a:t>
            </a:r>
            <a:r>
              <a:rPr lang="en-US" sz="1600" dirty="0"/>
              <a:t>:</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scripts": {</a:t>
            </a:r>
          </a:p>
          <a:p>
            <a:pPr marL="457200" lvl="1"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test": "</a:t>
            </a:r>
            <a:r>
              <a:rPr lang="en-US" sz="1400" dirty="0" smtClean="0">
                <a:latin typeface="Courier New" panose="02070309020205020404" pitchFamily="49" charset="0"/>
                <a:cs typeface="Courier New" panose="02070309020205020404" pitchFamily="49" charset="0"/>
              </a:rPr>
              <a:t>mocha test.js"</a:t>
            </a:r>
            <a:endParaRPr lang="en-US" sz="1400" dirty="0">
              <a:latin typeface="Courier New" panose="02070309020205020404" pitchFamily="49" charset="0"/>
              <a:cs typeface="Courier New" panose="02070309020205020404" pitchFamily="49" charset="0"/>
            </a:endParaRPr>
          </a:p>
          <a:p>
            <a:pPr marL="457200" lvl="1" indent="0">
              <a:buNone/>
            </a:pPr>
            <a:r>
              <a:rPr lang="en-US" sz="1400" dirty="0" smtClean="0">
                <a:latin typeface="Courier New" panose="02070309020205020404" pitchFamily="49" charset="0"/>
                <a:cs typeface="Courier New" panose="02070309020205020404" pitchFamily="49" charset="0"/>
              </a:rPr>
              <a:t>	}</a:t>
            </a:r>
          </a:p>
          <a:p>
            <a:pPr marL="457200" lvl="1" indent="0">
              <a:buNone/>
            </a:pPr>
            <a:endParaRPr lang="en-US" sz="1400" dirty="0" smtClean="0">
              <a:latin typeface="Courier New" panose="02070309020205020404" pitchFamily="49" charset="0"/>
              <a:cs typeface="Courier New" panose="02070309020205020404" pitchFamily="49" charset="0"/>
            </a:endParaRPr>
          </a:p>
          <a:p>
            <a:pPr lvl="1"/>
            <a:r>
              <a:rPr lang="en-US" sz="1400" dirty="0" smtClean="0"/>
              <a:t>Then </a:t>
            </a:r>
            <a:r>
              <a:rPr lang="en-US" sz="1400" dirty="0"/>
              <a:t>run tests </a:t>
            </a:r>
            <a:r>
              <a:rPr lang="en-US" sz="1400" dirty="0" smtClean="0"/>
              <a:t>with</a:t>
            </a:r>
          </a:p>
          <a:p>
            <a:pPr marL="457200" lvl="1" indent="0">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npm</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test</a:t>
            </a:r>
          </a:p>
          <a:p>
            <a:pPr lvl="1"/>
            <a:endParaRPr lang="en-US" sz="1400" dirty="0" smtClean="0">
              <a:latin typeface="Courier New" panose="02070309020205020404" pitchFamily="49" charset="0"/>
              <a:cs typeface="Courier New" panose="02070309020205020404" pitchFamily="49" charset="0"/>
            </a:endParaRPr>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1651227" y="4513488"/>
            <a:ext cx="1819275" cy="819150"/>
          </a:xfrm>
          <a:prstGeom prst="rect">
            <a:avLst/>
          </a:prstGeom>
        </p:spPr>
      </p:pic>
    </p:spTree>
    <p:extLst>
      <p:ext uri="{BB962C8B-B14F-4D97-AF65-F5344CB8AC3E}">
        <p14:creationId xmlns:p14="http://schemas.microsoft.com/office/powerpoint/2010/main" val="315973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chai + DOM?</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As mentioned in the beginning node.js doesn’t have access to browser specific implementation of DOM. So the following code will not work:</a:t>
            </a:r>
          </a:p>
          <a:p>
            <a:pPr marL="457200" lvl="1" indent="0">
              <a:buNone/>
            </a:pP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element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elementId</a:t>
            </a:r>
            <a:r>
              <a:rPr lang="en-US" sz="1600" dirty="0" smtClean="0">
                <a:latin typeface="Courier New" panose="02070309020205020404" pitchFamily="49" charset="0"/>
                <a:cs typeface="Courier New" panose="02070309020205020404" pitchFamily="49" charset="0"/>
              </a:rPr>
              <a:t>‛);</a:t>
            </a:r>
          </a:p>
          <a:p>
            <a:pPr marL="457200" lvl="1" indent="0">
              <a:buNone/>
            </a:pPr>
            <a:endParaRPr lang="en-US" sz="1600" dirty="0" smtClean="0"/>
          </a:p>
          <a:p>
            <a:r>
              <a:rPr lang="en-US" sz="2000" dirty="0" smtClean="0"/>
              <a:t>For testing purpose there is node specific DOM implementation of window and document elements: </a:t>
            </a:r>
            <a:r>
              <a:rPr lang="en-US" sz="2000" dirty="0" err="1"/>
              <a:t>jsdom</a:t>
            </a:r>
            <a:r>
              <a:rPr lang="en-US" sz="2000" dirty="0"/>
              <a:t> </a:t>
            </a:r>
            <a:r>
              <a:rPr lang="en-US" sz="2000" dirty="0" smtClean="0"/>
              <a:t>module</a:t>
            </a:r>
            <a:endParaRPr lang="en-US" sz="2000" dirty="0"/>
          </a:p>
          <a:p>
            <a:pPr lvl="1"/>
            <a:r>
              <a:rPr lang="en-US" sz="1600" dirty="0" smtClean="0"/>
              <a:t>Installation:</a:t>
            </a:r>
          </a:p>
          <a:p>
            <a:pPr marL="914400" lvl="2" indent="0">
              <a:buNone/>
            </a:pPr>
            <a:r>
              <a:rPr lang="en-US" sz="1200" dirty="0" err="1" smtClean="0">
                <a:latin typeface="Courier New" panose="02070309020205020404" pitchFamily="49" charset="0"/>
                <a:cs typeface="Courier New" panose="02070309020205020404" pitchFamily="49" charset="0"/>
              </a:rPr>
              <a:t>npm</a:t>
            </a:r>
            <a:r>
              <a:rPr lang="en-US" sz="1200" dirty="0" smtClean="0">
                <a:latin typeface="Courier New" panose="02070309020205020404" pitchFamily="49" charset="0"/>
                <a:cs typeface="Courier New" panose="02070309020205020404" pitchFamily="49" charset="0"/>
              </a:rPr>
              <a:t> install </a:t>
            </a:r>
            <a:r>
              <a:rPr lang="en-US" sz="1200" dirty="0" err="1" smtClean="0">
                <a:latin typeface="Courier New" panose="02070309020205020404" pitchFamily="49" charset="0"/>
                <a:cs typeface="Courier New" panose="02070309020205020404" pitchFamily="49" charset="0"/>
              </a:rPr>
              <a:t>jsdom</a:t>
            </a:r>
            <a:endParaRPr lang="en-US" sz="1200" dirty="0" smtClean="0">
              <a:latin typeface="Courier New" panose="02070309020205020404" pitchFamily="49" charset="0"/>
              <a:cs typeface="Courier New" panose="02070309020205020404" pitchFamily="49" charset="0"/>
            </a:endParaRPr>
          </a:p>
          <a:p>
            <a:pPr lvl="1"/>
            <a:r>
              <a:rPr lang="en-US" sz="1600" dirty="0" smtClean="0"/>
              <a:t>modification of tests:</a:t>
            </a:r>
          </a:p>
          <a:p>
            <a:pPr marL="914400" lvl="2" indent="0">
              <a:buNone/>
            </a:pPr>
            <a:r>
              <a:rPr lang="en-US" sz="800" dirty="0" err="1">
                <a:latin typeface="Courier New" panose="02070309020205020404" pitchFamily="49" charset="0"/>
                <a:cs typeface="Courier New" panose="02070309020205020404" pitchFamily="49" charset="0"/>
              </a:rPr>
              <a:t>var</a:t>
            </a:r>
            <a:r>
              <a:rPr lang="en-US" sz="800" dirty="0">
                <a:latin typeface="Courier New" panose="02070309020205020404" pitchFamily="49" charset="0"/>
                <a:cs typeface="Courier New" panose="02070309020205020404" pitchFamily="49" charset="0"/>
              </a:rPr>
              <a:t> assert = require('chai').</a:t>
            </a:r>
            <a:r>
              <a:rPr lang="en-US" sz="800" dirty="0" smtClean="0">
                <a:latin typeface="Courier New" panose="02070309020205020404" pitchFamily="49" charset="0"/>
                <a:cs typeface="Courier New" panose="02070309020205020404" pitchFamily="49" charset="0"/>
              </a:rPr>
              <a:t>assert;</a:t>
            </a:r>
            <a:endParaRPr lang="en-US" sz="800" dirty="0" smtClean="0">
              <a:latin typeface="Courier New" panose="02070309020205020404" pitchFamily="49" charset="0"/>
              <a:cs typeface="Courier New" panose="02070309020205020404" pitchFamily="49" charset="0"/>
            </a:endParaRPr>
          </a:p>
          <a:p>
            <a:pPr marL="914400" lvl="2" indent="0">
              <a:buNone/>
            </a:pPr>
            <a:endParaRPr lang="en-US" sz="800" dirty="0">
              <a:latin typeface="Courier New" panose="02070309020205020404" pitchFamily="49" charset="0"/>
              <a:cs typeface="Courier New" panose="02070309020205020404" pitchFamily="49" charset="0"/>
            </a:endParaRPr>
          </a:p>
          <a:p>
            <a:pPr marL="914400" lvl="2" indent="0">
              <a:buNone/>
            </a:pPr>
            <a:r>
              <a:rPr lang="en-US" sz="800" dirty="0" err="1">
                <a:latin typeface="Courier New" panose="02070309020205020404" pitchFamily="49" charset="0"/>
                <a:cs typeface="Courier New" panose="02070309020205020404" pitchFamily="49" charset="0"/>
              </a:rPr>
              <a:t>var</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jsdom</a:t>
            </a:r>
            <a:r>
              <a:rPr lang="en-US" sz="800" dirty="0">
                <a:latin typeface="Courier New" panose="02070309020205020404" pitchFamily="49" charset="0"/>
                <a:cs typeface="Courier New" panose="02070309020205020404" pitchFamily="49" charset="0"/>
              </a:rPr>
              <a:t> = require('</a:t>
            </a:r>
            <a:r>
              <a:rPr lang="en-US" sz="800" dirty="0" err="1">
                <a:latin typeface="Courier New" panose="02070309020205020404" pitchFamily="49" charset="0"/>
                <a:cs typeface="Courier New" panose="02070309020205020404" pitchFamily="49" charset="0"/>
              </a:rPr>
              <a:t>jsdom</a:t>
            </a:r>
            <a:r>
              <a:rPr lang="en-US" sz="800" dirty="0">
                <a:latin typeface="Courier New" panose="02070309020205020404" pitchFamily="49" charset="0"/>
                <a:cs typeface="Courier New" panose="02070309020205020404" pitchFamily="49" charset="0"/>
              </a:rPr>
              <a:t>');</a:t>
            </a:r>
          </a:p>
          <a:p>
            <a:pPr marL="914400" lvl="2" indent="0">
              <a:buNone/>
            </a:pPr>
            <a:r>
              <a:rPr lang="en-US" sz="800" dirty="0" err="1">
                <a:latin typeface="Courier New" panose="02070309020205020404" pitchFamily="49" charset="0"/>
                <a:cs typeface="Courier New" panose="02070309020205020404" pitchFamily="49" charset="0"/>
              </a:rPr>
              <a:t>global.document</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jsdom.jsdom</a:t>
            </a:r>
            <a:r>
              <a:rPr lang="en-US" sz="800" dirty="0">
                <a:latin typeface="Courier New" panose="02070309020205020404" pitchFamily="49" charset="0"/>
                <a:cs typeface="Courier New" panose="02070309020205020404" pitchFamily="49" charset="0"/>
              </a:rPr>
              <a:t>(undefined);</a:t>
            </a:r>
          </a:p>
          <a:p>
            <a:pPr marL="914400" lvl="2" indent="0">
              <a:buNone/>
            </a:pPr>
            <a:r>
              <a:rPr lang="en-US" sz="800" dirty="0" err="1">
                <a:latin typeface="Courier New" panose="02070309020205020404" pitchFamily="49" charset="0"/>
                <a:cs typeface="Courier New" panose="02070309020205020404" pitchFamily="49" charset="0"/>
              </a:rPr>
              <a:t>global.window</a:t>
            </a:r>
            <a:r>
              <a:rPr lang="en-US" sz="800" dirty="0">
                <a:latin typeface="Courier New" panose="02070309020205020404" pitchFamily="49" charset="0"/>
                <a:cs typeface="Courier New" panose="02070309020205020404" pitchFamily="49" charset="0"/>
              </a:rPr>
              <a:t> = </a:t>
            </a:r>
            <a:r>
              <a:rPr lang="en-US" sz="800" dirty="0" err="1" smtClean="0">
                <a:latin typeface="Courier New" panose="02070309020205020404" pitchFamily="49" charset="0"/>
                <a:cs typeface="Courier New" panose="02070309020205020404" pitchFamily="49" charset="0"/>
              </a:rPr>
              <a:t>document.defaultView</a:t>
            </a:r>
            <a:r>
              <a:rPr lang="en-US" sz="800" dirty="0" smtClean="0">
                <a:latin typeface="Courier New" panose="02070309020205020404" pitchFamily="49" charset="0"/>
                <a:cs typeface="Courier New" panose="02070309020205020404" pitchFamily="49" charset="0"/>
              </a:rPr>
              <a:t>;</a:t>
            </a:r>
          </a:p>
          <a:p>
            <a:pPr marL="914400" lvl="2" indent="0">
              <a:buNone/>
            </a:pPr>
            <a:endParaRPr lang="en-US" sz="800" dirty="0" smtClean="0">
              <a:latin typeface="Courier New" panose="02070309020205020404" pitchFamily="49" charset="0"/>
              <a:cs typeface="Courier New" panose="02070309020205020404" pitchFamily="49" charset="0"/>
            </a:endParaRPr>
          </a:p>
          <a:p>
            <a:pPr marL="914400" lvl="2" indent="0">
              <a:buNone/>
            </a:pPr>
            <a:r>
              <a:rPr lang="en-US" sz="800" dirty="0" smtClean="0">
                <a:latin typeface="Courier New" panose="02070309020205020404" pitchFamily="49" charset="0"/>
                <a:cs typeface="Courier New" panose="02070309020205020404" pitchFamily="49" charset="0"/>
              </a:rPr>
              <a:t>describe</a:t>
            </a:r>
            <a:r>
              <a:rPr lang="en-US" sz="800" dirty="0">
                <a:latin typeface="Courier New" panose="02070309020205020404" pitchFamily="49" charset="0"/>
                <a:cs typeface="Courier New" panose="02070309020205020404" pitchFamily="49" charset="0"/>
              </a:rPr>
              <a:t>("My test suit", function() {</a:t>
            </a:r>
          </a:p>
          <a:p>
            <a:pPr marL="914400" lvl="2" indent="0">
              <a:buNone/>
            </a:pPr>
            <a:r>
              <a:rPr lang="en-US" sz="800" dirty="0">
                <a:latin typeface="Courier New" panose="02070309020205020404" pitchFamily="49" charset="0"/>
                <a:cs typeface="Courier New" panose="02070309020205020404" pitchFamily="49" charset="0"/>
              </a:rPr>
              <a:t>  it("first test", function() {</a:t>
            </a:r>
          </a:p>
          <a:p>
            <a:pPr marL="914400" lvl="2"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var</a:t>
            </a:r>
            <a:r>
              <a:rPr lang="en-US" sz="800" dirty="0" smtClean="0">
                <a:latin typeface="Courier New" panose="02070309020205020404" pitchFamily="49" charset="0"/>
                <a:cs typeface="Courier New" panose="02070309020205020404" pitchFamily="49" charset="0"/>
              </a:rPr>
              <a:t> element = </a:t>
            </a:r>
            <a:r>
              <a:rPr lang="en-US" sz="800" dirty="0" err="1" smtClean="0">
                <a:latin typeface="Courier New" panose="02070309020205020404" pitchFamily="49" charset="0"/>
                <a:cs typeface="Courier New" panose="02070309020205020404" pitchFamily="49" charset="0"/>
              </a:rPr>
              <a:t>document.createElement</a:t>
            </a:r>
            <a:r>
              <a:rPr lang="en-US" sz="800" dirty="0" smtClean="0">
                <a:latin typeface="Courier New" panose="02070309020205020404" pitchFamily="49" charset="0"/>
                <a:cs typeface="Courier New" panose="02070309020205020404" pitchFamily="49" charset="0"/>
              </a:rPr>
              <a:t>(‘div’);</a:t>
            </a:r>
          </a:p>
          <a:p>
            <a:pPr marL="914400" lvl="2" indent="0">
              <a:buNone/>
            </a:pPr>
            <a:r>
              <a:rPr lang="en-US" sz="800" dirty="0" smtClean="0">
                <a:latin typeface="Courier New" panose="02070309020205020404" pitchFamily="49" charset="0"/>
                <a:cs typeface="Courier New" panose="02070309020205020404" pitchFamily="49" charset="0"/>
              </a:rPr>
              <a:t>    </a:t>
            </a:r>
            <a:r>
              <a:rPr lang="en-US" sz="800" dirty="0" err="1" smtClean="0">
                <a:latin typeface="Courier New" panose="02070309020205020404" pitchFamily="49" charset="0"/>
                <a:cs typeface="Courier New" panose="02070309020205020404" pitchFamily="49" charset="0"/>
              </a:rPr>
              <a:t>assert.ok</a:t>
            </a:r>
            <a:r>
              <a:rPr lang="en-US" sz="800" dirty="0" smtClean="0">
                <a:latin typeface="Courier New" panose="02070309020205020404" pitchFamily="49" charset="0"/>
                <a:cs typeface="Courier New" panose="02070309020205020404" pitchFamily="49" charset="0"/>
              </a:rPr>
              <a:t>(element);</a:t>
            </a:r>
            <a:endParaRPr lang="en-US" sz="800" dirty="0">
              <a:latin typeface="Courier New" panose="02070309020205020404" pitchFamily="49" charset="0"/>
              <a:cs typeface="Courier New" panose="02070309020205020404" pitchFamily="49" charset="0"/>
            </a:endParaRPr>
          </a:p>
          <a:p>
            <a:pPr marL="914400" lvl="2" indent="0">
              <a:buNone/>
            </a:pPr>
            <a:r>
              <a:rPr lang="en-US" sz="800" dirty="0">
                <a:latin typeface="Courier New" panose="02070309020205020404" pitchFamily="49" charset="0"/>
                <a:cs typeface="Courier New" panose="02070309020205020404" pitchFamily="49" charset="0"/>
              </a:rPr>
              <a:t>  });</a:t>
            </a:r>
          </a:p>
          <a:p>
            <a:pPr marL="914400" lvl="2" indent="0">
              <a:buNone/>
            </a:pPr>
            <a:r>
              <a:rPr lang="en-US" sz="800" dirty="0" smtClean="0">
                <a:latin typeface="Courier New" panose="02070309020205020404" pitchFamily="49" charset="0"/>
                <a:cs typeface="Courier New" panose="02070309020205020404" pitchFamily="49" charset="0"/>
              </a:rPr>
              <a:t>});</a:t>
            </a:r>
            <a:endParaRPr lang="en-US" sz="850" dirty="0" smtClean="0"/>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9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Mocha + chai + </a:t>
            </a:r>
            <a:r>
              <a:rPr lang="en-US" dirty="0" err="1" smtClean="0"/>
              <a:t>async</a:t>
            </a:r>
            <a:r>
              <a:rPr lang="en-US" dirty="0" smtClean="0"/>
              <a:t> calls?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assert = require('chai').assert</a:t>
            </a:r>
          </a:p>
          <a:p>
            <a:pPr marL="457200" lvl="1" indent="0">
              <a:buNone/>
            </a:pP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describe("My test suit", function() {</a:t>
            </a:r>
          </a:p>
          <a:p>
            <a:pPr marL="457200" lvl="1" indent="0">
              <a:buNone/>
            </a:pPr>
            <a:r>
              <a:rPr lang="en-US" sz="1600" dirty="0">
                <a:latin typeface="Courier New" panose="02070309020205020404" pitchFamily="49" charset="0"/>
                <a:cs typeface="Courier New" panose="02070309020205020404" pitchFamily="49" charset="0"/>
              </a:rPr>
              <a:t>  it</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async</a:t>
            </a:r>
            <a:r>
              <a:rPr lang="en-US" sz="1600" dirty="0" smtClean="0">
                <a:latin typeface="Courier New" panose="02070309020205020404" pitchFamily="49" charset="0"/>
                <a:cs typeface="Courier New" panose="02070309020205020404" pitchFamily="49" charset="0"/>
              </a:rPr>
              <a:t> test", function(done) </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someAsyncCall</a:t>
            </a:r>
            <a:r>
              <a:rPr lang="en-US" sz="1600" dirty="0" smtClean="0">
                <a:latin typeface="Courier New" panose="02070309020205020404" pitchFamily="49" charset="0"/>
                <a:cs typeface="Courier New" panose="02070309020205020404" pitchFamily="49" charset="0"/>
              </a:rPr>
              <a:t>(function(result){</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assert.ok</a:t>
            </a:r>
            <a:r>
              <a:rPr lang="en-US" sz="1600" dirty="0" smtClean="0">
                <a:latin typeface="Courier New" panose="02070309020205020404" pitchFamily="49" charset="0"/>
                <a:cs typeface="Courier New" panose="02070309020205020404" pitchFamily="49" charset="0"/>
              </a:rPr>
              <a:t>(result);</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done();</a:t>
            </a:r>
          </a:p>
          <a:p>
            <a:pPr marL="457200" lvl="1" indent="0">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50" dirty="0" smtClean="0"/>
          </a:p>
          <a:p>
            <a:pPr marL="914400" lvl="2" indent="0">
              <a:buNone/>
            </a:pPr>
            <a:endParaRPr lang="en-US" sz="850" dirty="0" smtClean="0"/>
          </a:p>
          <a:p>
            <a:pPr marL="914400" lvl="2" indent="0">
              <a:buNone/>
            </a:pPr>
            <a:endParaRPr lang="en-US" sz="800" dirty="0" smtClean="0"/>
          </a:p>
          <a:p>
            <a:pPr marL="914400" lvl="2" indent="0">
              <a:buNone/>
            </a:pPr>
            <a:endParaRPr lang="en-US" sz="800" dirty="0" smtClean="0"/>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324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8 (together)</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sz="1600" dirty="0" smtClean="0"/>
              <a:t>Write unit tests (at least one), for our module showing weather.</a:t>
            </a:r>
            <a:endParaRPr lang="en-US" sz="1600" dirty="0" smtClean="0">
              <a:latin typeface="Courier New" panose="02070309020205020404" pitchFamily="49" charset="0"/>
              <a:cs typeface="Courier New" panose="02070309020205020404" pitchFamily="49" charset="0"/>
            </a:endParaRPr>
          </a:p>
        </p:txBody>
      </p:sp>
      <p:pic>
        <p:nvPicPr>
          <p:cNvPr id="1028" name="Picture 4" descr="https://avatars0.githubusercontent.com/u/8770005?v=3&amp;s=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tutsplus.com/net/uploads/2014/01/nodejs-testing-chai-retina-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0714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ensure quality of </a:t>
            </a:r>
            <a:r>
              <a:rPr lang="en-US" dirty="0" smtClean="0"/>
              <a:t>unit </a:t>
            </a:r>
            <a:r>
              <a:rPr lang="en-US" dirty="0"/>
              <a:t>tests?</a:t>
            </a:r>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Code coverage</a:t>
            </a:r>
          </a:p>
          <a:p>
            <a:pPr marL="457200" lvl="1" indent="0">
              <a:buNone/>
            </a:pPr>
            <a:r>
              <a:rPr lang="en-US" sz="1600" dirty="0" smtClean="0"/>
              <a:t>It </a:t>
            </a:r>
            <a:r>
              <a:rPr lang="en-US" sz="1600" dirty="0"/>
              <a:t>describes the degree to which the source code of a program has been tested</a:t>
            </a:r>
            <a:r>
              <a:rPr lang="en-US" sz="1600" dirty="0" smtClean="0"/>
              <a:t>.</a:t>
            </a:r>
            <a:br>
              <a:rPr lang="en-US" sz="1600" dirty="0" smtClean="0"/>
            </a:br>
            <a:r>
              <a:rPr lang="en-US" sz="1600" dirty="0" smtClean="0"/>
              <a:t>Types:</a:t>
            </a:r>
          </a:p>
          <a:p>
            <a:pPr lvl="1"/>
            <a:r>
              <a:rPr lang="en-US" sz="1600" dirty="0" smtClean="0"/>
              <a:t>Statement</a:t>
            </a:r>
            <a:r>
              <a:rPr lang="en-US" sz="1600" dirty="0"/>
              <a:t/>
            </a:r>
            <a:br>
              <a:rPr lang="en-US" sz="1600" dirty="0"/>
            </a:br>
            <a:r>
              <a:rPr lang="en-US" sz="1600" dirty="0" smtClean="0"/>
              <a:t>		</a:t>
            </a:r>
            <a:r>
              <a:rPr lang="en-US" sz="1400" dirty="0" smtClean="0"/>
              <a:t>Statement </a:t>
            </a:r>
            <a:r>
              <a:rPr lang="en-US" sz="1400" dirty="0"/>
              <a:t>coverage is a code coverage metric that tells you whether the flow of control reached every executable </a:t>
            </a:r>
            <a:r>
              <a:rPr lang="en-US" sz="1400" dirty="0" smtClean="0"/>
              <a:t>		statement </a:t>
            </a:r>
            <a:r>
              <a:rPr lang="en-US" sz="1400" dirty="0"/>
              <a:t>of source code at least once</a:t>
            </a:r>
            <a:endParaRPr lang="en-US" sz="1400" dirty="0" smtClean="0"/>
          </a:p>
          <a:p>
            <a:pPr lvl="1"/>
            <a:r>
              <a:rPr lang="en-US" sz="1600" dirty="0" smtClean="0"/>
              <a:t>Function</a:t>
            </a:r>
            <a:br>
              <a:rPr lang="en-US" sz="1600" dirty="0" smtClean="0"/>
            </a:br>
            <a:r>
              <a:rPr lang="en-US" sz="1600" dirty="0" smtClean="0"/>
              <a:t>		</a:t>
            </a:r>
            <a:r>
              <a:rPr lang="en-US" sz="1400" dirty="0" smtClean="0"/>
              <a:t>Has </a:t>
            </a:r>
            <a:r>
              <a:rPr lang="en-US" sz="1400" dirty="0"/>
              <a:t>each function in the program been called? This metric reports whether you invoked each function or procedure.</a:t>
            </a:r>
            <a:endParaRPr lang="en-US" sz="1600" dirty="0" smtClean="0"/>
          </a:p>
          <a:p>
            <a:pPr lvl="1"/>
            <a:r>
              <a:rPr lang="en-US" sz="1600" dirty="0" smtClean="0"/>
              <a:t>Path</a:t>
            </a:r>
            <a:br>
              <a:rPr lang="en-US" sz="1600" dirty="0" smtClean="0"/>
            </a:br>
            <a:r>
              <a:rPr lang="en-US" sz="1600" dirty="0" smtClean="0"/>
              <a:t>		</a:t>
            </a:r>
            <a:r>
              <a:rPr lang="en-US" sz="1400" dirty="0" smtClean="0"/>
              <a:t>This </a:t>
            </a:r>
            <a:r>
              <a:rPr lang="en-US" sz="1400" dirty="0"/>
              <a:t>metric reports whether each of the possible paths in each function have been followed. A path is a unique </a:t>
            </a:r>
            <a:r>
              <a:rPr lang="en-US" sz="1400" dirty="0" smtClean="0"/>
              <a:t>			sequence </a:t>
            </a:r>
            <a:r>
              <a:rPr lang="en-US" sz="1400" dirty="0"/>
              <a:t>of branches from the function entry to the exit.</a:t>
            </a:r>
            <a:endParaRPr lang="en-US" sz="1600" dirty="0" smtClean="0"/>
          </a:p>
          <a:p>
            <a:pPr lvl="1"/>
            <a:r>
              <a:rPr lang="en-US" sz="1600" dirty="0" smtClean="0"/>
              <a:t>Condition</a:t>
            </a:r>
            <a:br>
              <a:rPr lang="en-US" sz="1600" dirty="0" smtClean="0"/>
            </a:br>
            <a:r>
              <a:rPr lang="en-US" sz="1600" dirty="0" smtClean="0"/>
              <a:t>		</a:t>
            </a:r>
            <a:r>
              <a:rPr lang="en-US" sz="1400" dirty="0" smtClean="0"/>
              <a:t>Condition </a:t>
            </a:r>
            <a:r>
              <a:rPr lang="en-US" sz="1400" dirty="0"/>
              <a:t>coverage reports the true or false outcome of each condition.</a:t>
            </a:r>
            <a:endParaRPr lang="en-US" sz="1400" dirty="0" smtClean="0"/>
          </a:p>
          <a:p>
            <a:pPr lvl="1"/>
            <a:r>
              <a:rPr lang="en-US" sz="1600" dirty="0" smtClean="0"/>
              <a:t>Branch</a:t>
            </a:r>
            <a:br>
              <a:rPr lang="en-US" sz="1600" dirty="0" smtClean="0"/>
            </a:br>
            <a:r>
              <a:rPr lang="en-US" sz="1600" dirty="0" smtClean="0"/>
              <a:t>		</a:t>
            </a:r>
            <a:r>
              <a:rPr lang="en-US" sz="1400" dirty="0" smtClean="0"/>
              <a:t>A </a:t>
            </a:r>
            <a:r>
              <a:rPr lang="en-US" sz="1400" dirty="0"/>
              <a:t>branch is the outcome of a decision, so branch coverage simply measures which decision outcomes have been </a:t>
            </a:r>
            <a:r>
              <a:rPr lang="en-US" sz="1400" dirty="0" smtClean="0"/>
              <a:t>			tested.</a:t>
            </a:r>
          </a:p>
        </p:txBody>
      </p:sp>
    </p:spTree>
    <p:extLst>
      <p:ext uri="{BB962C8B-B14F-4D97-AF65-F5344CB8AC3E}">
        <p14:creationId xmlns:p14="http://schemas.microsoft.com/office/powerpoint/2010/main" val="113276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ensure quality of </a:t>
            </a:r>
            <a:r>
              <a:rPr lang="en-US" dirty="0" smtClean="0"/>
              <a:t>unit </a:t>
            </a:r>
            <a:r>
              <a:rPr lang="en-US" dirty="0"/>
              <a:t>tests?</a:t>
            </a:r>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Mutation tests</a:t>
            </a:r>
            <a:r>
              <a:rPr lang="en-US" sz="2000" dirty="0"/>
              <a:t/>
            </a:r>
            <a:br>
              <a:rPr lang="en-US" sz="2000" dirty="0"/>
            </a:br>
            <a:r>
              <a:rPr lang="en-US" sz="2000" dirty="0"/>
              <a:t>Mutation testing evaluates the quality of existing software tests. The idea is to modify (mutate) code covered by tests in a small way and check whether the existing test set will detect and reject the change [MUTTES]. If it doesn’t, it means the tests do not match the code’s complexity and leave one or more of its aspects untested</a:t>
            </a:r>
            <a:r>
              <a:rPr lang="en-US" sz="2000" dirty="0" smtClean="0"/>
              <a:t>.</a:t>
            </a:r>
          </a:p>
          <a:p>
            <a:r>
              <a:rPr lang="en-US" sz="2000" dirty="0" smtClean="0"/>
              <a:t>Tests </a:t>
            </a:r>
            <a:r>
              <a:rPr lang="en-US" sz="2000" dirty="0"/>
              <a:t>should be good written and </a:t>
            </a:r>
            <a:r>
              <a:rPr lang="en-US" sz="2000" dirty="0" smtClean="0"/>
              <a:t>readable</a:t>
            </a:r>
          </a:p>
          <a:p>
            <a:r>
              <a:rPr lang="en-US" sz="2000" dirty="0" smtClean="0"/>
              <a:t>Use tools like </a:t>
            </a:r>
            <a:r>
              <a:rPr lang="en-US" sz="2000" dirty="0" err="1" smtClean="0"/>
              <a:t>JSHint</a:t>
            </a:r>
            <a:r>
              <a:rPr lang="en-US" sz="2000" dirty="0" smtClean="0"/>
              <a:t> for static analysis of your code</a:t>
            </a:r>
          </a:p>
        </p:txBody>
      </p:sp>
    </p:spTree>
    <p:extLst>
      <p:ext uri="{BB962C8B-B14F-4D97-AF65-F5344CB8AC3E}">
        <p14:creationId xmlns:p14="http://schemas.microsoft.com/office/powerpoint/2010/main" val="23045176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coverage in Node.js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err="1" smtClean="0"/>
              <a:t>Instanbul</a:t>
            </a:r>
            <a:endParaRPr lang="en-US" sz="2000" dirty="0" smtClean="0"/>
          </a:p>
          <a:p>
            <a:pPr marL="0" indent="0">
              <a:buNone/>
            </a:pPr>
            <a:r>
              <a:rPr lang="en-US" sz="1800" dirty="0" smtClean="0"/>
              <a:t>	</a:t>
            </a:r>
            <a:r>
              <a:rPr lang="en-US" sz="1800" dirty="0" err="1" smtClean="0">
                <a:latin typeface="Courier New" panose="02070309020205020404" pitchFamily="49" charset="0"/>
                <a:cs typeface="Courier New" panose="02070309020205020404" pitchFamily="49" charset="0"/>
              </a:rPr>
              <a:t>npm</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install -g </a:t>
            </a:r>
            <a:r>
              <a:rPr lang="en-US" sz="1800" dirty="0" err="1" smtClean="0">
                <a:latin typeface="Courier New" panose="02070309020205020404" pitchFamily="49" charset="0"/>
                <a:cs typeface="Courier New" panose="02070309020205020404" pitchFamily="49" charset="0"/>
              </a:rPr>
              <a:t>istanbul</a:t>
            </a:r>
            <a:endParaRPr lang="en-US" sz="1800" dirty="0" smtClean="0"/>
          </a:p>
          <a:p>
            <a:r>
              <a:rPr lang="en-US" sz="2000" dirty="0" smtClean="0"/>
              <a:t>Integrating </a:t>
            </a:r>
            <a:r>
              <a:rPr lang="en-US" sz="2000" dirty="0" err="1" smtClean="0"/>
              <a:t>instanbul</a:t>
            </a:r>
            <a:r>
              <a:rPr lang="en-US" sz="2000" dirty="0" smtClean="0"/>
              <a:t> with mocha:</a:t>
            </a:r>
          </a:p>
          <a:p>
            <a:pPr lvl="1"/>
            <a:r>
              <a:rPr lang="en-US" sz="1600" dirty="0" smtClean="0"/>
              <a:t>Modify your </a:t>
            </a:r>
            <a:r>
              <a:rPr lang="en-US" sz="1600" dirty="0" err="1" smtClean="0"/>
              <a:t>package.json</a:t>
            </a:r>
            <a:r>
              <a:rPr lang="en-US" sz="1600" dirty="0" smtClean="0"/>
              <a:t> file so the test will be called via Istanbul:</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scripts":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test-coverage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istanbul</a:t>
            </a:r>
            <a:r>
              <a:rPr lang="en-US" sz="1600" dirty="0">
                <a:latin typeface="Courier New" panose="02070309020205020404" pitchFamily="49" charset="0"/>
                <a:cs typeface="Courier New" panose="02070309020205020404" pitchFamily="49" charset="0"/>
              </a:rPr>
              <a:t> cover </a:t>
            </a:r>
            <a:r>
              <a:rPr lang="en-US" sz="1600" dirty="0" err="1">
                <a:latin typeface="Courier New" panose="02070309020205020404" pitchFamily="49" charset="0"/>
                <a:cs typeface="Courier New" panose="02070309020205020404" pitchFamily="49" charset="0"/>
              </a:rPr>
              <a:t>node_modules</a:t>
            </a:r>
            <a:r>
              <a:rPr lang="en-US" sz="1600" dirty="0">
                <a:latin typeface="Courier New" panose="02070309020205020404" pitchFamily="49" charset="0"/>
                <a:cs typeface="Courier New" panose="02070309020205020404" pitchFamily="49" charset="0"/>
              </a:rPr>
              <a:t>/mocha/bin/_mocha </a:t>
            </a:r>
            <a:r>
              <a:rPr lang="en-US" sz="1600" dirty="0" smtClean="0">
                <a:latin typeface="Courier New" panose="02070309020205020404" pitchFamily="49" charset="0"/>
                <a:cs typeface="Courier New" panose="02070309020205020404" pitchFamily="49" charset="0"/>
              </a:rPr>
              <a:t>–- test.js"</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p>
          <a:p>
            <a:pPr lvl="1"/>
            <a:r>
              <a:rPr lang="en-US" sz="1600" dirty="0" smtClean="0"/>
              <a:t>running:</a:t>
            </a:r>
          </a:p>
          <a:p>
            <a:pPr marL="457200" lvl="1"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npm</a:t>
            </a:r>
            <a:r>
              <a:rPr lang="en-US" sz="1600" dirty="0" smtClean="0">
                <a:latin typeface="Courier New" panose="02070309020205020404" pitchFamily="49" charset="0"/>
                <a:cs typeface="Courier New" panose="02070309020205020404" pitchFamily="49" charset="0"/>
              </a:rPr>
              <a:t> run test-coverage</a:t>
            </a:r>
          </a:p>
          <a:p>
            <a:pPr marL="457200" lvl="1" indent="0">
              <a:buNone/>
            </a:pPr>
            <a:endParaRPr lang="en-US" sz="1600" dirty="0"/>
          </a:p>
          <a:p>
            <a:pPr marL="457200" lvl="1" indent="0">
              <a:buNone/>
            </a:pPr>
            <a:endParaRPr lang="en-US" sz="1600" dirty="0" smtClean="0"/>
          </a:p>
        </p:txBody>
      </p:sp>
      <p:pic>
        <p:nvPicPr>
          <p:cNvPr id="5" name="Picture 4"/>
          <p:cNvPicPr>
            <a:picLocks noChangeAspect="1"/>
          </p:cNvPicPr>
          <p:nvPr/>
        </p:nvPicPr>
        <p:blipFill>
          <a:blip r:embed="rId2"/>
          <a:stretch>
            <a:fillRect/>
          </a:stretch>
        </p:blipFill>
        <p:spPr>
          <a:xfrm>
            <a:off x="5048930" y="4128408"/>
            <a:ext cx="6143625" cy="2667000"/>
          </a:xfrm>
          <a:prstGeom prst="rect">
            <a:avLst/>
          </a:prstGeom>
        </p:spPr>
      </p:pic>
    </p:spTree>
    <p:extLst>
      <p:ext uri="{BB962C8B-B14F-4D97-AF65-F5344CB8AC3E}">
        <p14:creationId xmlns:p14="http://schemas.microsoft.com/office/powerpoint/2010/main" val="53401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9 (together)</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dirty="0" smtClean="0"/>
              <a:t>Improve unit tests so the code coverage will be 100% for all coverage types:</a:t>
            </a:r>
          </a:p>
          <a:p>
            <a:pPr lvl="1"/>
            <a:r>
              <a:rPr lang="en-US" sz="1800" dirty="0" smtClean="0"/>
              <a:t>Statement</a:t>
            </a:r>
          </a:p>
          <a:p>
            <a:pPr lvl="1"/>
            <a:r>
              <a:rPr lang="en-US" sz="1800" dirty="0" smtClean="0"/>
              <a:t>Function</a:t>
            </a:r>
          </a:p>
          <a:p>
            <a:pPr lvl="1"/>
            <a:r>
              <a:rPr lang="en-US" sz="1800" dirty="0" smtClean="0"/>
              <a:t>Condition</a:t>
            </a:r>
          </a:p>
          <a:p>
            <a:pPr lvl="1"/>
            <a:r>
              <a:rPr lang="en-US" sz="1800" dirty="0" smtClean="0"/>
              <a:t>Branch</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2673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10 (alone)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dirty="0" smtClean="0"/>
              <a:t>Write set of unit test that will cover your module developed in exercise 7. If necessary refactor the original code, so you will be able to create tests that cover the code in 100%.</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5660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(few words about myself </a:t>
            </a:r>
            <a:r>
              <a:rPr lang="en-US" dirty="0" smtClean="0"/>
              <a:t>;-)</a:t>
            </a:r>
            <a:r>
              <a:rPr lang="pl-PL" dirty="0" smtClean="0"/>
              <a:t> </a:t>
            </a:r>
            <a:r>
              <a:rPr lang="en-US" dirty="0" smtClean="0"/>
              <a:t/>
            </a:r>
            <a:br>
              <a:rPr lang="en-US" dirty="0" smtClean="0"/>
            </a:br>
            <a:r>
              <a:rPr lang="pl-PL" dirty="0" smtClean="0">
                <a:hlinkClick r:id="rId3"/>
              </a:rPr>
              <a:t>http://pdmap.uni.lu/</a:t>
            </a:r>
            <a:r>
              <a:rPr lang="pl-PL" dirty="0" smtClean="0"/>
              <a:t> </a:t>
            </a:r>
            <a:endParaRPr lang="en-US" dirty="0"/>
          </a:p>
        </p:txBody>
      </p:sp>
      <p:pic>
        <p:nvPicPr>
          <p:cNvPr id="5" name="Picture 4" descr="PD_120402_evaluation_big_font_50.png"/>
          <p:cNvPicPr>
            <a:picLocks noChangeAspect="1"/>
          </p:cNvPicPr>
          <p:nvPr/>
        </p:nvPicPr>
        <p:blipFill>
          <a:blip r:embed="rId4"/>
          <a:stretch>
            <a:fillRect/>
          </a:stretch>
        </p:blipFill>
        <p:spPr>
          <a:xfrm>
            <a:off x="4539095" y="1974850"/>
            <a:ext cx="3113810" cy="2196681"/>
          </a:xfrm>
          <a:prstGeom prst="rect">
            <a:avLst/>
          </a:prstGeom>
        </p:spPr>
      </p:pic>
      <p:sp>
        <p:nvSpPr>
          <p:cNvPr id="4" name="Up Arrow 3"/>
          <p:cNvSpPr/>
          <p:nvPr/>
        </p:nvSpPr>
        <p:spPr>
          <a:xfrm>
            <a:off x="5689600" y="4276271"/>
            <a:ext cx="812800" cy="52070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Working_Together_Teamwork_Puzzle_Concept.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700" y="4796971"/>
            <a:ext cx="2006600" cy="2006600"/>
          </a:xfrm>
          <a:prstGeom prst="rect">
            <a:avLst/>
          </a:prstGeom>
        </p:spPr>
      </p:pic>
    </p:spTree>
    <p:extLst>
      <p:ext uri="{BB962C8B-B14F-4D97-AF65-F5344CB8AC3E}">
        <p14:creationId xmlns:p14="http://schemas.microsoft.com/office/powerpoint/2010/main" val="1987329222"/>
      </p:ext>
    </p:extLst>
  </p:cSld>
  <p:clrMapOvr>
    <a:masterClrMapping/>
  </p:clrMapOvr>
  <p:transition advTm="117566"/>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summary</a:t>
            </a:r>
            <a:endParaRPr lang="en-US" dirty="0"/>
          </a:p>
        </p:txBody>
      </p:sp>
      <p:sp>
        <p:nvSpPr>
          <p:cNvPr id="3" name="Content Placeholder 2"/>
          <p:cNvSpPr>
            <a:spLocks noGrp="1"/>
          </p:cNvSpPr>
          <p:nvPr>
            <p:ph idx="1"/>
          </p:nvPr>
        </p:nvSpPr>
        <p:spPr/>
        <p:txBody>
          <a:bodyPr/>
          <a:lstStyle/>
          <a:p>
            <a:r>
              <a:rPr lang="en-US" dirty="0" smtClean="0"/>
              <a:t>Write tests!</a:t>
            </a:r>
          </a:p>
          <a:p>
            <a:r>
              <a:rPr lang="en-US" dirty="0" smtClean="0"/>
              <a:t>Tests </a:t>
            </a:r>
            <a:r>
              <a:rPr lang="en-US" dirty="0"/>
              <a:t>Reduce Bugs </a:t>
            </a:r>
            <a:endParaRPr lang="en-US" dirty="0" smtClean="0"/>
          </a:p>
          <a:p>
            <a:r>
              <a:rPr lang="en-US" dirty="0" smtClean="0"/>
              <a:t>Tests </a:t>
            </a:r>
            <a:r>
              <a:rPr lang="en-US" dirty="0"/>
              <a:t>are good documentation </a:t>
            </a:r>
            <a:endParaRPr lang="en-US" dirty="0" smtClean="0"/>
          </a:p>
          <a:p>
            <a:r>
              <a:rPr lang="en-US" dirty="0" smtClean="0"/>
              <a:t>Tests </a:t>
            </a:r>
            <a:r>
              <a:rPr lang="en-US" dirty="0"/>
              <a:t>allow safe refactoring </a:t>
            </a:r>
            <a:endParaRPr lang="en-US" dirty="0" smtClean="0"/>
          </a:p>
          <a:p>
            <a:r>
              <a:rPr lang="en-US" dirty="0" smtClean="0"/>
              <a:t>Tests </a:t>
            </a:r>
            <a:r>
              <a:rPr lang="en-US" dirty="0"/>
              <a:t>reduce the cost of change </a:t>
            </a:r>
            <a:endParaRPr lang="en-US" dirty="0" smtClean="0"/>
          </a:p>
          <a:p>
            <a:r>
              <a:rPr lang="en-US" dirty="0" smtClean="0"/>
              <a:t>Testing </a:t>
            </a:r>
            <a:r>
              <a:rPr lang="en-US" dirty="0"/>
              <a:t>forces you to think </a:t>
            </a:r>
            <a:endParaRPr lang="en-US" dirty="0" smtClean="0"/>
          </a:p>
          <a:p>
            <a:r>
              <a:rPr lang="en-US" dirty="0" smtClean="0"/>
              <a:t>Tests </a:t>
            </a:r>
            <a:r>
              <a:rPr lang="en-US" dirty="0"/>
              <a:t>reduce fear! </a:t>
            </a:r>
          </a:p>
        </p:txBody>
      </p:sp>
    </p:spTree>
    <p:extLst>
      <p:ext uri="{BB962C8B-B14F-4D97-AF65-F5344CB8AC3E}">
        <p14:creationId xmlns:p14="http://schemas.microsoft.com/office/powerpoint/2010/main" val="37568157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 what is it about</a:t>
            </a:r>
            <a:endParaRPr lang="en-US" dirty="0"/>
          </a:p>
        </p:txBody>
      </p:sp>
      <p:sp>
        <p:nvSpPr>
          <p:cNvPr id="3" name="Content Placeholder 2"/>
          <p:cNvSpPr>
            <a:spLocks noGrp="1"/>
          </p:cNvSpPr>
          <p:nvPr>
            <p:ph idx="1"/>
          </p:nvPr>
        </p:nvSpPr>
        <p:spPr/>
        <p:txBody>
          <a:bodyPr numCol="2">
            <a:normAutofit fontScale="70000" lnSpcReduction="20000"/>
          </a:bodyPr>
          <a:lstStyle/>
          <a:p>
            <a:pPr marL="0" indent="0">
              <a:buNone/>
            </a:pPr>
            <a:r>
              <a:rPr lang="en-US" dirty="0" smtClean="0"/>
              <a:t>Do you know the output of the following code:</a:t>
            </a:r>
          </a:p>
          <a:p>
            <a:pPr marL="0" indent="0">
              <a:buNone/>
            </a:pPr>
            <a:r>
              <a:rPr lang="en-US" sz="1800" dirty="0">
                <a:latin typeface="Courier New" panose="02070309020205020404" pitchFamily="49" charset="0"/>
                <a:cs typeface="Courier New" panose="02070309020205020404" pitchFamily="49" charset="0"/>
              </a:rPr>
              <a:t>console.log('' == '0');</a:t>
            </a:r>
          </a:p>
          <a:p>
            <a:pPr marL="0" indent="0">
              <a:buNone/>
            </a:pPr>
            <a:r>
              <a:rPr lang="en-US" sz="1800" dirty="0">
                <a:latin typeface="Courier New" panose="02070309020205020404" pitchFamily="49" charset="0"/>
                <a:cs typeface="Courier New" panose="02070309020205020404" pitchFamily="49" charset="0"/>
              </a:rPr>
              <a:t>console.log(0 == '');</a:t>
            </a:r>
          </a:p>
          <a:p>
            <a:pPr marL="0" indent="0">
              <a:buNone/>
            </a:pPr>
            <a:r>
              <a:rPr lang="en-US" sz="1800" dirty="0" smtClean="0">
                <a:latin typeface="Courier New" panose="02070309020205020404" pitchFamily="49" charset="0"/>
                <a:cs typeface="Courier New" panose="02070309020205020404" pitchFamily="49" charset="0"/>
              </a:rPr>
              <a:t>console.log(0 </a:t>
            </a:r>
            <a:r>
              <a:rPr lang="en-US" sz="1800" dirty="0">
                <a:latin typeface="Courier New" panose="02070309020205020404" pitchFamily="49" charset="0"/>
                <a:cs typeface="Courier New" panose="02070309020205020404" pitchFamily="49" charset="0"/>
              </a:rPr>
              <a:t>== '0');</a:t>
            </a:r>
          </a:p>
          <a:p>
            <a:pPr marL="0" indent="0">
              <a:buNone/>
            </a:pPr>
            <a:r>
              <a:rPr lang="en-US" sz="1800" dirty="0">
                <a:latin typeface="Courier New" panose="02070309020205020404" pitchFamily="49" charset="0"/>
                <a:cs typeface="Courier New" panose="02070309020205020404" pitchFamily="49" charset="0"/>
              </a:rPr>
              <a:t>console.log(false == 'false');</a:t>
            </a:r>
          </a:p>
          <a:p>
            <a:pPr marL="0" indent="0">
              <a:buNone/>
            </a:pPr>
            <a:r>
              <a:rPr lang="en-US" sz="1800" dirty="0" smtClean="0">
                <a:latin typeface="Courier New" panose="02070309020205020404" pitchFamily="49" charset="0"/>
                <a:cs typeface="Courier New" panose="02070309020205020404" pitchFamily="49" charset="0"/>
              </a:rPr>
              <a:t>console.log(false </a:t>
            </a:r>
            <a:r>
              <a:rPr lang="en-US" sz="1800" dirty="0">
                <a:latin typeface="Courier New" panose="02070309020205020404" pitchFamily="49" charset="0"/>
                <a:cs typeface="Courier New" panose="02070309020205020404" pitchFamily="49" charset="0"/>
              </a:rPr>
              <a:t>== '0');</a:t>
            </a:r>
          </a:p>
          <a:p>
            <a:pPr marL="0" indent="0">
              <a:buNone/>
            </a:pPr>
            <a:r>
              <a:rPr lang="en-US" sz="1800" dirty="0" smtClean="0">
                <a:latin typeface="Courier New" panose="02070309020205020404" pitchFamily="49" charset="0"/>
                <a:cs typeface="Courier New" panose="02070309020205020404" pitchFamily="49" charset="0"/>
              </a:rPr>
              <a:t>console.log(false == undefined);</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console.log(false == null);</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console.log(null == undefined);</a:t>
            </a:r>
            <a:endParaRPr lang="en-US" sz="1800" dirty="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console.log</a:t>
            </a:r>
            <a:r>
              <a:rPr lang="en-US" sz="1800" dirty="0">
                <a:latin typeface="Courier New" panose="02070309020205020404" pitchFamily="49" charset="0"/>
                <a:cs typeface="Courier New" panose="02070309020205020404" pitchFamily="49" charset="0"/>
              </a:rPr>
              <a:t>(' \t\r\n ' == 0</a:t>
            </a: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var</a:t>
            </a:r>
            <a:r>
              <a:rPr lang="en-US" sz="1800" dirty="0">
                <a:latin typeface="Courier New" panose="02070309020205020404" pitchFamily="49" charset="0"/>
                <a:cs typeface="Courier New" panose="02070309020205020404" pitchFamily="49" charset="0"/>
              </a:rPr>
              <a:t> x = 7;</a:t>
            </a:r>
          </a:p>
          <a:p>
            <a:pPr marL="0" indent="0">
              <a:buNone/>
            </a:pPr>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y = 8;</a:t>
            </a:r>
          </a:p>
          <a:p>
            <a:pPr marL="0" indent="0">
              <a:buNone/>
            </a:pPr>
            <a:r>
              <a:rPr lang="en-US" sz="1800" dirty="0">
                <a:latin typeface="Courier New" panose="02070309020205020404" pitchFamily="49" charset="0"/>
                <a:cs typeface="Courier New" panose="02070309020205020404" pitchFamily="49" charset="0"/>
              </a:rPr>
              <a:t>if (x &amp;&amp; y) {</a:t>
            </a:r>
          </a:p>
          <a:p>
            <a:pPr marL="0" indent="0">
              <a:buNone/>
            </a:pPr>
            <a:r>
              <a:rPr lang="en-US" sz="1800" dirty="0">
                <a:latin typeface="Courier New" panose="02070309020205020404" pitchFamily="49" charset="0"/>
                <a:cs typeface="Courier New" panose="02070309020205020404" pitchFamily="49" charset="0"/>
              </a:rPr>
              <a:t>	console.log("comp 1: true");</a:t>
            </a:r>
          </a:p>
          <a:p>
            <a:pPr marL="0" indent="0">
              <a:buNone/>
            </a:pPr>
            <a:r>
              <a:rPr lang="en-US" sz="1800" dirty="0">
                <a:latin typeface="Courier New" panose="02070309020205020404" pitchFamily="49" charset="0"/>
                <a:cs typeface="Courier New" panose="02070309020205020404" pitchFamily="49" charset="0"/>
              </a:rPr>
              <a:t>} else {</a:t>
            </a:r>
          </a:p>
          <a:p>
            <a:pPr marL="0" indent="0">
              <a:buNone/>
            </a:pPr>
            <a:r>
              <a:rPr lang="en-US" sz="1800" dirty="0">
                <a:latin typeface="Courier New" panose="02070309020205020404" pitchFamily="49" charset="0"/>
                <a:cs typeface="Courier New" panose="02070309020205020404" pitchFamily="49" charset="0"/>
              </a:rPr>
              <a:t>	console.log("comp 1: false");</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if (x &amp; y) {</a:t>
            </a:r>
          </a:p>
          <a:p>
            <a:pPr marL="0" indent="0">
              <a:buNone/>
            </a:pPr>
            <a:r>
              <a:rPr lang="en-US" sz="1800" dirty="0">
                <a:latin typeface="Courier New" panose="02070309020205020404" pitchFamily="49" charset="0"/>
                <a:cs typeface="Courier New" panose="02070309020205020404" pitchFamily="49" charset="0"/>
              </a:rPr>
              <a:t>	console.log("comp 2: true");</a:t>
            </a:r>
          </a:p>
          <a:p>
            <a:pPr marL="0" indent="0">
              <a:buNone/>
            </a:pPr>
            <a:r>
              <a:rPr lang="en-US" sz="1800" dirty="0">
                <a:latin typeface="Courier New" panose="02070309020205020404" pitchFamily="49" charset="0"/>
                <a:cs typeface="Courier New" panose="02070309020205020404" pitchFamily="49" charset="0"/>
              </a:rPr>
              <a:t>} else {</a:t>
            </a:r>
          </a:p>
          <a:p>
            <a:pPr marL="0" indent="0">
              <a:buNone/>
            </a:pPr>
            <a:r>
              <a:rPr lang="en-US" sz="1800" dirty="0">
                <a:latin typeface="Courier New" panose="02070309020205020404" pitchFamily="49" charset="0"/>
                <a:cs typeface="Courier New" panose="02070309020205020404" pitchFamily="49" charset="0"/>
              </a:rPr>
              <a:t>	console.log("comp 2: false");</a:t>
            </a:r>
          </a:p>
          <a:p>
            <a:pPr marL="0" indent="0">
              <a:buNone/>
            </a:pPr>
            <a:r>
              <a:rPr lang="en-US" sz="1800" dirty="0">
                <a:latin typeface="Courier New" panose="02070309020205020404" pitchFamily="49" charset="0"/>
                <a:cs typeface="Courier New" panose="02070309020205020404" pitchFamily="49" charset="0"/>
              </a:rPr>
              <a:t>}</a:t>
            </a:r>
          </a:p>
          <a:p>
            <a:pPr marL="0" indent="0">
              <a:buNone/>
            </a:pPr>
            <a:endParaRPr lang="en-US" sz="17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6319865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JSHint</a:t>
            </a:r>
            <a:r>
              <a:rPr lang="en-US" dirty="0" smtClean="0"/>
              <a:t> – what is it about</a:t>
            </a:r>
            <a:endParaRPr lang="en-US" dirty="0"/>
          </a:p>
        </p:txBody>
      </p:sp>
      <p:sp>
        <p:nvSpPr>
          <p:cNvPr id="3" name="Content Placeholder 2"/>
          <p:cNvSpPr>
            <a:spLocks noGrp="1"/>
          </p:cNvSpPr>
          <p:nvPr>
            <p:ph idx="1"/>
          </p:nvPr>
        </p:nvSpPr>
        <p:spPr>
          <a:xfrm>
            <a:off x="838200" y="1809297"/>
            <a:ext cx="10515600" cy="4351338"/>
          </a:xfrm>
        </p:spPr>
        <p:txBody>
          <a:bodyPr>
            <a:normAutofit/>
          </a:bodyPr>
          <a:lstStyle/>
          <a:p>
            <a:pPr marL="0" indent="0">
              <a:buNone/>
            </a:pPr>
            <a:r>
              <a:rPr lang="en-US" dirty="0" smtClean="0"/>
              <a:t>“</a:t>
            </a:r>
            <a:r>
              <a:rPr lang="en-US" dirty="0" err="1"/>
              <a:t>JSHint</a:t>
            </a:r>
            <a:r>
              <a:rPr lang="en-US" dirty="0"/>
              <a:t> is a program that flags suspicious usage in programs written in JavaScript</a:t>
            </a:r>
            <a:r>
              <a:rPr lang="en-US" dirty="0" smtClean="0"/>
              <a:t>.”</a:t>
            </a:r>
          </a:p>
          <a:p>
            <a:r>
              <a:rPr lang="en-US" dirty="0" smtClean="0"/>
              <a:t>Install</a:t>
            </a:r>
          </a:p>
          <a:p>
            <a:pPr marL="0" indent="0">
              <a:buNone/>
            </a:pP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-g </a:t>
            </a:r>
            <a:r>
              <a:rPr lang="en-US" dirty="0" err="1" smtClean="0">
                <a:latin typeface="Courier New" panose="02070309020205020404" pitchFamily="49" charset="0"/>
                <a:cs typeface="Courier New" panose="02070309020205020404" pitchFamily="49" charset="0"/>
              </a:rPr>
              <a:t>jshint</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Run</a:t>
            </a:r>
          </a:p>
          <a:p>
            <a:pPr lvl="1"/>
            <a:r>
              <a:rPr lang="en-US" sz="1600" dirty="0"/>
              <a:t>Modify your </a:t>
            </a:r>
            <a:r>
              <a:rPr lang="en-US" sz="1600" dirty="0" err="1"/>
              <a:t>package.json</a:t>
            </a:r>
            <a:r>
              <a:rPr lang="en-US" sz="1600" dirty="0"/>
              <a:t> file so the test will be called via Istanbul:</a:t>
            </a:r>
          </a:p>
          <a:p>
            <a:pPr marL="457200" lvl="1" indent="0">
              <a:buNone/>
            </a:pPr>
            <a:r>
              <a:rPr lang="en-US" sz="1600" dirty="0">
                <a:latin typeface="Courier New" panose="02070309020205020404" pitchFamily="49" charset="0"/>
                <a:cs typeface="Courier New" panose="02070309020205020404" pitchFamily="49" charset="0"/>
              </a:rPr>
              <a:t>	"scripts": {</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lint": "</a:t>
            </a:r>
            <a:r>
              <a:rPr lang="en-US" sz="1600" dirty="0" err="1">
                <a:latin typeface="Courier New" panose="02070309020205020404" pitchFamily="49" charset="0"/>
                <a:cs typeface="Courier New" panose="02070309020205020404" pitchFamily="49" charset="0"/>
              </a:rPr>
              <a:t>jshint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smtClean="0">
                <a:latin typeface="Courier New" panose="02070309020205020404" pitchFamily="49" charset="0"/>
                <a:cs typeface="Courier New" panose="02070309020205020404" pitchFamily="49" charset="0"/>
              </a:rPr>
              <a:t>/. test/."</a:t>
            </a:r>
            <a:endParaRPr lang="en-US" sz="1600" dirty="0">
              <a:latin typeface="Courier New" panose="02070309020205020404" pitchFamily="49" charset="0"/>
              <a:cs typeface="Courier New" panose="02070309020205020404" pitchFamily="49" charset="0"/>
            </a:endParaRPr>
          </a:p>
          <a:p>
            <a:pPr marL="457200" lvl="1" indent="0">
              <a:buNone/>
            </a:pPr>
            <a:r>
              <a:rPr lang="en-US" sz="1600" dirty="0">
                <a:latin typeface="Courier New" panose="02070309020205020404" pitchFamily="49" charset="0"/>
                <a:cs typeface="Courier New" panose="02070309020205020404" pitchFamily="49" charset="0"/>
              </a:rPr>
              <a:t>	}</a:t>
            </a:r>
          </a:p>
          <a:p>
            <a:pPr lvl="1"/>
            <a:r>
              <a:rPr lang="en-US" sz="1600" dirty="0"/>
              <a:t>running:</a:t>
            </a:r>
          </a:p>
          <a:p>
            <a:pPr marL="4572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npm</a:t>
            </a:r>
            <a:r>
              <a:rPr lang="en-US" sz="1600" dirty="0">
                <a:latin typeface="Courier New" panose="02070309020205020404" pitchFamily="49" charset="0"/>
                <a:cs typeface="Courier New" panose="02070309020205020404" pitchFamily="49" charset="0"/>
              </a:rPr>
              <a:t> run </a:t>
            </a:r>
            <a:r>
              <a:rPr lang="en-US" sz="1600" dirty="0" smtClean="0">
                <a:latin typeface="Courier New" panose="02070309020205020404" pitchFamily="49" charset="0"/>
                <a:cs typeface="Courier New" panose="02070309020205020404" pitchFamily="49" charset="0"/>
              </a:rPr>
              <a:t>lint</a:t>
            </a:r>
            <a:endParaRPr lang="en-US" sz="1600"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pPr marL="0" indent="0">
              <a:buNone/>
            </a:pPr>
            <a:endParaRPr lang="en-US" dirty="0"/>
          </a:p>
          <a:p>
            <a:pPr marL="0" indent="0">
              <a:buNone/>
            </a:pPr>
            <a:endParaRPr lang="en-US" dirty="0"/>
          </a:p>
        </p:txBody>
      </p:sp>
      <p:sp>
        <p:nvSpPr>
          <p:cNvPr id="5" name="TextBox 4"/>
          <p:cNvSpPr txBox="1"/>
          <p:nvPr/>
        </p:nvSpPr>
        <p:spPr>
          <a:xfrm>
            <a:off x="6172201" y="3203357"/>
            <a:ext cx="5445578" cy="338554"/>
          </a:xfrm>
          <a:prstGeom prst="rect">
            <a:avLst/>
          </a:prstGeom>
          <a:noFill/>
        </p:spPr>
        <p:txBody>
          <a:bodyPr wrap="square" rtlCol="0">
            <a:spAutoFit/>
          </a:bodyPr>
          <a:lstStyle/>
          <a:p>
            <a:endParaRPr lang="en-US" sz="16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5808889" y="5408160"/>
            <a:ext cx="5391150" cy="752475"/>
          </a:xfrm>
          <a:prstGeom prst="rect">
            <a:avLst/>
          </a:prstGeom>
        </p:spPr>
      </p:pic>
    </p:spTree>
    <p:extLst>
      <p:ext uri="{BB962C8B-B14F-4D97-AF65-F5344CB8AC3E}">
        <p14:creationId xmlns:p14="http://schemas.microsoft.com/office/powerpoint/2010/main" val="24379023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11 (alone)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457200" lvl="1" indent="0">
              <a:buNone/>
            </a:pPr>
            <a:r>
              <a:rPr lang="en-US" dirty="0" smtClean="0"/>
              <a:t>Run </a:t>
            </a:r>
            <a:r>
              <a:rPr lang="en-US" dirty="0" err="1" smtClean="0"/>
              <a:t>JSHint</a:t>
            </a:r>
            <a:r>
              <a:rPr lang="en-US" dirty="0" smtClean="0"/>
              <a:t> on your code module and try to remove all errors that might appear.</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35746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it’s all in the browser</a:t>
            </a:r>
            <a:endParaRPr lang="en-US" dirty="0"/>
          </a:p>
        </p:txBody>
      </p:sp>
      <p:sp>
        <p:nvSpPr>
          <p:cNvPr id="3" name="Content Placeholder 2"/>
          <p:cNvSpPr>
            <a:spLocks noGrp="1"/>
          </p:cNvSpPr>
          <p:nvPr>
            <p:ph idx="1"/>
          </p:nvPr>
        </p:nvSpPr>
        <p:spPr>
          <a:xfrm>
            <a:off x="838200" y="1809297"/>
            <a:ext cx="10515600" cy="4351338"/>
          </a:xfrm>
        </p:spPr>
        <p:txBody>
          <a:bodyPr>
            <a:normAutofit/>
          </a:bodyPr>
          <a:lstStyle/>
          <a:p>
            <a:r>
              <a:rPr lang="en-US" dirty="0" smtClean="0">
                <a:cs typeface="Courier New" panose="02070309020205020404" pitchFamily="49" charset="0"/>
              </a:rPr>
              <a:t>When we add more and more libraries to our code the output file size might be huge.</a:t>
            </a:r>
          </a:p>
          <a:p>
            <a:r>
              <a:rPr lang="en-US" dirty="0" smtClean="0">
                <a:cs typeface="Courier New" panose="02070309020205020404" pitchFamily="49" charset="0"/>
              </a:rPr>
              <a:t>It will slow down loading of our app (bigger files to download by the browser)</a:t>
            </a:r>
          </a:p>
          <a:p>
            <a:r>
              <a:rPr lang="en-US" dirty="0" smtClean="0">
                <a:cs typeface="Courier New" panose="02070309020205020404" pitchFamily="49" charset="0"/>
              </a:rPr>
              <a:t>It might slow down running of our app.</a:t>
            </a:r>
          </a:p>
          <a:p>
            <a:endParaRPr lang="en-US" dirty="0" smtClean="0"/>
          </a:p>
          <a:p>
            <a:pPr marL="0" indent="0">
              <a:buNone/>
            </a:pPr>
            <a:endParaRPr lang="en-US" dirty="0"/>
          </a:p>
          <a:p>
            <a:pPr marL="0" indent="0">
              <a:buNone/>
            </a:pPr>
            <a:endParaRPr lang="en-US" dirty="0"/>
          </a:p>
        </p:txBody>
      </p:sp>
      <p:sp>
        <p:nvSpPr>
          <p:cNvPr id="5" name="TextBox 4"/>
          <p:cNvSpPr txBox="1"/>
          <p:nvPr/>
        </p:nvSpPr>
        <p:spPr>
          <a:xfrm>
            <a:off x="6172201" y="3203357"/>
            <a:ext cx="5445578" cy="338554"/>
          </a:xfrm>
          <a:prstGeom prst="rect">
            <a:avLst/>
          </a:prstGeom>
          <a:noFill/>
        </p:spPr>
        <p:txBody>
          <a:bodyPr wrap="square" rtlCol="0">
            <a:spAutoFit/>
          </a:bodyPr>
          <a:lstStyle/>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91244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 it’s all in the browser</a:t>
            </a:r>
            <a:endParaRPr lang="en-US" dirty="0"/>
          </a:p>
        </p:txBody>
      </p:sp>
      <p:sp>
        <p:nvSpPr>
          <p:cNvPr id="3" name="Content Placeholder 2"/>
          <p:cNvSpPr>
            <a:spLocks noGrp="1"/>
          </p:cNvSpPr>
          <p:nvPr>
            <p:ph idx="1"/>
          </p:nvPr>
        </p:nvSpPr>
        <p:spPr>
          <a:xfrm>
            <a:off x="838200" y="1809297"/>
            <a:ext cx="8292105" cy="4351338"/>
          </a:xfrm>
        </p:spPr>
        <p:txBody>
          <a:bodyPr>
            <a:normAutofit/>
          </a:bodyPr>
          <a:lstStyle/>
          <a:p>
            <a:r>
              <a:rPr lang="en-US" dirty="0" smtClean="0"/>
              <a:t>“Don’t use sledgehammer to crack a nut” – when including complex library think twice if it’s needed</a:t>
            </a:r>
          </a:p>
          <a:p>
            <a:r>
              <a:rPr lang="en-US" dirty="0" smtClean="0"/>
              <a:t>Use compressors for your JS and CSS:</a:t>
            </a:r>
          </a:p>
          <a:p>
            <a:pPr lvl="1"/>
            <a:r>
              <a:rPr lang="en-US" dirty="0" smtClean="0"/>
              <a:t>node-minify</a:t>
            </a:r>
          </a:p>
          <a:p>
            <a:pPr lvl="1"/>
            <a:r>
              <a:rPr lang="en-US" dirty="0" err="1" smtClean="0"/>
              <a:t>uglify-js</a:t>
            </a:r>
            <a:endParaRPr lang="en-US" dirty="0" smtClean="0"/>
          </a:p>
          <a:p>
            <a:r>
              <a:rPr lang="en-US" dirty="0" smtClean="0"/>
              <a:t>If nothing else helps try to dynamically load </a:t>
            </a:r>
            <a:r>
              <a:rPr lang="en-US" dirty="0" err="1" smtClean="0"/>
              <a:t>javascript</a:t>
            </a:r>
            <a:r>
              <a:rPr lang="en-US" dirty="0" smtClean="0"/>
              <a:t> when needed</a:t>
            </a:r>
            <a:endParaRPr lang="en-US" dirty="0"/>
          </a:p>
        </p:txBody>
      </p:sp>
      <p:sp>
        <p:nvSpPr>
          <p:cNvPr id="5" name="TextBox 4"/>
          <p:cNvSpPr txBox="1"/>
          <p:nvPr/>
        </p:nvSpPr>
        <p:spPr>
          <a:xfrm>
            <a:off x="6172201" y="3203357"/>
            <a:ext cx="5445578" cy="338554"/>
          </a:xfrm>
          <a:prstGeom prst="rect">
            <a:avLst/>
          </a:prstGeom>
          <a:noFill/>
        </p:spPr>
        <p:txBody>
          <a:bodyPr wrap="square" rtlCol="0">
            <a:spAutoFit/>
          </a:bodyPr>
          <a:lstStyle/>
          <a:p>
            <a:endParaRPr lang="en-US" sz="1600" dirty="0">
              <a:latin typeface="Courier New" panose="02070309020205020404" pitchFamily="49" charset="0"/>
              <a:cs typeface="Courier New" panose="02070309020205020404" pitchFamily="49" charset="0"/>
            </a:endParaRPr>
          </a:p>
        </p:txBody>
      </p:sp>
      <p:pic>
        <p:nvPicPr>
          <p:cNvPr id="6" name="Picture 2" descr="http://invasivespeciesireland.com/wp-content/uploads/2010/08/what-can-I-d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30305" y="194383"/>
            <a:ext cx="2952331" cy="294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06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modules – summary remarks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000" dirty="0" smtClean="0"/>
              <a:t>Consider size of the output </a:t>
            </a:r>
            <a:r>
              <a:rPr lang="en-US" sz="2000" dirty="0" err="1" smtClean="0"/>
              <a:t>js</a:t>
            </a:r>
            <a:r>
              <a:rPr lang="en-US" sz="2000" dirty="0" smtClean="0"/>
              <a:t> file when including additional libraries</a:t>
            </a:r>
          </a:p>
          <a:p>
            <a:r>
              <a:rPr lang="en-US" sz="2000" dirty="0" smtClean="0"/>
              <a:t>Write tests</a:t>
            </a:r>
          </a:p>
          <a:p>
            <a:r>
              <a:rPr lang="en-US" sz="2000" dirty="0" smtClean="0"/>
              <a:t>Spend some time to make your code understandable for people who might come across and are not familiar with it</a:t>
            </a:r>
          </a:p>
        </p:txBody>
      </p:sp>
    </p:spTree>
    <p:extLst>
      <p:ext uri="{BB962C8B-B14F-4D97-AF65-F5344CB8AC3E}">
        <p14:creationId xmlns:p14="http://schemas.microsoft.com/office/powerpoint/2010/main" val="24809500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Cytoscape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a:t>It is an open source bioinformatics software platform for visualizing molecular interaction networks and integrating with gene expression profiles and other state data</a:t>
            </a:r>
            <a:r>
              <a:rPr lang="en-US" sz="2400" dirty="0" smtClean="0"/>
              <a:t>.</a:t>
            </a:r>
          </a:p>
          <a:p>
            <a:r>
              <a:rPr lang="en-US" sz="2400" dirty="0" err="1"/>
              <a:t>Cytoscape</a:t>
            </a:r>
            <a:r>
              <a:rPr lang="en-US" sz="2400" dirty="0"/>
              <a:t> also has a JavaScript-centric sister project named Cytoscape.js that can be used to </a:t>
            </a:r>
            <a:r>
              <a:rPr lang="en-US" sz="2400" dirty="0" err="1"/>
              <a:t>analyse</a:t>
            </a:r>
            <a:r>
              <a:rPr lang="en-US" sz="2400" dirty="0"/>
              <a:t> and </a:t>
            </a:r>
            <a:r>
              <a:rPr lang="en-US" sz="2400" dirty="0" err="1"/>
              <a:t>visualise</a:t>
            </a:r>
            <a:r>
              <a:rPr lang="en-US" sz="2400" dirty="0"/>
              <a:t> graphs in JavaScript environments, like a browser</a:t>
            </a:r>
            <a:r>
              <a:rPr lang="en-US" sz="2400" dirty="0" smtClean="0"/>
              <a:t>.</a:t>
            </a:r>
          </a:p>
          <a:p>
            <a:r>
              <a:rPr lang="en-US" sz="2400" dirty="0"/>
              <a:t>De-facto standard software in biological network research community</a:t>
            </a:r>
            <a:endParaRPr lang="en-US" sz="2400" dirty="0" smtClean="0"/>
          </a:p>
        </p:txBody>
      </p:sp>
      <p:pic>
        <p:nvPicPr>
          <p:cNvPr id="1028" name="Picture 4" descr="http://wiki.cytoscape.org/Welcome?action=AttachFile&amp;do=get&amp;target=cy3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8461" y="0"/>
            <a:ext cx="3483088" cy="125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302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a:t>
            </a:r>
            <a:r>
              <a:rPr lang="en-US" dirty="0"/>
              <a:t>access</a:t>
            </a:r>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smtClean="0"/>
              <a:t>Requirements</a:t>
            </a:r>
          </a:p>
          <a:p>
            <a:pPr lvl="1"/>
            <a:r>
              <a:rPr lang="en-US" sz="2000" dirty="0" err="1"/>
              <a:t>Cytoscape</a:t>
            </a:r>
            <a:r>
              <a:rPr lang="en-US" sz="2000" dirty="0"/>
              <a:t> 3.2.1 or </a:t>
            </a:r>
            <a:r>
              <a:rPr lang="en-US" sz="2000" dirty="0" smtClean="0"/>
              <a:t>newer</a:t>
            </a:r>
            <a:endParaRPr lang="en-US" sz="2000" dirty="0"/>
          </a:p>
          <a:p>
            <a:pPr lvl="1"/>
            <a:r>
              <a:rPr lang="en-US" sz="2000" dirty="0" smtClean="0"/>
              <a:t>Latest </a:t>
            </a:r>
            <a:r>
              <a:rPr lang="en-US" sz="2000" dirty="0"/>
              <a:t>version of  </a:t>
            </a:r>
            <a:r>
              <a:rPr lang="en-US" sz="2000" dirty="0" err="1"/>
              <a:t>cyREST</a:t>
            </a:r>
            <a:r>
              <a:rPr lang="en-US" sz="2000" dirty="0"/>
              <a:t> app (</a:t>
            </a:r>
            <a:r>
              <a:rPr lang="en-US" sz="2000" dirty="0" smtClean="0"/>
              <a:t>in </a:t>
            </a:r>
            <a:r>
              <a:rPr lang="en-US" sz="2000" dirty="0" err="1" smtClean="0"/>
              <a:t>Cytoscape</a:t>
            </a:r>
            <a:r>
              <a:rPr lang="en-US" sz="2000" dirty="0" smtClean="0"/>
              <a:t> 3.3 and higher it’s a built-in plugin)</a:t>
            </a:r>
          </a:p>
          <a:p>
            <a:pPr lvl="1"/>
            <a:r>
              <a:rPr lang="en-US" sz="2000" dirty="0" smtClean="0"/>
              <a:t>Postman – REST client (application in Chrome)</a:t>
            </a:r>
            <a:endParaRPr lang="en-US" sz="2000" dirty="0"/>
          </a:p>
          <a:p>
            <a:pPr lvl="1"/>
            <a:endParaRPr lang="en-US" sz="1400" dirty="0" smtClean="0"/>
          </a:p>
          <a:p>
            <a:r>
              <a:rPr lang="en-US" sz="2400" dirty="0" smtClean="0"/>
              <a:t>Test </a:t>
            </a:r>
            <a:r>
              <a:rPr lang="en-US" sz="2400" dirty="0" err="1" smtClean="0"/>
              <a:t>cyRest</a:t>
            </a:r>
            <a:endParaRPr lang="en-US" sz="2400" dirty="0" smtClean="0"/>
          </a:p>
          <a:p>
            <a:pPr lvl="1"/>
            <a:r>
              <a:rPr lang="en-US" sz="2000" dirty="0" smtClean="0"/>
              <a:t>After starting </a:t>
            </a:r>
            <a:r>
              <a:rPr lang="en-US" sz="2000" dirty="0" err="1" smtClean="0"/>
              <a:t>Cytoscape</a:t>
            </a:r>
            <a:r>
              <a:rPr lang="en-US" sz="2000" dirty="0" smtClean="0"/>
              <a:t> open in a </a:t>
            </a:r>
            <a:r>
              <a:rPr lang="en-US" sz="2000" dirty="0"/>
              <a:t>browser address: </a:t>
            </a:r>
            <a:br>
              <a:rPr lang="en-US" sz="2000" dirty="0"/>
            </a:br>
            <a:r>
              <a:rPr lang="en-US" sz="2000" dirty="0" smtClean="0">
                <a:hlinkClick r:id="rId2"/>
              </a:rPr>
              <a:t>http</a:t>
            </a:r>
            <a:r>
              <a:rPr lang="en-US" sz="2000" dirty="0">
                <a:hlinkClick r:id="rId2"/>
              </a:rPr>
              <a:t>://localhost:1234/v1</a:t>
            </a:r>
            <a:r>
              <a:rPr lang="en-US" sz="2000" dirty="0" smtClean="0">
                <a:hlinkClick r:id="rId2"/>
              </a:rPr>
              <a:t>/</a:t>
            </a:r>
            <a:r>
              <a:rPr lang="en-US" sz="2000" dirty="0" smtClean="0"/>
              <a:t> </a:t>
            </a:r>
          </a:p>
          <a:p>
            <a:pPr lvl="1"/>
            <a:endParaRPr lang="en-US" sz="2000" dirty="0" smtClean="0"/>
          </a:p>
        </p:txBody>
      </p:sp>
      <p:pic>
        <p:nvPicPr>
          <p:cNvPr id="1028" name="Picture 4" descr="http://wiki.cytoscape.org/Welcome?action=AttachFile&amp;do=get&amp;target=cy3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461" y="0"/>
            <a:ext cx="3483088" cy="1258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667125" y="4563110"/>
            <a:ext cx="3215368" cy="2294890"/>
          </a:xfrm>
          <a:prstGeom prst="rect">
            <a:avLst/>
          </a:prstGeom>
        </p:spPr>
      </p:pic>
    </p:spTree>
    <p:extLst>
      <p:ext uri="{BB962C8B-B14F-4D97-AF65-F5344CB8AC3E}">
        <p14:creationId xmlns:p14="http://schemas.microsoft.com/office/powerpoint/2010/main" val="5003929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 </a:t>
            </a:r>
            <a:r>
              <a:rPr lang="en-US" dirty="0"/>
              <a:t>access</a:t>
            </a:r>
          </a:p>
        </p:txBody>
      </p:sp>
      <p:sp>
        <p:nvSpPr>
          <p:cNvPr id="3" name="Content Placeholder 2"/>
          <p:cNvSpPr>
            <a:spLocks noGrp="1"/>
          </p:cNvSpPr>
          <p:nvPr>
            <p:ph idx="1"/>
          </p:nvPr>
        </p:nvSpPr>
        <p:spPr>
          <a:xfrm>
            <a:off x="838200" y="1825624"/>
            <a:ext cx="10515600" cy="5032375"/>
          </a:xfrm>
        </p:spPr>
        <p:txBody>
          <a:bodyPr>
            <a:normAutofit/>
          </a:bodyPr>
          <a:lstStyle/>
          <a:p>
            <a:r>
              <a:rPr lang="en-US" sz="2400" dirty="0" smtClean="0"/>
              <a:t>Requirements</a:t>
            </a:r>
          </a:p>
          <a:p>
            <a:pPr lvl="1"/>
            <a:r>
              <a:rPr lang="en-US" sz="2000" dirty="0" err="1"/>
              <a:t>Cytoscape</a:t>
            </a:r>
            <a:r>
              <a:rPr lang="en-US" sz="2000" dirty="0"/>
              <a:t> 3.2.1 or </a:t>
            </a:r>
            <a:r>
              <a:rPr lang="en-US" sz="2000" dirty="0" smtClean="0"/>
              <a:t>newer</a:t>
            </a:r>
            <a:endParaRPr lang="en-US" sz="2000" dirty="0"/>
          </a:p>
          <a:p>
            <a:pPr lvl="1"/>
            <a:r>
              <a:rPr lang="en-US" sz="2000" dirty="0" smtClean="0"/>
              <a:t>Latest </a:t>
            </a:r>
            <a:r>
              <a:rPr lang="en-US" sz="2000" dirty="0"/>
              <a:t>version of  </a:t>
            </a:r>
            <a:r>
              <a:rPr lang="en-US" sz="2000" dirty="0" err="1"/>
              <a:t>cyREST</a:t>
            </a:r>
            <a:r>
              <a:rPr lang="en-US" sz="2000" dirty="0"/>
              <a:t> app (</a:t>
            </a:r>
            <a:r>
              <a:rPr lang="en-US" sz="2000" dirty="0" smtClean="0"/>
              <a:t>in </a:t>
            </a:r>
            <a:r>
              <a:rPr lang="en-US" sz="2000" dirty="0" err="1" smtClean="0"/>
              <a:t>Cytoscape</a:t>
            </a:r>
            <a:r>
              <a:rPr lang="en-US" sz="2000" dirty="0" smtClean="0"/>
              <a:t> 3.3 and higher it’s a built-in plugin)</a:t>
            </a:r>
            <a:endParaRPr lang="en-US" sz="2000" dirty="0"/>
          </a:p>
          <a:p>
            <a:pPr lvl="1"/>
            <a:endParaRPr lang="en-US" sz="1400" dirty="0" smtClean="0"/>
          </a:p>
          <a:p>
            <a:r>
              <a:rPr lang="en-US" sz="2400" dirty="0" smtClean="0"/>
              <a:t>Test </a:t>
            </a:r>
            <a:r>
              <a:rPr lang="en-US" sz="2400" dirty="0" err="1" smtClean="0"/>
              <a:t>cyRest</a:t>
            </a:r>
            <a:endParaRPr lang="en-US" sz="2400" dirty="0" smtClean="0"/>
          </a:p>
          <a:p>
            <a:pPr lvl="1"/>
            <a:r>
              <a:rPr lang="en-US" sz="2000" dirty="0" smtClean="0"/>
              <a:t>After starting </a:t>
            </a:r>
            <a:r>
              <a:rPr lang="en-US" sz="2000" dirty="0" err="1" smtClean="0"/>
              <a:t>Cytoscape</a:t>
            </a:r>
            <a:r>
              <a:rPr lang="en-US" sz="2000" dirty="0" smtClean="0"/>
              <a:t> open in a </a:t>
            </a:r>
            <a:r>
              <a:rPr lang="en-US" sz="2000" dirty="0"/>
              <a:t>browser address: </a:t>
            </a:r>
            <a:br>
              <a:rPr lang="en-US" sz="2000" dirty="0"/>
            </a:br>
            <a:r>
              <a:rPr lang="en-US" sz="2000" smtClean="0">
                <a:hlinkClick r:id="rId2"/>
              </a:rPr>
              <a:t>http</a:t>
            </a:r>
            <a:r>
              <a:rPr lang="en-US" sz="2000">
                <a:hlinkClick r:id="rId2"/>
              </a:rPr>
              <a:t>://localhost:1234/v1</a:t>
            </a:r>
            <a:r>
              <a:rPr lang="en-US" sz="2000" smtClean="0">
                <a:hlinkClick r:id="rId2"/>
              </a:rPr>
              <a:t>/</a:t>
            </a:r>
            <a:r>
              <a:rPr lang="en-US" sz="2000" dirty="0" smtClean="0"/>
              <a:t> </a:t>
            </a:r>
          </a:p>
          <a:p>
            <a:pPr lvl="1"/>
            <a:endParaRPr lang="en-US" sz="2000" dirty="0" smtClean="0"/>
          </a:p>
        </p:txBody>
      </p:sp>
      <p:pic>
        <p:nvPicPr>
          <p:cNvPr id="1028" name="Picture 4" descr="http://wiki.cytoscape.org/Welcome?action=AttachFile&amp;do=get&amp;target=cy3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461" y="0"/>
            <a:ext cx="3483088" cy="1258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667125" y="4329068"/>
            <a:ext cx="3215368" cy="2294890"/>
          </a:xfrm>
          <a:prstGeom prst="rect">
            <a:avLst/>
          </a:prstGeom>
        </p:spPr>
      </p:pic>
    </p:spTree>
    <p:extLst>
      <p:ext uri="{BB962C8B-B14F-4D97-AF65-F5344CB8AC3E}">
        <p14:creationId xmlns:p14="http://schemas.microsoft.com/office/powerpoint/2010/main" val="2087197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dirty="0"/>
          </a:p>
          <a:p>
            <a:r>
              <a:rPr lang="en-US" dirty="0" smtClean="0"/>
              <a:t>Report </a:t>
            </a:r>
            <a:r>
              <a:rPr lang="en-US" dirty="0"/>
              <a:t>about the practical part (90%) </a:t>
            </a:r>
          </a:p>
          <a:p>
            <a:r>
              <a:rPr lang="en-US" dirty="0" smtClean="0"/>
              <a:t>Participation </a:t>
            </a:r>
            <a:r>
              <a:rPr lang="en-US" dirty="0"/>
              <a:t>and presence (10%) </a:t>
            </a:r>
          </a:p>
          <a:p>
            <a:endParaRPr lang="en-US" dirty="0"/>
          </a:p>
        </p:txBody>
      </p:sp>
    </p:spTree>
    <p:extLst>
      <p:ext uri="{BB962C8B-B14F-4D97-AF65-F5344CB8AC3E}">
        <p14:creationId xmlns:p14="http://schemas.microsoft.com/office/powerpoint/2010/main" val="671098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dirty="0" err="1"/>
              <a:t>cyREST</a:t>
            </a:r>
            <a:r>
              <a:rPr lang="en-US" dirty="0"/>
              <a:t> provides programmer-friendly simple RESTful API. This means you can use virtually all kinds of programming languages to access </a:t>
            </a:r>
            <a:r>
              <a:rPr lang="en-US" dirty="0" err="1"/>
              <a:t>Cytoscape</a:t>
            </a:r>
            <a:r>
              <a:rPr lang="en-US" dirty="0"/>
              <a:t> basic functions, such as loading networks, visualizing them with custom Visual Styles, and generating PDF/SVG/PNG files from your network views.</a:t>
            </a:r>
          </a:p>
          <a:p>
            <a:endParaRPr lang="en-US" sz="2000" dirty="0" smtClean="0"/>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3718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Postman</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dirty="0" smtClean="0"/>
              <a:t>Postman is an application that helps building/testing REST APIs.</a:t>
            </a:r>
            <a:endParaRPr lang="en-US" sz="2000" dirty="0" smtClean="0"/>
          </a:p>
        </p:txBody>
      </p:sp>
      <p:pic>
        <p:nvPicPr>
          <p:cNvPr id="6146" name="Picture 2" descr="Znalezione obrazy dla zapytania postman chr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8450" y="0"/>
            <a:ext cx="17335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926771" y="2398744"/>
            <a:ext cx="7184572" cy="4105469"/>
          </a:xfrm>
          <a:prstGeom prst="rect">
            <a:avLst/>
          </a:prstGeom>
        </p:spPr>
      </p:pic>
    </p:spTree>
    <p:extLst>
      <p:ext uri="{BB962C8B-B14F-4D97-AF65-F5344CB8AC3E}">
        <p14:creationId xmlns:p14="http://schemas.microsoft.com/office/powerpoint/2010/main" val="343432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check connection via Postman</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endParaRPr lang="en-US" sz="1400" dirty="0" smtClean="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469571" y="1990499"/>
            <a:ext cx="7987393" cy="4564225"/>
          </a:xfrm>
          <a:prstGeom prst="rect">
            <a:avLst/>
          </a:prstGeom>
        </p:spPr>
      </p:pic>
    </p:spTree>
    <p:extLst>
      <p:ext uri="{BB962C8B-B14F-4D97-AF65-F5344CB8AC3E}">
        <p14:creationId xmlns:p14="http://schemas.microsoft.com/office/powerpoint/2010/main" val="36646002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check connection via </a:t>
            </a:r>
            <a:r>
              <a:rPr lang="en-US" dirty="0" err="1" smtClean="0"/>
              <a:t>Javascript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request = require('request');</a:t>
            </a:r>
          </a:p>
          <a:p>
            <a:pPr marL="0" indent="0">
              <a:buNone/>
            </a:pPr>
            <a:r>
              <a:rPr lang="en-US" sz="1400" dirty="0" err="1" smtClean="0">
                <a:latin typeface="Courier New" panose="02070309020205020404" pitchFamily="49" charset="0"/>
                <a:cs typeface="Courier New" panose="02070309020205020404" pitchFamily="49" charset="0"/>
              </a:rPr>
              <a:t>var</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baseUrl</a:t>
            </a:r>
            <a:r>
              <a:rPr lang="en-US" sz="1400" dirty="0">
                <a:latin typeface="Courier New" panose="02070309020205020404" pitchFamily="49" charset="0"/>
                <a:cs typeface="Courier New" panose="02070309020205020404" pitchFamily="49" charset="0"/>
              </a:rPr>
              <a:t> = "http://localhost:1234/v1/";</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err="1">
                <a:latin typeface="Courier New" panose="02070309020205020404" pitchFamily="49" charset="0"/>
                <a:cs typeface="Courier New" panose="02070309020205020404" pitchFamily="49" charset="0"/>
              </a:rPr>
              <a:t>request.get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baseUrl</a:t>
            </a:r>
            <a:r>
              <a:rPr lang="en-US" sz="1400" dirty="0">
                <a:latin typeface="Courier New" panose="02070309020205020404" pitchFamily="49" charset="0"/>
                <a:cs typeface="Courier New" panose="02070309020205020404" pitchFamily="49" charset="0"/>
              </a:rPr>
              <a:t>, function(error, response, body) {</a:t>
            </a:r>
          </a:p>
          <a:p>
            <a:pPr marL="0" indent="0">
              <a:buNone/>
            </a:pPr>
            <a:r>
              <a:rPr lang="en-US" sz="1400" dirty="0">
                <a:latin typeface="Courier New" panose="02070309020205020404" pitchFamily="49" charset="0"/>
                <a:cs typeface="Courier New" panose="02070309020205020404" pitchFamily="49" charset="0"/>
              </a:rPr>
              <a:t>	if (!error &amp;&amp; </a:t>
            </a:r>
            <a:r>
              <a:rPr lang="en-US" sz="1400" dirty="0" err="1">
                <a:latin typeface="Courier New" panose="02070309020205020404" pitchFamily="49" charset="0"/>
                <a:cs typeface="Courier New" panose="02070309020205020404" pitchFamily="49" charset="0"/>
              </a:rPr>
              <a:t>response.statusCode</a:t>
            </a:r>
            <a:r>
              <a:rPr lang="en-US" sz="1400" dirty="0">
                <a:latin typeface="Courier New" panose="02070309020205020404" pitchFamily="49" charset="0"/>
                <a:cs typeface="Courier New" panose="02070309020205020404" pitchFamily="49" charset="0"/>
              </a:rPr>
              <a:t> == 200)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a:t>
            </a:r>
            <a:r>
              <a:rPr lang="en-US" sz="1400" dirty="0">
                <a:latin typeface="Courier New" panose="02070309020205020404" pitchFamily="49" charset="0"/>
                <a:cs typeface="Courier New" panose="02070309020205020404" pitchFamily="49" charset="0"/>
              </a:rPr>
              <a:t> content = </a:t>
            </a:r>
            <a:r>
              <a:rPr lang="en-US" sz="1400" dirty="0" err="1">
                <a:latin typeface="Courier New" panose="02070309020205020404" pitchFamily="49" charset="0"/>
                <a:cs typeface="Courier New" panose="02070309020205020404" pitchFamily="49" charset="0"/>
              </a:rPr>
              <a:t>JSON.parse</a:t>
            </a:r>
            <a:r>
              <a:rPr lang="en-US" sz="1400" dirty="0">
                <a:latin typeface="Courier New" panose="02070309020205020404" pitchFamily="49" charset="0"/>
                <a:cs typeface="Courier New" panose="02070309020205020404" pitchFamily="49" charset="0"/>
              </a:rPr>
              <a:t>(body);</a:t>
            </a:r>
          </a:p>
          <a:p>
            <a:pPr marL="0" indent="0">
              <a:buNone/>
            </a:pPr>
            <a:r>
              <a:rPr lang="en-US" sz="1400" dirty="0">
                <a:latin typeface="Courier New" panose="02070309020205020404" pitchFamily="49" charset="0"/>
                <a:cs typeface="Courier New" panose="02070309020205020404" pitchFamily="49" charset="0"/>
              </a:rPr>
              <a:t>		console.log("API version: "+</a:t>
            </a:r>
            <a:r>
              <a:rPr lang="en-US" sz="1400" dirty="0" err="1">
                <a:latin typeface="Courier New" panose="02070309020205020404" pitchFamily="49" charset="0"/>
                <a:cs typeface="Courier New" panose="02070309020205020404" pitchFamily="49" charset="0"/>
              </a:rPr>
              <a:t>content.apiVersion</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 else {</a:t>
            </a:r>
          </a:p>
          <a:p>
            <a:pPr marL="0" indent="0">
              <a:buNone/>
            </a:pPr>
            <a:r>
              <a:rPr lang="en-US" sz="1400" dirty="0">
                <a:latin typeface="Courier New" panose="02070309020205020404" pitchFamily="49" charset="0"/>
                <a:cs typeface="Courier New" panose="02070309020205020404" pitchFamily="49" charset="0"/>
              </a:rPr>
              <a:t>    console.log('error: ' + </a:t>
            </a:r>
            <a:r>
              <a:rPr lang="en-US" sz="1400" dirty="0" err="1">
                <a:latin typeface="Courier New" panose="02070309020205020404" pitchFamily="49" charset="0"/>
                <a:cs typeface="Courier New" panose="02070309020205020404" pitchFamily="49" charset="0"/>
              </a:rPr>
              <a:t>response.statusCode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3823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check connection via R</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1400" dirty="0" smtClean="0">
                <a:latin typeface="Courier New" panose="02070309020205020404" pitchFamily="49" charset="0"/>
                <a:cs typeface="Courier New" panose="02070309020205020404" pitchFamily="49" charset="0"/>
              </a:rPr>
              <a:t>library(RJSONIO</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library(</a:t>
            </a:r>
            <a:r>
              <a:rPr lang="en-US" sz="1400" dirty="0" err="1" smtClean="0">
                <a:latin typeface="Courier New" panose="02070309020205020404" pitchFamily="49" charset="0"/>
                <a:cs typeface="Courier New" panose="02070309020205020404" pitchFamily="49" charset="0"/>
              </a:rPr>
              <a:t>httr</a:t>
            </a:r>
            <a:r>
              <a:rPr lang="en-US" sz="1400" dirty="0">
                <a:latin typeface="Courier New" panose="02070309020205020404" pitchFamily="49" charset="0"/>
                <a:cs typeface="Courier New" panose="02070309020205020404" pitchFamily="49" charset="0"/>
              </a:rPr>
              <a:t>)</a:t>
            </a:r>
          </a:p>
          <a:p>
            <a:pPr marL="0" indent="0">
              <a:buNone/>
            </a:pPr>
            <a:r>
              <a:rPr lang="en-US" sz="1400" dirty="0" err="1" smtClean="0">
                <a:latin typeface="Courier New" panose="02070309020205020404" pitchFamily="49" charset="0"/>
                <a:cs typeface="Courier New" panose="02070309020205020404" pitchFamily="49" charset="0"/>
              </a:rPr>
              <a:t>port.number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1234</a:t>
            </a:r>
          </a:p>
          <a:p>
            <a:pPr marL="0" indent="0">
              <a:buNone/>
            </a:pPr>
            <a:r>
              <a:rPr lang="en-US" sz="1400" dirty="0" smtClean="0">
                <a:latin typeface="Courier New" panose="02070309020205020404" pitchFamily="49" charset="0"/>
                <a:cs typeface="Courier New" panose="02070309020205020404" pitchFamily="49" charset="0"/>
              </a:rPr>
              <a:t>base.url </a:t>
            </a:r>
            <a:r>
              <a:rPr lang="en-US" sz="1400" dirty="0">
                <a:latin typeface="Courier New" panose="02070309020205020404" pitchFamily="49" charset="0"/>
                <a:cs typeface="Courier New" panose="02070309020205020404" pitchFamily="49" charset="0"/>
              </a:rPr>
              <a:t>= paste("http://localhost:", </a:t>
            </a:r>
            <a:r>
              <a:rPr lang="en-US" sz="1400" dirty="0" err="1">
                <a:latin typeface="Courier New" panose="02070309020205020404" pitchFamily="49" charset="0"/>
                <a:cs typeface="Courier New" panose="02070309020205020404" pitchFamily="49" charset="0"/>
              </a:rPr>
              <a:t>toString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port.number</a:t>
            </a:r>
            <a:r>
              <a:rPr lang="en-US" sz="1400" dirty="0">
                <a:latin typeface="Courier New" panose="02070309020205020404" pitchFamily="49" charset="0"/>
                <a:cs typeface="Courier New" panose="02070309020205020404" pitchFamily="49" charset="0"/>
              </a:rPr>
              <a:t>), "/v1", </a:t>
            </a:r>
            <a:r>
              <a:rPr lang="en-US" sz="1400" dirty="0" err="1">
                <a:latin typeface="Courier New" panose="02070309020205020404" pitchFamily="49" charset="0"/>
                <a:cs typeface="Courier New" panose="02070309020205020404" pitchFamily="49" charset="0"/>
              </a:rPr>
              <a:t>sep</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version.url </a:t>
            </a:r>
            <a:r>
              <a:rPr lang="en-US" sz="1400" dirty="0">
                <a:latin typeface="Courier New" panose="02070309020205020404" pitchFamily="49" charset="0"/>
                <a:cs typeface="Courier New" panose="02070309020205020404" pitchFamily="49" charset="0"/>
              </a:rPr>
              <a:t>= paste(base.url, "version", </a:t>
            </a:r>
            <a:r>
              <a:rPr lang="en-US" sz="1400" dirty="0" err="1">
                <a:latin typeface="Courier New" panose="02070309020205020404" pitchFamily="49" charset="0"/>
                <a:cs typeface="Courier New" panose="02070309020205020404" pitchFamily="49" charset="0"/>
              </a:rPr>
              <a:t>sep</a:t>
            </a:r>
            <a:r>
              <a:rPr lang="en-US" sz="1400" dirty="0">
                <a:latin typeface="Courier New" panose="02070309020205020404" pitchFamily="49" charset="0"/>
                <a:cs typeface="Courier New" panose="02070309020205020404" pitchFamily="49" charset="0"/>
              </a:rPr>
              <a:t>="/")</a:t>
            </a:r>
          </a:p>
          <a:p>
            <a:pPr marL="0" indent="0">
              <a:buNone/>
            </a:pPr>
            <a:r>
              <a:rPr lang="en-US" sz="1400" dirty="0" err="1" smtClean="0">
                <a:latin typeface="Courier New" panose="02070309020205020404" pitchFamily="49" charset="0"/>
                <a:cs typeface="Courier New" panose="02070309020205020404" pitchFamily="49" charset="0"/>
              </a:rPr>
              <a:t>cytoscape.version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GET(version.url)</a:t>
            </a:r>
          </a:p>
          <a:p>
            <a:pPr marL="0" indent="0">
              <a:buNone/>
            </a:pPr>
            <a:r>
              <a:rPr lang="en-US" sz="1400" dirty="0" err="1" smtClean="0">
                <a:latin typeface="Courier New" panose="02070309020205020404" pitchFamily="49" charset="0"/>
                <a:cs typeface="Courier New" panose="02070309020205020404" pitchFamily="49" charset="0"/>
              </a:rPr>
              <a:t>cy.version</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fromJSON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rawToChar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cytoscape.version$content</a:t>
            </a:r>
            <a:r>
              <a:rPr lang="en-US" sz="1400" dirty="0">
                <a:latin typeface="Courier New" panose="02070309020205020404" pitchFamily="49" charset="0"/>
                <a:cs typeface="Courier New" panose="02070309020205020404" pitchFamily="49" charset="0"/>
              </a:rPr>
              <a:t>))</a:t>
            </a:r>
          </a:p>
          <a:p>
            <a:pPr marL="0" indent="0">
              <a:buNone/>
            </a:pPr>
            <a:r>
              <a:rPr lang="en-US" sz="1400" dirty="0" smtClean="0">
                <a:latin typeface="Courier New" panose="02070309020205020404" pitchFamily="49" charset="0"/>
                <a:cs typeface="Courier New" panose="02070309020205020404" pitchFamily="49" charset="0"/>
              </a:rPr>
              <a:t>print(</a:t>
            </a:r>
            <a:r>
              <a:rPr lang="en-US" sz="1400" dirty="0" err="1" smtClean="0">
                <a:latin typeface="Courier New" panose="02070309020205020404" pitchFamily="49" charset="0"/>
                <a:cs typeface="Courier New" panose="02070309020205020404" pitchFamily="49" charset="0"/>
              </a:rPr>
              <a:t>cy.version</a:t>
            </a:r>
            <a:r>
              <a:rPr lang="en-US" sz="1400" dirty="0">
                <a:latin typeface="Courier New" panose="02070309020205020404" pitchFamily="49" charset="0"/>
                <a:cs typeface="Courier New" panose="02070309020205020404" pitchFamily="49" charset="0"/>
              </a:rPr>
              <a:t>)</a:t>
            </a: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441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create network</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sz="1400" dirty="0"/>
              <a:t>Network </a:t>
            </a:r>
            <a:r>
              <a:rPr lang="en-US" sz="1400" dirty="0" smtClean="0"/>
              <a:t>(in JSON) must </a:t>
            </a:r>
            <a:r>
              <a:rPr lang="en-US" sz="1400" dirty="0"/>
              <a:t>be sent </a:t>
            </a:r>
            <a:r>
              <a:rPr lang="en-US" sz="1400" dirty="0" smtClean="0"/>
              <a:t>to the following address </a:t>
            </a:r>
            <a:r>
              <a:rPr lang="en-US" sz="1400" dirty="0" smtClean="0">
                <a:hlinkClick r:id="rId2"/>
              </a:rPr>
              <a:t>http</a:t>
            </a:r>
            <a:r>
              <a:rPr lang="en-US" sz="1400" dirty="0">
                <a:hlinkClick r:id="rId2"/>
              </a:rPr>
              <a:t>://</a:t>
            </a:r>
            <a:r>
              <a:rPr lang="en-US" sz="1400" dirty="0" smtClean="0">
                <a:hlinkClick r:id="rId2"/>
              </a:rPr>
              <a:t>localhost:1234/v1/networks</a:t>
            </a:r>
            <a:r>
              <a:rPr lang="en-US" sz="1400" dirty="0" smtClean="0"/>
              <a:t> using POST method:</a:t>
            </a:r>
            <a:endParaRPr lang="en-US" sz="1400" dirty="0"/>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"data":{</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name":"test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"elements":{</a:t>
            </a:r>
          </a:p>
          <a:p>
            <a:pPr marL="0" indent="0">
              <a:buNone/>
            </a:pPr>
            <a:r>
              <a:rPr lang="en-US" sz="1400" dirty="0">
                <a:latin typeface="Courier New" panose="02070309020205020404" pitchFamily="49" charset="0"/>
                <a:cs typeface="Courier New" panose="02070309020205020404" pitchFamily="49" charset="0"/>
              </a:rPr>
              <a:t>      "nodes":[</a:t>
            </a:r>
          </a:p>
          <a:p>
            <a:pPr marL="0" indent="0">
              <a:buNone/>
            </a:pPr>
            <a:r>
              <a:rPr lang="en-US" sz="1400" dirty="0">
                <a:latin typeface="Courier New" panose="02070309020205020404" pitchFamily="49" charset="0"/>
                <a:cs typeface="Courier New" panose="02070309020205020404" pitchFamily="49" charset="0"/>
              </a:rPr>
              <a:t>         { "data":{ "id":"Q82235"} },</a:t>
            </a:r>
          </a:p>
          <a:p>
            <a:pPr marL="0" indent="0">
              <a:buNone/>
            </a:pPr>
            <a:r>
              <a:rPr lang="en-US" sz="1400" dirty="0">
                <a:latin typeface="Courier New" panose="02070309020205020404" pitchFamily="49" charset="0"/>
                <a:cs typeface="Courier New" panose="02070309020205020404" pitchFamily="49" charset="0"/>
              </a:rPr>
              <a:t>         { "data":{ "id":"Q9DBG9"} },</a:t>
            </a:r>
          </a:p>
          <a:p>
            <a:pPr marL="0" indent="0">
              <a:buNone/>
            </a:pPr>
            <a:r>
              <a:rPr lang="en-US" sz="1400" dirty="0">
                <a:latin typeface="Courier New" panose="02070309020205020404" pitchFamily="49" charset="0"/>
                <a:cs typeface="Courier New" panose="02070309020205020404" pitchFamily="49" charset="0"/>
              </a:rPr>
              <a:t>         { "data":{ "id":"P04578"} },</a:t>
            </a:r>
          </a:p>
          <a:p>
            <a:pPr marL="0" indent="0">
              <a:buNone/>
            </a:pPr>
            <a:r>
              <a:rPr lang="en-US" sz="1400" dirty="0">
                <a:latin typeface="Courier New" panose="02070309020205020404" pitchFamily="49" charset="0"/>
                <a:cs typeface="Courier New" panose="02070309020205020404" pitchFamily="49" charset="0"/>
              </a:rPr>
              <a:t>         { "data":{ "id":"B0FAM1"}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"edges":[</a:t>
            </a:r>
          </a:p>
          <a:p>
            <a:pPr marL="0" indent="0">
              <a:buNone/>
            </a:pPr>
            <a:r>
              <a:rPr lang="en-US" sz="1400" dirty="0">
                <a:latin typeface="Courier New" panose="02070309020205020404" pitchFamily="49" charset="0"/>
                <a:cs typeface="Courier New" panose="02070309020205020404" pitchFamily="49" charset="0"/>
              </a:rPr>
              <a:t>         { "data":{ "source":"Q82235", "target":"Q9DBG9" } },</a:t>
            </a:r>
          </a:p>
          <a:p>
            <a:pPr marL="0" indent="0">
              <a:buNone/>
            </a:pPr>
            <a:r>
              <a:rPr lang="en-US" sz="1400" dirty="0">
                <a:latin typeface="Courier New" panose="02070309020205020404" pitchFamily="49" charset="0"/>
                <a:cs typeface="Courier New" panose="02070309020205020404" pitchFamily="49" charset="0"/>
              </a:rPr>
              <a:t>         { "data":{ "source":"P04578", "target":"B0FAM1" }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496175" y="3548743"/>
            <a:ext cx="3857625" cy="1866900"/>
          </a:xfrm>
          <a:prstGeom prst="rect">
            <a:avLst/>
          </a:prstGeom>
        </p:spPr>
      </p:pic>
    </p:spTree>
    <p:extLst>
      <p:ext uri="{BB962C8B-B14F-4D97-AF65-F5344CB8AC3E}">
        <p14:creationId xmlns:p14="http://schemas.microsoft.com/office/powerpoint/2010/main" val="404018134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change the layout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1400" dirty="0" smtClean="0">
                <a:cs typeface="Courier New" panose="02070309020205020404" pitchFamily="49" charset="0"/>
              </a:rPr>
              <a:t>Lets find out what layouts we have:</a:t>
            </a:r>
            <a:br>
              <a:rPr lang="en-US" sz="1400" dirty="0" smtClean="0">
                <a:cs typeface="Courier New" panose="02070309020205020404" pitchFamily="49" charset="0"/>
              </a:rPr>
            </a:br>
            <a:r>
              <a:rPr lang="en-US" sz="1400" dirty="0" smtClean="0">
                <a:cs typeface="Courier New" panose="02070309020205020404" pitchFamily="49" charset="0"/>
              </a:rPr>
              <a:t>GET </a:t>
            </a:r>
            <a:r>
              <a:rPr lang="en-US" sz="1400" dirty="0" smtClean="0">
                <a:latin typeface="Courier New" panose="02070309020205020404" pitchFamily="49" charset="0"/>
                <a:cs typeface="Courier New" panose="02070309020205020404" pitchFamily="49" charset="0"/>
                <a:hlinkClick r:id="rId2"/>
              </a:rPr>
              <a:t>http</a:t>
            </a:r>
            <a:r>
              <a:rPr lang="en-US" sz="1400" dirty="0">
                <a:latin typeface="Courier New" panose="02070309020205020404" pitchFamily="49" charset="0"/>
                <a:cs typeface="Courier New" panose="02070309020205020404" pitchFamily="49" charset="0"/>
                <a:hlinkClick r:id="rId2"/>
              </a:rPr>
              <a:t>://</a:t>
            </a:r>
            <a:r>
              <a:rPr lang="en-US" sz="1400" dirty="0" smtClean="0">
                <a:latin typeface="Courier New" panose="02070309020205020404" pitchFamily="49" charset="0"/>
                <a:cs typeface="Courier New" panose="02070309020205020404" pitchFamily="49" charset="0"/>
                <a:hlinkClick r:id="rId2"/>
              </a:rPr>
              <a:t>localhost:1234/v1/apply/layouts</a:t>
            </a:r>
            <a:endParaRPr lang="en-US" sz="1400" dirty="0" smtClean="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And apply selected layout to the created network:</a:t>
            </a:r>
          </a:p>
          <a:p>
            <a:pPr marL="457200" lvl="1" indent="0">
              <a:buNone/>
            </a:pPr>
            <a:r>
              <a:rPr lang="en-US" sz="1000" dirty="0">
                <a:latin typeface="Courier New" panose="02070309020205020404" pitchFamily="49" charset="0"/>
                <a:cs typeface="Courier New" panose="02070309020205020404" pitchFamily="49" charset="0"/>
              </a:rPr>
              <a:t>GET </a:t>
            </a:r>
            <a:r>
              <a:rPr lang="en-US" sz="1000" dirty="0">
                <a:latin typeface="Courier New" panose="02070309020205020404" pitchFamily="49" charset="0"/>
                <a:cs typeface="Courier New" panose="02070309020205020404" pitchFamily="49" charset="0"/>
                <a:hlinkClick r:id="rId3"/>
              </a:rPr>
              <a:t>http://</a:t>
            </a:r>
            <a:r>
              <a:rPr lang="en-US" sz="1000" dirty="0" smtClean="0">
                <a:latin typeface="Courier New" panose="02070309020205020404" pitchFamily="49" charset="0"/>
                <a:cs typeface="Courier New" panose="02070309020205020404" pitchFamily="49" charset="0"/>
                <a:hlinkClick r:id="rId3"/>
              </a:rPr>
              <a:t>localhost:1234/v1/apply/layouts/force-directed/9542</a:t>
            </a:r>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1187902" y="2360611"/>
            <a:ext cx="2190750" cy="1981200"/>
          </a:xfrm>
          <a:prstGeom prst="rect">
            <a:avLst/>
          </a:prstGeom>
        </p:spPr>
      </p:pic>
      <p:pic>
        <p:nvPicPr>
          <p:cNvPr id="8" name="Picture 7"/>
          <p:cNvPicPr>
            <a:picLocks noChangeAspect="1"/>
          </p:cNvPicPr>
          <p:nvPr/>
        </p:nvPicPr>
        <p:blipFill>
          <a:blip r:embed="rId6"/>
          <a:stretch>
            <a:fillRect/>
          </a:stretch>
        </p:blipFill>
        <p:spPr>
          <a:xfrm>
            <a:off x="1909762" y="5669416"/>
            <a:ext cx="2657475" cy="809625"/>
          </a:xfrm>
          <a:prstGeom prst="rect">
            <a:avLst/>
          </a:prstGeom>
        </p:spPr>
      </p:pic>
    </p:spTree>
    <p:extLst>
      <p:ext uri="{BB962C8B-B14F-4D97-AF65-F5344CB8AC3E}">
        <p14:creationId xmlns:p14="http://schemas.microsoft.com/office/powerpoint/2010/main" val="33198205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change the layout</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sz="1000" dirty="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053193" y="1892439"/>
            <a:ext cx="7405007" cy="4841735"/>
          </a:xfrm>
          <a:prstGeom prst="rect">
            <a:avLst/>
          </a:prstGeom>
        </p:spPr>
      </p:pic>
    </p:spTree>
    <p:extLst>
      <p:ext uri="{BB962C8B-B14F-4D97-AF65-F5344CB8AC3E}">
        <p14:creationId xmlns:p14="http://schemas.microsoft.com/office/powerpoint/2010/main" val="35335250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export as </a:t>
            </a:r>
            <a:r>
              <a:rPr lang="en-US" dirty="0" err="1" smtClean="0"/>
              <a:t>png</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1000" dirty="0">
                <a:latin typeface="Courier New" panose="02070309020205020404" pitchFamily="49" charset="0"/>
                <a:cs typeface="Courier New" panose="02070309020205020404" pitchFamily="49" charset="0"/>
              </a:rPr>
              <a:t>GET http://localhost:1234/v1/networks/9542/views/first.png</a:t>
            </a:r>
          </a:p>
        </p:txBody>
      </p:sp>
      <p:pic>
        <p:nvPicPr>
          <p:cNvPr id="2052" name="Picture 4" descr="Znalezione obrazy dla zapytania cy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18457" y="2104627"/>
            <a:ext cx="7867650" cy="4753372"/>
          </a:xfrm>
          <a:prstGeom prst="rect">
            <a:avLst/>
          </a:prstGeom>
        </p:spPr>
      </p:pic>
    </p:spTree>
    <p:extLst>
      <p:ext uri="{BB962C8B-B14F-4D97-AF65-F5344CB8AC3E}">
        <p14:creationId xmlns:p14="http://schemas.microsoft.com/office/powerpoint/2010/main" val="27888252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cyRest</a:t>
            </a:r>
            <a:r>
              <a:rPr lang="en-US" dirty="0" smtClean="0"/>
              <a:t> – remove the network</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sz="1000" dirty="0" smtClean="0">
                <a:latin typeface="Courier New" panose="02070309020205020404" pitchFamily="49" charset="0"/>
                <a:cs typeface="Courier New" panose="02070309020205020404" pitchFamily="49" charset="0"/>
              </a:rPr>
              <a:t>Single network by ID</a:t>
            </a:r>
          </a:p>
          <a:p>
            <a:pPr marL="0" indent="0">
              <a:buNone/>
            </a:pPr>
            <a:r>
              <a:rPr lang="en-US" sz="1000" dirty="0" smtClean="0">
                <a:latin typeface="Courier New" panose="02070309020205020404" pitchFamily="49" charset="0"/>
                <a:cs typeface="Courier New" panose="02070309020205020404" pitchFamily="49" charset="0"/>
              </a:rPr>
              <a:t>	DELETE </a:t>
            </a:r>
            <a:r>
              <a:rPr lang="en-US" sz="1000" dirty="0">
                <a:latin typeface="Courier New" panose="02070309020205020404" pitchFamily="49" charset="0"/>
                <a:cs typeface="Courier New" panose="02070309020205020404" pitchFamily="49" charset="0"/>
                <a:hlinkClick r:id="rId2"/>
              </a:rPr>
              <a:t>http://</a:t>
            </a:r>
            <a:r>
              <a:rPr lang="en-US" sz="1000" dirty="0" smtClean="0">
                <a:latin typeface="Courier New" panose="02070309020205020404" pitchFamily="49" charset="0"/>
                <a:cs typeface="Courier New" panose="02070309020205020404" pitchFamily="49" charset="0"/>
                <a:hlinkClick r:id="rId2"/>
              </a:rPr>
              <a:t>localhost:1234/v1/networks/9542</a:t>
            </a:r>
            <a:endParaRPr lang="en-US" sz="1000" dirty="0" smtClean="0">
              <a:latin typeface="Courier New" panose="02070309020205020404" pitchFamily="49" charset="0"/>
              <a:cs typeface="Courier New" panose="02070309020205020404" pitchFamily="49" charset="0"/>
            </a:endParaRPr>
          </a:p>
          <a:p>
            <a:r>
              <a:rPr lang="en-US" sz="1000" dirty="0" smtClean="0">
                <a:latin typeface="Courier New" panose="02070309020205020404" pitchFamily="49" charset="0"/>
                <a:cs typeface="Courier New" panose="02070309020205020404" pitchFamily="49" charset="0"/>
              </a:rPr>
              <a:t>All networks</a:t>
            </a:r>
          </a:p>
          <a:p>
            <a:pPr marL="0" indent="0">
              <a:buNone/>
            </a:pPr>
            <a:r>
              <a:rPr lang="en-US" sz="1000" dirty="0" smtClean="0">
                <a:latin typeface="Courier New" panose="02070309020205020404" pitchFamily="49" charset="0"/>
                <a:cs typeface="Courier New" panose="02070309020205020404" pitchFamily="49" charset="0"/>
              </a:rPr>
              <a:t>	DELETE </a:t>
            </a:r>
            <a:r>
              <a:rPr lang="en-US" sz="1000" dirty="0">
                <a:latin typeface="Courier New" panose="02070309020205020404" pitchFamily="49" charset="0"/>
                <a:cs typeface="Courier New" panose="02070309020205020404" pitchFamily="49" charset="0"/>
                <a:hlinkClick r:id="rId3"/>
              </a:rPr>
              <a:t>http://</a:t>
            </a:r>
            <a:r>
              <a:rPr lang="en-US" sz="1000" dirty="0" smtClean="0">
                <a:latin typeface="Courier New" panose="02070309020205020404" pitchFamily="49" charset="0"/>
                <a:cs typeface="Courier New" panose="02070309020205020404" pitchFamily="49" charset="0"/>
                <a:hlinkClick r:id="rId3"/>
              </a:rPr>
              <a:t>localhost:1234/v1/networks</a:t>
            </a:r>
            <a:r>
              <a:rPr lang="en-US" sz="1000" dirty="0" smtClean="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a:p>
            <a:endParaRPr lang="en-US" sz="1000" dirty="0">
              <a:latin typeface="Courier New" panose="02070309020205020404" pitchFamily="49" charset="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10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endParaRPr lang="en-US" dirty="0"/>
          </a:p>
          <a:p>
            <a:r>
              <a:rPr lang="en-US" strike="sngStrike" dirty="0" smtClean="0"/>
              <a:t>Report </a:t>
            </a:r>
            <a:r>
              <a:rPr lang="en-US" strike="sngStrike" dirty="0"/>
              <a:t>about the practical part (90%) </a:t>
            </a:r>
          </a:p>
          <a:p>
            <a:r>
              <a:rPr lang="en-US" strike="sngStrike" dirty="0" smtClean="0"/>
              <a:t>Participation </a:t>
            </a:r>
            <a:r>
              <a:rPr lang="en-US" strike="sngStrike" dirty="0"/>
              <a:t>and presence (10%) </a:t>
            </a:r>
          </a:p>
          <a:p>
            <a:endParaRPr lang="en-US" dirty="0" smtClean="0"/>
          </a:p>
          <a:p>
            <a:r>
              <a:rPr lang="en-US" dirty="0"/>
              <a:t>50% for presence </a:t>
            </a:r>
            <a:endParaRPr lang="en-US" dirty="0" smtClean="0"/>
          </a:p>
          <a:p>
            <a:r>
              <a:rPr lang="en-US" dirty="0" smtClean="0"/>
              <a:t>50</a:t>
            </a:r>
            <a:r>
              <a:rPr lang="en-US" dirty="0"/>
              <a:t>% for practical exercises during course</a:t>
            </a:r>
          </a:p>
        </p:txBody>
      </p:sp>
    </p:spTree>
    <p:extLst>
      <p:ext uri="{BB962C8B-B14F-4D97-AF65-F5344CB8AC3E}">
        <p14:creationId xmlns:p14="http://schemas.microsoft.com/office/powerpoint/2010/main" val="35763578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12 (alone)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sz="2000" dirty="0" smtClean="0">
                <a:cs typeface="Courier New" panose="02070309020205020404" pitchFamily="49" charset="0"/>
              </a:rPr>
              <a:t>Write code (in JavaScript or R) that will connect to </a:t>
            </a:r>
            <a:r>
              <a:rPr lang="en-US" sz="2000" dirty="0" err="1" smtClean="0">
                <a:cs typeface="Courier New" panose="02070309020205020404" pitchFamily="49" charset="0"/>
              </a:rPr>
              <a:t>Cytoscape</a:t>
            </a:r>
            <a:r>
              <a:rPr lang="en-US" sz="2000" dirty="0" smtClean="0">
                <a:cs typeface="Courier New" panose="02070309020205020404" pitchFamily="49" charset="0"/>
              </a:rPr>
              <a:t>. Send there a random network consisted from at least 10 elements and 20 edges. The network should be arranged with one of predefined layout algorithms and the snapshot picture should be taken of obtained network.</a:t>
            </a:r>
          </a:p>
          <a:p>
            <a:pPr marL="0" indent="0">
              <a:buNone/>
            </a:pPr>
            <a:r>
              <a:rPr lang="en-US" sz="2000" dirty="0" smtClean="0">
                <a:cs typeface="Courier New" panose="02070309020205020404" pitchFamily="49" charset="0"/>
              </a:rPr>
              <a:t>References</a:t>
            </a:r>
          </a:p>
          <a:p>
            <a:r>
              <a:rPr lang="en-US" sz="2000" dirty="0" smtClean="0">
                <a:cs typeface="Courier New" panose="02070309020205020404" pitchFamily="49" charset="0"/>
                <a:hlinkClick r:id="rId2"/>
              </a:rPr>
              <a:t>https</a:t>
            </a:r>
            <a:r>
              <a:rPr lang="en-US" sz="2000" dirty="0">
                <a:cs typeface="Courier New" panose="02070309020205020404" pitchFamily="49" charset="0"/>
                <a:hlinkClick r:id="rId2"/>
              </a:rPr>
              <a:t>://</a:t>
            </a:r>
            <a:r>
              <a:rPr lang="en-US" sz="2000" dirty="0" smtClean="0">
                <a:cs typeface="Courier New" panose="02070309020205020404" pitchFamily="49" charset="0"/>
                <a:hlinkClick r:id="rId2"/>
              </a:rPr>
              <a:t>github.com/cytoscape/cyREST/wiki/Quick-Start-Guide</a:t>
            </a:r>
            <a:r>
              <a:rPr lang="en-US" sz="2000" dirty="0" smtClean="0">
                <a:cs typeface="Courier New" panose="02070309020205020404" pitchFamily="49" charset="0"/>
              </a:rPr>
              <a:t> (Quick start guide about </a:t>
            </a:r>
            <a:r>
              <a:rPr lang="en-US" sz="2000" dirty="0" err="1" smtClean="0">
                <a:cs typeface="Courier New" panose="02070309020205020404" pitchFamily="49" charset="0"/>
              </a:rPr>
              <a:t>cyREST</a:t>
            </a:r>
            <a:r>
              <a:rPr lang="en-US" sz="2000" dirty="0" smtClean="0">
                <a:cs typeface="Courier New" panose="02070309020205020404" pitchFamily="49" charset="0"/>
              </a:rPr>
              <a:t>)</a:t>
            </a:r>
          </a:p>
          <a:p>
            <a:endParaRPr lang="en-US" sz="2000" dirty="0" smtClean="0">
              <a:cs typeface="Courier New" panose="02070309020205020404" pitchFamily="49" charset="0"/>
            </a:endParaRPr>
          </a:p>
          <a:p>
            <a:endParaRPr lang="en-US" sz="2000" dirty="0">
              <a:cs typeface="Courier New" panose="02070309020205020404" pitchFamily="49" charset="0"/>
            </a:endParaRPr>
          </a:p>
        </p:txBody>
      </p:sp>
      <p:pic>
        <p:nvPicPr>
          <p:cNvPr id="2052" name="Picture 4" descr="Znalezione obrazy dla zapytania cy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9615" y="65314"/>
            <a:ext cx="1760310" cy="176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3837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a:t>
            </a:r>
            <a:r>
              <a:rPr lang="en-US" dirty="0" smtClean="0">
                <a:hlinkClick r:id="rId2"/>
              </a:rPr>
              <a:t>www.slideshare.net/ErikvanAppeldoorn/introduction-nodejs-32863981</a:t>
            </a:r>
            <a:r>
              <a:rPr lang="en-US" dirty="0" smtClean="0"/>
              <a:t> (node.js tutorial)</a:t>
            </a:r>
          </a:p>
          <a:p>
            <a:r>
              <a:rPr lang="en-US" dirty="0">
                <a:hlinkClick r:id="rId3"/>
              </a:rPr>
              <a:t>http://</a:t>
            </a:r>
            <a:r>
              <a:rPr lang="en-US" dirty="0" smtClean="0">
                <a:hlinkClick r:id="rId3"/>
              </a:rPr>
              <a:t>www.slideshare.net/vikasing/introduction-to-nodejs-11730771</a:t>
            </a:r>
            <a:r>
              <a:rPr lang="en-US" dirty="0" smtClean="0"/>
              <a:t> </a:t>
            </a:r>
            <a:r>
              <a:rPr lang="en-US" dirty="0"/>
              <a:t>(node.js tutorial)</a:t>
            </a:r>
            <a:endParaRPr lang="en-US" dirty="0" smtClean="0"/>
          </a:p>
          <a:p>
            <a:r>
              <a:rPr lang="en-US" dirty="0" smtClean="0">
                <a:hlinkClick r:id="rId4"/>
              </a:rPr>
              <a:t>http</a:t>
            </a:r>
            <a:r>
              <a:rPr lang="en-US" dirty="0">
                <a:hlinkClick r:id="rId4"/>
              </a:rPr>
              <a:t>://biojs-edu.github.io/Vizbi-2016/dist/index.html#/</a:t>
            </a:r>
            <a:r>
              <a:rPr lang="en-US" dirty="0" smtClean="0">
                <a:hlinkClick r:id="rId4"/>
              </a:rPr>
              <a:t>1</a:t>
            </a:r>
            <a:r>
              <a:rPr lang="en-US" dirty="0" smtClean="0"/>
              <a:t> (</a:t>
            </a:r>
            <a:r>
              <a:rPr lang="en-US" dirty="0" err="1" smtClean="0"/>
              <a:t>biojs</a:t>
            </a:r>
            <a:r>
              <a:rPr lang="en-US" dirty="0" smtClean="0"/>
              <a:t> tutorial)</a:t>
            </a:r>
          </a:p>
          <a:p>
            <a:endParaRPr lang="en-US" dirty="0"/>
          </a:p>
        </p:txBody>
      </p:sp>
    </p:spTree>
    <p:extLst>
      <p:ext uri="{BB962C8B-B14F-4D97-AF65-F5344CB8AC3E}">
        <p14:creationId xmlns:p14="http://schemas.microsoft.com/office/powerpoint/2010/main" val="361812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(day 1-3)</a:t>
            </a:r>
            <a:endParaRPr lang="en-US" dirty="0"/>
          </a:p>
        </p:txBody>
      </p:sp>
      <p:sp>
        <p:nvSpPr>
          <p:cNvPr id="3" name="Content Placeholder 2"/>
          <p:cNvSpPr>
            <a:spLocks noGrp="1"/>
          </p:cNvSpPr>
          <p:nvPr>
            <p:ph idx="1"/>
          </p:nvPr>
        </p:nvSpPr>
        <p:spPr/>
        <p:txBody>
          <a:bodyPr/>
          <a:lstStyle/>
          <a:p>
            <a:r>
              <a:rPr lang="en-US" dirty="0" smtClean="0"/>
              <a:t>Google chrome browser</a:t>
            </a:r>
          </a:p>
          <a:p>
            <a:r>
              <a:rPr lang="en-US" dirty="0" err="1" smtClean="0"/>
              <a:t>Npm</a:t>
            </a:r>
            <a:endParaRPr lang="en-US" dirty="0"/>
          </a:p>
          <a:p>
            <a:r>
              <a:rPr lang="en-US" dirty="0" smtClean="0"/>
              <a:t>Node.js</a:t>
            </a:r>
          </a:p>
          <a:p>
            <a:r>
              <a:rPr lang="en-US" dirty="0" err="1" smtClean="0"/>
              <a:t>git</a:t>
            </a:r>
            <a:endParaRPr lang="en-US" dirty="0" smtClean="0"/>
          </a:p>
          <a:p>
            <a:r>
              <a:rPr lang="en-US" dirty="0" smtClean="0"/>
              <a:t>Any text editor (notepad, vim, </a:t>
            </a:r>
            <a:r>
              <a:rPr lang="en-US" dirty="0" err="1" smtClean="0"/>
              <a:t>etc</a:t>
            </a:r>
            <a:r>
              <a:rPr lang="en-US" dirty="0" smtClean="0"/>
              <a:t>)</a:t>
            </a:r>
            <a:endParaRPr lang="en-US" dirty="0"/>
          </a:p>
        </p:txBody>
      </p:sp>
    </p:spTree>
    <p:extLst>
      <p:ext uri="{BB962C8B-B14F-4D97-AF65-F5344CB8AC3E}">
        <p14:creationId xmlns:p14="http://schemas.microsoft.com/office/powerpoint/2010/main" val="2248110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2300</TotalTime>
  <Words>2183</Words>
  <Application>Microsoft Office PowerPoint</Application>
  <PresentationFormat>Widescreen</PresentationFormat>
  <Paragraphs>509</Paragraphs>
  <Slides>81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Calibri Light</vt:lpstr>
      <vt:lpstr>Courier New</vt:lpstr>
      <vt:lpstr>Office Theme</vt:lpstr>
      <vt:lpstr>Visualization of biological data</vt:lpstr>
      <vt:lpstr>Outline (day 1)</vt:lpstr>
      <vt:lpstr>Outline (day 2)</vt:lpstr>
      <vt:lpstr>Outline (day 3)</vt:lpstr>
      <vt:lpstr>Outline (day 4)</vt:lpstr>
      <vt:lpstr>Introduction (few words about myself ;-)  http://pdmap.uni.lu/ </vt:lpstr>
      <vt:lpstr>Evaluation</vt:lpstr>
      <vt:lpstr>Evaluation</vt:lpstr>
      <vt:lpstr>Requirements (day 1-3)</vt:lpstr>
      <vt:lpstr>Requirements (day 4)</vt:lpstr>
      <vt:lpstr>HTML</vt:lpstr>
      <vt:lpstr>HTML Basics</vt:lpstr>
      <vt:lpstr>HTML's tree structure</vt:lpstr>
      <vt:lpstr>HTML's tree structure</vt:lpstr>
      <vt:lpstr>Use HTML to Structure Site Content html, body, h1, p, strong, em, a, img</vt:lpstr>
      <vt:lpstr>HTML's tree structure</vt:lpstr>
      <vt:lpstr>What is JavaScript?</vt:lpstr>
      <vt:lpstr>Objects in the DOM can be manipulated by JavaScript</vt:lpstr>
      <vt:lpstr>Objects in the DOM can be manipulated by JavaScript</vt:lpstr>
      <vt:lpstr>PowerPoint Presentation</vt:lpstr>
      <vt:lpstr>PowerPoint Presentation</vt:lpstr>
      <vt:lpstr>Exercise 1 (together)</vt:lpstr>
      <vt:lpstr>Exercise 2 (alone)</vt:lpstr>
      <vt:lpstr>Day 2 – BioJS at a glance</vt:lpstr>
      <vt:lpstr>BioJS principles</vt:lpstr>
      <vt:lpstr>Discover - biojs.io</vt:lpstr>
      <vt:lpstr>Use install, configure, go</vt:lpstr>
      <vt:lpstr>Combine and integrate</vt:lpstr>
      <vt:lpstr>Extend</vt:lpstr>
      <vt:lpstr>Benefits</vt:lpstr>
      <vt:lpstr>How to use BioJS component?</vt:lpstr>
      <vt:lpstr>How to use BioJS component?  (Exercise 3, together)</vt:lpstr>
      <vt:lpstr>What is Node.js? (basic)</vt:lpstr>
      <vt:lpstr>What is Node.js? (advanced &amp; confusing ;-))</vt:lpstr>
      <vt:lpstr>Node.js – hello world.</vt:lpstr>
      <vt:lpstr>Node Package Manager (NPM)</vt:lpstr>
      <vt:lpstr>Exercise 4 (together)</vt:lpstr>
      <vt:lpstr>Node.js – server-side JavaScript?</vt:lpstr>
      <vt:lpstr>Browserify – install and use</vt:lpstr>
      <vt:lpstr>Exercise 5 (together)</vt:lpstr>
      <vt:lpstr>Extending existing modules</vt:lpstr>
      <vt:lpstr>Extending existing modules</vt:lpstr>
      <vt:lpstr>Extending existing modules  (Exercise 6, together)</vt:lpstr>
      <vt:lpstr>Exercise 7 (alone)</vt:lpstr>
      <vt:lpstr>Maintenance</vt:lpstr>
      <vt:lpstr>Maintenance –problems</vt:lpstr>
      <vt:lpstr>Types of Software Testing</vt:lpstr>
      <vt:lpstr>The concept of unit testing?</vt:lpstr>
      <vt:lpstr>How to test Node.js code</vt:lpstr>
      <vt:lpstr>Mocha + chai </vt:lpstr>
      <vt:lpstr>Mocha + chai </vt:lpstr>
      <vt:lpstr>Mocha + chai + DOM?</vt:lpstr>
      <vt:lpstr>Mocha + chai + async calls?</vt:lpstr>
      <vt:lpstr>Exercise 8 (together)</vt:lpstr>
      <vt:lpstr>How to ensure quality of unit tests?</vt:lpstr>
      <vt:lpstr>How to ensure quality of unit tests?</vt:lpstr>
      <vt:lpstr>Test coverage in Node.js</vt:lpstr>
      <vt:lpstr>Exercise 9 (together)</vt:lpstr>
      <vt:lpstr>Exercise 10 (alone)</vt:lpstr>
      <vt:lpstr>Tests summary</vt:lpstr>
      <vt:lpstr>JSHint – what is it about</vt:lpstr>
      <vt:lpstr>JSHint – what is it about</vt:lpstr>
      <vt:lpstr>Exercise 11 (alone)</vt:lpstr>
      <vt:lpstr>JavaScript - it’s all in the browser</vt:lpstr>
      <vt:lpstr>JavaScript - it’s all in the browser</vt:lpstr>
      <vt:lpstr>Node.js modules – summary remarks</vt:lpstr>
      <vt:lpstr>Cytoscape</vt:lpstr>
      <vt:lpstr>Programmatic access</vt:lpstr>
      <vt:lpstr>Programmatic access</vt:lpstr>
      <vt:lpstr>cyRest</vt:lpstr>
      <vt:lpstr>Postman</vt:lpstr>
      <vt:lpstr>cyRest – check connection via Postman</vt:lpstr>
      <vt:lpstr>cyRest – check connection via Javascript</vt:lpstr>
      <vt:lpstr>cyRest – check connection via R</vt:lpstr>
      <vt:lpstr>cyRest – create network</vt:lpstr>
      <vt:lpstr>cyRest – change the layout</vt:lpstr>
      <vt:lpstr>cyRest – change the layout</vt:lpstr>
      <vt:lpstr>cyRest – export as png</vt:lpstr>
      <vt:lpstr>cyRest – remove the network</vt:lpstr>
      <vt:lpstr>Exercise 12 (alone)</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of biological data</dc:title>
  <dc:creator>piotr.gawron</dc:creator>
  <cp:lastModifiedBy>piotr.gawron</cp:lastModifiedBy>
  <cp:revision>124</cp:revision>
  <dcterms:created xsi:type="dcterms:W3CDTF">2016-11-21T15:23:54Z</dcterms:created>
  <dcterms:modified xsi:type="dcterms:W3CDTF">2016-12-05T13:46:52Z</dcterms:modified>
</cp:coreProperties>
</file>