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A7E9E7-98A4-4037-803E-207307597693}">
  <a:tblStyle styleId="{41A7E9E7-98A4-4037-803E-2073075976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38FA0B-40D0-4B78-9C42-930D29727D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swa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b5de2e3a7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b5de2e3a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b5de2e3a7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b5de2e3a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b5de2e3a7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b5de2e3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b5de2e3a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b5de2e3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b5de2e3a7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b5de2e3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b5de2e3a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b5de2e3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b5de2e3a7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b5de2e3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b5de2e3a7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b5de2e3a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b5de2e3a7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b5de2e3a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b5de2e3a7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b5de2e3a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b5de2e3a7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b5de2e3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b5de2e3a7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b5de2e3a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b5de2e3a7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b5de2e3a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b5de2e3a7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b5de2e3a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b5de2e3a7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b5de2e3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b5de2e3a7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b5de2e3a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b5de2e3a7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b5de2e3a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b5de2e3a7_0_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b5de2e3a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bf92d2f6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bf92d2f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b5de2e3a7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b5de2e3a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b5de2e3a7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b5de2e3a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b5de2e3a7_0_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b5de2e3a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b5de2e3a7_0_2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b5de2e3a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b5de2e3a7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b5de2e3a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b5de2e3a7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b5de2e3a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5de2e3a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5de2e3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b5de2e3a7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b5de2e3a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b5de2e3a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b5de2e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b5de2e3a7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b5de2e3a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cribbr.com/methodology/secondary-researc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i.org/10.2147/oajct.s34419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71500"/>
            <a:ext cx="7801500" cy="214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Adaptive Data Compression in Modern Databases: Optimising Analytical Access Patterns for Enhanced Performance - Research Proposal</a:t>
            </a:r>
            <a:endParaRPr b="1" sz="3000">
              <a:solidFill>
                <a:schemeClr val="accent3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Piotr Sieminski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and objectives</a:t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33" name="Google Shape;133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Comparative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Common patterns vs improvements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8" name="Google Shape;138;p2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Scalability </a:t>
            </a:r>
            <a:r>
              <a:rPr lang="en">
                <a:solidFill>
                  <a:schemeClr val="lt1"/>
                </a:solidFill>
              </a:rPr>
              <a:t>assessment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Large data volumes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Flexibility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3" name="Google Shape;143;p2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Best practices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Enhancement framework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8" name="Google Shape;148;p22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directions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Further research &amp; applications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KEY LITERATURE</a:t>
            </a:r>
            <a:endParaRPr b="1" sz="3000">
              <a:solidFill>
                <a:schemeClr val="accent3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248400" y="4287750"/>
            <a:ext cx="2829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Ziv and Lempel, 1977</a:t>
            </a:r>
            <a:endParaRPr sz="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Melnik et al., 2011</a:t>
            </a:r>
            <a:endParaRPr sz="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Herberts, 2021</a:t>
            </a:r>
            <a:endParaRPr sz="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Graefe and Shapiro, 2002</a:t>
            </a:r>
            <a:endParaRPr sz="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Kimball and Ross, 2013, pp.443–496</a:t>
            </a:r>
            <a:endParaRPr sz="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73825" y="4183850"/>
            <a:ext cx="2507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Average"/>
                <a:ea typeface="Average"/>
                <a:cs typeface="Average"/>
                <a:sym typeface="Average"/>
              </a:rPr>
              <a:t>Icons credit:</a:t>
            </a:r>
            <a:endParaRPr sz="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Average"/>
                <a:ea typeface="Average"/>
                <a:cs typeface="Average"/>
                <a:sym typeface="Average"/>
              </a:rPr>
              <a:t>Technique icon: &lt;a href="https://www.flaticon.com/free-icons/technique" title="technique icons"&gt;Technique icons created by amoghdesign - Flaticon&lt;/a&gt;</a:t>
            </a:r>
            <a:endParaRPr sz="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Average"/>
                <a:ea typeface="Average"/>
                <a:cs typeface="Average"/>
                <a:sym typeface="Average"/>
              </a:rPr>
              <a:t>Database icons: &lt;a href="https://www.flaticon.com/free-icons/database" title="database icons"&gt;Database icons created by phatplus - Flaticon&lt;/a&gt;</a:t>
            </a:r>
            <a:endParaRPr sz="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Average"/>
                <a:ea typeface="Average"/>
                <a:cs typeface="Average"/>
                <a:sym typeface="Average"/>
              </a:rPr>
              <a:t>Access icon: </a:t>
            </a:r>
            <a:r>
              <a:rPr lang="en" sz="600">
                <a:latin typeface="Average"/>
                <a:ea typeface="Average"/>
                <a:cs typeface="Average"/>
                <a:sym typeface="Average"/>
              </a:rPr>
              <a:t>&lt;a href="https://www.flaticon.com/free-icons/access-control" title="access control icons"&gt;Access control icons created by Uniconlabs - Flaticon&lt;/a&gt;</a:t>
            </a:r>
            <a:endParaRPr sz="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literature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00" y="2195513"/>
            <a:ext cx="1666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563" y="2253138"/>
            <a:ext cx="1666875" cy="166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725" y="2195525"/>
            <a:ext cx="1666851" cy="16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423838" y="16002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Compression Techniques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428988" y="16002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DB Storage &amp; Design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434138" y="16002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Access Patterns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248400" y="4693100"/>
            <a:ext cx="2829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Popenoe et al., 2021</a:t>
            </a:r>
            <a:endParaRPr sz="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0" y="64025"/>
            <a:ext cx="85206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Figure 1: Thematic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table of the key literature.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409475" y="6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{41A7E9E7-98A4-4037-803E-207307597693}</a:tableStyleId>
              </a:tblPr>
              <a:tblGrid>
                <a:gridCol w="1314000"/>
                <a:gridCol w="2470325"/>
                <a:gridCol w="630975"/>
                <a:gridCol w="2837600"/>
                <a:gridCol w="1156325"/>
              </a:tblGrid>
              <a:tr h="6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Theme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Title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Year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Keywords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Access Patterns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Access path selection in a relational database management system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1979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R, access paths, DBMS, IBM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Conference Paper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Access Patterns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What's Really New with NewSQL?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2016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NewSQL, access patterns, DBMS, transactional workloads, analytical workloads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Access Patterns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Real-Time Workload Pattern Analysis for Large-Scale Cloud Databases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2023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cloud database workloads, workload pattern discovery, sql query patterns, access patterns, high-dimensional feature embedding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Conference Paper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A universal algorithm for sequential data compression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1977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LZ77, compression, sequential data, algorithm, foundational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compression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1991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Database, compression, optimization, storage, analytics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6"/>
          <p:cNvGraphicFramePr/>
          <p:nvPr/>
        </p:nvGraphicFramePr>
        <p:xfrm>
          <a:off x="366925" y="73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{41A7E9E7-98A4-4037-803E-207307597693}</a:tableStyleId>
              </a:tblPr>
              <a:tblGrid>
                <a:gridCol w="1319675"/>
                <a:gridCol w="2252375"/>
                <a:gridCol w="521500"/>
                <a:gridCol w="3193600"/>
                <a:gridCol w="1161300"/>
              </a:tblGrid>
              <a:tr h="78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Integrating Compression and Execution in Column-Oriented Database Systems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2006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Compression, execution, columnar databases, integration, challenges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Conference Paper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Super-scalar RAM-CPU cache compression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2006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Compression, RAM, CPU cache, super-scalar, technique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Conference Paper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Column-Stores vs. Row-Stores: How Different Are They Really?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2008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Column-stores, row-stores, comparison, database, design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Dremel: Interactive Analysis of Web-Scale Datasets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2010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Dremel, columnar storage, Web-Scale, analytics, Google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Rethinking SIMD vectorization for in-memory databases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2015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SIMD, vectorization, in-memory, databases, compression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6"/>
          <p:cNvSpPr txBox="1"/>
          <p:nvPr>
            <p:ph type="title"/>
          </p:nvPr>
        </p:nvSpPr>
        <p:spPr>
          <a:xfrm>
            <a:off x="0" y="64025"/>
            <a:ext cx="85206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Figure 1: Thematic classification table of the key literature - continued.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7"/>
          <p:cNvGraphicFramePr/>
          <p:nvPr/>
        </p:nvGraphicFramePr>
        <p:xfrm>
          <a:off x="408275" y="7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{41A7E9E7-98A4-4037-803E-207307597693}</a:tableStyleId>
              </a:tblPr>
              <a:tblGrid>
                <a:gridCol w="1288625"/>
                <a:gridCol w="2194000"/>
                <a:gridCol w="510125"/>
                <a:gridCol w="3118475"/>
                <a:gridCol w="1133975"/>
              </a:tblGrid>
              <a:tr h="7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 Techniques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SIMD compression and the intersection of sorted integers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2016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SIMD, compression, sorted integers, intersection, algorithms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Storage and Design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The implementation and performance of compressed databases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2000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Compression, database performance, adaptive, usage patterns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Storage and Design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How to Barter Bits for Chronons: Compression and Bandwidth Trade-Offs for Database Scans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2008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Compression, bandwidth, trade-offs, database scans, chronons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Conference Paper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Storage and Design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MonetDB: Two decades of research in column-oriented database architectures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2009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MonetDB, column-oriented, database architectures, research, compression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Storage and Design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The Starfish project: Adaptive self-tuning storage systems for the cloud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2011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Starfish, adaptive, self-tuning, storage, cloud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Journal Article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7"/>
          <p:cNvSpPr txBox="1"/>
          <p:nvPr>
            <p:ph type="title"/>
          </p:nvPr>
        </p:nvSpPr>
        <p:spPr>
          <a:xfrm>
            <a:off x="0" y="64025"/>
            <a:ext cx="85206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Figure 1: Thematic classification table of the key literature - continued.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8"/>
          <p:cNvGraphicFramePr/>
          <p:nvPr/>
        </p:nvGraphicFramePr>
        <p:xfrm>
          <a:off x="341475" y="181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{41A7E9E7-98A4-4037-803E-207307597693}</a:tableStyleId>
              </a:tblPr>
              <a:tblGrid>
                <a:gridCol w="1329975"/>
                <a:gridCol w="2405175"/>
                <a:gridCol w="548825"/>
                <a:gridCol w="3066225"/>
                <a:gridCol w="11704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Storage and Design &amp; Access Patterns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The Data Warehouse Toolkit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2013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 warehouse, toolkit, design, star schema, best practices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Book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Storage and Design &amp; Access Patterns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Columnar storage and list-based processing for graph database management systems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2021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GDBMS, column-oriented storage, access patterns, list-based query processor\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Conference Paper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64025"/>
            <a:ext cx="85206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Figure 1: Thematic classification table of the key literature - continued.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RESEARCH DESIGN</a:t>
            </a:r>
            <a:endParaRPr b="1" sz="3000">
              <a:solidFill>
                <a:schemeClr val="accent3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8315325" y="4629150"/>
            <a:ext cx="762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Wickham, 2019</a:t>
            </a:r>
            <a:endParaRPr sz="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George, 2023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73825" y="4183850"/>
            <a:ext cx="2507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Icons credit: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Testing environment icon: &lt;a href="https://www.flaticon.com/free-icons/customer-experience" title="customer experience icons"&gt;Customer experience icons created by Rmpp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Constant parameters icon: &lt;a href="https://www.flaticon.com/free-icons/load-balancer" title="load balancer icons"&gt;Load balancer icons created by small.smiles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DB instances icon: &lt;a href="https://www.flaticon.com/free-icons/replicate" title="replicate icons"&gt;Replicate icons created by Vectors Tank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254550" y="225950"/>
            <a:ext cx="28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50" y="1760437"/>
            <a:ext cx="1680700" cy="1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650" y="1731400"/>
            <a:ext cx="1680700" cy="1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950" y="1731400"/>
            <a:ext cx="1680700" cy="16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423838" y="12361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Testing environment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383738" y="12361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Constant parameters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536288" y="12361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DB instances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8267700" y="4791075"/>
            <a:ext cx="809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Song et al., 2013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73825" y="4717250"/>
            <a:ext cx="2507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Icons credit: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Stress icon: &lt;a href="https://www.flaticon.com/free-icons/stress" title="stress icons"&gt;Stress icons created by Freepik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254550" y="225950"/>
            <a:ext cx="28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8096250" y="4717250"/>
            <a:ext cx="981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Song et al., 2013</a:t>
            </a:r>
            <a:endParaRPr sz="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Batista and Silva, 2013</a:t>
            </a:r>
            <a:endParaRPr sz="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grpSp>
        <p:nvGrpSpPr>
          <p:cNvPr id="221" name="Google Shape;221;p31"/>
          <p:cNvGrpSpPr/>
          <p:nvPr/>
        </p:nvGrpSpPr>
        <p:grpSpPr>
          <a:xfrm>
            <a:off x="1385863" y="1247738"/>
            <a:ext cx="2286000" cy="2212024"/>
            <a:chOff x="423838" y="1236100"/>
            <a:chExt cx="2286000" cy="2212024"/>
          </a:xfrm>
        </p:grpSpPr>
        <p:sp>
          <p:nvSpPr>
            <p:cNvPr id="222" name="Google Shape;222;p31"/>
            <p:cNvSpPr txBox="1"/>
            <p:nvPr/>
          </p:nvSpPr>
          <p:spPr>
            <a:xfrm>
              <a:off x="423838" y="1236100"/>
              <a:ext cx="2286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Average"/>
                  <a:ea typeface="Average"/>
                  <a:cs typeface="Average"/>
                  <a:sym typeface="Average"/>
                </a:rPr>
                <a:t>Stress testing</a:t>
              </a:r>
              <a:endParaRPr b="1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223" name="Google Shape;22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5288" y="1905000"/>
              <a:ext cx="1543124" cy="1543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31"/>
          <p:cNvSpPr txBox="1"/>
          <p:nvPr/>
        </p:nvSpPr>
        <p:spPr>
          <a:xfrm>
            <a:off x="5181600" y="1352513"/>
            <a:ext cx="27051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Metrics analysed: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Runtime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CPU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GPU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Bytes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I/O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Partitions accessed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Query parsing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INTRODUCTION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73825" y="4183850"/>
            <a:ext cx="2507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Icons credit: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Normal distribution icon: &lt;a href="https://www.flaticon.com/free-icons/normal-distribution" title="Normal Distribution icons"&gt;Normal Distribution icons created by orvipixel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Statistical test icon: &lt;a href="https://www.flaticon.com/free-icons/decision" title="decision icons"&gt;Decision icons created by judanna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Descriptive metrics icon: &lt;a href="https://www.flaticon.com/free-icons/metrics" title="metrics icons"&gt;Metrics icons created by Uniconlabs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254550" y="225950"/>
            <a:ext cx="28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8053025" y="4510550"/>
            <a:ext cx="1006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SHAPIRO and WILK, 1965</a:t>
            </a:r>
            <a:endParaRPr sz="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Ross and Willson, 2017</a:t>
            </a:r>
            <a:endParaRPr sz="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Rey and Neuhäuser, 2011</a:t>
            </a:r>
            <a:endParaRPr sz="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Lix and Keselman, 2018</a:t>
            </a:r>
            <a:endParaRPr sz="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Sheldon et al., 1996</a:t>
            </a:r>
            <a:endParaRPr sz="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grpSp>
        <p:nvGrpSpPr>
          <p:cNvPr id="232" name="Google Shape;232;p32"/>
          <p:cNvGrpSpPr/>
          <p:nvPr/>
        </p:nvGrpSpPr>
        <p:grpSpPr>
          <a:xfrm>
            <a:off x="423838" y="1236100"/>
            <a:ext cx="2286000" cy="2202425"/>
            <a:chOff x="423838" y="1236100"/>
            <a:chExt cx="2286000" cy="2202425"/>
          </a:xfrm>
        </p:grpSpPr>
        <p:sp>
          <p:nvSpPr>
            <p:cNvPr id="233" name="Google Shape;233;p32"/>
            <p:cNvSpPr txBox="1"/>
            <p:nvPr/>
          </p:nvSpPr>
          <p:spPr>
            <a:xfrm>
              <a:off x="423838" y="1236100"/>
              <a:ext cx="2286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Average"/>
                  <a:ea typeface="Average"/>
                  <a:cs typeface="Average"/>
                  <a:sym typeface="Average"/>
                </a:rPr>
                <a:t>Distribution</a:t>
              </a:r>
              <a:endParaRPr b="1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234" name="Google Shape;234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0913" y="1826650"/>
              <a:ext cx="1611875" cy="1611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32"/>
          <p:cNvGrpSpPr/>
          <p:nvPr/>
        </p:nvGrpSpPr>
        <p:grpSpPr>
          <a:xfrm>
            <a:off x="3383738" y="1236100"/>
            <a:ext cx="2286000" cy="2202413"/>
            <a:chOff x="3383738" y="1236100"/>
            <a:chExt cx="2286000" cy="2202413"/>
          </a:xfrm>
        </p:grpSpPr>
        <p:sp>
          <p:nvSpPr>
            <p:cNvPr id="236" name="Google Shape;236;p32"/>
            <p:cNvSpPr txBox="1"/>
            <p:nvPr/>
          </p:nvSpPr>
          <p:spPr>
            <a:xfrm>
              <a:off x="3383738" y="1236100"/>
              <a:ext cx="2286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Average"/>
                  <a:ea typeface="Average"/>
                  <a:cs typeface="Average"/>
                  <a:sym typeface="Average"/>
                </a:rPr>
                <a:t>Statistical tests</a:t>
              </a:r>
              <a:endParaRPr b="1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237" name="Google Shape;23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20825" y="1826663"/>
              <a:ext cx="1611850" cy="161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32"/>
          <p:cNvGrpSpPr/>
          <p:nvPr/>
        </p:nvGrpSpPr>
        <p:grpSpPr>
          <a:xfrm>
            <a:off x="6536288" y="1236100"/>
            <a:ext cx="2286000" cy="2202425"/>
            <a:chOff x="6536288" y="1236100"/>
            <a:chExt cx="2286000" cy="2202425"/>
          </a:xfrm>
        </p:grpSpPr>
        <p:sp>
          <p:nvSpPr>
            <p:cNvPr id="239" name="Google Shape;239;p32"/>
            <p:cNvSpPr txBox="1"/>
            <p:nvPr/>
          </p:nvSpPr>
          <p:spPr>
            <a:xfrm>
              <a:off x="6536288" y="1236100"/>
              <a:ext cx="22860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Average"/>
                  <a:ea typeface="Average"/>
                  <a:cs typeface="Average"/>
                  <a:sym typeface="Average"/>
                </a:rPr>
                <a:t>Descriptive metrics</a:t>
              </a:r>
              <a:endParaRPr b="1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240" name="Google Shape;24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73375" y="1826675"/>
              <a:ext cx="1611850" cy="1611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ETHICAL CONSIDERATIONS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73825" y="4183850"/>
            <a:ext cx="2507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Icons credit: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Data privacy icon: &lt;a href="https://www.flaticon.com/free-icons/privacy-policy" title="privacy policy icons"&gt;Privacy policy icons created by Flat Icons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Intellectual property icon: &lt;a href="https://www.flaticon.com/free-icons/intellectual" title="intellectual icons"&gt;Intellectual icons created by Eucalyp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Environmental impact icon: &lt;a href="https://www.flaticon.com/free-icons/transparency" title="transparency icons"&gt;Transparency icons created by Wichai.wi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Transparency in reporting icon: &lt;a href="https://www.flaticon.com/free-icons/esg" title="esg icons"&gt;Esg icons created by kmg design - Flaticon&lt;/a&gt;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8210550" y="4781550"/>
            <a:ext cx="8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Abeydeera et al., 2019</a:t>
            </a:r>
            <a:endParaRPr sz="500"/>
          </a:p>
        </p:txBody>
      </p:sp>
      <p:sp>
        <p:nvSpPr>
          <p:cNvPr id="252" name="Google Shape;252;p34"/>
          <p:cNvSpPr txBox="1"/>
          <p:nvPr/>
        </p:nvSpPr>
        <p:spPr>
          <a:xfrm>
            <a:off x="1509688" y="49315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Data Privacy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5338738" y="23385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Environmental impact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1509688" y="233850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Transparency in reporting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5338738" y="493150"/>
            <a:ext cx="228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Intellectual Property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63" y="1068137"/>
            <a:ext cx="1190675" cy="1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412" y="1068125"/>
            <a:ext cx="1190675" cy="1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7363" y="2993175"/>
            <a:ext cx="1190675" cy="1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6400" y="2993178"/>
            <a:ext cx="1190700" cy="119067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type="title"/>
          </p:nvPr>
        </p:nvSpPr>
        <p:spPr>
          <a:xfrm>
            <a:off x="130725" y="102125"/>
            <a:ext cx="28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Ethical considerations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RISK ASSESSMENT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8210550" y="4781550"/>
            <a:ext cx="8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References:</a:t>
            </a:r>
            <a:endParaRPr sz="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Burns and Koh, 1996</a:t>
            </a:r>
            <a:endParaRPr sz="500"/>
          </a:p>
        </p:txBody>
      </p:sp>
      <p:sp>
        <p:nvSpPr>
          <p:cNvPr id="271" name="Google Shape;271;p36"/>
          <p:cNvSpPr txBox="1"/>
          <p:nvPr>
            <p:ph type="title"/>
          </p:nvPr>
        </p:nvSpPr>
        <p:spPr>
          <a:xfrm>
            <a:off x="130725" y="102125"/>
            <a:ext cx="28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Risk assessment</a:t>
            </a:r>
            <a:endParaRPr sz="2000"/>
          </a:p>
        </p:txBody>
      </p:sp>
      <p:graphicFrame>
        <p:nvGraphicFramePr>
          <p:cNvPr id="272" name="Google Shape;272;p3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{3B38FA0B-40D0-4B78-9C42-930D29727DDD}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Risk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Mitigation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Data Breach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Public data, no PII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Data Corruption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Spot checks, original copies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Dialect specific optimisations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Exclusion from general findings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Dependence on proprietary tools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Open source tools, license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Outdated technology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Latest developments used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36"/>
          <p:cNvSpPr txBox="1"/>
          <p:nvPr>
            <p:ph type="title"/>
          </p:nvPr>
        </p:nvSpPr>
        <p:spPr>
          <a:xfrm>
            <a:off x="91125" y="4770750"/>
            <a:ext cx="29583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Figure 2: Risk assessment analysis table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TIMELINE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8"/>
          <p:cNvGraphicFramePr/>
          <p:nvPr/>
        </p:nvGraphicFramePr>
        <p:xfrm>
          <a:off x="1181100" y="4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{41A7E9E7-98A4-4037-803E-207307597693}</a:tableStyleId>
              </a:tblPr>
              <a:tblGrid>
                <a:gridCol w="4143400"/>
                <a:gridCol w="1304725"/>
                <a:gridCol w="1304725"/>
              </a:tblGrid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Start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End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2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Project Set Up/Supervisor consultation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13/11/2023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11/12/2023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Secondary research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11/12/2023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05/02/2024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Database Selection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05/02/2024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12/02/2024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 Partitioning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12/02/2024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19/02/2024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Stress Testing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19/02/2024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11/03/2024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Access Patterns Modifications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11/03/2024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08/04/2024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Data Analysis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08/04/2024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22/04/2024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Final Analysis and Reporting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22/04/2024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06/05/2024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Feedback gathering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06/05/2024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20/05/2024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Conclusion and Documentation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20/05/2024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</a:rPr>
                        <a:t>03/06/2024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38"/>
          <p:cNvSpPr txBox="1"/>
          <p:nvPr>
            <p:ph type="title"/>
          </p:nvPr>
        </p:nvSpPr>
        <p:spPr>
          <a:xfrm>
            <a:off x="14925" y="4923150"/>
            <a:ext cx="29583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Figure 3: Proposed activities timeline -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>
            <p:ph type="title"/>
          </p:nvPr>
        </p:nvSpPr>
        <p:spPr>
          <a:xfrm>
            <a:off x="-137475" y="4966925"/>
            <a:ext cx="92814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Figure 4: Gantt chart visualising the duration of each of the  proposed activities in days.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SUMMARY</a:t>
            </a:r>
            <a:endParaRPr b="1" sz="3000">
              <a:solidFill>
                <a:schemeClr val="accent3"/>
              </a:solidFill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8210550" y="4781550"/>
            <a:ext cx="8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References:</a:t>
            </a:r>
            <a:endParaRPr sz="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Stahl et al., 2016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/>
        </p:nvSpPr>
        <p:spPr>
          <a:xfrm>
            <a:off x="278400" y="620975"/>
            <a:ext cx="85872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Abadi, D.J., Madden, S. and Ferreira, M. (2006). Integrating compression and execution in column-oriented database systems. </a:t>
            </a:r>
            <a:r>
              <a:rPr i="1" lang="en" sz="900">
                <a:solidFill>
                  <a:schemeClr val="accent6"/>
                </a:solidFill>
              </a:rPr>
              <a:t>International Conference on Management of Data</a:t>
            </a:r>
            <a:r>
              <a:rPr lang="en" sz="900">
                <a:solidFill>
                  <a:schemeClr val="accent6"/>
                </a:solidFill>
              </a:rPr>
              <a:t>. [online] doi:https://doi.org/10.1145/1142473.1142548.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Abadi, D.J., Madden, S.R. and Hachem, N. (2008). Column-stores vs. row-stores. </a:t>
            </a:r>
            <a:r>
              <a:rPr i="1" lang="en" sz="900">
                <a:solidFill>
                  <a:schemeClr val="accent6"/>
                </a:solidFill>
              </a:rPr>
              <a:t>Proceedings of the 2008 ACM SIGMOD international conference on Management of data</a:t>
            </a:r>
            <a:r>
              <a:rPr lang="en" sz="900">
                <a:solidFill>
                  <a:schemeClr val="accent6"/>
                </a:solidFill>
              </a:rPr>
              <a:t>, pp.967–980. doi:https://doi.org/10.1145/1376616.1376712.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Batista, E. and Silva, M.B. (2013). Influential Parameters to the Database Performance — A Study by Means of Design of Experiments (DoE). In: M.B. Silva, ed., </a:t>
            </a:r>
            <a:r>
              <a:rPr i="1" lang="en" sz="900">
                <a:solidFill>
                  <a:schemeClr val="accent6"/>
                </a:solidFill>
              </a:rPr>
              <a:t>Design of Experiments - Applications</a:t>
            </a:r>
            <a:r>
              <a:rPr lang="en" sz="900">
                <a:solidFill>
                  <a:schemeClr val="accent6"/>
                </a:solidFill>
              </a:rPr>
              <a:t>. [online] IntechOpen. doi:https://doi.org/10.5772/56546.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Burns, R.K. and Koh, Y. (1996). A comparison of multilevel structured query language (SQL) implementations. In: </a:t>
            </a:r>
            <a:r>
              <a:rPr i="1" lang="en" sz="900">
                <a:solidFill>
                  <a:schemeClr val="accent6"/>
                </a:solidFill>
              </a:rPr>
              <a:t>Proceedings 12th Annual Computer Security Applications Conference</a:t>
            </a:r>
            <a:r>
              <a:rPr lang="en" sz="900">
                <a:solidFill>
                  <a:schemeClr val="accent6"/>
                </a:solidFill>
              </a:rPr>
              <a:t>. [online] 12th Annual Computer Security Applications Conference. Available at: 10.1109/CSAC.1996.569698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Galindo, F., Makoto Takizawa and R Traunmüller (2004). </a:t>
            </a:r>
            <a:r>
              <a:rPr i="1" lang="en" sz="900">
                <a:solidFill>
                  <a:schemeClr val="accent6"/>
                </a:solidFill>
              </a:rPr>
              <a:t>Database and expert systems applications : 15th international conference, DEXA 2004, Zaragoza, Spain, August 30-September 3, 2004 : proceedings</a:t>
            </a:r>
            <a:r>
              <a:rPr lang="en" sz="900">
                <a:solidFill>
                  <a:schemeClr val="accent6"/>
                </a:solidFill>
              </a:rPr>
              <a:t>. Berlin ; London: Springer, pp.528–538.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George, T. (2023). </a:t>
            </a:r>
            <a:r>
              <a:rPr i="1" lang="en" sz="900">
                <a:solidFill>
                  <a:schemeClr val="accent6"/>
                </a:solidFill>
              </a:rPr>
              <a:t>What is Secondary Research? | Definition, Types, &amp; Examples</a:t>
            </a:r>
            <a:r>
              <a:rPr lang="en" sz="900">
                <a:solidFill>
                  <a:schemeClr val="accent6"/>
                </a:solidFill>
              </a:rPr>
              <a:t>. [online] Scribbr. Available at: </a:t>
            </a:r>
            <a:r>
              <a:rPr lang="en" sz="9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https://www.scribbr.com/methodology/secondary-research/</a:t>
            </a:r>
            <a:r>
              <a:rPr lang="en" sz="900">
                <a:solidFill>
                  <a:schemeClr val="accent6"/>
                </a:solidFill>
              </a:rPr>
              <a:t>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Gordon, R. (2016). </a:t>
            </a:r>
            <a:r>
              <a:rPr i="1" lang="en" sz="900">
                <a:solidFill>
                  <a:schemeClr val="accent6"/>
                </a:solidFill>
              </a:rPr>
              <a:t>Evolution in Databases to Meet Changing Business Needs</a:t>
            </a:r>
            <a:r>
              <a:rPr lang="en" sz="900">
                <a:solidFill>
                  <a:schemeClr val="accent6"/>
                </a:solidFill>
              </a:rPr>
              <a:t>. [online] Mainline. Available at: https://mainline.com/evolution-databases-meet-changing-business-needs/ [Accessed 13 Oct. 2023].</a:t>
            </a:r>
            <a:endParaRPr sz="6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Graefe, G. and Shapiro, L.P. (2002). Data compression and database performance. </a:t>
            </a:r>
            <a:r>
              <a:rPr i="1" lang="en" sz="900">
                <a:solidFill>
                  <a:schemeClr val="accent6"/>
                </a:solidFill>
              </a:rPr>
              <a:t>CiteSeer X (The Pennsylvania State University)</a:t>
            </a:r>
            <a:r>
              <a:rPr lang="en" sz="900">
                <a:solidFill>
                  <a:schemeClr val="accent6"/>
                </a:solidFill>
              </a:rPr>
              <a:t>. doi:https://doi.org/10.1109/soac.1991.143840.</a:t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46850" y="-27925"/>
            <a:ext cx="18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83350" y="4441025"/>
            <a:ext cx="5119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Icons credit: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DBMS icon: &lt;a href="https://www.flaticon.com/free-icons/dbms" title="dbms icons"&gt;Dbms icons created by Vectors Tank - Flaticon&lt;/a&gt;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Access icon: &lt;a href="https://www.flaticon.com/free-icons/access-control" title="access control icons"&gt;Access control icons created by Uniconlabs - Flaticon&lt;/a&gt;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00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25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400600" y="4539875"/>
            <a:ext cx="3743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Galindo, Makoto Takizawa and R Traunmüller, 2004, pp.528–538</a:t>
            </a:r>
            <a:endParaRPr sz="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/>
        </p:nvSpPr>
        <p:spPr>
          <a:xfrm>
            <a:off x="278400" y="833450"/>
            <a:ext cx="8587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Gupta, P., Mhedhbi, A. and Salihoglu, S. (2021). Columnar storage and list-based processing for graph database management systems. </a:t>
            </a:r>
            <a:r>
              <a:rPr i="1" lang="en" sz="900">
                <a:solidFill>
                  <a:schemeClr val="accent6"/>
                </a:solidFill>
              </a:rPr>
              <a:t>Proceedings of the VLDB Endowment</a:t>
            </a:r>
            <a:r>
              <a:rPr lang="en" sz="900">
                <a:solidFill>
                  <a:schemeClr val="accent6"/>
                </a:solidFill>
              </a:rPr>
              <a:t>, 14(11), pp.2491–2504. doi:https://doi.org/10.14778/3476249.3476297.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Herberts, M. (2021). </a:t>
            </a:r>
            <a:r>
              <a:rPr i="1" lang="en" sz="900">
                <a:solidFill>
                  <a:schemeClr val="accent6"/>
                </a:solidFill>
              </a:rPr>
              <a:t>Demystifying the use of the Parquet file format for time series</a:t>
            </a:r>
            <a:r>
              <a:rPr lang="en" sz="900">
                <a:solidFill>
                  <a:schemeClr val="accent6"/>
                </a:solidFill>
              </a:rPr>
              <a:t>. [online] SenX. Available at: https://blog.senx.io/demystifying-the-use-of-the-parquet-file-format-for-time-series/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Herodotou, H. (2011). Starfish: A Self-tuning System for Big Data Analytics. In: </a:t>
            </a:r>
            <a:r>
              <a:rPr i="1" lang="en" sz="900">
                <a:solidFill>
                  <a:schemeClr val="accent6"/>
                </a:solidFill>
              </a:rPr>
              <a:t>CIDR 2011, Fifth Biennial Conference on Innovative Data Systems Research, Asilomar, CA, USA, January 9-12, 2011, Online Proceedings</a:t>
            </a:r>
            <a:r>
              <a:rPr lang="en" sz="900">
                <a:solidFill>
                  <a:schemeClr val="accent6"/>
                </a:solidFill>
              </a:rPr>
              <a:t>. [online] Available at: https://www.researchgate.net/publication/220988112_Starfish_A_Self-tuning_System_for_Big_Data_Analytics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Holloway, A.L., Raman, V., Swart, G. and DeWitt, D.J. (2007). How to barter bits for chronons: compression and bandwidth trade offs for database scans. In: </a:t>
            </a:r>
            <a:r>
              <a:rPr i="1" lang="en" sz="900">
                <a:solidFill>
                  <a:schemeClr val="accent6"/>
                </a:solidFill>
              </a:rPr>
              <a:t>SIGMOD ’07: Proceedings of the 2007 ACM SIGMOD international conference on Management of data</a:t>
            </a:r>
            <a:r>
              <a:rPr lang="en" sz="900">
                <a:solidFill>
                  <a:schemeClr val="accent6"/>
                </a:solidFill>
              </a:rPr>
              <a:t>. [online] pp.389–400. Available at: https://doi.org/10.1145/1247480.1247525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Idreos, S., Groffen, F., Nes, N., Manegold, S., Mullender, S. and Kersten, M. (2012). MonetDB: Two Decades of Research in Column-oriented Database Architectures. </a:t>
            </a:r>
            <a:r>
              <a:rPr i="1" lang="en" sz="900">
                <a:solidFill>
                  <a:schemeClr val="accent6"/>
                </a:solidFill>
              </a:rPr>
              <a:t>Bulletin of the Technical Committee on Data Engineering</a:t>
            </a:r>
            <a:r>
              <a:rPr lang="en" sz="900">
                <a:solidFill>
                  <a:schemeClr val="accent6"/>
                </a:solidFill>
              </a:rPr>
              <a:t>, [online] 35. Available at: https://hdl.handle.net/11245/1.380005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Kimball, R. and Ross, M. (2013). </a:t>
            </a:r>
            <a:r>
              <a:rPr i="1" lang="en" sz="900">
                <a:solidFill>
                  <a:schemeClr val="accent6"/>
                </a:solidFill>
              </a:rPr>
              <a:t>The data warehouse toolkit : the definitive guide to dimensional modeling</a:t>
            </a:r>
            <a:r>
              <a:rPr lang="en" sz="900">
                <a:solidFill>
                  <a:schemeClr val="accent6"/>
                </a:solidFill>
              </a:rPr>
              <a:t>. 3rd ed. John Wiley &amp; Sons, Inc., pp.443–496.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Lemire, D., Boytsov, L. and Kurz, N. (2015). SIMD compression and the intersection of sorted integers. </a:t>
            </a:r>
            <a:r>
              <a:rPr i="1" lang="en" sz="900">
                <a:solidFill>
                  <a:schemeClr val="accent6"/>
                </a:solidFill>
              </a:rPr>
              <a:t>Software: Practice and Experience</a:t>
            </a:r>
            <a:r>
              <a:rPr lang="en" sz="900">
                <a:solidFill>
                  <a:schemeClr val="accent6"/>
                </a:solidFill>
              </a:rPr>
              <a:t>, 46(6), pp.723–749. doi:https://doi.org/10.1002/spe.2326.</a:t>
            </a:r>
            <a:endParaRPr sz="600">
              <a:solidFill>
                <a:schemeClr val="accent6"/>
              </a:solidFill>
            </a:endParaRPr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46850" y="124475"/>
            <a:ext cx="18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/>
        </p:nvSpPr>
        <p:spPr>
          <a:xfrm>
            <a:off x="278400" y="833450"/>
            <a:ext cx="858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Lix, L.M. and Keselman, H.J. (2018). Analysis of Variance. </a:t>
            </a:r>
            <a:r>
              <a:rPr i="1" lang="en" sz="900">
                <a:solidFill>
                  <a:schemeClr val="accent6"/>
                </a:solidFill>
              </a:rPr>
              <a:t>The Reviewer’s Guide to Quantitative Methods in the Social Sciences</a:t>
            </a:r>
            <a:r>
              <a:rPr lang="en" sz="900">
                <a:solidFill>
                  <a:schemeClr val="accent6"/>
                </a:solidFill>
              </a:rPr>
              <a:t>, pp.15–28. doi:https://doi.org/10.4324/9781315755649-2.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Melnik, S., Gubarev, A., Long, J.J., Romer, G., Shivakumar, S., Tolton, M. and Vassilakis, T. (2011). Dremel. </a:t>
            </a:r>
            <a:r>
              <a:rPr i="1" lang="en" sz="900">
                <a:solidFill>
                  <a:schemeClr val="accent6"/>
                </a:solidFill>
              </a:rPr>
              <a:t>Communications of the ACM</a:t>
            </a:r>
            <a:r>
              <a:rPr lang="en" sz="900">
                <a:solidFill>
                  <a:schemeClr val="accent6"/>
                </a:solidFill>
              </a:rPr>
              <a:t>, 54(6), pp.114–123. doi:https://doi.org/10.1145/1953122.1953148.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Pavlo, A. and Aslett, M. (2016). What’s Really New with NewSQL? </a:t>
            </a:r>
            <a:r>
              <a:rPr i="1" lang="en" sz="900">
                <a:solidFill>
                  <a:schemeClr val="accent6"/>
                </a:solidFill>
              </a:rPr>
              <a:t>ACM SIGMOD Record</a:t>
            </a:r>
            <a:r>
              <a:rPr lang="en" sz="900">
                <a:solidFill>
                  <a:schemeClr val="accent6"/>
                </a:solidFill>
              </a:rPr>
              <a:t>, [online] 45(2), pp.45–55. doi:https://doi.org/10.1145/3003665.3003674.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Polychroniou, O., Raghavan, A. and Ross, K.A. (2015). Rethinking SIMD Vectorization for In-Memory Databases. In: </a:t>
            </a:r>
            <a:r>
              <a:rPr i="1" lang="en" sz="900">
                <a:solidFill>
                  <a:schemeClr val="accent6"/>
                </a:solidFill>
              </a:rPr>
              <a:t>SIGMOD ’15: Proceedings of the 2015 ACM SIGMOD International Conference on Management of Data</a:t>
            </a:r>
            <a:r>
              <a:rPr lang="en" sz="900">
                <a:solidFill>
                  <a:schemeClr val="accent6"/>
                </a:solidFill>
              </a:rPr>
              <a:t>. [online] pp.1493–1508. Available at: https://doi.org/10.1145/2723372.2747645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Popenoe, R., Langius-Eklöf, A., Stenwall, E. and Jervaeus, A. (2021). A practical guide to data analysis in general literature reviews. </a:t>
            </a:r>
            <a:r>
              <a:rPr i="1" lang="en" sz="900">
                <a:solidFill>
                  <a:schemeClr val="accent6"/>
                </a:solidFill>
              </a:rPr>
              <a:t>Nordic Journal of Nursing Research</a:t>
            </a:r>
            <a:r>
              <a:rPr lang="en" sz="900">
                <a:solidFill>
                  <a:schemeClr val="accent6"/>
                </a:solidFill>
              </a:rPr>
              <a:t>, [online] 41(4), pp.175–186. doi:https://doi.org/10.1177/2057158521991949.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Ramaiah, R. (2022). </a:t>
            </a:r>
            <a:r>
              <a:rPr i="1" lang="en" sz="900">
                <a:solidFill>
                  <a:schemeClr val="accent6"/>
                </a:solidFill>
              </a:rPr>
              <a:t>Parquet file format, its Dremel connection and how it gets along with Google ProtoBuf</a:t>
            </a:r>
            <a:r>
              <a:rPr lang="en" sz="900">
                <a:solidFill>
                  <a:schemeClr val="accent6"/>
                </a:solidFill>
              </a:rPr>
              <a:t>. [online] Medium. Available at: https://medium.com/@ramu.ramaiah/parquet-file-format-its-dremel-connection-and-how-it-gets-along-with-google-protobuf-7b1f221ddcdf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Rey, D. and Neuhäuser, M. (2011). Wilcoxon-Signed-Rank Test. </a:t>
            </a:r>
            <a:r>
              <a:rPr i="1" lang="en" sz="900">
                <a:solidFill>
                  <a:schemeClr val="accent6"/>
                </a:solidFill>
              </a:rPr>
              <a:t>International Encyclopedia of Statistical Science</a:t>
            </a:r>
            <a:r>
              <a:rPr lang="en" sz="900">
                <a:solidFill>
                  <a:schemeClr val="accent6"/>
                </a:solidFill>
              </a:rPr>
              <a:t>, [online] pp.1658–1659. doi:https://doi.org/10.1007/978-3-642-04898-2_616.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Ross, A. and Willson, V.L. (2017). </a:t>
            </a:r>
            <a:r>
              <a:rPr i="1" lang="en" sz="900">
                <a:solidFill>
                  <a:schemeClr val="accent6"/>
                </a:solidFill>
              </a:rPr>
              <a:t>Basic and Advanced Statistical Tests</a:t>
            </a:r>
            <a:r>
              <a:rPr lang="en" sz="900">
                <a:solidFill>
                  <a:schemeClr val="accent6"/>
                </a:solidFill>
              </a:rPr>
              <a:t>. [online] Rotterdam Sensepublishers. Available at: https://doi.org/10.1007/978-94-6351-086-8_4 [Accessed 11 Oct. 2023].</a:t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46850" y="124475"/>
            <a:ext cx="18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278400" y="833450"/>
            <a:ext cx="85872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Selinger, P.G., Atrahan, M.M., Chamberlin, D.D., Lorie, R.A. and Price, T.G. (1979). Access path selection in a relational database management system. In: </a:t>
            </a:r>
            <a:r>
              <a:rPr i="1" lang="en" sz="900">
                <a:solidFill>
                  <a:schemeClr val="accent6"/>
                </a:solidFill>
              </a:rPr>
              <a:t>SIGMOD ’79: Proceedings of the 1979 ACM SIGMOD international conference on Management of data</a:t>
            </a:r>
            <a:r>
              <a:rPr lang="en" sz="900">
                <a:solidFill>
                  <a:schemeClr val="accent6"/>
                </a:solidFill>
              </a:rPr>
              <a:t>. [online] Available at: https://doi.org/10.1145/582095.582099 [Accessed 11 Oct. 2023].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SHAPIRO, S.S. and WILK, M.B. (1965). An analysis of variance test for normality (complete samples). </a:t>
            </a:r>
            <a:r>
              <a:rPr i="1" lang="en" sz="900">
                <a:solidFill>
                  <a:schemeClr val="accent6"/>
                </a:solidFill>
              </a:rPr>
              <a:t>Biometrika</a:t>
            </a:r>
            <a:r>
              <a:rPr lang="en" sz="900">
                <a:solidFill>
                  <a:schemeClr val="accent6"/>
                </a:solidFill>
              </a:rPr>
              <a:t>, [online] 52(3-4), pp.591–611. doi:https://doi.org/10.1093/biomet/52.3-4.591.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Sheldon, M.R., Fillyaw, M.J. and Thompson, W.D. (1996). The use and interpretation of the Friedman test in the analysis of ordinal-scale data in repeated measures designs. </a:t>
            </a:r>
            <a:r>
              <a:rPr i="1" lang="en" sz="900">
                <a:solidFill>
                  <a:schemeClr val="accent6"/>
                </a:solidFill>
              </a:rPr>
              <a:t>Physiotherapy Research International</a:t>
            </a:r>
            <a:r>
              <a:rPr lang="en" sz="900">
                <a:solidFill>
                  <a:schemeClr val="accent6"/>
                </a:solidFill>
              </a:rPr>
              <a:t>, 1(4), pp.221–228. doi:https://doi.org/10.1002/pri.66.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Song, F., Hooper, L. and Loke, Y. (2013). Publication bias: what is it? How do we measure it? How do we avoid it? </a:t>
            </a:r>
            <a:r>
              <a:rPr i="1" lang="en" sz="900">
                <a:solidFill>
                  <a:schemeClr val="accent6"/>
                </a:solidFill>
              </a:rPr>
              <a:t>Open Access Journal of Clinical Trials</a:t>
            </a:r>
            <a:r>
              <a:rPr lang="en" sz="900">
                <a:solidFill>
                  <a:schemeClr val="accent6"/>
                </a:solidFill>
              </a:rPr>
              <a:t>, p.71. doi: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https://doi.org/10.2147/oajct.s34419</a:t>
            </a:r>
            <a:r>
              <a:rPr lang="en" sz="900">
                <a:solidFill>
                  <a:schemeClr val="accent6"/>
                </a:solidFill>
              </a:rPr>
              <a:t>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Stahl, B.C., Timmermans, J. and Mittelstadt, B.D. (2016). The Ethics of Computing. </a:t>
            </a:r>
            <a:r>
              <a:rPr i="1" lang="en" sz="900">
                <a:solidFill>
                  <a:schemeClr val="accent6"/>
                </a:solidFill>
              </a:rPr>
              <a:t>ACM Computing Surveys</a:t>
            </a:r>
            <a:r>
              <a:rPr lang="en" sz="900">
                <a:solidFill>
                  <a:schemeClr val="accent6"/>
                </a:solidFill>
              </a:rPr>
              <a:t>, 48(4), pp.1–38. doi:https://doi.org/10.1145/2871196.</a:t>
            </a:r>
            <a:endParaRPr sz="6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Udara Willhelm Abeydeera, L.H., Wadu Mesthrige, J. and Samarasinghalage, T.I. (2019). Global Research on Carbon Emissions: A Scientometric Review. </a:t>
            </a:r>
            <a:r>
              <a:rPr i="1" lang="en" sz="900">
                <a:solidFill>
                  <a:schemeClr val="accent6"/>
                </a:solidFill>
              </a:rPr>
              <a:t>Sustainability</a:t>
            </a:r>
            <a:r>
              <a:rPr lang="en" sz="900">
                <a:solidFill>
                  <a:schemeClr val="accent6"/>
                </a:solidFill>
              </a:rPr>
              <a:t>, 11(14), p.3972. doi:https://doi.org/10.3390/su11143972.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Wang, J., Li, T., Wang, A., Liu, X., Lu, C., Chen, J., Liu, J., Wu, J., Li, F. and Gao, Y. (2023). Real-Time Workload Pattern Analysis for Large-Scale Cloud Databases. </a:t>
            </a:r>
            <a:r>
              <a:rPr i="1" lang="en" sz="900">
                <a:solidFill>
                  <a:schemeClr val="accent6"/>
                </a:solidFill>
              </a:rPr>
              <a:t>Proceedings of the VLDB Endowment</a:t>
            </a:r>
            <a:r>
              <a:rPr lang="en" sz="900">
                <a:solidFill>
                  <a:schemeClr val="accent6"/>
                </a:solidFill>
              </a:rPr>
              <a:t>, 16(12), pp.3689–3701. doi:https://doi.org/10.14778/3611540.3611557.</a:t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320" name="Google Shape;320;p44"/>
          <p:cNvSpPr txBox="1"/>
          <p:nvPr>
            <p:ph type="title"/>
          </p:nvPr>
        </p:nvSpPr>
        <p:spPr>
          <a:xfrm>
            <a:off x="146850" y="124475"/>
            <a:ext cx="18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146850" y="124475"/>
            <a:ext cx="18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6" name="Google Shape;326;p45"/>
          <p:cNvSpPr txBox="1"/>
          <p:nvPr/>
        </p:nvSpPr>
        <p:spPr>
          <a:xfrm>
            <a:off x="278400" y="833450"/>
            <a:ext cx="85872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Westmann, T., Kossmann, D., Helmer, S. and Moerkotte, G. (2000). The implementation and performance of compressed databases. </a:t>
            </a:r>
            <a:r>
              <a:rPr i="1" lang="en" sz="900">
                <a:solidFill>
                  <a:schemeClr val="accent6"/>
                </a:solidFill>
              </a:rPr>
              <a:t>ACM SIGMOD Record</a:t>
            </a:r>
            <a:r>
              <a:rPr lang="en" sz="900">
                <a:solidFill>
                  <a:schemeClr val="accent6"/>
                </a:solidFill>
              </a:rPr>
              <a:t>, 29(3), pp.55–67. doi:https://doi.org/10.1145/362084.362137.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Wickham, R. (2019). Secondary Analysis Research. </a:t>
            </a:r>
            <a:r>
              <a:rPr i="1" lang="en" sz="900">
                <a:solidFill>
                  <a:schemeClr val="accent6"/>
                </a:solidFill>
              </a:rPr>
              <a:t>Journal of the Advanced Practitioner in Oncology</a:t>
            </a:r>
            <a:r>
              <a:rPr lang="en" sz="900">
                <a:solidFill>
                  <a:schemeClr val="accent6"/>
                </a:solidFill>
              </a:rPr>
              <a:t>, [online] 10(4), pp.395–400. doi:https://doi.org/10.6004/jadpro.2019.10.4.7.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Ziv, J. and Lempel, A. (1977). A universal algorithm for sequential data compression. </a:t>
            </a:r>
            <a:r>
              <a:rPr i="1" lang="en" sz="900">
                <a:solidFill>
                  <a:schemeClr val="accent6"/>
                </a:solidFill>
              </a:rPr>
              <a:t>IEEE Transactions on Information Theory</a:t>
            </a:r>
            <a:r>
              <a:rPr lang="en" sz="900">
                <a:solidFill>
                  <a:schemeClr val="accent6"/>
                </a:solidFill>
              </a:rPr>
              <a:t>, 23(3), pp.337–343. doi:https://doi.org/10.1109/tit.1977.1055714.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accent6"/>
                </a:solidFill>
              </a:rPr>
              <a:t>Zukowski, M., Heman, S., Nes, N. and Boncz, P. (2006). Super-Scalar RAM-CPU Cache Compression. In: </a:t>
            </a:r>
            <a:r>
              <a:rPr i="1" lang="en" sz="900">
                <a:solidFill>
                  <a:schemeClr val="accent6"/>
                </a:solidFill>
              </a:rPr>
              <a:t>ICDE ’06: Proceedings of the 22nd International Conference on Data Engineering</a:t>
            </a:r>
            <a:r>
              <a:rPr lang="en" sz="900">
                <a:solidFill>
                  <a:schemeClr val="accent6"/>
                </a:solidFill>
              </a:rPr>
              <a:t>. [online] Available at: https://doi.org/10.1109/ICDE.2006.150 [Accessed 11 Oct. 2023].</a:t>
            </a:r>
            <a:endParaRPr sz="9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credits section</a:t>
            </a:r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409575" y="1076325"/>
            <a:ext cx="8422800" cy="3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This section is </a:t>
            </a: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created in line with the requested referencing style of the website from which the icons were downloaded (https://www.flaticon.com/).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DBMS icon: &lt;a href="https://www.flaticon.com/free-icons/dbms" title="dbms icons"&gt;Dbms icons created by Vectors Tank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Access icon: &lt;a href="https://www.flaticon.com/free-icons/access-control" title="access control icons"&gt;Access control icons created by Uniconlabs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Database icon: &lt;a href="https://www.flaticon.com/free-icons/big-data" title="big data icons"&gt;Big data icons created by The Chohans Brand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Binoculars icon: &lt;a href="https://www.flaticon.com/free-icons/binoculars" title="binoculars icons"&gt;Binoculars icons created by Freepik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Technique icon: &lt;a href="https://www.flaticon.com/free-icons/technique" title="technique icons"&gt;Technique icons created by amoghdesign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Database icons: &lt;a href="https://www.flaticon.com/free-icons/database" title="database icons"&gt;Database icons created by phatplus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Access icon: &lt;a href="https://www.flaticon.com/free-icons/access-control" title="access control icons"&gt;Access control icons created by Uniconlabs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Testing environment icon: &lt;a href="https://www.flaticon.com/free-icons/customer-experience" title="customer experience icons"&gt;Customer experience icons created by Rmpp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Constant parameters icon: &lt;a href="https://www.flaticon.com/free-icons/load-balancer" title="load balancer icons"&gt;Load balancer icons created by small.smiles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DB instances icon: &lt;a href="https://www.flaticon.com/free-icons/replicate" title="replicate icons"&gt;Replicate icons created by Vectors Tank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Stress icon: &lt;a href="https://www.flaticon.com/free-icons/stress" title="stress icons"&gt;Stress icons created by Freepik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Normal distribution icon: &lt;a href="https://www.flaticon.com/free-icons/normal-distribution" title="Normal Distribution icons"&gt;Normal Distribution icons created by orvipixel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Statistical test icon: &lt;a href="https://www.flaticon.com/free-icons/decision" title="decision icons"&gt;Decision icons created by judanna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Descriptive metrics icon: &lt;a href="https://www.flaticon.com/free-icons/metrics" title="metrics icons"&gt;Metrics icons created by Uniconlabs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Data privacy icon: &lt;a href="https://www.flaticon.com/free-icons/privacy-policy" title="privacy policy icons"&gt;Privacy policy icons created by Flat Icons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Intellectual property icon: &lt;a href="https://www.flaticon.com/free-icons/intellectual" title="intellectual icons"&gt;Intellectual icons created by Eucalyp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Environmental impact icon: &lt;a href="https://www.flaticon.com/free-icons/transparency" title="transparency icons"&gt;Transparency icons created by Wichai.wi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Transparency in reporting icon: &lt;a href="https://www.flaticon.com/free-icons/esg" title="esg icons"&gt;Esg icons created by kmg design - Flaticon&lt;/a&gt;</a:t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RESEARCH QUESTION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How can analytical access patterns in modern databases be effectively optimised for use with adaptive data compression storage in order to </a:t>
            </a:r>
            <a:r>
              <a:rPr b="1" lang="en" sz="3000">
                <a:solidFill>
                  <a:schemeClr val="accent3"/>
                </a:solidFill>
              </a:rPr>
              <a:t>achieve</a:t>
            </a:r>
            <a:r>
              <a:rPr b="1" lang="en" sz="3000">
                <a:solidFill>
                  <a:schemeClr val="accent3"/>
                </a:solidFill>
              </a:rPr>
              <a:t> enhanced query performance?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SIGNIFICANCE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83350" y="4441025"/>
            <a:ext cx="5119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Icons credit: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Database icon: &lt;a href="https://www.flaticon.com/free-icons/big-data" title="big data icons"&gt;Big data icons created by The Chohans Brand - Flaticon&lt;/a&gt;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Binoculars icon: &lt;a href="https://www.flaticon.com/free-icons/binoculars" title="binoculars icons"&gt;Binoculars icons created by Freepik - Flaticon&lt;/a&gt;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49" y="971550"/>
            <a:ext cx="2320675" cy="26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050" y="971550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8224200" y="4642925"/>
            <a:ext cx="819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verage"/>
                <a:ea typeface="Average"/>
                <a:cs typeface="Average"/>
                <a:sym typeface="Average"/>
              </a:rPr>
              <a:t>References:</a:t>
            </a:r>
            <a:endParaRPr sz="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Gordon, 2016</a:t>
            </a:r>
            <a:endParaRPr sz="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71250" y="1524000"/>
            <a:ext cx="7852200" cy="207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AIMS AND OBJECTIVES</a:t>
            </a:r>
            <a:endParaRPr b="1"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and objectives</a:t>
            </a:r>
            <a:endParaRPr/>
          </a:p>
        </p:txBody>
      </p:sp>
      <p:grpSp>
        <p:nvGrpSpPr>
          <p:cNvPr id="107" name="Google Shape;107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08" name="Google Shape;108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 and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Literature review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Methodologies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13" name="Google Shape;113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Access Patterns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Common access patterns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retrieval efficiency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18" name="Google Shape;118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Enhancement framework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 implementation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23" name="Google Shape;123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Efficiency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Performance benchmarking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