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306" r:id="rId8"/>
    <p:sldId id="300" r:id="rId9"/>
    <p:sldId id="307" r:id="rId10"/>
    <p:sldId id="292" r:id="rId11"/>
    <p:sldId id="294" r:id="rId12"/>
    <p:sldId id="308" r:id="rId13"/>
    <p:sldId id="309" r:id="rId14"/>
    <p:sldId id="262" r:id="rId15"/>
    <p:sldId id="263" r:id="rId16"/>
    <p:sldId id="310" r:id="rId17"/>
    <p:sldId id="283" r:id="rId18"/>
    <p:sldId id="288" r:id="rId19"/>
    <p:sldId id="285" r:id="rId20"/>
    <p:sldId id="286" r:id="rId21"/>
    <p:sldId id="287" r:id="rId22"/>
    <p:sldId id="268" r:id="rId23"/>
    <p:sldId id="269" r:id="rId24"/>
    <p:sldId id="270" r:id="rId25"/>
    <p:sldId id="271" r:id="rId26"/>
    <p:sldId id="272" r:id="rId27"/>
    <p:sldId id="273" r:id="rId28"/>
    <p:sldId id="275" r:id="rId29"/>
    <p:sldId id="274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302" r:id="rId38"/>
    <p:sldId id="305" r:id="rId39"/>
    <p:sldId id="312" r:id="rId40"/>
    <p:sldId id="303" r:id="rId41"/>
    <p:sldId id="304" r:id="rId42"/>
    <p:sldId id="298" r:id="rId43"/>
    <p:sldId id="299" r:id="rId44"/>
  </p:sldIdLst>
  <p:sldSz cx="9906000" cy="6858000" type="A4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FF00FF"/>
    <a:srgbClr val="00FFFF"/>
    <a:srgbClr val="0000FF"/>
    <a:srgbClr val="00FF00"/>
    <a:srgbClr val="FF0000"/>
    <a:srgbClr val="FFFFFF"/>
    <a:srgbClr val="4C62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32787"/>
    <p:restoredTop sz="90929"/>
  </p:normalViewPr>
  <p:slideViewPr>
    <p:cSldViewPr>
      <p:cViewPr varScale="1">
        <p:scale>
          <a:sx n="73" d="100"/>
          <a:sy n="73" d="100"/>
        </p:scale>
        <p:origin x="-1566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62025" y="854075"/>
            <a:ext cx="4933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276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317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3379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417638" y="833438"/>
            <a:ext cx="3997325" cy="27686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3584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3789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3993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717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1024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1229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1433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552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5939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4608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l-PL"/>
          </a:p>
        </p:txBody>
      </p:sp>
      <p:sp>
        <p:nvSpPr>
          <p:cNvPr id="491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250113" y="263525"/>
            <a:ext cx="2278062" cy="554355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12750" y="263525"/>
            <a:ext cx="6684963" cy="55435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3150" y="1676400"/>
            <a:ext cx="4151313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76863" y="1676400"/>
            <a:ext cx="4151312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6988" y="1371600"/>
            <a:ext cx="8640762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263525"/>
            <a:ext cx="8455025" cy="1108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15950" y="6446838"/>
            <a:ext cx="8461375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165" tIns="46748" rIns="95165" bIns="46748">
            <a:spAutoFit/>
          </a:bodyPr>
          <a:lstStyle/>
          <a:p>
            <a:pPr defTabSz="962025"/>
            <a:r>
              <a:rPr lang="pl-PL" sz="1300">
                <a:solidFill>
                  <a:schemeClr val="tx2"/>
                </a:solidFill>
              </a:rPr>
              <a:t>Ian Sommerville          	                         Inżynieria oprogramowania WNT 2003                      Rozdz. 2	Slajd </a:t>
            </a:r>
            <a:fld id="{507FD4FC-A201-489B-9DE0-B8562930E2BF}" type="slidenum">
              <a:rPr lang="pl-PL" sz="1300">
                <a:solidFill>
                  <a:schemeClr val="tx2"/>
                </a:solidFill>
              </a:rPr>
              <a:pPr defTabSz="962025"/>
              <a:t>‹#›</a:t>
            </a:fld>
            <a:endParaRPr lang="pl-PL" sz="13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202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l" defTabSz="96202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" charset="0"/>
        </a:defRPr>
      </a:lvl2pPr>
      <a:lvl3pPr algn="l" defTabSz="96202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" charset="0"/>
        </a:defRPr>
      </a:lvl3pPr>
      <a:lvl4pPr algn="l" defTabSz="96202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" charset="0"/>
        </a:defRPr>
      </a:lvl4pPr>
      <a:lvl5pPr algn="l" defTabSz="96202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" charset="0"/>
        </a:defRPr>
      </a:lvl5pPr>
      <a:lvl6pPr marL="457200" algn="l" defTabSz="96202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" charset="0"/>
        </a:defRPr>
      </a:lvl6pPr>
      <a:lvl7pPr marL="914400" algn="l" defTabSz="96202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" charset="0"/>
        </a:defRPr>
      </a:lvl7pPr>
      <a:lvl8pPr marL="1371600" algn="l" defTabSz="96202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" charset="0"/>
        </a:defRPr>
      </a:lvl8pPr>
      <a:lvl9pPr marL="1828800" algn="l" defTabSz="962025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" charset="0"/>
        </a:defRPr>
      </a:lvl9pPr>
    </p:titleStyle>
    <p:bodyStyle>
      <a:lvl1pPr marL="488950" indent="-488950" algn="l" defTabSz="962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1089025" indent="-479425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1"/>
          </a:solidFill>
          <a:latin typeface="+mn-lt"/>
        </a:defRPr>
      </a:lvl2pPr>
      <a:lvl3pPr marL="1449388" indent="-241300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900">
          <a:solidFill>
            <a:schemeClr val="tx1"/>
          </a:solidFill>
          <a:latin typeface="+mn-lt"/>
        </a:defRPr>
      </a:lvl3pPr>
      <a:lvl4pPr marL="1809750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1"/>
          </a:solidFill>
          <a:latin typeface="+mn-lt"/>
        </a:defRPr>
      </a:lvl4pPr>
      <a:lvl5pPr marL="21701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1"/>
          </a:solidFill>
          <a:latin typeface="+mn-lt"/>
        </a:defRPr>
      </a:lvl5pPr>
      <a:lvl6pPr marL="26273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1"/>
          </a:solidFill>
          <a:latin typeface="+mn-lt"/>
        </a:defRPr>
      </a:lvl6pPr>
      <a:lvl7pPr marL="30845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1"/>
          </a:solidFill>
          <a:latin typeface="+mn-lt"/>
        </a:defRPr>
      </a:lvl7pPr>
      <a:lvl8pPr marL="35417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1"/>
          </a:solidFill>
          <a:latin typeface="+mn-lt"/>
        </a:defRPr>
      </a:lvl8pPr>
      <a:lvl9pPr marL="39989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5025" cy="1108075"/>
          </a:xfrm>
          <a:noFill/>
          <a:ln/>
        </p:spPr>
        <p:txBody>
          <a:bodyPr/>
          <a:lstStyle/>
          <a:p>
            <a:r>
              <a:rPr lang="pl-PL" b="1"/>
              <a:t>Inżynieria systemów komputerowych</a:t>
            </a:r>
            <a:endParaRPr lang="en-GB" b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1982788"/>
            <a:ext cx="8456612" cy="4129087"/>
          </a:xfrm>
          <a:noFill/>
          <a:ln/>
        </p:spPr>
        <p:txBody>
          <a:bodyPr/>
          <a:lstStyle/>
          <a:p>
            <a:pPr>
              <a:buSzPct val="75000"/>
              <a:buFontTx/>
              <a:buChar char="•"/>
            </a:pPr>
            <a:r>
              <a:rPr lang="pl-PL" sz="4200"/>
              <a:t>Inżynieria systemów to czynność specyfikowania, projektowania, implementowania, weryfikowania, wdrażania i pielęgnacji systemów postrzegana jako całość.</a:t>
            </a:r>
            <a:endParaRPr lang="en-GB" sz="42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pl-PL" sz="2500"/>
              <a:t>Niezawodność jest złożonym pojęciem, które zawsze należy badać na poziomie systemu, a nie jego poszczególnych komponentów</a:t>
            </a:r>
            <a:r>
              <a:rPr lang="en-US" sz="2500"/>
              <a:t>.</a:t>
            </a:r>
            <a:endParaRPr lang="en-GB" sz="2500"/>
          </a:p>
          <a:p>
            <a:pPr>
              <a:buSzTx/>
              <a:buFontTx/>
              <a:buChar char="•"/>
            </a:pPr>
            <a:r>
              <a:rPr lang="pl-PL" sz="2500"/>
              <a:t>Komponenty w systemie są od siebie zależne, a zatem awarie w jednym z nich mogą przenosić się na cały system i mieć wpływ na operacje innych systemów</a:t>
            </a:r>
            <a:r>
              <a:rPr lang="en-US" sz="2500"/>
              <a:t>.</a:t>
            </a:r>
            <a:endParaRPr lang="pl-PL" sz="2500"/>
          </a:p>
          <a:p>
            <a:pPr>
              <a:buSzTx/>
              <a:buFontTx/>
              <a:buChar char="•"/>
            </a:pPr>
            <a:r>
              <a:rPr lang="pl-PL" sz="2500"/>
              <a:t>Często projektanci systemu nie są w stanie przewidzieć, jak konsekwencje awarii przenoszą się na cały system</a:t>
            </a:r>
            <a:endParaRPr lang="en-GB" sz="2500"/>
          </a:p>
          <a:p>
            <a:pPr>
              <a:buSzTx/>
              <a:buFontTx/>
              <a:buChar char="•"/>
            </a:pPr>
            <a:r>
              <a:rPr lang="pl-PL" sz="2500"/>
              <a:t>Nie mogą zatem podać wiarygodnych oszacowań niezawodności systemu</a:t>
            </a:r>
            <a:r>
              <a:rPr lang="en-US" sz="2500"/>
              <a:t>.</a:t>
            </a:r>
            <a:endParaRPr lang="en-GB" sz="25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Niezawodność systemu</a:t>
            </a:r>
            <a:endParaRPr lang="en-GB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SzTx/>
              <a:buFontTx/>
              <a:buChar char="•"/>
            </a:pPr>
            <a:r>
              <a:rPr lang="pl-PL" i="1"/>
              <a:t>Niezawodność sprzętu</a:t>
            </a:r>
            <a:r>
              <a:rPr lang="en-GB" i="1"/>
              <a:t> </a:t>
            </a:r>
          </a:p>
          <a:p>
            <a:pPr lvl="1" algn="just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SzTx/>
            </a:pPr>
            <a:r>
              <a:rPr lang="pl-PL"/>
              <a:t>Jakie jest prawdopodobieństwo awarii komponentu sprzętowego i jak długi jest czas jego naprawy</a:t>
            </a:r>
            <a:r>
              <a:rPr lang="en-GB"/>
              <a:t>?</a:t>
            </a:r>
          </a:p>
          <a:p>
            <a:pPr algn="just">
              <a:lnSpc>
                <a:spcPct val="90000"/>
              </a:lnSpc>
              <a:spcAft>
                <a:spcPts val="625"/>
              </a:spcAft>
              <a:buSzTx/>
              <a:buFontTx/>
              <a:buChar char="•"/>
            </a:pPr>
            <a:r>
              <a:rPr lang="pl-PL" i="1"/>
              <a:t>Niezawodność oprogramowania</a:t>
            </a:r>
            <a:r>
              <a:rPr lang="en-GB"/>
              <a:t> </a:t>
            </a:r>
          </a:p>
          <a:p>
            <a:pPr lvl="1" algn="just">
              <a:lnSpc>
                <a:spcPct val="90000"/>
              </a:lnSpc>
              <a:spcAft>
                <a:spcPts val="625"/>
              </a:spcAft>
              <a:buSzTx/>
            </a:pPr>
            <a:r>
              <a:rPr lang="pl-PL"/>
              <a:t>Jakie jest prawdopodobieństwo wytworzenia przez komponent programowy błędnych danych wyjściowych? Awarie oprogramowania istotnie różnią się od awarii sprzętu, ponieważ oprogramowanie nie zużywa się.</a:t>
            </a:r>
            <a:endParaRPr lang="en-GB"/>
          </a:p>
          <a:p>
            <a:pPr algn="just">
              <a:lnSpc>
                <a:spcPct val="90000"/>
              </a:lnSpc>
              <a:spcAft>
                <a:spcPts val="625"/>
              </a:spcAft>
              <a:buSzTx/>
              <a:buFontTx/>
              <a:buChar char="•"/>
            </a:pPr>
            <a:r>
              <a:rPr lang="pl-PL" i="1"/>
              <a:t>Niezawodność operatora</a:t>
            </a:r>
            <a:endParaRPr lang="en-GB" i="1"/>
          </a:p>
          <a:p>
            <a:pPr lvl="1" algn="just">
              <a:lnSpc>
                <a:spcPct val="90000"/>
              </a:lnSpc>
              <a:spcAft>
                <a:spcPts val="625"/>
              </a:spcAft>
              <a:buSzTx/>
            </a:pPr>
            <a:r>
              <a:rPr lang="pl-PL"/>
              <a:t>Jakie jest prawdopodobieństwo błędu operatora systemu</a:t>
            </a:r>
            <a:r>
              <a:rPr lang="en-GB"/>
              <a:t>?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Czynniki wpływające na niezawodność całego systemu</a:t>
            </a:r>
            <a:endParaRPr lang="en-GB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2750" y="263525"/>
            <a:ext cx="9188450" cy="1108075"/>
          </a:xfrm>
        </p:spPr>
        <p:txBody>
          <a:bodyPr/>
          <a:lstStyle/>
          <a:p>
            <a:r>
              <a:rPr lang="pl-PL"/>
              <a:t>Zależność czynników niezawodności</a:t>
            </a:r>
            <a:endParaRPr lang="en-GB"/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05000"/>
              <a:buFontTx/>
              <a:buChar char="•"/>
            </a:pPr>
            <a:r>
              <a:rPr lang="pl-PL" sz="2500"/>
              <a:t>Awarie sprzętu mogą spowodować wysłanie fałszywych sygnałów, które są poza zakresem danych wejściowych spodziewanych przez oprogramowanie. W takim wypadku oprogramowanie może zachować się w sposób nieprzewidywalny.</a:t>
            </a:r>
            <a:endParaRPr lang="en-GB" sz="2500"/>
          </a:p>
          <a:p>
            <a:pPr>
              <a:lnSpc>
                <a:spcPct val="90000"/>
              </a:lnSpc>
              <a:buSzPct val="105000"/>
              <a:buFontTx/>
              <a:buChar char="•"/>
            </a:pPr>
            <a:r>
              <a:rPr lang="pl-PL" sz="2500"/>
              <a:t>Błąd operatora jest najbardziej prawdopodobny w sytuacjach stresowych. Dochodzi do tego najczęściej wówczas, gdy system ulega awarii. Błędy operatora mogą mogą mieć wpływ na działanie sprzętu, co prowadzi do dalszych błędów i tak dalej, i tak dalej.</a:t>
            </a:r>
          </a:p>
          <a:p>
            <a:pPr>
              <a:lnSpc>
                <a:spcPct val="90000"/>
              </a:lnSpc>
              <a:buSzPct val="105000"/>
              <a:buFontTx/>
              <a:buChar char="•"/>
            </a:pPr>
            <a:r>
              <a:rPr lang="pl-PL" sz="2500"/>
              <a:t> </a:t>
            </a:r>
            <a:r>
              <a:rPr lang="en-US" sz="2500"/>
              <a:t>A</a:t>
            </a:r>
            <a:r>
              <a:rPr lang="pl-PL" sz="2500"/>
              <a:t>waria jednego podsystemu, którą można by łatwo naprawić, przeradza się w poważny problem wymagający całkowitego wyłączenia systemu.</a:t>
            </a:r>
            <a:endParaRPr lang="en-GB"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Efektywność i użyteczność, bezpieczeństwo i zabezpieczenia</a:t>
            </a: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lnSpc>
                <a:spcPct val="90000"/>
              </a:lnSpc>
              <a:buSzPct val="105000"/>
              <a:buFontTx/>
              <a:buChar char="•"/>
            </a:pPr>
            <a:r>
              <a:rPr lang="pl-PL"/>
              <a:t>Efektywność i użyteczność są trudne do oceny, można je jednak zmierzyć po uruchomieniu systemu.</a:t>
            </a:r>
          </a:p>
          <a:p>
            <a:pPr marL="552450" indent="-552450">
              <a:lnSpc>
                <a:spcPct val="90000"/>
              </a:lnSpc>
              <a:buSzPct val="105000"/>
              <a:buFontTx/>
              <a:buChar char="•"/>
            </a:pPr>
            <a:r>
              <a:rPr lang="pl-PL"/>
              <a:t>Bezpieczeństwo i zabezpieczenia: mamy tutaj do czynienia nie z atrybutem ogólnego zachowania systemu, ale z zachowania systemu, które </a:t>
            </a:r>
            <a:r>
              <a:rPr lang="pl-PL" i="1"/>
              <a:t>nie</a:t>
            </a:r>
            <a:r>
              <a:rPr lang="pl-PL"/>
              <a:t> powinno mieć miejsca. Np. system zabezpieczony to taki, który </a:t>
            </a:r>
            <a:r>
              <a:rPr lang="pl-PL" i="1"/>
              <a:t>nie</a:t>
            </a:r>
            <a:r>
              <a:rPr lang="pl-PL"/>
              <a:t> dopuszcza nieuprawnionego dostępu do swoich danych.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Systemy i ich środowiska</a:t>
            </a:r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110000"/>
              <a:buFontTx/>
              <a:buChar char="•"/>
            </a:pPr>
            <a:r>
              <a:rPr lang="pl-PL"/>
              <a:t>Systemy nie są niezależnymi bytami, ale istnieją w pewnym środowisku.</a:t>
            </a:r>
            <a:endParaRPr lang="en-GB"/>
          </a:p>
          <a:p>
            <a:pPr>
              <a:buSzPct val="110000"/>
              <a:buFontTx/>
              <a:buChar char="•"/>
            </a:pPr>
            <a:r>
              <a:rPr lang="pl-PL"/>
              <a:t>Środowisko to ma wpływ na funkcjonowanie i efektywność systemu.</a:t>
            </a:r>
          </a:p>
          <a:p>
            <a:pPr>
              <a:buSzPct val="110000"/>
              <a:buFontTx/>
              <a:buChar char="•"/>
            </a:pPr>
            <a:r>
              <a:rPr lang="pl-PL"/>
              <a:t>Czasem środowisko można uważać za system sam w sobie. </a:t>
            </a:r>
            <a:endParaRPr lang="en-GB"/>
          </a:p>
          <a:p>
            <a:pPr>
              <a:buSzPct val="110000"/>
              <a:buFontTx/>
              <a:buChar char="•"/>
            </a:pPr>
            <a:r>
              <a:rPr lang="pl-PL"/>
              <a:t>W ogólniejszym wypadku składa się ono z pewnej liczby oddziałujących na siebie systemów.</a:t>
            </a:r>
            <a:endParaRPr lang="en-GB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Hierarchia systemów</a:t>
            </a:r>
            <a:endParaRPr lang="en-GB"/>
          </a:p>
        </p:txBody>
      </p:sp>
      <p:sp>
        <p:nvSpPr>
          <p:cNvPr id="16492" name="Rectangle 108"/>
          <p:cNvSpPr>
            <a:spLocks noChangeArrowheads="1"/>
          </p:cNvSpPr>
          <p:nvPr/>
        </p:nvSpPr>
        <p:spPr bwMode="auto">
          <a:xfrm>
            <a:off x="1401763" y="1746250"/>
            <a:ext cx="7199312" cy="4427538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6494" name="Rectangle 110"/>
          <p:cNvSpPr>
            <a:spLocks noChangeArrowheads="1"/>
          </p:cNvSpPr>
          <p:nvPr/>
        </p:nvSpPr>
        <p:spPr bwMode="auto">
          <a:xfrm>
            <a:off x="1143000" y="1600200"/>
            <a:ext cx="7391400" cy="47037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6495" name="Rectangle 111"/>
          <p:cNvSpPr>
            <a:spLocks noChangeArrowheads="1"/>
          </p:cNvSpPr>
          <p:nvPr/>
        </p:nvSpPr>
        <p:spPr bwMode="auto">
          <a:xfrm>
            <a:off x="3124200" y="40386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l-PL" sz="1400"/>
              <a:t>    System                  System</a:t>
            </a:r>
            <a:r>
              <a:rPr lang="pl-PL" sz="1200"/>
              <a:t>               System zsypów                            </a:t>
            </a:r>
            <a:r>
              <a:rPr lang="pl-PL" sz="1400"/>
              <a:t>zabezpieczeń</a:t>
            </a:r>
            <a:r>
              <a:rPr lang="pl-PL" sz="1200"/>
              <a:t>            </a:t>
            </a:r>
            <a:r>
              <a:rPr lang="pl-PL" sz="1400"/>
              <a:t>oświetlenia  </a:t>
            </a:r>
            <a:r>
              <a:rPr lang="pl-PL" sz="1200"/>
              <a:t>             na śmieci</a:t>
            </a:r>
            <a:r>
              <a:rPr lang="pl-PL" sz="1400"/>
              <a:t> </a:t>
            </a:r>
          </a:p>
        </p:txBody>
      </p:sp>
      <p:sp>
        <p:nvSpPr>
          <p:cNvPr id="16496" name="Rectangle 112"/>
          <p:cNvSpPr>
            <a:spLocks noChangeArrowheads="1"/>
          </p:cNvSpPr>
          <p:nvPr/>
        </p:nvSpPr>
        <p:spPr bwMode="auto">
          <a:xfrm>
            <a:off x="1981200" y="2286000"/>
            <a:ext cx="6046788" cy="32940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6498" name="Rectangle 114"/>
          <p:cNvSpPr>
            <a:spLocks noChangeArrowheads="1"/>
          </p:cNvSpPr>
          <p:nvPr/>
        </p:nvSpPr>
        <p:spPr bwMode="auto">
          <a:xfrm>
            <a:off x="2538413" y="2794000"/>
            <a:ext cx="4954587" cy="235743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6500" name="Rectangle 116"/>
          <p:cNvSpPr>
            <a:spLocks noChangeArrowheads="1"/>
          </p:cNvSpPr>
          <p:nvPr/>
        </p:nvSpPr>
        <p:spPr bwMode="auto">
          <a:xfrm>
            <a:off x="3124200" y="3276600"/>
            <a:ext cx="3859213" cy="1447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6501" name="Line 117"/>
          <p:cNvSpPr>
            <a:spLocks noChangeShapeType="1"/>
          </p:cNvSpPr>
          <p:nvPr/>
        </p:nvSpPr>
        <p:spPr bwMode="auto">
          <a:xfrm>
            <a:off x="4343400" y="3276600"/>
            <a:ext cx="1588" cy="14271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6502" name="Line 118"/>
          <p:cNvSpPr>
            <a:spLocks noChangeShapeType="1"/>
          </p:cNvSpPr>
          <p:nvPr/>
        </p:nvSpPr>
        <p:spPr bwMode="auto">
          <a:xfrm>
            <a:off x="5638800" y="3276600"/>
            <a:ext cx="1588" cy="14271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6503" name="Line 119"/>
          <p:cNvSpPr>
            <a:spLocks noChangeShapeType="1"/>
          </p:cNvSpPr>
          <p:nvPr/>
        </p:nvSpPr>
        <p:spPr bwMode="auto">
          <a:xfrm>
            <a:off x="3124200" y="3962400"/>
            <a:ext cx="38592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6504" name="Rectangle 120"/>
          <p:cNvSpPr>
            <a:spLocks noChangeArrowheads="1"/>
          </p:cNvSpPr>
          <p:nvPr/>
        </p:nvSpPr>
        <p:spPr bwMode="auto">
          <a:xfrm>
            <a:off x="3276600" y="3962400"/>
            <a:ext cx="1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16527" name="Rectangle 143"/>
          <p:cNvSpPr>
            <a:spLocks noChangeArrowheads="1"/>
          </p:cNvSpPr>
          <p:nvPr/>
        </p:nvSpPr>
        <p:spPr bwMode="auto">
          <a:xfrm>
            <a:off x="3200400" y="3276600"/>
            <a:ext cx="3657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l-PL" sz="1400">
                <a:latin typeface="Times New Roman" pitchFamily="18" charset="0"/>
              </a:rPr>
              <a:t>    System                System             System wodno-</a:t>
            </a:r>
          </a:p>
          <a:p>
            <a:r>
              <a:rPr lang="pl-PL" sz="1400">
                <a:latin typeface="Times New Roman" pitchFamily="18" charset="0"/>
              </a:rPr>
              <a:t>ogrzewania</a:t>
            </a:r>
            <a:r>
              <a:rPr lang="pl-PL">
                <a:cs typeface="Times New Roman" pitchFamily="18" charset="0"/>
              </a:rPr>
              <a:t>	</a:t>
            </a:r>
            <a:r>
              <a:rPr lang="pl-PL">
                <a:latin typeface="Times New Roman" pitchFamily="18" charset="0"/>
              </a:rPr>
              <a:t>     </a:t>
            </a:r>
            <a:r>
              <a:rPr lang="pl-PL" sz="1400">
                <a:latin typeface="Times New Roman" pitchFamily="18" charset="0"/>
              </a:rPr>
              <a:t>energetyczny         kanalizacyjny        </a:t>
            </a:r>
            <a:endParaRPr lang="pl-PL">
              <a:latin typeface="Times New Roman" pitchFamily="18" charset="0"/>
            </a:endParaRPr>
          </a:p>
        </p:txBody>
      </p:sp>
      <p:sp>
        <p:nvSpPr>
          <p:cNvPr id="16530" name="Rectangle 146"/>
          <p:cNvSpPr>
            <a:spLocks noChangeArrowheads="1"/>
          </p:cNvSpPr>
          <p:nvPr/>
        </p:nvSpPr>
        <p:spPr bwMode="auto">
          <a:xfrm>
            <a:off x="3878263" y="354965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16547" name="Rectangle 163"/>
          <p:cNvSpPr>
            <a:spLocks noChangeArrowheads="1"/>
          </p:cNvSpPr>
          <p:nvPr/>
        </p:nvSpPr>
        <p:spPr bwMode="auto">
          <a:xfrm>
            <a:off x="4943475" y="3284538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16552" name="Rectangle 168"/>
          <p:cNvSpPr>
            <a:spLocks noChangeArrowheads="1"/>
          </p:cNvSpPr>
          <p:nvPr/>
        </p:nvSpPr>
        <p:spPr bwMode="auto">
          <a:xfrm>
            <a:off x="4857750" y="354965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16557" name="Rectangle 173"/>
          <p:cNvSpPr>
            <a:spLocks noChangeArrowheads="1"/>
          </p:cNvSpPr>
          <p:nvPr/>
        </p:nvSpPr>
        <p:spPr bwMode="auto">
          <a:xfrm>
            <a:off x="6210300" y="3946525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16558" name="Rectangle 174"/>
          <p:cNvSpPr>
            <a:spLocks noChangeArrowheads="1"/>
          </p:cNvSpPr>
          <p:nvPr/>
        </p:nvSpPr>
        <p:spPr bwMode="auto">
          <a:xfrm>
            <a:off x="6326188" y="3946525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16577" name="Rectangle 193"/>
          <p:cNvSpPr>
            <a:spLocks noChangeArrowheads="1"/>
          </p:cNvSpPr>
          <p:nvPr/>
        </p:nvSpPr>
        <p:spPr bwMode="auto">
          <a:xfrm>
            <a:off x="6442075" y="354965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16579" name="Rectangle 195"/>
          <p:cNvSpPr>
            <a:spLocks noChangeArrowheads="1"/>
          </p:cNvSpPr>
          <p:nvPr/>
        </p:nvSpPr>
        <p:spPr bwMode="auto">
          <a:xfrm>
            <a:off x="1719263" y="1825625"/>
            <a:ext cx="8461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l-PL"/>
              <a:t>Miasto</a:t>
            </a:r>
          </a:p>
        </p:txBody>
      </p:sp>
      <p:sp>
        <p:nvSpPr>
          <p:cNvPr id="16582" name="Rectangle 198"/>
          <p:cNvSpPr>
            <a:spLocks noChangeArrowheads="1"/>
          </p:cNvSpPr>
          <p:nvPr/>
        </p:nvSpPr>
        <p:spPr bwMode="auto">
          <a:xfrm>
            <a:off x="2151063" y="2328863"/>
            <a:ext cx="6683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pl-PL"/>
          </a:p>
        </p:txBody>
      </p:sp>
      <p:sp>
        <p:nvSpPr>
          <p:cNvPr id="16584" name="Rectangle 200"/>
          <p:cNvSpPr>
            <a:spLocks noChangeArrowheads="1"/>
          </p:cNvSpPr>
          <p:nvPr/>
        </p:nvSpPr>
        <p:spPr bwMode="auto">
          <a:xfrm>
            <a:off x="2381250" y="2328863"/>
            <a:ext cx="6588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l-PL"/>
              <a:t>Ulica</a:t>
            </a:r>
          </a:p>
        </p:txBody>
      </p:sp>
      <p:sp>
        <p:nvSpPr>
          <p:cNvPr id="16587" name="Rectangle 203"/>
          <p:cNvSpPr>
            <a:spLocks noChangeArrowheads="1"/>
          </p:cNvSpPr>
          <p:nvPr/>
        </p:nvSpPr>
        <p:spPr bwMode="auto">
          <a:xfrm>
            <a:off x="2133600" y="2328863"/>
            <a:ext cx="838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pl-PL"/>
          </a:p>
        </p:txBody>
      </p:sp>
      <p:sp>
        <p:nvSpPr>
          <p:cNvPr id="16588" name="Rectangle 204"/>
          <p:cNvSpPr>
            <a:spLocks noChangeArrowheads="1"/>
          </p:cNvSpPr>
          <p:nvPr/>
        </p:nvSpPr>
        <p:spPr bwMode="auto">
          <a:xfrm>
            <a:off x="2697163" y="2833688"/>
            <a:ext cx="1112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pl-PL"/>
          </a:p>
        </p:txBody>
      </p:sp>
      <p:sp>
        <p:nvSpPr>
          <p:cNvPr id="16592" name="Rectangle 208"/>
          <p:cNvSpPr>
            <a:spLocks noChangeArrowheads="1"/>
          </p:cNvSpPr>
          <p:nvPr/>
        </p:nvSpPr>
        <p:spPr bwMode="auto">
          <a:xfrm>
            <a:off x="3159125" y="2833688"/>
            <a:ext cx="1100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l-PL"/>
              <a:t>Budynek</a:t>
            </a:r>
          </a:p>
        </p:txBody>
      </p:sp>
      <p:sp>
        <p:nvSpPr>
          <p:cNvPr id="16595" name="Rectangle 211"/>
          <p:cNvSpPr>
            <a:spLocks noChangeArrowheads="1"/>
          </p:cNvSpPr>
          <p:nvPr/>
        </p:nvSpPr>
        <p:spPr bwMode="auto">
          <a:xfrm flipH="1">
            <a:off x="2590800" y="2833688"/>
            <a:ext cx="9128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pl-PL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Ludzkie i organizacyjne czynniki obecne w środowisku systemu</a:t>
            </a:r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82750"/>
            <a:ext cx="8869363" cy="4130675"/>
          </a:xfrm>
        </p:spPr>
        <p:txBody>
          <a:bodyPr/>
          <a:lstStyle/>
          <a:p>
            <a:pPr algn="just">
              <a:spcBef>
                <a:spcPts val="625"/>
              </a:spcBef>
              <a:spcAft>
                <a:spcPts val="625"/>
              </a:spcAft>
              <a:buSzTx/>
              <a:buFontTx/>
              <a:buChar char="•"/>
            </a:pPr>
            <a:r>
              <a:rPr lang="pl-PL" i="1"/>
              <a:t>Zmiany procesu</a:t>
            </a:r>
            <a:endParaRPr lang="en-GB" i="1"/>
          </a:p>
          <a:p>
            <a:pPr lvl="1" algn="just">
              <a:spcBef>
                <a:spcPts val="625"/>
              </a:spcBef>
              <a:spcAft>
                <a:spcPts val="625"/>
              </a:spcAft>
              <a:buSzTx/>
            </a:pPr>
            <a:r>
              <a:rPr lang="pl-PL"/>
              <a:t>Czy system wymaga zmian w procesach pracy wykonywanej w środowisku?</a:t>
            </a:r>
            <a:endParaRPr lang="en-GB"/>
          </a:p>
          <a:p>
            <a:pPr algn="just">
              <a:spcAft>
                <a:spcPts val="625"/>
              </a:spcAft>
              <a:buSzTx/>
              <a:buFontTx/>
              <a:buChar char="•"/>
            </a:pPr>
            <a:r>
              <a:rPr lang="pl-PL" i="1"/>
              <a:t>Zmiany zawodu</a:t>
            </a:r>
            <a:endParaRPr lang="en-GB"/>
          </a:p>
          <a:p>
            <a:pPr lvl="1" algn="just">
              <a:spcAft>
                <a:spcPts val="625"/>
              </a:spcAft>
              <a:buSzTx/>
            </a:pPr>
            <a:r>
              <a:rPr lang="pl-PL"/>
              <a:t>Czy system zmniejsza umiejętności użytkowników i sprawia, że muszą zmienić swój styl pracy</a:t>
            </a:r>
            <a:r>
              <a:rPr lang="en-GB"/>
              <a:t>?   </a:t>
            </a:r>
          </a:p>
          <a:p>
            <a:pPr algn="just">
              <a:spcAft>
                <a:spcPts val="625"/>
              </a:spcAft>
              <a:buSzTx/>
              <a:buFontTx/>
              <a:buChar char="•"/>
            </a:pPr>
            <a:r>
              <a:rPr lang="pl-PL" i="1"/>
              <a:t>Zmiany organizacyjne</a:t>
            </a:r>
            <a:endParaRPr lang="en-GB"/>
          </a:p>
          <a:p>
            <a:pPr lvl="1" algn="just">
              <a:spcAft>
                <a:spcPts val="625"/>
              </a:spcAft>
              <a:buSzTx/>
            </a:pPr>
            <a:r>
              <a:rPr lang="pl-PL"/>
              <a:t>Czy system zmienia strukturę ośrodków władzy politycznej w organizacji</a:t>
            </a:r>
            <a:r>
              <a:rPr lang="en-GB"/>
              <a:t>?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Modelowanie systemu</a:t>
            </a:r>
            <a:endParaRPr lang="en-GB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110000"/>
              <a:buFontTx/>
              <a:buChar char="•"/>
            </a:pPr>
            <a:r>
              <a:rPr lang="pl-PL"/>
              <a:t>W trakcie czynności spisywania wymagań i projektowania musi powstać model systemu jako zbioru komponentów i związków między nimi.</a:t>
            </a:r>
            <a:endParaRPr lang="en-GB"/>
          </a:p>
          <a:p>
            <a:pPr>
              <a:buSzPct val="110000"/>
              <a:buFontTx/>
              <a:buChar char="•"/>
            </a:pPr>
            <a:r>
              <a:rPr lang="pl-PL"/>
              <a:t>Architektura systemu jest zwykle prezentowana jako diagram blokowy, obrazujący najważniejsze podsystemy i połączenia między nimi.</a:t>
            </a:r>
          </a:p>
          <a:p>
            <a:pPr>
              <a:buSzPct val="110000"/>
              <a:buFontTx/>
              <a:buChar char="•"/>
            </a:pPr>
            <a:r>
              <a:rPr lang="pl-PL"/>
              <a:t>Każdy podsystem jest rysowany w postaci prostokąta na diagramie blokowym.</a:t>
            </a:r>
            <a:endParaRPr lang="en-GB"/>
          </a:p>
          <a:p>
            <a:pPr>
              <a:buSzPct val="110000"/>
              <a:buFontTx/>
              <a:buChar char="•"/>
            </a:pPr>
            <a:endParaRPr lang="en-GB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Prosty system antywłamaniowy</a:t>
            </a:r>
            <a:endParaRPr lang="en-GB"/>
          </a:p>
        </p:txBody>
      </p:sp>
      <p:sp>
        <p:nvSpPr>
          <p:cNvPr id="50404" name="Rectangle 228"/>
          <p:cNvSpPr>
            <a:spLocks noChangeArrowheads="1"/>
          </p:cNvSpPr>
          <p:nvPr/>
        </p:nvSpPr>
        <p:spPr bwMode="auto">
          <a:xfrm>
            <a:off x="9028113" y="4459288"/>
            <a:ext cx="1762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l-PL" sz="1900">
                <a:solidFill>
                  <a:srgbClr val="000000"/>
                </a:solidFill>
              </a:rPr>
              <a:t> </a:t>
            </a:r>
            <a:endParaRPr lang="pl-PL"/>
          </a:p>
        </p:txBody>
      </p:sp>
      <p:sp>
        <p:nvSpPr>
          <p:cNvPr id="50415" name="Text Box 239"/>
          <p:cNvSpPr txBox="1">
            <a:spLocks noChangeArrowheads="1"/>
          </p:cNvSpPr>
          <p:nvPr/>
        </p:nvSpPr>
        <p:spPr bwMode="auto">
          <a:xfrm>
            <a:off x="304800" y="4724400"/>
            <a:ext cx="94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2000"/>
              <a:t>Syrena</a:t>
            </a:r>
          </a:p>
        </p:txBody>
      </p:sp>
      <p:sp>
        <p:nvSpPr>
          <p:cNvPr id="50416" name="Text Box 240"/>
          <p:cNvSpPr txBox="1">
            <a:spLocks noChangeArrowheads="1"/>
          </p:cNvSpPr>
          <p:nvPr/>
        </p:nvSpPr>
        <p:spPr bwMode="auto">
          <a:xfrm>
            <a:off x="4495800" y="1981200"/>
            <a:ext cx="2263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2000"/>
              <a:t>Detektory drzwiowe</a:t>
            </a:r>
          </a:p>
        </p:txBody>
      </p:sp>
      <p:sp>
        <p:nvSpPr>
          <p:cNvPr id="50417" name="Text Box 241"/>
          <p:cNvSpPr txBox="1">
            <a:spLocks noChangeArrowheads="1"/>
          </p:cNvSpPr>
          <p:nvPr/>
        </p:nvSpPr>
        <p:spPr bwMode="auto">
          <a:xfrm>
            <a:off x="2133600" y="3429000"/>
            <a:ext cx="207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2000"/>
              <a:t>Centralka alarmu</a:t>
            </a:r>
          </a:p>
        </p:txBody>
      </p:sp>
      <p:sp>
        <p:nvSpPr>
          <p:cNvPr id="50418" name="Text Box 242"/>
          <p:cNvSpPr txBox="1">
            <a:spLocks noChangeArrowheads="1"/>
          </p:cNvSpPr>
          <p:nvPr/>
        </p:nvSpPr>
        <p:spPr bwMode="auto">
          <a:xfrm>
            <a:off x="2209800" y="4800600"/>
            <a:ext cx="196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2000"/>
              <a:t>Syntezator mowy</a:t>
            </a:r>
          </a:p>
        </p:txBody>
      </p:sp>
      <p:sp>
        <p:nvSpPr>
          <p:cNvPr id="50420" name="Text Box 244"/>
          <p:cNvSpPr txBox="1">
            <a:spLocks noChangeArrowheads="1"/>
          </p:cNvSpPr>
          <p:nvPr/>
        </p:nvSpPr>
        <p:spPr bwMode="auto">
          <a:xfrm>
            <a:off x="7315200" y="5334000"/>
            <a:ext cx="2276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2000"/>
              <a:t>Zewnętrzne centrum</a:t>
            </a:r>
          </a:p>
          <a:p>
            <a:r>
              <a:rPr lang="pl-PL" sz="2000"/>
              <a:t>       monitoringu</a:t>
            </a:r>
          </a:p>
        </p:txBody>
      </p:sp>
      <p:sp>
        <p:nvSpPr>
          <p:cNvPr id="50421" name="Text Box 245"/>
          <p:cNvSpPr txBox="1">
            <a:spLocks noChangeArrowheads="1"/>
          </p:cNvSpPr>
          <p:nvPr/>
        </p:nvSpPr>
        <p:spPr bwMode="auto">
          <a:xfrm>
            <a:off x="228600" y="1981200"/>
            <a:ext cx="1839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2000"/>
              <a:t>Detektory ruchu</a:t>
            </a:r>
          </a:p>
        </p:txBody>
      </p:sp>
      <p:sp>
        <p:nvSpPr>
          <p:cNvPr id="50423" name="Text Box 247"/>
          <p:cNvSpPr txBox="1">
            <a:spLocks noChangeArrowheads="1"/>
          </p:cNvSpPr>
          <p:nvPr/>
        </p:nvSpPr>
        <p:spPr bwMode="auto">
          <a:xfrm>
            <a:off x="4724400" y="4876800"/>
            <a:ext cx="231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2000"/>
              <a:t>Automat dzwoniący</a:t>
            </a:r>
          </a:p>
        </p:txBody>
      </p:sp>
      <p:sp>
        <p:nvSpPr>
          <p:cNvPr id="50424" name="Rectangle 248"/>
          <p:cNvSpPr>
            <a:spLocks noChangeArrowheads="1"/>
          </p:cNvSpPr>
          <p:nvPr/>
        </p:nvSpPr>
        <p:spPr bwMode="auto">
          <a:xfrm>
            <a:off x="228600" y="4648200"/>
            <a:ext cx="1066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0425" name="Rectangle 249"/>
          <p:cNvSpPr>
            <a:spLocks noChangeArrowheads="1"/>
          </p:cNvSpPr>
          <p:nvPr/>
        </p:nvSpPr>
        <p:spPr bwMode="auto">
          <a:xfrm>
            <a:off x="76200" y="1828800"/>
            <a:ext cx="2209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0426" name="Rectangle 250"/>
          <p:cNvSpPr>
            <a:spLocks noChangeArrowheads="1"/>
          </p:cNvSpPr>
          <p:nvPr/>
        </p:nvSpPr>
        <p:spPr bwMode="auto">
          <a:xfrm>
            <a:off x="4343400" y="1905000"/>
            <a:ext cx="2667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0427" name="Rectangle 251"/>
          <p:cNvSpPr>
            <a:spLocks noChangeArrowheads="1"/>
          </p:cNvSpPr>
          <p:nvPr/>
        </p:nvSpPr>
        <p:spPr bwMode="auto">
          <a:xfrm>
            <a:off x="4648200" y="4724400"/>
            <a:ext cx="2286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0428" name="Rectangle 252"/>
          <p:cNvSpPr>
            <a:spLocks noChangeArrowheads="1"/>
          </p:cNvSpPr>
          <p:nvPr/>
        </p:nvSpPr>
        <p:spPr bwMode="auto">
          <a:xfrm>
            <a:off x="2057400" y="4648200"/>
            <a:ext cx="2209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0429" name="Rectangle 253"/>
          <p:cNvSpPr>
            <a:spLocks noChangeArrowheads="1"/>
          </p:cNvSpPr>
          <p:nvPr/>
        </p:nvSpPr>
        <p:spPr bwMode="auto">
          <a:xfrm>
            <a:off x="1828800" y="3276600"/>
            <a:ext cx="2667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0432" name="Line 256"/>
          <p:cNvSpPr>
            <a:spLocks noChangeShapeType="1"/>
          </p:cNvSpPr>
          <p:nvPr/>
        </p:nvSpPr>
        <p:spPr bwMode="auto">
          <a:xfrm>
            <a:off x="69342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50434" name="Line 258"/>
          <p:cNvSpPr>
            <a:spLocks noChangeShapeType="1"/>
          </p:cNvSpPr>
          <p:nvPr/>
        </p:nvSpPr>
        <p:spPr bwMode="auto">
          <a:xfrm flipH="1">
            <a:off x="2819400" y="2133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50436" name="Line 260"/>
          <p:cNvSpPr>
            <a:spLocks noChangeShapeType="1"/>
          </p:cNvSpPr>
          <p:nvPr/>
        </p:nvSpPr>
        <p:spPr bwMode="auto">
          <a:xfrm>
            <a:off x="3733800" y="2209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cxnSp>
        <p:nvCxnSpPr>
          <p:cNvPr id="50438" name="AutoShape 262"/>
          <p:cNvCxnSpPr>
            <a:cxnSpLocks noChangeShapeType="1"/>
            <a:stCxn id="50429" idx="1"/>
            <a:endCxn id="50424" idx="0"/>
          </p:cNvCxnSpPr>
          <p:nvPr/>
        </p:nvCxnSpPr>
        <p:spPr bwMode="auto">
          <a:xfrm rot="10800000" flipV="1">
            <a:off x="762000" y="3619500"/>
            <a:ext cx="1066800" cy="1028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440" name="Line 264"/>
          <p:cNvSpPr>
            <a:spLocks noChangeShapeType="1"/>
          </p:cNvSpPr>
          <p:nvPr/>
        </p:nvSpPr>
        <p:spPr bwMode="auto">
          <a:xfrm flipH="1">
            <a:off x="2286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50441" name="Line 265"/>
          <p:cNvSpPr>
            <a:spLocks noChangeShapeType="1"/>
          </p:cNvSpPr>
          <p:nvPr/>
        </p:nvSpPr>
        <p:spPr bwMode="auto">
          <a:xfrm>
            <a:off x="373380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cxnSp>
        <p:nvCxnSpPr>
          <p:cNvPr id="50442" name="AutoShape 266"/>
          <p:cNvCxnSpPr>
            <a:cxnSpLocks noChangeShapeType="1"/>
            <a:stCxn id="50429" idx="2"/>
            <a:endCxn id="50428" idx="0"/>
          </p:cNvCxnSpPr>
          <p:nvPr/>
        </p:nvCxnSpPr>
        <p:spPr bwMode="auto">
          <a:xfrm rot="5400000">
            <a:off x="2819400" y="43053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443" name="AutoShape 267"/>
          <p:cNvCxnSpPr>
            <a:cxnSpLocks noChangeShapeType="1"/>
            <a:stCxn id="50429" idx="3"/>
            <a:endCxn id="50427" idx="0"/>
          </p:cNvCxnSpPr>
          <p:nvPr/>
        </p:nvCxnSpPr>
        <p:spPr bwMode="auto">
          <a:xfrm>
            <a:off x="4495800" y="3619500"/>
            <a:ext cx="1295400" cy="1104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Komponenty funkcjonalne systemu</a:t>
            </a: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pl-PL" sz="2500" i="1"/>
              <a:t>Komponenty detektorowe </a:t>
            </a:r>
            <a:r>
              <a:rPr lang="pl-PL" sz="2500"/>
              <a:t>zbierają informacje.</a:t>
            </a:r>
            <a:endParaRPr lang="en-GB" sz="2500" i="1"/>
          </a:p>
          <a:p>
            <a:pPr>
              <a:buSzTx/>
              <a:buFontTx/>
              <a:buChar char="•"/>
            </a:pPr>
            <a:r>
              <a:rPr lang="pl-PL" sz="2500" i="1"/>
              <a:t>Komponenty efektorowe (uruchamiające) </a:t>
            </a:r>
            <a:r>
              <a:rPr lang="pl-PL" sz="2500"/>
              <a:t>powodują zmiany w środowisku systemu.</a:t>
            </a:r>
            <a:endParaRPr lang="en-GB" sz="2500"/>
          </a:p>
          <a:p>
            <a:pPr>
              <a:buSzTx/>
              <a:buFontTx/>
              <a:buChar char="•"/>
            </a:pPr>
            <a:r>
              <a:rPr lang="pl-PL" sz="2500" i="1"/>
              <a:t>Komponenty obliczeniowe </a:t>
            </a:r>
            <a:r>
              <a:rPr lang="pl-PL" sz="2500"/>
              <a:t>wytwarzają wyniki.</a:t>
            </a:r>
            <a:endParaRPr lang="en-GB" sz="2500"/>
          </a:p>
          <a:p>
            <a:pPr>
              <a:buSzTx/>
              <a:buFontTx/>
              <a:buChar char="•"/>
            </a:pPr>
            <a:r>
              <a:rPr lang="pl-PL" sz="2500" i="1"/>
              <a:t>Komponenty komunikacyjne </a:t>
            </a:r>
            <a:r>
              <a:rPr lang="pl-PL" sz="2500"/>
              <a:t>łącza różne komponenty.</a:t>
            </a:r>
            <a:endParaRPr lang="en-GB" sz="2500"/>
          </a:p>
          <a:p>
            <a:pPr>
              <a:buSzTx/>
              <a:buFontTx/>
              <a:buChar char="•"/>
            </a:pPr>
            <a:r>
              <a:rPr lang="pl-PL" sz="2500" i="1"/>
              <a:t>Komponenty koordynujące </a:t>
            </a:r>
            <a:r>
              <a:rPr lang="pl-PL" sz="2500"/>
              <a:t>koordynują operacje innych komponentów.</a:t>
            </a:r>
            <a:endParaRPr lang="en-GB" sz="2500"/>
          </a:p>
          <a:p>
            <a:pPr>
              <a:buSzTx/>
              <a:buFontTx/>
              <a:buChar char="•"/>
            </a:pPr>
            <a:r>
              <a:rPr lang="pl-PL" sz="2500" i="1"/>
              <a:t>Komponenty interfejsu </a:t>
            </a:r>
            <a:r>
              <a:rPr lang="pl-PL" sz="2500"/>
              <a:t>przetwarzają reprezentacje danych. </a:t>
            </a:r>
            <a:endParaRPr lang="en-GB" sz="25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Cele</a:t>
            </a: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8455025" cy="4130675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pl-PL" sz="2500"/>
              <a:t>Dowiedzieć się, dlaczego oprogramowanie w systemie pozostaje pod wpływem ogólniejszych zagadnień inżynierii systemów.</a:t>
            </a:r>
          </a:p>
          <a:p>
            <a:pPr>
              <a:buSzTx/>
              <a:buFontTx/>
              <a:buChar char="•"/>
            </a:pPr>
            <a:r>
              <a:rPr lang="pl-PL" sz="2500"/>
              <a:t>Być wprowadzonym w pojęcia pojawiających się właściwości systemu takich jak niezawodność, efektywność, bezpieczeństwo i zabezpieczenia.</a:t>
            </a:r>
          </a:p>
          <a:p>
            <a:pPr>
              <a:buSzTx/>
              <a:buFontTx/>
              <a:buChar char="•"/>
            </a:pPr>
            <a:r>
              <a:rPr lang="pl-PL" sz="2500"/>
              <a:t>Rozumieć, dlaczego w czasie projektowania systemu należy zbadać jego środowisko.</a:t>
            </a:r>
          </a:p>
          <a:p>
            <a:pPr>
              <a:buSzTx/>
              <a:buFontTx/>
              <a:buChar char="•"/>
            </a:pPr>
            <a:r>
              <a:rPr lang="pl-PL" sz="2500"/>
              <a:t>Rozumieć inżynierię systemów i proces zaopatrywania w system.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Przykłady komponentów funkcjonalnych systemu </a:t>
            </a: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Komponenty detektorowe</a:t>
            </a:r>
            <a:endParaRPr lang="en-GB" sz="2500"/>
          </a:p>
          <a:p>
            <a:pPr lvl="1">
              <a:lnSpc>
                <a:spcPct val="90000"/>
              </a:lnSpc>
              <a:buSzTx/>
            </a:pPr>
            <a:r>
              <a:rPr lang="pl-PL" sz="1900"/>
              <a:t>Zbierają informacje ze środowiska systemu. Przykładami takich komponentów są radary w systemie kontroli lotów, detektory papieru w drukarkach laserowych i termopara w piecu.</a:t>
            </a:r>
            <a:endParaRPr lang="en-GB" sz="190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Komponenty efektorowe (uruchamiające)</a:t>
            </a:r>
            <a:endParaRPr lang="en-GB" sz="2500"/>
          </a:p>
          <a:p>
            <a:pPr lvl="1">
              <a:lnSpc>
                <a:spcPct val="90000"/>
              </a:lnSpc>
              <a:buSzTx/>
            </a:pPr>
            <a:r>
              <a:rPr lang="pl-PL" sz="1900"/>
              <a:t>Powodują zmiany w środowisku systemu. Przykładami takich komponentów są zawory, które otwierają się i zamykają, aby zwiększyć lub zmniejszyć przepływ cieczy w rurze, stateczniki samolotu, które wyznaczają kierunek lotu, i mechanizm wciągania papieru do drukarki, który przesuwa papier za detektor papieru. </a:t>
            </a:r>
            <a:endParaRPr lang="en-GB" sz="190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Komponenty obliczeniowe</a:t>
            </a:r>
          </a:p>
          <a:p>
            <a:pPr lvl="1">
              <a:lnSpc>
                <a:spcPct val="90000"/>
              </a:lnSpc>
              <a:buSzTx/>
            </a:pPr>
            <a:r>
              <a:rPr lang="pl-PL" sz="1900"/>
              <a:t>Pobierają dane wejściowe, wykonują na nich pewne obliczenia i wytwarzają wyniki. Przykładem takiego komponentu jest procesor zmiennopozycyjny, który wykonuje obliczenia na liczbach rzeczywistych.</a:t>
            </a:r>
            <a:endParaRPr lang="en-GB" sz="19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 C.d. przykładów komponentów funkcjonalnych systemu </a:t>
            </a: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Komponenty komunikacyjne</a:t>
            </a:r>
            <a:endParaRPr lang="en-GB" sz="2500"/>
          </a:p>
          <a:p>
            <a:pPr lvl="1">
              <a:lnSpc>
                <a:spcPct val="90000"/>
              </a:lnSpc>
              <a:buSzTx/>
            </a:pPr>
            <a:r>
              <a:rPr lang="pl-PL" sz="1900"/>
              <a:t>Umożliwiają komunikację innym komponentom systemu. Przykładem takiego komponentu jest sieć</a:t>
            </a:r>
            <a:r>
              <a:rPr lang="en-US" sz="1900"/>
              <a:t> </a:t>
            </a:r>
            <a:r>
              <a:rPr lang="pl-PL" sz="1900"/>
              <a:t>łącząca różne komputery wewnątrz budynku.</a:t>
            </a:r>
            <a:endParaRPr lang="en-GB" sz="190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Komponenty koordynujące</a:t>
            </a:r>
            <a:r>
              <a:rPr lang="en-GB" sz="2500"/>
              <a:t> </a:t>
            </a:r>
          </a:p>
          <a:p>
            <a:pPr lvl="1">
              <a:lnSpc>
                <a:spcPct val="90000"/>
              </a:lnSpc>
              <a:buSzTx/>
            </a:pPr>
            <a:r>
              <a:rPr lang="pl-PL" sz="1900"/>
              <a:t>Koordynują operacje innych komponentów. Np. w układach czasu rzeczywistego jest to komponent szeregujący zadania.</a:t>
            </a:r>
            <a:endParaRPr lang="en-GB" sz="190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Komponenty interfejsu</a:t>
            </a:r>
          </a:p>
          <a:p>
            <a:pPr lvl="1">
              <a:lnSpc>
                <a:spcPct val="90000"/>
              </a:lnSpc>
              <a:buSzTx/>
            </a:pPr>
            <a:r>
              <a:rPr lang="pl-PL" sz="1900"/>
              <a:t>Przetwarzają dane w reprezentacji używanej przez jedne komponenty na reprezentacje używane przez inne komponenty. Przykładem może być komponent interfejsu do komunikacji z człowiekiem, który pobiera pewien model systemu i wyświetla go operatorowi. Innym przykładem jest przetwornik analogowo-cyfrowy, który zamienia wejście analogowe na wyjście cyfrowe.</a:t>
            </a:r>
            <a:endParaRPr lang="en-GB" sz="19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Charakterystyka procesu </a:t>
            </a:r>
            <a:br>
              <a:rPr lang="pl-PL"/>
            </a:br>
            <a:r>
              <a:rPr lang="pl-PL"/>
              <a:t>inżynierii systemów</a:t>
            </a:r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pl-PL"/>
              <a:t>Interdyscyplinarna zawiłość:</a:t>
            </a:r>
          </a:p>
          <a:p>
            <a:pPr lvl="1">
              <a:buSzTx/>
            </a:pPr>
            <a:r>
              <a:rPr lang="pl-PL"/>
              <a:t>wiele różnych dziedzin inżynierii wchodzi w skład inżynierii systemów.</a:t>
            </a:r>
            <a:endParaRPr lang="en-GB"/>
          </a:p>
          <a:p>
            <a:pPr>
              <a:buSzTx/>
              <a:buFontTx/>
              <a:buChar char="•"/>
            </a:pPr>
            <a:r>
              <a:rPr lang="pl-PL"/>
              <a:t>Ograniczona możliwość modyfikacji systemu w trakcie jego tworzenia:</a:t>
            </a:r>
            <a:endParaRPr lang="en-GB"/>
          </a:p>
          <a:p>
            <a:pPr lvl="1">
              <a:buSzTx/>
            </a:pPr>
            <a:r>
              <a:rPr lang="pl-PL"/>
              <a:t>zmiana raz podjętych decyzji dotyczących systemu często jest bardzo kosztowna, ale wtedy można jeszcze – odpowiadając na nowe wymagania -  wykorzystać elastyczność oprogramowania</a:t>
            </a:r>
            <a:r>
              <a:rPr lang="en-US"/>
              <a:t>.</a:t>
            </a:r>
            <a:endParaRPr lang="en-GB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Proces inżynierii systemów</a:t>
            </a:r>
            <a:endParaRPr lang="en-GB"/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7131050" y="3024188"/>
            <a:ext cx="144463" cy="1143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2997" name="Rectangle 469"/>
          <p:cNvSpPr>
            <a:spLocks noChangeArrowheads="1"/>
          </p:cNvSpPr>
          <p:nvPr/>
        </p:nvSpPr>
        <p:spPr bwMode="auto">
          <a:xfrm>
            <a:off x="7102475" y="29972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8310563" y="1857375"/>
            <a:ext cx="230187" cy="227013"/>
          </a:xfrm>
          <a:prstGeom prst="ellipse">
            <a:avLst/>
          </a:prstGeom>
          <a:solidFill>
            <a:srgbClr val="FDFE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367713" y="1912938"/>
            <a:ext cx="114300" cy="1143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030" name="Text Box 502"/>
          <p:cNvSpPr txBox="1">
            <a:spLocks noChangeArrowheads="1"/>
          </p:cNvSpPr>
          <p:nvPr/>
        </p:nvSpPr>
        <p:spPr bwMode="auto">
          <a:xfrm>
            <a:off x="561975" y="1866900"/>
            <a:ext cx="1130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sz="1800"/>
              <a:t>Definicja</a:t>
            </a:r>
            <a:endParaRPr lang="en-US" sz="1800"/>
          </a:p>
          <a:p>
            <a:pPr algn="ctr"/>
            <a:r>
              <a:rPr lang="pl-PL" sz="1800"/>
              <a:t> wymagań</a:t>
            </a:r>
          </a:p>
        </p:txBody>
      </p:sp>
      <p:sp>
        <p:nvSpPr>
          <p:cNvPr id="23031" name="Text Box 503"/>
          <p:cNvSpPr txBox="1">
            <a:spLocks noChangeArrowheads="1"/>
          </p:cNvSpPr>
          <p:nvPr/>
        </p:nvSpPr>
        <p:spPr bwMode="auto">
          <a:xfrm>
            <a:off x="1219200" y="2982913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800"/>
              <a:t>Projektowanie</a:t>
            </a:r>
            <a:r>
              <a:rPr lang="en-US" sz="1800"/>
              <a:t> </a:t>
            </a:r>
            <a:r>
              <a:rPr lang="pl-PL" sz="1800"/>
              <a:t>systemu</a:t>
            </a:r>
          </a:p>
        </p:txBody>
      </p:sp>
      <p:sp>
        <p:nvSpPr>
          <p:cNvPr id="23032" name="Text Box 504"/>
          <p:cNvSpPr txBox="1">
            <a:spLocks noChangeArrowheads="1"/>
          </p:cNvSpPr>
          <p:nvPr/>
        </p:nvSpPr>
        <p:spPr bwMode="auto">
          <a:xfrm>
            <a:off x="2727325" y="3927475"/>
            <a:ext cx="2149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800"/>
              <a:t>Tworzenie podsystemów</a:t>
            </a:r>
          </a:p>
        </p:txBody>
      </p:sp>
      <p:sp>
        <p:nvSpPr>
          <p:cNvPr id="23033" name="Text Box 505"/>
          <p:cNvSpPr txBox="1">
            <a:spLocks noChangeArrowheads="1"/>
          </p:cNvSpPr>
          <p:nvPr/>
        </p:nvSpPr>
        <p:spPr bwMode="auto">
          <a:xfrm>
            <a:off x="4038600" y="5257800"/>
            <a:ext cx="1812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800"/>
              <a:t>Integracja systemu</a:t>
            </a:r>
          </a:p>
        </p:txBody>
      </p:sp>
      <p:sp>
        <p:nvSpPr>
          <p:cNvPr id="23034" name="Text Box 506"/>
          <p:cNvSpPr txBox="1">
            <a:spLocks noChangeArrowheads="1"/>
          </p:cNvSpPr>
          <p:nvPr/>
        </p:nvSpPr>
        <p:spPr bwMode="auto">
          <a:xfrm>
            <a:off x="5584825" y="3989388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sz="1800"/>
              <a:t>Instalacja</a:t>
            </a:r>
            <a:endParaRPr lang="en-US" sz="1800"/>
          </a:p>
          <a:p>
            <a:pPr algn="ctr"/>
            <a:r>
              <a:rPr lang="pl-PL" sz="1800"/>
              <a:t> systemu</a:t>
            </a:r>
          </a:p>
        </p:txBody>
      </p:sp>
      <p:sp>
        <p:nvSpPr>
          <p:cNvPr id="23035" name="Text Box 507"/>
          <p:cNvSpPr txBox="1">
            <a:spLocks noChangeArrowheads="1"/>
          </p:cNvSpPr>
          <p:nvPr/>
        </p:nvSpPr>
        <p:spPr bwMode="auto">
          <a:xfrm>
            <a:off x="6537325" y="2860675"/>
            <a:ext cx="2454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800"/>
              <a:t>Ewolucja</a:t>
            </a:r>
            <a:endParaRPr lang="en-US" sz="1800"/>
          </a:p>
          <a:p>
            <a:pPr algn="ctr"/>
            <a:r>
              <a:rPr lang="pl-PL" sz="1800"/>
              <a:t>systemu</a:t>
            </a:r>
          </a:p>
        </p:txBody>
      </p:sp>
      <p:sp>
        <p:nvSpPr>
          <p:cNvPr id="23039" name="Text Box 511"/>
          <p:cNvSpPr txBox="1">
            <a:spLocks noChangeArrowheads="1"/>
          </p:cNvSpPr>
          <p:nvPr/>
        </p:nvSpPr>
        <p:spPr bwMode="auto">
          <a:xfrm>
            <a:off x="8070850" y="1855788"/>
            <a:ext cx="127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sz="1800"/>
              <a:t>Likwidacja </a:t>
            </a:r>
            <a:endParaRPr lang="en-US" sz="1800"/>
          </a:p>
          <a:p>
            <a:pPr algn="ctr"/>
            <a:r>
              <a:rPr lang="pl-PL" sz="1800"/>
              <a:t>systemu</a:t>
            </a:r>
          </a:p>
        </p:txBody>
      </p:sp>
      <p:sp>
        <p:nvSpPr>
          <p:cNvPr id="23042" name="AutoShape 514"/>
          <p:cNvSpPr>
            <a:spLocks noChangeArrowheads="1"/>
          </p:cNvSpPr>
          <p:nvPr/>
        </p:nvSpPr>
        <p:spPr bwMode="auto">
          <a:xfrm>
            <a:off x="5562600" y="3886200"/>
            <a:ext cx="12192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3043" name="AutoShape 515"/>
          <p:cNvSpPr>
            <a:spLocks noChangeArrowheads="1"/>
          </p:cNvSpPr>
          <p:nvPr/>
        </p:nvSpPr>
        <p:spPr bwMode="auto">
          <a:xfrm>
            <a:off x="4038600" y="5181600"/>
            <a:ext cx="16764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3044" name="AutoShape 516"/>
          <p:cNvSpPr>
            <a:spLocks noChangeArrowheads="1"/>
          </p:cNvSpPr>
          <p:nvPr/>
        </p:nvSpPr>
        <p:spPr bwMode="auto">
          <a:xfrm>
            <a:off x="533400" y="1828800"/>
            <a:ext cx="12192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3045" name="AutoShape 517"/>
          <p:cNvSpPr>
            <a:spLocks noChangeArrowheads="1"/>
          </p:cNvSpPr>
          <p:nvPr/>
        </p:nvSpPr>
        <p:spPr bwMode="auto">
          <a:xfrm>
            <a:off x="1447800" y="2895600"/>
            <a:ext cx="16764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3046" name="AutoShape 518"/>
          <p:cNvSpPr>
            <a:spLocks noChangeArrowheads="1"/>
          </p:cNvSpPr>
          <p:nvPr/>
        </p:nvSpPr>
        <p:spPr bwMode="auto">
          <a:xfrm>
            <a:off x="2895600" y="3886200"/>
            <a:ext cx="16764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3047" name="AutoShape 519"/>
          <p:cNvSpPr>
            <a:spLocks noChangeArrowheads="1"/>
          </p:cNvSpPr>
          <p:nvPr/>
        </p:nvSpPr>
        <p:spPr bwMode="auto">
          <a:xfrm>
            <a:off x="8077200" y="1752600"/>
            <a:ext cx="12192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3048" name="AutoShape 520"/>
          <p:cNvSpPr>
            <a:spLocks noChangeArrowheads="1"/>
          </p:cNvSpPr>
          <p:nvPr/>
        </p:nvSpPr>
        <p:spPr bwMode="auto">
          <a:xfrm>
            <a:off x="7162800" y="2743200"/>
            <a:ext cx="12192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cxnSp>
        <p:nvCxnSpPr>
          <p:cNvPr id="23049" name="AutoShape 521"/>
          <p:cNvCxnSpPr>
            <a:cxnSpLocks noChangeShapeType="1"/>
            <a:stCxn id="23044" idx="2"/>
            <a:endCxn id="23045" idx="1"/>
          </p:cNvCxnSpPr>
          <p:nvPr/>
        </p:nvCxnSpPr>
        <p:spPr bwMode="auto">
          <a:xfrm rot="16200000" flipH="1">
            <a:off x="952500" y="2790825"/>
            <a:ext cx="676275" cy="2952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050" name="AutoShape 522"/>
          <p:cNvCxnSpPr>
            <a:cxnSpLocks noChangeShapeType="1"/>
            <a:stCxn id="23045" idx="2"/>
            <a:endCxn id="23046" idx="1"/>
          </p:cNvCxnSpPr>
          <p:nvPr/>
        </p:nvCxnSpPr>
        <p:spPr bwMode="auto">
          <a:xfrm rot="16200000" flipH="1">
            <a:off x="2286000" y="3667125"/>
            <a:ext cx="600075" cy="600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054" name="AutoShape 526"/>
          <p:cNvCxnSpPr>
            <a:cxnSpLocks noChangeShapeType="1"/>
            <a:stCxn id="23046" idx="2"/>
            <a:endCxn id="23043" idx="1"/>
          </p:cNvCxnSpPr>
          <p:nvPr/>
        </p:nvCxnSpPr>
        <p:spPr bwMode="auto">
          <a:xfrm rot="16200000" flipH="1">
            <a:off x="3429000" y="4962525"/>
            <a:ext cx="904875" cy="2952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055" name="AutoShape 527"/>
          <p:cNvCxnSpPr>
            <a:cxnSpLocks noChangeShapeType="1"/>
            <a:stCxn id="23043" idx="3"/>
            <a:endCxn id="23042" idx="2"/>
          </p:cNvCxnSpPr>
          <p:nvPr/>
        </p:nvCxnSpPr>
        <p:spPr bwMode="auto">
          <a:xfrm flipV="1">
            <a:off x="5724525" y="4657725"/>
            <a:ext cx="447675" cy="904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056" name="AutoShape 528"/>
          <p:cNvCxnSpPr>
            <a:cxnSpLocks noChangeShapeType="1"/>
            <a:stCxn id="23042" idx="3"/>
            <a:endCxn id="23048" idx="2"/>
          </p:cNvCxnSpPr>
          <p:nvPr/>
        </p:nvCxnSpPr>
        <p:spPr bwMode="auto">
          <a:xfrm flipV="1">
            <a:off x="6791325" y="3514725"/>
            <a:ext cx="981075" cy="752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057" name="AutoShape 529"/>
          <p:cNvCxnSpPr>
            <a:cxnSpLocks noChangeShapeType="1"/>
            <a:stCxn id="23048" idx="3"/>
            <a:endCxn id="23047" idx="2"/>
          </p:cNvCxnSpPr>
          <p:nvPr/>
        </p:nvCxnSpPr>
        <p:spPr bwMode="auto">
          <a:xfrm flipV="1">
            <a:off x="8391525" y="2524125"/>
            <a:ext cx="295275" cy="600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Inter</a:t>
            </a:r>
            <a:r>
              <a:rPr lang="pl-PL"/>
              <a:t>dyscyplinarna zawiłość inżynierii systemów</a:t>
            </a:r>
            <a:endParaRPr lang="en-GB"/>
          </a:p>
        </p:txBody>
      </p:sp>
      <p:sp>
        <p:nvSpPr>
          <p:cNvPr id="23760" name="Rectangle 208"/>
          <p:cNvSpPr>
            <a:spLocks noChangeArrowheads="1"/>
          </p:cNvSpPr>
          <p:nvPr/>
        </p:nvSpPr>
        <p:spPr bwMode="auto">
          <a:xfrm>
            <a:off x="7602538" y="2054225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23786" name="Rectangle 234"/>
          <p:cNvSpPr>
            <a:spLocks noChangeArrowheads="1"/>
          </p:cNvSpPr>
          <p:nvPr/>
        </p:nvSpPr>
        <p:spPr bwMode="auto">
          <a:xfrm>
            <a:off x="7010400" y="3581400"/>
            <a:ext cx="2112963" cy="757238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815" name="Oval 263"/>
          <p:cNvSpPr>
            <a:spLocks noChangeArrowheads="1"/>
          </p:cNvSpPr>
          <p:nvPr/>
        </p:nvSpPr>
        <p:spPr bwMode="auto">
          <a:xfrm>
            <a:off x="2092325" y="3632200"/>
            <a:ext cx="131763" cy="1222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854" name="Oval 302"/>
          <p:cNvSpPr>
            <a:spLocks noChangeArrowheads="1"/>
          </p:cNvSpPr>
          <p:nvPr/>
        </p:nvSpPr>
        <p:spPr bwMode="auto">
          <a:xfrm>
            <a:off x="2092325" y="2084388"/>
            <a:ext cx="131763" cy="1222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855" name="Rectangle 303"/>
          <p:cNvSpPr>
            <a:spLocks noChangeArrowheads="1"/>
          </p:cNvSpPr>
          <p:nvPr/>
        </p:nvSpPr>
        <p:spPr bwMode="auto">
          <a:xfrm>
            <a:off x="990600" y="1676400"/>
            <a:ext cx="2309813" cy="823913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890" name="Oval 338"/>
          <p:cNvSpPr>
            <a:spLocks noChangeArrowheads="1"/>
          </p:cNvSpPr>
          <p:nvPr/>
        </p:nvSpPr>
        <p:spPr bwMode="auto">
          <a:xfrm>
            <a:off x="2027238" y="5119688"/>
            <a:ext cx="263525" cy="242887"/>
          </a:xfrm>
          <a:prstGeom prst="ellipse">
            <a:avLst/>
          </a:prstGeom>
          <a:solidFill>
            <a:srgbClr val="FDFEF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891" name="Oval 339"/>
          <p:cNvSpPr>
            <a:spLocks noChangeArrowheads="1"/>
          </p:cNvSpPr>
          <p:nvPr/>
        </p:nvSpPr>
        <p:spPr bwMode="auto">
          <a:xfrm>
            <a:off x="2092325" y="5180013"/>
            <a:ext cx="131763" cy="1222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892" name="Rectangle 340"/>
          <p:cNvSpPr>
            <a:spLocks noChangeArrowheads="1"/>
          </p:cNvSpPr>
          <p:nvPr/>
        </p:nvSpPr>
        <p:spPr bwMode="auto">
          <a:xfrm>
            <a:off x="6934200" y="5105400"/>
            <a:ext cx="2112963" cy="757238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912" name="Text Box 360"/>
          <p:cNvSpPr txBox="1">
            <a:spLocks noChangeArrowheads="1"/>
          </p:cNvSpPr>
          <p:nvPr/>
        </p:nvSpPr>
        <p:spPr bwMode="auto">
          <a:xfrm>
            <a:off x="288925" y="1941513"/>
            <a:ext cx="3749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600"/>
              <a:t>Inżynieria</a:t>
            </a:r>
            <a:r>
              <a:rPr lang="pl-PL" sz="1400"/>
              <a:t> oprogramowania</a:t>
            </a:r>
          </a:p>
        </p:txBody>
      </p:sp>
      <p:sp>
        <p:nvSpPr>
          <p:cNvPr id="23913" name="Text Box 361"/>
          <p:cNvSpPr txBox="1">
            <a:spLocks noChangeArrowheads="1"/>
          </p:cNvSpPr>
          <p:nvPr/>
        </p:nvSpPr>
        <p:spPr bwMode="auto">
          <a:xfrm>
            <a:off x="3733800" y="1951038"/>
            <a:ext cx="2824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600"/>
              <a:t>Inżynieria</a:t>
            </a:r>
            <a:r>
              <a:rPr lang="pl-PL" sz="1400"/>
              <a:t> elektroniczna</a:t>
            </a:r>
          </a:p>
        </p:txBody>
      </p:sp>
      <p:sp>
        <p:nvSpPr>
          <p:cNvPr id="23914" name="Text Box 362"/>
          <p:cNvSpPr txBox="1">
            <a:spLocks noChangeArrowheads="1"/>
          </p:cNvSpPr>
          <p:nvPr/>
        </p:nvSpPr>
        <p:spPr bwMode="auto">
          <a:xfrm>
            <a:off x="6553200" y="1992313"/>
            <a:ext cx="299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600"/>
              <a:t>Inżynieria</a:t>
            </a:r>
            <a:r>
              <a:rPr lang="pl-PL" sz="1400"/>
              <a:t> mechaniczna</a:t>
            </a:r>
          </a:p>
        </p:txBody>
      </p:sp>
      <p:sp>
        <p:nvSpPr>
          <p:cNvPr id="23917" name="Text Box 365"/>
          <p:cNvSpPr txBox="1">
            <a:spLocks noChangeArrowheads="1"/>
          </p:cNvSpPr>
          <p:nvPr/>
        </p:nvSpPr>
        <p:spPr bwMode="auto">
          <a:xfrm>
            <a:off x="1143000" y="3556000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600"/>
              <a:t>Inżynieria</a:t>
            </a:r>
            <a:r>
              <a:rPr lang="pl-PL" sz="1400"/>
              <a:t> </a:t>
            </a:r>
            <a:r>
              <a:rPr lang="en-US" sz="1400"/>
              <a:t>s</a:t>
            </a:r>
            <a:r>
              <a:rPr lang="pl-PL" sz="1400"/>
              <a:t>trukturalna</a:t>
            </a:r>
          </a:p>
        </p:txBody>
      </p:sp>
      <p:sp>
        <p:nvSpPr>
          <p:cNvPr id="23918" name="Text Box 366"/>
          <p:cNvSpPr txBox="1">
            <a:spLocks noChangeArrowheads="1"/>
          </p:cNvSpPr>
          <p:nvPr/>
        </p:nvSpPr>
        <p:spPr bwMode="auto">
          <a:xfrm>
            <a:off x="4175125" y="3592513"/>
            <a:ext cx="1616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400"/>
              <a:t>Inżynieria systemu kontroli lotów</a:t>
            </a:r>
          </a:p>
        </p:txBody>
      </p:sp>
      <p:sp>
        <p:nvSpPr>
          <p:cNvPr id="23919" name="Text Box 367"/>
          <p:cNvSpPr txBox="1">
            <a:spLocks noChangeArrowheads="1"/>
          </p:cNvSpPr>
          <p:nvPr/>
        </p:nvSpPr>
        <p:spPr bwMode="auto">
          <a:xfrm>
            <a:off x="7086600" y="3733800"/>
            <a:ext cx="1905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600"/>
              <a:t>Projektowanie</a:t>
            </a:r>
            <a:r>
              <a:rPr lang="pl-PL" sz="1400"/>
              <a:t> interfejsu użytkownika</a:t>
            </a:r>
          </a:p>
        </p:txBody>
      </p: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1279525" y="5091113"/>
            <a:ext cx="1570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600"/>
              <a:t>Inżynieria</a:t>
            </a:r>
            <a:r>
              <a:rPr lang="pl-PL" sz="1400"/>
              <a:t> lądowa</a:t>
            </a:r>
          </a:p>
        </p:txBody>
      </p:sp>
      <p:sp>
        <p:nvSpPr>
          <p:cNvPr id="23924" name="Text Box 372"/>
          <p:cNvSpPr txBox="1">
            <a:spLocks noChangeArrowheads="1"/>
          </p:cNvSpPr>
          <p:nvPr/>
        </p:nvSpPr>
        <p:spPr bwMode="auto">
          <a:xfrm>
            <a:off x="4175125" y="5167313"/>
            <a:ext cx="187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600"/>
              <a:t>Inżynieria</a:t>
            </a:r>
            <a:r>
              <a:rPr lang="pl-PL" sz="1400"/>
              <a:t> elektryczna</a:t>
            </a:r>
          </a:p>
        </p:txBody>
      </p:sp>
      <p:sp>
        <p:nvSpPr>
          <p:cNvPr id="23930" name="Text Box 378"/>
          <p:cNvSpPr txBox="1">
            <a:spLocks noChangeArrowheads="1"/>
          </p:cNvSpPr>
          <p:nvPr/>
        </p:nvSpPr>
        <p:spPr bwMode="auto">
          <a:xfrm>
            <a:off x="7315200" y="5334000"/>
            <a:ext cx="1443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Architektura</a:t>
            </a:r>
            <a:endParaRPr lang="pl-PL" sz="1600"/>
          </a:p>
        </p:txBody>
      </p:sp>
      <p:sp>
        <p:nvSpPr>
          <p:cNvPr id="23931" name="Rectangle 379"/>
          <p:cNvSpPr>
            <a:spLocks noChangeArrowheads="1"/>
          </p:cNvSpPr>
          <p:nvPr/>
        </p:nvSpPr>
        <p:spPr bwMode="auto">
          <a:xfrm>
            <a:off x="6858000" y="1752600"/>
            <a:ext cx="2362200" cy="838200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932" name="Rectangle 380"/>
          <p:cNvSpPr>
            <a:spLocks noChangeArrowheads="1"/>
          </p:cNvSpPr>
          <p:nvPr/>
        </p:nvSpPr>
        <p:spPr bwMode="auto">
          <a:xfrm>
            <a:off x="3810000" y="1676400"/>
            <a:ext cx="2362200" cy="838200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933" name="Rectangle 381"/>
          <p:cNvSpPr>
            <a:spLocks noChangeArrowheads="1"/>
          </p:cNvSpPr>
          <p:nvPr/>
        </p:nvSpPr>
        <p:spPr bwMode="auto">
          <a:xfrm>
            <a:off x="1066800" y="3352800"/>
            <a:ext cx="2112963" cy="757238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934" name="Rectangle 382"/>
          <p:cNvSpPr>
            <a:spLocks noChangeArrowheads="1"/>
          </p:cNvSpPr>
          <p:nvPr/>
        </p:nvSpPr>
        <p:spPr bwMode="auto">
          <a:xfrm>
            <a:off x="1119188" y="4862513"/>
            <a:ext cx="2112962" cy="757237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935" name="Rectangle 383"/>
          <p:cNvSpPr>
            <a:spLocks noChangeArrowheads="1"/>
          </p:cNvSpPr>
          <p:nvPr/>
        </p:nvSpPr>
        <p:spPr bwMode="auto">
          <a:xfrm>
            <a:off x="3983038" y="5029200"/>
            <a:ext cx="2112962" cy="757238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3936" name="AutoShape 384"/>
          <p:cNvSpPr>
            <a:spLocks noChangeArrowheads="1"/>
          </p:cNvSpPr>
          <p:nvPr/>
        </p:nvSpPr>
        <p:spPr bwMode="auto">
          <a:xfrm>
            <a:off x="3886200" y="3276600"/>
            <a:ext cx="2209800" cy="10668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3944" name="Line 392"/>
          <p:cNvSpPr>
            <a:spLocks noChangeShapeType="1"/>
          </p:cNvSpPr>
          <p:nvPr/>
        </p:nvSpPr>
        <p:spPr bwMode="auto">
          <a:xfrm>
            <a:off x="4953000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3945" name="Line 393"/>
          <p:cNvSpPr>
            <a:spLocks noChangeShapeType="1"/>
          </p:cNvSpPr>
          <p:nvPr/>
        </p:nvSpPr>
        <p:spPr bwMode="auto">
          <a:xfrm>
            <a:off x="49530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3946" name="Line 394"/>
          <p:cNvSpPr>
            <a:spLocks noChangeShapeType="1"/>
          </p:cNvSpPr>
          <p:nvPr/>
        </p:nvSpPr>
        <p:spPr bwMode="auto">
          <a:xfrm>
            <a:off x="32004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3947" name="Line 395"/>
          <p:cNvSpPr>
            <a:spLocks noChangeShapeType="1"/>
          </p:cNvSpPr>
          <p:nvPr/>
        </p:nvSpPr>
        <p:spPr bwMode="auto">
          <a:xfrm>
            <a:off x="6096000" y="3886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3948" name="Line 396"/>
          <p:cNvSpPr>
            <a:spLocks noChangeShapeType="1"/>
          </p:cNvSpPr>
          <p:nvPr/>
        </p:nvSpPr>
        <p:spPr bwMode="auto">
          <a:xfrm>
            <a:off x="2819400" y="25146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3949" name="Line 397"/>
          <p:cNvSpPr>
            <a:spLocks noChangeShapeType="1"/>
          </p:cNvSpPr>
          <p:nvPr/>
        </p:nvSpPr>
        <p:spPr bwMode="auto">
          <a:xfrm flipV="1">
            <a:off x="2895600" y="4191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3950" name="Line 398"/>
          <p:cNvSpPr>
            <a:spLocks noChangeShapeType="1"/>
          </p:cNvSpPr>
          <p:nvPr/>
        </p:nvSpPr>
        <p:spPr bwMode="auto">
          <a:xfrm flipH="1">
            <a:off x="59436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3951" name="Line 399"/>
          <p:cNvSpPr>
            <a:spLocks noChangeShapeType="1"/>
          </p:cNvSpPr>
          <p:nvPr/>
        </p:nvSpPr>
        <p:spPr bwMode="auto">
          <a:xfrm flipH="1" flipV="1">
            <a:off x="5867400" y="4267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Rodzaje wymagań systemowych</a:t>
            </a: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906000" cy="4800600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pl-PL" sz="2800"/>
              <a:t>Trzy rodzaje wymagań:</a:t>
            </a:r>
            <a:endParaRPr lang="en-GB" sz="2800"/>
          </a:p>
          <a:p>
            <a:pPr lvl="1">
              <a:buSzTx/>
            </a:pPr>
            <a:r>
              <a:rPr lang="pl-PL" sz="2800" b="1" i="1"/>
              <a:t>a</a:t>
            </a:r>
            <a:r>
              <a:rPr lang="en-GB" sz="2800" b="1" i="1"/>
              <a:t>bstr</a:t>
            </a:r>
            <a:r>
              <a:rPr lang="pl-PL" sz="2800" b="1" i="1"/>
              <a:t>akcyjne wymagania funkcjonalne</a:t>
            </a:r>
            <a:r>
              <a:rPr lang="pl-PL" sz="2800" i="1"/>
              <a:t>:</a:t>
            </a:r>
            <a:r>
              <a:rPr lang="pl-PL" sz="2800"/>
              <a:t> podstawowe funkcje, które system ma wypełniać są definiowane na wysokim poziomie abstrakcji;</a:t>
            </a:r>
            <a:endParaRPr lang="en-GB" sz="2800"/>
          </a:p>
          <a:p>
            <a:pPr lvl="1">
              <a:buSzTx/>
            </a:pPr>
            <a:r>
              <a:rPr lang="pl-PL" sz="2800" b="1" i="1"/>
              <a:t>właściwości systemu</a:t>
            </a:r>
            <a:r>
              <a:rPr lang="pl-PL" sz="2800" i="1"/>
              <a:t>:</a:t>
            </a:r>
            <a:r>
              <a:rPr lang="pl-PL" sz="2800"/>
              <a:t> są to niefunkcjonalne, pojawiające się właściwości systemu;</a:t>
            </a:r>
            <a:endParaRPr lang="en-GB" sz="2800"/>
          </a:p>
          <a:p>
            <a:pPr lvl="1">
              <a:buSzTx/>
            </a:pPr>
            <a:r>
              <a:rPr lang="pl-PL" sz="2800" b="1" i="1"/>
              <a:t>cechy, których system ma nie mieć</a:t>
            </a:r>
            <a:r>
              <a:rPr lang="pl-PL" sz="2800" i="1"/>
              <a:t>:</a:t>
            </a:r>
            <a:r>
              <a:rPr lang="pl-PL" sz="2800"/>
              <a:t> czasem wyspecyfikowanie tego, czego systemowi nie wolno robić, jest tak samo ważne, jak określenie tego, co system powinien robić.</a:t>
            </a:r>
            <a:endParaRPr lang="en-GB" sz="28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Dwojaki sposób definiowania wymagań systemowych</a:t>
            </a:r>
            <a:endParaRPr lang="en-GB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pl-PL"/>
              <a:t>Ważną częścią fazy definicji wymagań jest ustalenie zbioru ogólnych celów, które system ma osiągnąć.</a:t>
            </a:r>
          </a:p>
          <a:p>
            <a:pPr>
              <a:buSzTx/>
              <a:buFontTx/>
              <a:buChar char="•"/>
            </a:pPr>
            <a:r>
              <a:rPr lang="pl-PL"/>
              <a:t>(1) Funkcjonalność systemu</a:t>
            </a:r>
          </a:p>
          <a:p>
            <a:pPr lvl="1">
              <a:buSzTx/>
            </a:pPr>
            <a:r>
              <a:rPr lang="pl-PL"/>
              <a:t>Dostarczyć antywłamaniowy i przeciwpożarowy system alarmowy biurowca, który na zewnątrz i we wnętrzu wyemituje ostrzeżenie o pożarze lub włamaniu.</a:t>
            </a:r>
            <a:endParaRPr lang="en-GB"/>
          </a:p>
          <a:p>
            <a:pPr>
              <a:buSzTx/>
              <a:buFontTx/>
              <a:buChar char="•"/>
            </a:pPr>
            <a:r>
              <a:rPr lang="pl-PL"/>
              <a:t>(2) Cele organizacyjne</a:t>
            </a:r>
          </a:p>
          <a:p>
            <a:pPr lvl="1">
              <a:buSzTx/>
            </a:pPr>
            <a:r>
              <a:rPr lang="pl-PL"/>
              <a:t>Zapewnić, aby normalna praca w biurowcu nie była poważnie zakłócona przez pożary i włamania.</a:t>
            </a:r>
            <a:endParaRPr lang="en-GB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Trudność z określaniem wymagań stawianych systemowi</a:t>
            </a: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9299575" cy="4130675"/>
          </a:xfrm>
          <a:noFill/>
          <a:ln/>
        </p:spPr>
        <p:txBody>
          <a:bodyPr/>
          <a:lstStyle/>
          <a:p>
            <a:pPr>
              <a:buSzPct val="110000"/>
              <a:buFontTx/>
              <a:buChar char="•"/>
            </a:pPr>
            <a:r>
              <a:rPr lang="pl-PL"/>
              <a:t>Problemy, w których rozwiązaniu mają pomóc budowane złożone systemy są zwykle „problemami złośliwymi” (Rittel i Webber, 1973). „</a:t>
            </a:r>
            <a:r>
              <a:rPr lang="en-US"/>
              <a:t>P</a:t>
            </a:r>
            <a:r>
              <a:rPr lang="pl-PL"/>
              <a:t>roblem złośliwy” to taki skomplikowany problem, w którym jest tak wiele powiązanych ze sobą bytów, że nie istnieje jego ostateczna specyfikacja.  </a:t>
            </a:r>
            <a:endParaRPr lang="en-GB"/>
          </a:p>
          <a:p>
            <a:pPr>
              <a:buSzPct val="110000"/>
              <a:buFontTx/>
              <a:buChar char="•"/>
            </a:pPr>
            <a:r>
              <a:rPr lang="pl-PL"/>
              <a:t>Prawdziwy charakter problemu objawia się dopiero w miarę opracowywania rozwiązania.</a:t>
            </a:r>
            <a:endParaRPr lang="en-GB"/>
          </a:p>
          <a:p>
            <a:pPr>
              <a:buSzPct val="110000"/>
              <a:buFontTx/>
              <a:buChar char="•"/>
            </a:pPr>
            <a:endParaRPr lang="en-GB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5025" cy="1108075"/>
          </a:xfrm>
          <a:noFill/>
          <a:ln/>
        </p:spPr>
        <p:txBody>
          <a:bodyPr/>
          <a:lstStyle/>
          <a:p>
            <a:r>
              <a:rPr lang="pl-PL"/>
              <a:t>Proces projektowania systemu 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455025" cy="41306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Podziel wymagania</a:t>
            </a:r>
            <a:endParaRPr lang="en-GB" sz="2500"/>
          </a:p>
          <a:p>
            <a:pPr lvl="1">
              <a:lnSpc>
                <a:spcPct val="90000"/>
              </a:lnSpc>
              <a:buSzTx/>
            </a:pPr>
            <a:r>
              <a:rPr lang="pl-PL" sz="1900"/>
              <a:t>Analizuje się i łączy w grupy powiązane ze sobą wymagania. Zwykle istnieje kilka możliwych sposobów podziału.</a:t>
            </a:r>
            <a:endParaRPr lang="en-GB" sz="190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Zidentyfikuj podsystemy</a:t>
            </a:r>
            <a:endParaRPr lang="en-GB" sz="2500"/>
          </a:p>
          <a:p>
            <a:pPr lvl="1">
              <a:lnSpc>
                <a:spcPct val="90000"/>
              </a:lnSpc>
              <a:buSzTx/>
            </a:pPr>
            <a:r>
              <a:rPr lang="en-GB" sz="1900"/>
              <a:t>Ident</a:t>
            </a:r>
            <a:r>
              <a:rPr lang="pl-PL" sz="1900"/>
              <a:t>yfikuje się różne podsystemy, które samodzielnie lub zespołowo spełniają wymagania.</a:t>
            </a:r>
            <a:endParaRPr lang="en-GB" sz="190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Przypisz wymagania podsystemom</a:t>
            </a:r>
            <a:endParaRPr lang="en-GB" sz="2500"/>
          </a:p>
          <a:p>
            <a:pPr lvl="1">
              <a:lnSpc>
                <a:spcPct val="90000"/>
              </a:lnSpc>
              <a:buSzTx/>
            </a:pPr>
            <a:r>
              <a:rPr lang="pl-PL" sz="1900"/>
              <a:t>Przypisuje się wymagania do podsystemów. Teoretycznie powinno to być bardzo proste, o ile do identyfikacji podsystemów użyto grupowania wymagań.</a:t>
            </a:r>
            <a:endParaRPr lang="en-GB" sz="190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Określ funkcjonalność podsystemów</a:t>
            </a:r>
          </a:p>
          <a:p>
            <a:pPr lvl="1">
              <a:lnSpc>
                <a:spcPct val="90000"/>
              </a:lnSpc>
              <a:buSzTx/>
            </a:pPr>
            <a:r>
              <a:rPr lang="pl-PL" sz="1900"/>
              <a:t>Specyfikuje się poszczególne funkcje realizowane przez podsystemy.</a:t>
            </a:r>
            <a:endParaRPr lang="en-GB" sz="190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pl-PL" sz="2500"/>
              <a:t>Zdefiniuj interfejsy podsystemów</a:t>
            </a:r>
          </a:p>
          <a:p>
            <a:pPr lvl="1">
              <a:lnSpc>
                <a:spcPct val="90000"/>
              </a:lnSpc>
              <a:buSzTx/>
            </a:pPr>
            <a:r>
              <a:rPr lang="pl-PL" sz="1900"/>
              <a:t>Definiuje się interfejsy oferowane i wymagane przez poszczególne podsystemy.</a:t>
            </a:r>
            <a:endParaRPr lang="en-GB" sz="19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3525"/>
            <a:ext cx="9753600" cy="1108075"/>
          </a:xfrm>
          <a:noFill/>
          <a:ln/>
        </p:spPr>
        <p:txBody>
          <a:bodyPr/>
          <a:lstStyle/>
          <a:p>
            <a:r>
              <a:rPr lang="pl-PL"/>
              <a:t>Diagram procesu projektowania systemu </a:t>
            </a:r>
          </a:p>
        </p:txBody>
      </p:sp>
      <p:sp>
        <p:nvSpPr>
          <p:cNvPr id="29178" name="Rectangle 506"/>
          <p:cNvSpPr>
            <a:spLocks noChangeArrowheads="1"/>
          </p:cNvSpPr>
          <p:nvPr/>
        </p:nvSpPr>
        <p:spPr bwMode="auto">
          <a:xfrm>
            <a:off x="8839200" y="23622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29189" name="Text Box 517"/>
          <p:cNvSpPr txBox="1">
            <a:spLocks noChangeArrowheads="1"/>
          </p:cNvSpPr>
          <p:nvPr/>
        </p:nvSpPr>
        <p:spPr bwMode="auto">
          <a:xfrm>
            <a:off x="457200" y="1828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/>
          </a:p>
        </p:txBody>
      </p:sp>
      <p:sp>
        <p:nvSpPr>
          <p:cNvPr id="29190" name="Text Box 518"/>
          <p:cNvSpPr txBox="1">
            <a:spLocks noChangeArrowheads="1"/>
          </p:cNvSpPr>
          <p:nvPr/>
        </p:nvSpPr>
        <p:spPr bwMode="auto">
          <a:xfrm>
            <a:off x="822325" y="1641475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29191" name="Text Box 519"/>
          <p:cNvSpPr txBox="1">
            <a:spLocks noChangeArrowheads="1"/>
          </p:cNvSpPr>
          <p:nvPr/>
        </p:nvSpPr>
        <p:spPr bwMode="auto">
          <a:xfrm>
            <a:off x="152400" y="1676400"/>
            <a:ext cx="1587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Podziel </a:t>
            </a:r>
          </a:p>
          <a:p>
            <a:pPr algn="ctr"/>
            <a:r>
              <a:rPr lang="en-US"/>
              <a:t>wymagania</a:t>
            </a:r>
            <a:endParaRPr lang="pl-PL"/>
          </a:p>
        </p:txBody>
      </p:sp>
      <p:sp>
        <p:nvSpPr>
          <p:cNvPr id="29192" name="Text Box 520"/>
          <p:cNvSpPr txBox="1">
            <a:spLocks noChangeArrowheads="1"/>
          </p:cNvSpPr>
          <p:nvPr/>
        </p:nvSpPr>
        <p:spPr bwMode="auto">
          <a:xfrm>
            <a:off x="7288213" y="1752600"/>
            <a:ext cx="2617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/>
              <a:t>Zdefiniuj interfejsy </a:t>
            </a:r>
          </a:p>
          <a:p>
            <a:pPr algn="ctr"/>
            <a:r>
              <a:rPr lang="pl-PL"/>
              <a:t>podsystemów</a:t>
            </a:r>
          </a:p>
        </p:txBody>
      </p:sp>
      <p:sp>
        <p:nvSpPr>
          <p:cNvPr id="29193" name="Text Box 521"/>
          <p:cNvSpPr txBox="1">
            <a:spLocks noChangeArrowheads="1"/>
          </p:cNvSpPr>
          <p:nvPr/>
        </p:nvSpPr>
        <p:spPr bwMode="auto">
          <a:xfrm>
            <a:off x="3260725" y="5375275"/>
            <a:ext cx="2789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/>
              <a:t>Przypisz wymagania </a:t>
            </a:r>
          </a:p>
          <a:p>
            <a:pPr algn="ctr"/>
            <a:r>
              <a:rPr lang="pl-PL"/>
              <a:t>podsystemom</a:t>
            </a:r>
          </a:p>
        </p:txBody>
      </p:sp>
      <p:sp>
        <p:nvSpPr>
          <p:cNvPr id="29194" name="Text Box 522"/>
          <p:cNvSpPr txBox="1">
            <a:spLocks noChangeArrowheads="1"/>
          </p:cNvSpPr>
          <p:nvPr/>
        </p:nvSpPr>
        <p:spPr bwMode="auto">
          <a:xfrm>
            <a:off x="1828800" y="3124200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Zidentyfikuj </a:t>
            </a:r>
          </a:p>
          <a:p>
            <a:pPr algn="ctr"/>
            <a:r>
              <a:rPr lang="en-US"/>
              <a:t>podsystemy</a:t>
            </a:r>
            <a:endParaRPr lang="pl-PL"/>
          </a:p>
        </p:txBody>
      </p:sp>
      <p:sp>
        <p:nvSpPr>
          <p:cNvPr id="29195" name="Text Box 523"/>
          <p:cNvSpPr txBox="1">
            <a:spLocks noChangeArrowheads="1"/>
          </p:cNvSpPr>
          <p:nvPr/>
        </p:nvSpPr>
        <p:spPr bwMode="auto">
          <a:xfrm>
            <a:off x="4953000" y="3276600"/>
            <a:ext cx="2933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/>
              <a:t>Określ funkcjonalność</a:t>
            </a:r>
          </a:p>
          <a:p>
            <a:pPr algn="ctr"/>
            <a:r>
              <a:rPr lang="pl-PL"/>
              <a:t>podsystemów</a:t>
            </a:r>
          </a:p>
        </p:txBody>
      </p:sp>
      <p:sp>
        <p:nvSpPr>
          <p:cNvPr id="29197" name="AutoShape 525"/>
          <p:cNvSpPr>
            <a:spLocks noChangeArrowheads="1"/>
          </p:cNvSpPr>
          <p:nvPr/>
        </p:nvSpPr>
        <p:spPr bwMode="auto">
          <a:xfrm>
            <a:off x="3200400" y="5334000"/>
            <a:ext cx="2971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9198" name="AutoShape 526"/>
          <p:cNvSpPr>
            <a:spLocks noChangeArrowheads="1"/>
          </p:cNvSpPr>
          <p:nvPr/>
        </p:nvSpPr>
        <p:spPr bwMode="auto">
          <a:xfrm>
            <a:off x="7162800" y="1752600"/>
            <a:ext cx="27432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9199" name="AutoShape 527"/>
          <p:cNvSpPr>
            <a:spLocks noChangeArrowheads="1"/>
          </p:cNvSpPr>
          <p:nvPr/>
        </p:nvSpPr>
        <p:spPr bwMode="auto">
          <a:xfrm>
            <a:off x="0" y="1676400"/>
            <a:ext cx="19812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9200" name="AutoShape 528"/>
          <p:cNvSpPr>
            <a:spLocks noChangeArrowheads="1"/>
          </p:cNvSpPr>
          <p:nvPr/>
        </p:nvSpPr>
        <p:spPr bwMode="auto">
          <a:xfrm>
            <a:off x="1752600" y="3124200"/>
            <a:ext cx="1828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9201" name="AutoShape 529"/>
          <p:cNvSpPr>
            <a:spLocks noChangeArrowheads="1"/>
          </p:cNvSpPr>
          <p:nvPr/>
        </p:nvSpPr>
        <p:spPr bwMode="auto">
          <a:xfrm>
            <a:off x="4953000" y="3276600"/>
            <a:ext cx="30480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9219" name="Line 547"/>
          <p:cNvSpPr>
            <a:spLocks noChangeShapeType="1"/>
          </p:cNvSpPr>
          <p:nvPr/>
        </p:nvSpPr>
        <p:spPr bwMode="auto">
          <a:xfrm flipV="1">
            <a:off x="838200" y="2590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9220" name="Line 548"/>
          <p:cNvSpPr>
            <a:spLocks noChangeShapeType="1"/>
          </p:cNvSpPr>
          <p:nvPr/>
        </p:nvSpPr>
        <p:spPr bwMode="auto">
          <a:xfrm>
            <a:off x="8382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9221" name="Line 549"/>
          <p:cNvSpPr>
            <a:spLocks noChangeShapeType="1"/>
          </p:cNvSpPr>
          <p:nvPr/>
        </p:nvSpPr>
        <p:spPr bwMode="auto">
          <a:xfrm flipV="1">
            <a:off x="2438400" y="4038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9222" name="Line 550"/>
          <p:cNvSpPr>
            <a:spLocks noChangeShapeType="1"/>
          </p:cNvSpPr>
          <p:nvPr/>
        </p:nvSpPr>
        <p:spPr bwMode="auto">
          <a:xfrm flipV="1">
            <a:off x="2438400" y="586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9223" name="Line 551"/>
          <p:cNvSpPr>
            <a:spLocks noChangeShapeType="1"/>
          </p:cNvSpPr>
          <p:nvPr/>
        </p:nvSpPr>
        <p:spPr bwMode="auto">
          <a:xfrm flipV="1">
            <a:off x="6858000" y="4191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9225" name="Line 553"/>
          <p:cNvSpPr>
            <a:spLocks noChangeShapeType="1"/>
          </p:cNvSpPr>
          <p:nvPr/>
        </p:nvSpPr>
        <p:spPr bwMode="auto">
          <a:xfrm flipH="1">
            <a:off x="6172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9234" name="Line 562"/>
          <p:cNvSpPr>
            <a:spLocks noChangeShapeType="1"/>
          </p:cNvSpPr>
          <p:nvPr/>
        </p:nvSpPr>
        <p:spPr bwMode="auto">
          <a:xfrm flipV="1">
            <a:off x="86868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9235" name="Line 563"/>
          <p:cNvSpPr>
            <a:spLocks noChangeShapeType="1"/>
          </p:cNvSpPr>
          <p:nvPr/>
        </p:nvSpPr>
        <p:spPr bwMode="auto">
          <a:xfrm flipH="1">
            <a:off x="80010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Zawartość</a:t>
            </a: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pl-PL"/>
              <a:t>Pojawiające się właściwości systemu </a:t>
            </a:r>
            <a:endParaRPr lang="en-GB"/>
          </a:p>
          <a:p>
            <a:pPr>
              <a:buSzTx/>
              <a:buFontTx/>
              <a:buChar char="•"/>
            </a:pPr>
            <a:r>
              <a:rPr lang="en-GB"/>
              <a:t>System</a:t>
            </a:r>
            <a:r>
              <a:rPr lang="pl-PL"/>
              <a:t>y i ich środowiska</a:t>
            </a:r>
            <a:endParaRPr lang="en-GB"/>
          </a:p>
          <a:p>
            <a:pPr>
              <a:buSzTx/>
              <a:buFontTx/>
              <a:buChar char="•"/>
            </a:pPr>
            <a:r>
              <a:rPr lang="pl-PL"/>
              <a:t>Modelowanie systemu</a:t>
            </a:r>
            <a:endParaRPr lang="en-GB"/>
          </a:p>
          <a:p>
            <a:pPr>
              <a:buSzTx/>
              <a:buFontTx/>
              <a:buChar char="•"/>
            </a:pPr>
            <a:r>
              <a:rPr lang="pl-PL"/>
              <a:t>Proces inżynierii systemów</a:t>
            </a:r>
            <a:r>
              <a:rPr lang="en-GB"/>
              <a:t> </a:t>
            </a:r>
          </a:p>
          <a:p>
            <a:pPr>
              <a:buSzTx/>
              <a:buFontTx/>
              <a:buChar char="•"/>
            </a:pPr>
            <a:r>
              <a:rPr lang="pl-PL"/>
              <a:t>Zaopatrywanie w s</a:t>
            </a:r>
            <a:r>
              <a:rPr lang="en-GB"/>
              <a:t>ystem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Trudności z określaniem wymagań stawianych systemowi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110000"/>
              <a:buFontTx/>
              <a:buChar char="•"/>
            </a:pPr>
            <a:r>
              <a:rPr lang="pl-PL"/>
              <a:t>Objęcie wymaganiami całego zakresu rozwiązań z rożnymi kombinacjami sprzętu, oprogramowania i pracy ludzkiej.</a:t>
            </a:r>
          </a:p>
          <a:p>
            <a:pPr>
              <a:buSzPct val="110000"/>
              <a:buFontTx/>
              <a:buChar char="•"/>
            </a:pPr>
            <a:r>
              <a:rPr lang="pl-PL"/>
              <a:t>Oczekiwanie, ze system będzie od razu funkcjonował bez zarzutu</a:t>
            </a:r>
            <a:r>
              <a:rPr lang="en-US"/>
              <a:t>.</a:t>
            </a:r>
            <a:endParaRPr lang="pl-PL"/>
          </a:p>
          <a:p>
            <a:pPr>
              <a:buSzPct val="110000"/>
              <a:buFontTx/>
              <a:buChar char="•"/>
            </a:pPr>
            <a:r>
              <a:rPr lang="pl-PL"/>
              <a:t>Czynniki natury organizacyjnej i politycznej mają istotny wpływ na wybór rozwiązania.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Tworzenie podsystemów</a:t>
            </a:r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110000"/>
              <a:buFontTx/>
              <a:buChar char="•"/>
            </a:pPr>
            <a:r>
              <a:rPr lang="pl-PL" sz="2500"/>
              <a:t>W czasie tworzenia podsystemów implementuje się podsystemy zidentyfikowane w trakcie projektowania.</a:t>
            </a:r>
            <a:endParaRPr lang="en-GB" sz="2500"/>
          </a:p>
          <a:p>
            <a:pPr>
              <a:buSzPct val="110000"/>
              <a:buFontTx/>
              <a:buChar char="•"/>
            </a:pPr>
            <a:r>
              <a:rPr lang="pl-PL" sz="2500"/>
              <a:t>Proces tworzenia rzadko będzie polegał na budowie wszystkich podsystemów od zera. Na ogół część podsystemów będzie jednak komercyjnymi systemami z półki (Commercial, Off-The-Shelf, COTS) zakupionymi w celu integracji z naszym systemem.</a:t>
            </a:r>
            <a:endParaRPr lang="en-GB" sz="2500"/>
          </a:p>
          <a:p>
            <a:pPr>
              <a:buSzPct val="110000"/>
              <a:buFontTx/>
              <a:buChar char="•"/>
            </a:pPr>
            <a:r>
              <a:rPr lang="pl-PL" sz="2500"/>
              <a:t>Różne systemy są zwykle tworzone równolegle.</a:t>
            </a:r>
            <a:endParaRPr lang="en-GB" sz="25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 sz="2500"/>
              <a:t>Z powodów technicznych i menedżerskich najlepiej jest jednak integrować przyrostowo, tzn. w jednym kroku jest integrowany jeden system.</a:t>
            </a:r>
            <a:endParaRPr lang="en-GB" sz="2500"/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 sz="2500"/>
              <a:t>Zwykle nie da się ustalić harmonogramów budowania wszystkich podsystemów tak, aby kończyły się w tym samym czasie.</a:t>
            </a:r>
            <a:endParaRPr lang="en-GB" sz="2500"/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 sz="2500"/>
              <a:t>Integracja przyrostowa zmniejsza koszty wykrywania błędów.</a:t>
            </a:r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 sz="2500"/>
              <a:t>Awarie podsystemów , które są konsekwencjami niewłaściwych założeń o innych podsystemach, są zwykle wykrywane w trakcie integracji systemu.</a:t>
            </a:r>
            <a:endParaRPr lang="en-GB" sz="25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Integracja systemu</a:t>
            </a:r>
            <a:endParaRPr lang="en-GB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5025" cy="41306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/>
              <a:t>Środowisko, w którym system ma być zainstalowany, jest inne niż to, które zakładali twórcy systemu.</a:t>
            </a:r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/>
              <a:t>Potencjalni użytkownicy systemu mogą być wrogami jego wprowadzenia.</a:t>
            </a:r>
            <a:endParaRPr lang="en-GB"/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/>
              <a:t>Nowy system ma koegzystować z istniejącym systemem do czasu przekonania firmy, że nowy system pracuje poprawnie.</a:t>
            </a:r>
            <a:endParaRPr lang="en-GB"/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/>
              <a:t>Mogą wystąpić fizyczne problemy z instalacją.</a:t>
            </a:r>
            <a:endParaRPr lang="en-GB"/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Problemy instalacji</a:t>
            </a:r>
            <a:endParaRPr lang="en-GB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110000"/>
              <a:buFontTx/>
              <a:buChar char="•"/>
            </a:pPr>
            <a:r>
              <a:rPr lang="pl-PL" sz="2500"/>
              <a:t>Uruchomienie systemu może wymagać organizacji sesji szkoleniowych dla operatorów i zmiany normalnego toku pracy.</a:t>
            </a:r>
            <a:endParaRPr lang="en-GB" sz="2500"/>
          </a:p>
          <a:p>
            <a:pPr>
              <a:buSzPct val="110000"/>
              <a:buFontTx/>
              <a:buChar char="•"/>
            </a:pPr>
            <a:r>
              <a:rPr lang="pl-PL" sz="2500"/>
              <a:t>Nie wykryte problemy mogą pojawić się w tej fazie, ponieważ specyfikacja systemu mogła zawierać błędy i opuszczenia.</a:t>
            </a:r>
            <a:endParaRPr lang="en-GB" sz="2500"/>
          </a:p>
          <a:p>
            <a:pPr>
              <a:buSzPct val="110000"/>
              <a:buFontTx/>
              <a:buChar char="•"/>
            </a:pPr>
            <a:r>
              <a:rPr lang="pl-PL" sz="2500"/>
              <a:t>Współpraca nowego systemu z istniejącymi już systemami:</a:t>
            </a:r>
            <a:endParaRPr lang="en-GB" sz="2500"/>
          </a:p>
          <a:p>
            <a:pPr lvl="1">
              <a:buSzPct val="110000"/>
            </a:pPr>
            <a:r>
              <a:rPr lang="pl-PL" sz="2000"/>
              <a:t>niekompatybilność,</a:t>
            </a:r>
          </a:p>
          <a:p>
            <a:pPr lvl="1">
              <a:buSzPct val="110000"/>
            </a:pPr>
            <a:r>
              <a:rPr lang="pl-PL" sz="2000"/>
              <a:t>zwiększenie liczby błędów operatora, poprzez mylenie poleceń dostępnych w różnych interfejsach.</a:t>
            </a:r>
            <a:endParaRPr lang="en-GB" sz="20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Działanie systemu</a:t>
            </a:r>
            <a:endParaRPr lang="en-GB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Ewolucja systemu</a:t>
            </a: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110000"/>
              <a:buFontTx/>
              <a:buChar char="•"/>
            </a:pPr>
            <a:r>
              <a:rPr lang="pl-PL" sz="2500"/>
              <a:t>Czas życia wielkich złożonych systemów jest bardzo długi. W trakcie swego działania systemy te musza ewoluować.</a:t>
            </a:r>
            <a:endParaRPr lang="en-GB" sz="2500"/>
          </a:p>
          <a:p>
            <a:pPr>
              <a:buSzPct val="110000"/>
              <a:buFontTx/>
              <a:buChar char="•"/>
            </a:pPr>
            <a:r>
              <a:rPr lang="pl-PL" sz="2500"/>
              <a:t>Ewolucja oprogramowania jest ze swej natury kosztowna:</a:t>
            </a:r>
            <a:endParaRPr lang="en-GB" sz="2500"/>
          </a:p>
          <a:p>
            <a:pPr lvl="1">
              <a:buSzPct val="110000"/>
            </a:pPr>
            <a:r>
              <a:rPr lang="pl-PL" sz="2000"/>
              <a:t>proponowane zmiany muszą być bardzo starannie rozważone z punktu widzenia przedsiębiorstwa i technologii,</a:t>
            </a:r>
            <a:endParaRPr lang="en-GB" sz="2000"/>
          </a:p>
          <a:p>
            <a:pPr lvl="1">
              <a:buSzPct val="110000"/>
            </a:pPr>
            <a:r>
              <a:rPr lang="pl-PL" sz="2000"/>
              <a:t>podsystemy nigdy nie są całkowicie niezależne,</a:t>
            </a:r>
          </a:p>
          <a:p>
            <a:pPr lvl="1">
              <a:buSzPct val="110000"/>
            </a:pPr>
            <a:r>
              <a:rPr lang="pl-PL" sz="2000"/>
              <a:t>przyczyny pierwotnych decyzji projektowych zwykle nie są zapisywane,</a:t>
            </a:r>
            <a:endParaRPr lang="en-GB" sz="2000"/>
          </a:p>
          <a:p>
            <a:pPr lvl="1">
              <a:buSzPct val="110000"/>
            </a:pPr>
            <a:r>
              <a:rPr lang="pl-PL" sz="2000"/>
              <a:t>w miarę starzenia się systemu jego struktura staje się coraz bardziej skomplikowana przez zmiany.</a:t>
            </a:r>
            <a:endParaRPr lang="en-GB" sz="2000"/>
          </a:p>
          <a:p>
            <a:pPr>
              <a:buSzPct val="110000"/>
              <a:buFontTx/>
              <a:buChar char="•"/>
            </a:pPr>
            <a:endParaRPr lang="en-GB" sz="200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Likwidacja systemu</a:t>
            </a: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pl-PL"/>
              <a:t>Likwidacja systemu oznacza wycofanie go po okresie jego pożytecznego użytkowania.</a:t>
            </a:r>
          </a:p>
          <a:p>
            <a:pPr>
              <a:buSzTx/>
              <a:buFontTx/>
              <a:buChar char="•"/>
            </a:pPr>
            <a:r>
              <a:rPr lang="pl-PL"/>
              <a:t>Utylizacja substancji systemu</a:t>
            </a:r>
            <a:r>
              <a:rPr lang="en-US"/>
              <a:t>.</a:t>
            </a:r>
            <a:endParaRPr lang="en-GB"/>
          </a:p>
          <a:p>
            <a:pPr>
              <a:buSzTx/>
              <a:buFontTx/>
              <a:buChar char="•"/>
            </a:pPr>
            <a:r>
              <a:rPr lang="pl-PL"/>
              <a:t>W wypadku samego oprogramowania, w odróżnieniu od całego systemu, nie ma mowy o żadnych fizycznych problemach z likwidacją.</a:t>
            </a:r>
            <a:endParaRPr lang="en-GB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Zaopatrywanie w system</a:t>
            </a:r>
            <a:endParaRPr lang="en-GB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/>
              <a:t>Klientami kupującymi złożone systemy komputerowe są zwykle duże przedsiębiorstwa, np. instytucje wojskowe, rządowe i służby ratownicze.</a:t>
            </a:r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/>
              <a:t>System może być kupiony jako całość, a także jako zestaw oddzielnych części, które potem się integruje, specyficznie projektuje i wytwarza.</a:t>
            </a:r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/>
              <a:t>W wypadku wielkich systemów podjęcie decyzji, którą z tych opcji wybrać, może trwać miesiące, a nawet lata.</a:t>
            </a:r>
            <a:endParaRPr lang="en-GB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Proces zaopatrywania w system</a:t>
            </a:r>
            <a:endParaRPr lang="en-GB"/>
          </a:p>
        </p:txBody>
      </p:sp>
      <p:sp>
        <p:nvSpPr>
          <p:cNvPr id="74153" name="Rectangle 425"/>
          <p:cNvSpPr>
            <a:spLocks noChangeArrowheads="1"/>
          </p:cNvSpPr>
          <p:nvPr/>
        </p:nvSpPr>
        <p:spPr bwMode="auto">
          <a:xfrm>
            <a:off x="1087438" y="4746625"/>
            <a:ext cx="13017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l-PL" sz="1900">
                <a:solidFill>
                  <a:srgbClr val="000000"/>
                </a:solidFill>
              </a:rPr>
              <a:t> </a:t>
            </a:r>
            <a:endParaRPr lang="pl-PL"/>
          </a:p>
        </p:txBody>
      </p:sp>
      <p:sp>
        <p:nvSpPr>
          <p:cNvPr id="74570" name="Text Box 842"/>
          <p:cNvSpPr txBox="1">
            <a:spLocks noChangeArrowheads="1"/>
          </p:cNvSpPr>
          <p:nvPr/>
        </p:nvSpPr>
        <p:spPr bwMode="auto">
          <a:xfrm>
            <a:off x="1295400" y="23622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1600"/>
              <a:t>Zaadaptuj wymagania</a:t>
            </a:r>
          </a:p>
        </p:txBody>
      </p:sp>
      <p:sp>
        <p:nvSpPr>
          <p:cNvPr id="74571" name="Text Box 843"/>
          <p:cNvSpPr txBox="1">
            <a:spLocks noChangeArrowheads="1"/>
          </p:cNvSpPr>
          <p:nvPr/>
        </p:nvSpPr>
        <p:spPr bwMode="auto">
          <a:xfrm>
            <a:off x="3641725" y="2424113"/>
            <a:ext cx="1425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600"/>
              <a:t>Wybierz</a:t>
            </a:r>
            <a:r>
              <a:rPr lang="pl-PL" sz="1400"/>
              <a:t> system</a:t>
            </a:r>
          </a:p>
        </p:txBody>
      </p:sp>
      <p:sp>
        <p:nvSpPr>
          <p:cNvPr id="74572" name="Text Box 844"/>
          <p:cNvSpPr txBox="1">
            <a:spLocks noChangeArrowheads="1"/>
          </p:cNvSpPr>
          <p:nvPr/>
        </p:nvSpPr>
        <p:spPr bwMode="auto">
          <a:xfrm>
            <a:off x="1066800" y="44958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400"/>
              <a:t>Wyślij zapytanie ofertowe</a:t>
            </a:r>
          </a:p>
        </p:txBody>
      </p:sp>
      <p:sp>
        <p:nvSpPr>
          <p:cNvPr id="74573" name="Text Box 845"/>
          <p:cNvSpPr txBox="1">
            <a:spLocks noChangeArrowheads="1"/>
          </p:cNvSpPr>
          <p:nvPr/>
        </p:nvSpPr>
        <p:spPr bwMode="auto">
          <a:xfrm>
            <a:off x="3886200" y="4495800"/>
            <a:ext cx="1255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1400"/>
              <a:t>Wybierz ofertę</a:t>
            </a:r>
          </a:p>
        </p:txBody>
      </p:sp>
      <p:sp>
        <p:nvSpPr>
          <p:cNvPr id="74574" name="Text Box 846"/>
          <p:cNvSpPr txBox="1">
            <a:spLocks noChangeArrowheads="1"/>
          </p:cNvSpPr>
          <p:nvPr/>
        </p:nvSpPr>
        <p:spPr bwMode="auto">
          <a:xfrm>
            <a:off x="5943600" y="4495800"/>
            <a:ext cx="147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Negocjuj kontrakt</a:t>
            </a:r>
          </a:p>
        </p:txBody>
      </p:sp>
      <p:sp>
        <p:nvSpPr>
          <p:cNvPr id="74575" name="Text Box 847"/>
          <p:cNvSpPr txBox="1">
            <a:spLocks noChangeArrowheads="1"/>
          </p:cNvSpPr>
          <p:nvPr/>
        </p:nvSpPr>
        <p:spPr bwMode="auto">
          <a:xfrm>
            <a:off x="8001000" y="4419600"/>
            <a:ext cx="1295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200"/>
              <a:t>Podpisz kontrakt</a:t>
            </a:r>
            <a:endParaRPr lang="en-US" sz="1200"/>
          </a:p>
          <a:p>
            <a:pPr algn="ctr"/>
            <a:r>
              <a:rPr lang="pl-PL" sz="1200"/>
              <a:t>na </a:t>
            </a:r>
            <a:r>
              <a:rPr lang="pl-PL" sz="1400"/>
              <a:t>budowanie</a:t>
            </a:r>
          </a:p>
        </p:txBody>
      </p:sp>
      <p:sp>
        <p:nvSpPr>
          <p:cNvPr id="74576" name="Text Box 848"/>
          <p:cNvSpPr txBox="1">
            <a:spLocks noChangeArrowheads="1"/>
          </p:cNvSpPr>
          <p:nvPr/>
        </p:nvSpPr>
        <p:spPr bwMode="auto">
          <a:xfrm>
            <a:off x="7908925" y="2373313"/>
            <a:ext cx="1504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1400"/>
              <a:t>Wybierz dostawcę</a:t>
            </a:r>
          </a:p>
        </p:txBody>
      </p:sp>
      <p:sp>
        <p:nvSpPr>
          <p:cNvPr id="74577" name="Text Box 849"/>
          <p:cNvSpPr txBox="1">
            <a:spLocks noChangeArrowheads="1"/>
          </p:cNvSpPr>
          <p:nvPr/>
        </p:nvSpPr>
        <p:spPr bwMode="auto">
          <a:xfrm>
            <a:off x="5775325" y="2373313"/>
            <a:ext cx="1236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Ogłoś przetarg</a:t>
            </a:r>
          </a:p>
        </p:txBody>
      </p:sp>
      <p:sp>
        <p:nvSpPr>
          <p:cNvPr id="74578" name="Text Box 850"/>
          <p:cNvSpPr txBox="1">
            <a:spLocks noChangeArrowheads="1"/>
          </p:cNvSpPr>
          <p:nvPr/>
        </p:nvSpPr>
        <p:spPr bwMode="auto">
          <a:xfrm>
            <a:off x="0" y="3352800"/>
            <a:ext cx="2514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1600"/>
              <a:t>Zbadaj rynek w poszukiwaniu istniejących systemów</a:t>
            </a:r>
          </a:p>
        </p:txBody>
      </p:sp>
      <p:sp>
        <p:nvSpPr>
          <p:cNvPr id="74579" name="Text Box 851"/>
          <p:cNvSpPr txBox="1">
            <a:spLocks noChangeArrowheads="1"/>
          </p:cNvSpPr>
          <p:nvPr/>
        </p:nvSpPr>
        <p:spPr bwMode="auto">
          <a:xfrm>
            <a:off x="228600" y="1611313"/>
            <a:ext cx="1600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1400"/>
              <a:t> Systemy z półki </a:t>
            </a:r>
            <a:endParaRPr lang="en-US" sz="1400"/>
          </a:p>
          <a:p>
            <a:r>
              <a:rPr lang="en-US" sz="1400"/>
              <a:t> </a:t>
            </a:r>
            <a:r>
              <a:rPr lang="pl-PL" sz="1400"/>
              <a:t>są dostępne</a:t>
            </a:r>
          </a:p>
        </p:txBody>
      </p:sp>
      <p:sp>
        <p:nvSpPr>
          <p:cNvPr id="74580" name="Text Box 852"/>
          <p:cNvSpPr txBox="1">
            <a:spLocks noChangeArrowheads="1"/>
          </p:cNvSpPr>
          <p:nvPr/>
        </p:nvSpPr>
        <p:spPr bwMode="auto">
          <a:xfrm>
            <a:off x="136525" y="5334000"/>
            <a:ext cx="2149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1400"/>
              <a:t>Wymagany jest system </a:t>
            </a:r>
            <a:endParaRPr lang="en-US" sz="1400"/>
          </a:p>
          <a:p>
            <a:r>
              <a:rPr lang="pl-PL" sz="1400"/>
              <a:t>na zamówienie</a:t>
            </a:r>
          </a:p>
        </p:txBody>
      </p:sp>
      <p:sp>
        <p:nvSpPr>
          <p:cNvPr id="74581" name="AutoShape 853"/>
          <p:cNvSpPr>
            <a:spLocks noChangeArrowheads="1"/>
          </p:cNvSpPr>
          <p:nvPr/>
        </p:nvSpPr>
        <p:spPr bwMode="auto">
          <a:xfrm>
            <a:off x="5562600" y="2286000"/>
            <a:ext cx="19050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582" name="AutoShape 854"/>
          <p:cNvSpPr>
            <a:spLocks noChangeArrowheads="1"/>
          </p:cNvSpPr>
          <p:nvPr/>
        </p:nvSpPr>
        <p:spPr bwMode="auto">
          <a:xfrm>
            <a:off x="1295400" y="4343400"/>
            <a:ext cx="1981200" cy="609600"/>
          </a:xfrm>
          <a:prstGeom prst="roundRect">
            <a:avLst>
              <a:gd name="adj" fmla="val 2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583" name="AutoShape 855"/>
          <p:cNvSpPr>
            <a:spLocks noChangeArrowheads="1"/>
          </p:cNvSpPr>
          <p:nvPr/>
        </p:nvSpPr>
        <p:spPr bwMode="auto">
          <a:xfrm>
            <a:off x="7620000" y="2286000"/>
            <a:ext cx="19050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584" name="AutoShape 856"/>
          <p:cNvSpPr>
            <a:spLocks noChangeArrowheads="1"/>
          </p:cNvSpPr>
          <p:nvPr/>
        </p:nvSpPr>
        <p:spPr bwMode="auto">
          <a:xfrm>
            <a:off x="3429000" y="2286000"/>
            <a:ext cx="19050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585" name="AutoShape 857"/>
          <p:cNvSpPr>
            <a:spLocks noChangeArrowheads="1"/>
          </p:cNvSpPr>
          <p:nvPr/>
        </p:nvSpPr>
        <p:spPr bwMode="auto">
          <a:xfrm>
            <a:off x="1295400" y="2286000"/>
            <a:ext cx="19050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586" name="AutoShape 858"/>
          <p:cNvSpPr>
            <a:spLocks noChangeArrowheads="1"/>
          </p:cNvSpPr>
          <p:nvPr/>
        </p:nvSpPr>
        <p:spPr bwMode="auto">
          <a:xfrm>
            <a:off x="5715000" y="4343400"/>
            <a:ext cx="1905000" cy="609600"/>
          </a:xfrm>
          <a:prstGeom prst="roundRect">
            <a:avLst>
              <a:gd name="adj" fmla="val 2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587" name="AutoShape 859"/>
          <p:cNvSpPr>
            <a:spLocks noChangeArrowheads="1"/>
          </p:cNvSpPr>
          <p:nvPr/>
        </p:nvSpPr>
        <p:spPr bwMode="auto">
          <a:xfrm>
            <a:off x="7772400" y="4343400"/>
            <a:ext cx="1905000" cy="609600"/>
          </a:xfrm>
          <a:prstGeom prst="roundRect">
            <a:avLst>
              <a:gd name="adj" fmla="val 2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588" name="AutoShape 860"/>
          <p:cNvSpPr>
            <a:spLocks noChangeArrowheads="1"/>
          </p:cNvSpPr>
          <p:nvPr/>
        </p:nvSpPr>
        <p:spPr bwMode="auto">
          <a:xfrm>
            <a:off x="0" y="3352800"/>
            <a:ext cx="2514600" cy="762000"/>
          </a:xfrm>
          <a:prstGeom prst="roundRect">
            <a:avLst>
              <a:gd name="adj" fmla="val 2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589" name="AutoShape 861"/>
          <p:cNvSpPr>
            <a:spLocks noChangeArrowheads="1"/>
          </p:cNvSpPr>
          <p:nvPr/>
        </p:nvSpPr>
        <p:spPr bwMode="auto">
          <a:xfrm>
            <a:off x="3581400" y="4343400"/>
            <a:ext cx="1905000" cy="609600"/>
          </a:xfrm>
          <a:prstGeom prst="roundRect">
            <a:avLst>
              <a:gd name="adj" fmla="val 2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594" name="Line 866"/>
          <p:cNvSpPr>
            <a:spLocks noChangeShapeType="1"/>
          </p:cNvSpPr>
          <p:nvPr/>
        </p:nvSpPr>
        <p:spPr bwMode="auto">
          <a:xfrm>
            <a:off x="32004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74595" name="Line 867"/>
          <p:cNvSpPr>
            <a:spLocks noChangeShapeType="1"/>
          </p:cNvSpPr>
          <p:nvPr/>
        </p:nvSpPr>
        <p:spPr bwMode="auto">
          <a:xfrm>
            <a:off x="53340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74597" name="Line 869"/>
          <p:cNvSpPr>
            <a:spLocks noChangeShapeType="1"/>
          </p:cNvSpPr>
          <p:nvPr/>
        </p:nvSpPr>
        <p:spPr bwMode="auto">
          <a:xfrm>
            <a:off x="74676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74598" name="Line 870"/>
          <p:cNvSpPr>
            <a:spLocks noChangeShapeType="1"/>
          </p:cNvSpPr>
          <p:nvPr/>
        </p:nvSpPr>
        <p:spPr bwMode="auto">
          <a:xfrm>
            <a:off x="3276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74599" name="Line 871"/>
          <p:cNvSpPr>
            <a:spLocks noChangeShapeType="1"/>
          </p:cNvSpPr>
          <p:nvPr/>
        </p:nvSpPr>
        <p:spPr bwMode="auto">
          <a:xfrm>
            <a:off x="5486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74600" name="Line 872"/>
          <p:cNvSpPr>
            <a:spLocks noChangeShapeType="1"/>
          </p:cNvSpPr>
          <p:nvPr/>
        </p:nvSpPr>
        <p:spPr bwMode="auto">
          <a:xfrm>
            <a:off x="7620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74607" name="Line 879"/>
          <p:cNvSpPr>
            <a:spLocks noChangeShapeType="1"/>
          </p:cNvSpPr>
          <p:nvPr/>
        </p:nvSpPr>
        <p:spPr bwMode="auto">
          <a:xfrm flipV="1">
            <a:off x="685800" y="2590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74608" name="Line 880"/>
          <p:cNvSpPr>
            <a:spLocks noChangeShapeType="1"/>
          </p:cNvSpPr>
          <p:nvPr/>
        </p:nvSpPr>
        <p:spPr bwMode="auto">
          <a:xfrm>
            <a:off x="6858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cxnSp>
        <p:nvCxnSpPr>
          <p:cNvPr id="74611" name="AutoShape 883"/>
          <p:cNvCxnSpPr>
            <a:cxnSpLocks noChangeShapeType="1"/>
            <a:endCxn id="74585" idx="1"/>
          </p:cNvCxnSpPr>
          <p:nvPr/>
        </p:nvCxnSpPr>
        <p:spPr bwMode="auto">
          <a:xfrm>
            <a:off x="685800" y="25908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613" name="Line 885"/>
          <p:cNvSpPr>
            <a:spLocks noChangeShapeType="1"/>
          </p:cNvSpPr>
          <p:nvPr/>
        </p:nvSpPr>
        <p:spPr bwMode="auto">
          <a:xfrm>
            <a:off x="6858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</a:t>
            </a:r>
            <a:r>
              <a:rPr lang="pl-PL"/>
              <a:t>oblemy zaopatrywania</a:t>
            </a:r>
            <a:endParaRPr lang="en-GB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110000"/>
              <a:buFontTx/>
              <a:buChar char="•"/>
            </a:pPr>
            <a:r>
              <a:rPr lang="pl-PL" sz="2500"/>
              <a:t>Komponenty z półki zwykle nie spełniają wymagań idealnie, chyba że napisano te wymagania z myślą o tych właśnie komponentach.</a:t>
            </a:r>
          </a:p>
          <a:p>
            <a:pPr>
              <a:buSzPct val="110000"/>
              <a:buFontTx/>
              <a:buChar char="•"/>
            </a:pPr>
            <a:r>
              <a:rPr lang="pl-PL" sz="2500"/>
              <a:t>Gdy system będzie budowany na zamówienie, specyfikacja wymagań jest podstawą kontraktu na zamówienie w system.</a:t>
            </a:r>
            <a:endParaRPr lang="en-GB" sz="2500"/>
          </a:p>
          <a:p>
            <a:pPr>
              <a:buSzPct val="110000"/>
              <a:buFontTx/>
              <a:buChar char="•"/>
            </a:pPr>
            <a:r>
              <a:rPr lang="pl-PL" sz="2500"/>
              <a:t>Po wybraniu wykonawcy systemu następuje okres negocjacji kontraktu, w trakcie którego uzgadnia się dalsze zmiany wymagań i omawia różne sprawy, np. koszt zmian.</a:t>
            </a:r>
            <a:endParaRPr lang="en-GB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Co to jest system</a:t>
            </a:r>
            <a:r>
              <a:rPr lang="en-GB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606550"/>
            <a:ext cx="8455025" cy="4129088"/>
          </a:xfrm>
          <a:noFill/>
          <a:ln/>
        </p:spPr>
        <p:txBody>
          <a:bodyPr/>
          <a:lstStyle/>
          <a:p>
            <a:pPr algn="just">
              <a:buSzTx/>
              <a:buFontTx/>
              <a:buChar char="•"/>
            </a:pPr>
            <a:r>
              <a:rPr lang="pl-PL" sz="2500"/>
              <a:t>System jest celową kolekcją powiązanych ze sobą komponentów, które współpracują, aby osiągnąć pewien cel. </a:t>
            </a:r>
            <a:endParaRPr lang="en-GB" sz="2500"/>
          </a:p>
          <a:p>
            <a:pPr algn="just">
              <a:buSzTx/>
              <a:buFontTx/>
              <a:buChar char="•"/>
            </a:pPr>
            <a:r>
              <a:rPr lang="pl-PL" sz="2500"/>
              <a:t>Bardzo prosty system, na przykład pióro, jest zrobiony z trzech lub czterech komponentów sprzętowych</a:t>
            </a:r>
            <a:r>
              <a:rPr lang="en-GB" sz="2500"/>
              <a:t>.</a:t>
            </a:r>
          </a:p>
          <a:p>
            <a:pPr algn="just">
              <a:buSzTx/>
              <a:buFontTx/>
              <a:buChar char="•"/>
            </a:pPr>
            <a:r>
              <a:rPr lang="en-GB" sz="2500"/>
              <a:t>System </a:t>
            </a:r>
            <a:r>
              <a:rPr lang="pl-PL" sz="2500"/>
              <a:t>kontroli lotów składa się z tysięcy komponentów programowych i sprzętowych oraz użytkowników, którzy podejmują decyzje na podstawie informacji otrzymanej z systemu.</a:t>
            </a:r>
            <a:endParaRPr lang="en-GB" sz="250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Wykonawcy i podwykonawcy</a:t>
            </a:r>
            <a:endParaRPr lang="en-GB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ct val="110000"/>
              <a:buFontTx/>
              <a:buChar char="•"/>
            </a:pPr>
            <a:r>
              <a:rPr lang="pl-PL" sz="2500"/>
              <a:t>Bardzo wiele firm może samodzielnie projektować, tworzyć i przetestować wszystkie komponenty wielkiego złożonego systemu.</a:t>
            </a:r>
          </a:p>
          <a:p>
            <a:pPr>
              <a:buSzPct val="110000"/>
              <a:buFontTx/>
              <a:buChar char="•"/>
            </a:pPr>
            <a:r>
              <a:rPr lang="pl-PL" sz="2500"/>
              <a:t>Wykonawca, którego zwykle nazywamy generalnym, może podpisać kontrakt na zbudowanie rozmaitych podsystemów z pewna liczbą podwykonawców.</a:t>
            </a:r>
            <a:endParaRPr lang="en-GB" sz="2500"/>
          </a:p>
          <a:p>
            <a:pPr>
              <a:buSzPct val="110000"/>
              <a:buFontTx/>
              <a:buChar char="•"/>
            </a:pPr>
            <a:r>
              <a:rPr lang="pl-PL" sz="2500"/>
              <a:t>Takie konsorcjum powinno być zdolne do wykonania wszystkich prac związanych z tym typem systemu.</a:t>
            </a:r>
            <a:endParaRPr lang="en-GB" sz="250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5025" cy="1108075"/>
          </a:xfrm>
          <a:noFill/>
          <a:ln/>
        </p:spPr>
        <p:txBody>
          <a:bodyPr/>
          <a:lstStyle/>
          <a:p>
            <a:r>
              <a:rPr lang="pl-PL"/>
              <a:t>Model wykonawca - podwykonawca</a:t>
            </a:r>
            <a:endParaRPr lang="en-GB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57200" y="1752600"/>
            <a:ext cx="9040813" cy="4078288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H="1">
            <a:off x="1524000" y="3581400"/>
            <a:ext cx="1981200" cy="121920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auto">
          <a:xfrm>
            <a:off x="2133600" y="2743200"/>
            <a:ext cx="230188" cy="242888"/>
          </a:xfrm>
          <a:prstGeom prst="ellipse">
            <a:avLst/>
          </a:prstGeom>
          <a:solidFill>
            <a:srgbClr val="FDFEF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735" name="Oval 31"/>
          <p:cNvSpPr>
            <a:spLocks noChangeArrowheads="1"/>
          </p:cNvSpPr>
          <p:nvPr/>
        </p:nvSpPr>
        <p:spPr bwMode="auto">
          <a:xfrm>
            <a:off x="4765675" y="5057775"/>
            <a:ext cx="131763" cy="1206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736" name="Rectangle 32"/>
          <p:cNvSpPr>
            <a:spLocks noChangeArrowheads="1"/>
          </p:cNvSpPr>
          <p:nvPr/>
        </p:nvSpPr>
        <p:spPr bwMode="auto">
          <a:xfrm>
            <a:off x="3657600" y="4800600"/>
            <a:ext cx="2466975" cy="784225"/>
          </a:xfrm>
          <a:prstGeom prst="rect">
            <a:avLst/>
          </a:prstGeom>
          <a:noFill/>
          <a:ln w="238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751" name="Rectangle 47"/>
          <p:cNvSpPr>
            <a:spLocks noChangeArrowheads="1"/>
          </p:cNvSpPr>
          <p:nvPr/>
        </p:nvSpPr>
        <p:spPr bwMode="auto">
          <a:xfrm>
            <a:off x="5554663" y="4906963"/>
            <a:ext cx="1968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l-PL" sz="2100">
                <a:solidFill>
                  <a:srgbClr val="000000"/>
                </a:solidFill>
              </a:rPr>
              <a:t> </a:t>
            </a:r>
            <a:endParaRPr lang="pl-PL"/>
          </a:p>
        </p:txBody>
      </p:sp>
      <p:sp>
        <p:nvSpPr>
          <p:cNvPr id="72773" name="Rectangle 69"/>
          <p:cNvSpPr>
            <a:spLocks noChangeArrowheads="1"/>
          </p:cNvSpPr>
          <p:nvPr/>
        </p:nvSpPr>
        <p:spPr bwMode="auto">
          <a:xfrm>
            <a:off x="533400" y="4800600"/>
            <a:ext cx="2498725" cy="784225"/>
          </a:xfrm>
          <a:prstGeom prst="rect">
            <a:avLst/>
          </a:prstGeom>
          <a:noFill/>
          <a:ln w="238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788" name="Rectangle 84"/>
          <p:cNvSpPr>
            <a:spLocks noChangeArrowheads="1"/>
          </p:cNvSpPr>
          <p:nvPr/>
        </p:nvSpPr>
        <p:spPr bwMode="auto">
          <a:xfrm>
            <a:off x="2432050" y="4906963"/>
            <a:ext cx="1968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l-PL" sz="2100">
                <a:solidFill>
                  <a:srgbClr val="000000"/>
                </a:solidFill>
              </a:rPr>
              <a:t> </a:t>
            </a:r>
            <a:endParaRPr lang="pl-PL"/>
          </a:p>
        </p:txBody>
      </p:sp>
      <p:sp>
        <p:nvSpPr>
          <p:cNvPr id="72810" name="Rectangle 106"/>
          <p:cNvSpPr>
            <a:spLocks noChangeArrowheads="1"/>
          </p:cNvSpPr>
          <p:nvPr/>
        </p:nvSpPr>
        <p:spPr bwMode="auto">
          <a:xfrm>
            <a:off x="6629400" y="4800600"/>
            <a:ext cx="2533650" cy="784225"/>
          </a:xfrm>
          <a:prstGeom prst="rect">
            <a:avLst/>
          </a:prstGeom>
          <a:noFill/>
          <a:ln w="238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825" name="Rectangle 121"/>
          <p:cNvSpPr>
            <a:spLocks noChangeArrowheads="1"/>
          </p:cNvSpPr>
          <p:nvPr/>
        </p:nvSpPr>
        <p:spPr bwMode="auto">
          <a:xfrm>
            <a:off x="8710613" y="4906963"/>
            <a:ext cx="1968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l-PL" sz="2100">
                <a:solidFill>
                  <a:srgbClr val="000000"/>
                </a:solidFill>
              </a:rPr>
              <a:t> </a:t>
            </a:r>
            <a:endParaRPr lang="pl-PL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3505200" y="3276600"/>
            <a:ext cx="2466975" cy="752475"/>
          </a:xfrm>
          <a:prstGeom prst="rect">
            <a:avLst/>
          </a:prstGeom>
          <a:noFill/>
          <a:ln w="238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886" name="Oval 182"/>
          <p:cNvSpPr>
            <a:spLocks noChangeArrowheads="1"/>
          </p:cNvSpPr>
          <p:nvPr/>
        </p:nvSpPr>
        <p:spPr bwMode="auto">
          <a:xfrm>
            <a:off x="4765675" y="2006600"/>
            <a:ext cx="131763" cy="1206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887" name="Rectangle 183"/>
          <p:cNvSpPr>
            <a:spLocks noChangeArrowheads="1"/>
          </p:cNvSpPr>
          <p:nvPr/>
        </p:nvSpPr>
        <p:spPr bwMode="auto">
          <a:xfrm>
            <a:off x="3276600" y="1676400"/>
            <a:ext cx="3124200" cy="838200"/>
          </a:xfrm>
          <a:prstGeom prst="rect">
            <a:avLst/>
          </a:prstGeom>
          <a:noFill/>
          <a:ln w="238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893" name="Rectangle 189"/>
          <p:cNvSpPr>
            <a:spLocks noChangeArrowheads="1"/>
          </p:cNvSpPr>
          <p:nvPr/>
        </p:nvSpPr>
        <p:spPr bwMode="auto">
          <a:xfrm>
            <a:off x="5029200" y="1704975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pl-PL"/>
          </a:p>
        </p:txBody>
      </p:sp>
      <p:sp>
        <p:nvSpPr>
          <p:cNvPr id="72902" name="Line 198"/>
          <p:cNvSpPr>
            <a:spLocks noChangeShapeType="1"/>
          </p:cNvSpPr>
          <p:nvPr/>
        </p:nvSpPr>
        <p:spPr bwMode="auto">
          <a:xfrm>
            <a:off x="4800600" y="2514600"/>
            <a:ext cx="0" cy="762000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903" name="Line 199"/>
          <p:cNvSpPr>
            <a:spLocks noChangeShapeType="1"/>
          </p:cNvSpPr>
          <p:nvPr/>
        </p:nvSpPr>
        <p:spPr bwMode="auto">
          <a:xfrm>
            <a:off x="4800600" y="4038600"/>
            <a:ext cx="0" cy="762000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72904" name="Text Box 200"/>
          <p:cNvSpPr txBox="1">
            <a:spLocks noChangeArrowheads="1"/>
          </p:cNvSpPr>
          <p:nvPr/>
        </p:nvSpPr>
        <p:spPr bwMode="auto">
          <a:xfrm>
            <a:off x="3276600" y="1905000"/>
            <a:ext cx="3084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2000"/>
              <a:t>Klient potrzebujący systemu</a:t>
            </a:r>
          </a:p>
        </p:txBody>
      </p:sp>
      <p:sp>
        <p:nvSpPr>
          <p:cNvPr id="72908" name="Text Box 204"/>
          <p:cNvSpPr txBox="1">
            <a:spLocks noChangeArrowheads="1"/>
          </p:cNvSpPr>
          <p:nvPr/>
        </p:nvSpPr>
        <p:spPr bwMode="auto">
          <a:xfrm>
            <a:off x="3657600" y="35052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 sz="1800"/>
              <a:t>Generalny</a:t>
            </a:r>
            <a:r>
              <a:rPr lang="en-US" sz="1800"/>
              <a:t> </a:t>
            </a:r>
            <a:r>
              <a:rPr lang="pl-PL" sz="1800"/>
              <a:t>wykonawca</a:t>
            </a:r>
          </a:p>
        </p:txBody>
      </p:sp>
      <p:sp>
        <p:nvSpPr>
          <p:cNvPr id="72910" name="Text Box 206"/>
          <p:cNvSpPr txBox="1">
            <a:spLocks noChangeArrowheads="1"/>
          </p:cNvSpPr>
          <p:nvPr/>
        </p:nvSpPr>
        <p:spPr bwMode="auto">
          <a:xfrm>
            <a:off x="762000" y="5029200"/>
            <a:ext cx="178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sz="1800"/>
              <a:t>Podwykonawca</a:t>
            </a:r>
            <a:r>
              <a:rPr lang="pl-PL" sz="1600"/>
              <a:t> 1</a:t>
            </a:r>
          </a:p>
        </p:txBody>
      </p:sp>
      <p:sp>
        <p:nvSpPr>
          <p:cNvPr id="72912" name="Text Box 208"/>
          <p:cNvSpPr txBox="1">
            <a:spLocks noChangeArrowheads="1"/>
          </p:cNvSpPr>
          <p:nvPr/>
        </p:nvSpPr>
        <p:spPr bwMode="auto">
          <a:xfrm>
            <a:off x="3886200" y="4953000"/>
            <a:ext cx="178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sz="1800"/>
              <a:t>Podwykonawca</a:t>
            </a:r>
            <a:r>
              <a:rPr lang="pl-PL" sz="1600"/>
              <a:t> 2</a:t>
            </a:r>
          </a:p>
        </p:txBody>
      </p:sp>
      <p:sp>
        <p:nvSpPr>
          <p:cNvPr id="72914" name="Text Box 210"/>
          <p:cNvSpPr txBox="1">
            <a:spLocks noChangeArrowheads="1"/>
          </p:cNvSpPr>
          <p:nvPr/>
        </p:nvSpPr>
        <p:spPr bwMode="auto">
          <a:xfrm>
            <a:off x="6804025" y="51736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/>
          </a:p>
        </p:txBody>
      </p:sp>
      <p:sp>
        <p:nvSpPr>
          <p:cNvPr id="72915" name="Text Box 211"/>
          <p:cNvSpPr txBox="1">
            <a:spLocks noChangeArrowheads="1"/>
          </p:cNvSpPr>
          <p:nvPr/>
        </p:nvSpPr>
        <p:spPr bwMode="auto">
          <a:xfrm>
            <a:off x="7086600" y="4953000"/>
            <a:ext cx="178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sz="1800"/>
              <a:t>Podwykonawca</a:t>
            </a:r>
            <a:r>
              <a:rPr lang="pl-PL" sz="1600"/>
              <a:t> 3</a:t>
            </a:r>
          </a:p>
        </p:txBody>
      </p:sp>
      <p:sp>
        <p:nvSpPr>
          <p:cNvPr id="72917" name="Line 213"/>
          <p:cNvSpPr>
            <a:spLocks noChangeShapeType="1"/>
          </p:cNvSpPr>
          <p:nvPr/>
        </p:nvSpPr>
        <p:spPr bwMode="auto">
          <a:xfrm flipH="1" flipV="1">
            <a:off x="5943600" y="3657600"/>
            <a:ext cx="1981200" cy="1143000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Główne tezy</a:t>
            </a: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06550"/>
            <a:ext cx="8455025" cy="4129088"/>
          </a:xfrm>
          <a:noFill/>
          <a:ln/>
        </p:spPr>
        <p:txBody>
          <a:bodyPr/>
          <a:lstStyle/>
          <a:p>
            <a:pPr>
              <a:buSzPct val="110000"/>
              <a:buFontTx/>
              <a:buChar char="•"/>
            </a:pPr>
            <a:r>
              <a:rPr lang="pl-PL" sz="2800"/>
              <a:t>Inżynieria systemów jest złożonym i trudnym procesem, który wymaga wkładu pracy specjalistów wielu dziedzin inżynierii. </a:t>
            </a:r>
          </a:p>
          <a:p>
            <a:pPr>
              <a:buSzPct val="110000"/>
              <a:buFontTx/>
              <a:buChar char="•"/>
            </a:pPr>
            <a:r>
              <a:rPr lang="pl-PL" sz="2800"/>
              <a:t>Pojawiające się właściwości systemu są charakterystykami systemu jako całości, a nie jego części składowych.</a:t>
            </a:r>
          </a:p>
          <a:p>
            <a:pPr>
              <a:buSzPct val="110000"/>
              <a:buFontTx/>
              <a:buChar char="•"/>
            </a:pPr>
            <a:r>
              <a:rPr lang="pl-PL" sz="2800"/>
              <a:t>Architektury systemów zwykle prezentuje się na diagramach blokowych, przedstawiających główne podsystemy i związki między nimi.</a:t>
            </a:r>
            <a:endParaRPr lang="en-GB" sz="2800"/>
          </a:p>
          <a:p>
            <a:endParaRPr lang="en-GB" sz="280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l-PL"/>
              <a:t>Główne tezy c.d.</a:t>
            </a:r>
            <a:endParaRPr lang="en-GB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 sz="2800"/>
              <a:t>Typami komponentów funkcjonalnych systemu są komponenty detektorowe, komponenty detektorowe, komponenty obliczeniowe, komponenty koordynujące, komponenty komunikacyjne i komponenty interfejsu.</a:t>
            </a:r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 sz="2800"/>
              <a:t>Proces inżynierii systemów obejmuje specyfikację, projektowanie, tworzenie, integrację i testowanie.</a:t>
            </a:r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r>
              <a:rPr lang="pl-PL" sz="2800"/>
              <a:t>Proces zaopatrywania w system obejmuje specyfikację systemu, ogłoszenie przetargu, wybór dostawcy i zawarcie kontraktu na dostawę systemu.</a:t>
            </a:r>
          </a:p>
          <a:p>
            <a:pPr>
              <a:lnSpc>
                <a:spcPct val="90000"/>
              </a:lnSpc>
              <a:buSzPct val="110000"/>
              <a:buFontTx/>
              <a:buChar char="•"/>
            </a:pPr>
            <a:endParaRPr lang="pl-PL" sz="2800"/>
          </a:p>
          <a:p>
            <a:pPr>
              <a:lnSpc>
                <a:spcPct val="90000"/>
              </a:lnSpc>
            </a:pPr>
            <a:endParaRPr lang="en-GB" sz="2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Problem</a:t>
            </a:r>
            <a:r>
              <a:rPr lang="pl-PL"/>
              <a:t>y instrukcji systemów</a:t>
            </a: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pl-PL"/>
              <a:t>Duże systemy są z reguły przeznaczone do rozwiązywania skomplikowanych zadań.</a:t>
            </a:r>
            <a:endParaRPr lang="en-GB"/>
          </a:p>
          <a:p>
            <a:pPr>
              <a:buSzTx/>
              <a:buFontTx/>
              <a:buChar char="•"/>
            </a:pPr>
            <a:r>
              <a:rPr lang="pl-PL"/>
              <a:t>Inżynieria s</a:t>
            </a:r>
            <a:r>
              <a:rPr lang="en-GB"/>
              <a:t>ystem</a:t>
            </a:r>
            <a:r>
              <a:rPr lang="pl-PL"/>
              <a:t>owa wymaga dużego wysiłku koordynacyjnego:</a:t>
            </a:r>
            <a:endParaRPr lang="en-GB"/>
          </a:p>
          <a:p>
            <a:pPr lvl="1">
              <a:buSzTx/>
            </a:pPr>
            <a:r>
              <a:rPr lang="pl-PL"/>
              <a:t>wzajemne związki pomiędzy komponentami,</a:t>
            </a:r>
            <a:endParaRPr lang="en-GB"/>
          </a:p>
          <a:p>
            <a:pPr lvl="1">
              <a:buSzTx/>
            </a:pPr>
            <a:r>
              <a:rPr lang="pl-PL"/>
              <a:t>wymóg zrozumienia innych dziedzin inżynierii.</a:t>
            </a:r>
            <a:endParaRPr lang="en-GB"/>
          </a:p>
          <a:p>
            <a:pPr>
              <a:buSzTx/>
              <a:buFontTx/>
              <a:buChar char="•"/>
            </a:pPr>
            <a:r>
              <a:rPr lang="en-GB"/>
              <a:t>System</a:t>
            </a:r>
            <a:r>
              <a:rPr lang="pl-PL"/>
              <a:t>y muszą być trwałe.</a:t>
            </a:r>
            <a:endParaRPr lang="en-GB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63525"/>
            <a:ext cx="9182100" cy="1108075"/>
          </a:xfrm>
          <a:noFill/>
          <a:ln/>
        </p:spPr>
        <p:txBody>
          <a:bodyPr/>
          <a:lstStyle/>
          <a:p>
            <a:r>
              <a:rPr lang="pl-PL"/>
              <a:t>Oprogramowanie, a inżynieria systemowa</a:t>
            </a:r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pl-PL"/>
              <a:t>Wzrasta rola oprogramowania np. w powszechnie stosowanych urządzeniach elektronicznych</a:t>
            </a:r>
            <a:r>
              <a:rPr lang="en-US"/>
              <a:t>.</a:t>
            </a:r>
            <a:endParaRPr lang="en-GB"/>
          </a:p>
          <a:p>
            <a:pPr>
              <a:buSzTx/>
              <a:buFontTx/>
              <a:buChar char="•"/>
            </a:pPr>
            <a:r>
              <a:rPr lang="pl-PL"/>
              <a:t>Ogólnie rzec biorąc problemy inżynierii systemów są podobne do problemów inżynierii oprogramowania</a:t>
            </a:r>
            <a:r>
              <a:rPr lang="en-US"/>
              <a:t>.</a:t>
            </a:r>
            <a:endParaRPr lang="en-GB"/>
          </a:p>
          <a:p>
            <a:pPr>
              <a:buSzTx/>
              <a:buFontTx/>
              <a:buChar char="•"/>
            </a:pPr>
            <a:r>
              <a:rPr lang="pl-PL"/>
              <a:t>Przez nieporozumienie problem oprogramowania jest spostrzegany jako problem inżynierii systemowej</a:t>
            </a:r>
            <a:r>
              <a:rPr lang="en-US"/>
              <a:t>.</a:t>
            </a:r>
            <a:endParaRPr lang="en-GB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Właściwości systemów</a:t>
            </a:r>
            <a:endParaRPr lang="en-GB"/>
          </a:p>
        </p:txBody>
      </p:sp>
      <p:sp>
        <p:nvSpPr>
          <p:cNvPr id="747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Tx/>
              <a:buChar char="•"/>
            </a:pPr>
            <a:r>
              <a:rPr lang="pl-PL" sz="2500"/>
              <a:t>Systemy charakteryzują się tym, że właściwości i zachowania ich komponentów są nierozerwalnie ze sobą splecione</a:t>
            </a:r>
            <a:r>
              <a:rPr lang="en-US" sz="2500"/>
              <a:t>.</a:t>
            </a:r>
            <a:endParaRPr lang="en-GB" sz="2500"/>
          </a:p>
          <a:p>
            <a:pPr>
              <a:buSzTx/>
              <a:buFontTx/>
              <a:buChar char="•"/>
            </a:pPr>
            <a:r>
              <a:rPr lang="pl-PL" sz="2500"/>
              <a:t>Poprawne działanie każdego z komponentów systemu zależy od funkcjonowania kilku innych komponentów</a:t>
            </a:r>
            <a:r>
              <a:rPr lang="en-US" sz="2500"/>
              <a:t>.</a:t>
            </a:r>
            <a:endParaRPr lang="pl-PL" sz="2500"/>
          </a:p>
          <a:p>
            <a:pPr>
              <a:buSzTx/>
              <a:buFontTx/>
              <a:buChar char="•"/>
            </a:pPr>
            <a:r>
              <a:rPr lang="pl-PL" sz="2500"/>
              <a:t>Złożone zależności między komponentami systemu oznaczają, że system jest czymś więcej niż tylko sumą swoich części. Te </a:t>
            </a:r>
            <a:r>
              <a:rPr lang="pl-PL" sz="2500" i="1"/>
              <a:t>pojawiające się właściwości</a:t>
            </a:r>
            <a:r>
              <a:rPr lang="pl-PL" sz="2500"/>
              <a:t> (Checkland, 1981) nie mogą być przypisane żadnej części systemu. </a:t>
            </a:r>
            <a:endParaRPr lang="en-GB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Przykłady </a:t>
            </a: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SzTx/>
              <a:buFontTx/>
              <a:buChar char="•"/>
            </a:pPr>
            <a:r>
              <a:rPr lang="pl-PL" i="1"/>
              <a:t>Całkowity ciężar systemu</a:t>
            </a:r>
            <a:r>
              <a:rPr lang="en-GB"/>
              <a:t> </a:t>
            </a:r>
          </a:p>
          <a:p>
            <a:pPr lvl="1" algn="just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SzTx/>
            </a:pPr>
            <a:r>
              <a:rPr lang="pl-PL"/>
              <a:t>jest przykładem pojawiającej się właściwości, którą można wyznaczyć z właściwości poszczególnych komponentów </a:t>
            </a:r>
            <a:r>
              <a:rPr lang="en-GB"/>
              <a:t>.</a:t>
            </a:r>
          </a:p>
          <a:p>
            <a:pPr algn="just">
              <a:lnSpc>
                <a:spcPct val="90000"/>
              </a:lnSpc>
              <a:spcAft>
                <a:spcPts val="625"/>
              </a:spcAft>
              <a:buSzTx/>
              <a:buFontTx/>
              <a:buChar char="•"/>
            </a:pPr>
            <a:r>
              <a:rPr lang="pl-PL" i="1"/>
              <a:t>Niezawodność systemu</a:t>
            </a:r>
            <a:r>
              <a:rPr lang="en-GB"/>
              <a:t> </a:t>
            </a:r>
          </a:p>
          <a:p>
            <a:pPr lvl="1" algn="just">
              <a:lnSpc>
                <a:spcPct val="90000"/>
              </a:lnSpc>
              <a:spcAft>
                <a:spcPts val="625"/>
              </a:spcAft>
              <a:buSzTx/>
            </a:pPr>
            <a:r>
              <a:rPr lang="pl-PL"/>
              <a:t>zależy od niezawodności komponentów systemu i związków między nimi. </a:t>
            </a:r>
            <a:endParaRPr lang="en-GB"/>
          </a:p>
          <a:p>
            <a:pPr algn="just">
              <a:lnSpc>
                <a:spcPct val="90000"/>
              </a:lnSpc>
              <a:buSzTx/>
              <a:buFontTx/>
              <a:buChar char="•"/>
            </a:pPr>
            <a:r>
              <a:rPr lang="pl-PL" i="1"/>
              <a:t>Użyteczność systemu</a:t>
            </a:r>
            <a:r>
              <a:rPr lang="en-GB"/>
              <a:t> 	</a:t>
            </a:r>
          </a:p>
          <a:p>
            <a:pPr lvl="1" algn="just">
              <a:lnSpc>
                <a:spcPct val="90000"/>
              </a:lnSpc>
              <a:buSzTx/>
            </a:pPr>
            <a:r>
              <a:rPr lang="pl-PL"/>
              <a:t>jest bardzo złożoną właściwością, która nie zależy jedynie od oprogramowania i sprzętu, ale także od operatorów systemu i środowiska, w którym się go używa </a:t>
            </a:r>
            <a:r>
              <a:rPr lang="en-GB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Typy pojawiających się właściwości systemu</a:t>
            </a:r>
            <a:endParaRPr lang="en-GB"/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SzTx/>
              <a:buFontTx/>
              <a:buChar char="•"/>
            </a:pPr>
            <a:r>
              <a:rPr lang="pl-PL"/>
              <a:t>Właściwości niefunkcjonalne, </a:t>
            </a:r>
            <a:endParaRPr lang="en-GB"/>
          </a:p>
          <a:p>
            <a:pPr lvl="1" algn="just">
              <a:lnSpc>
                <a:spcPct val="90000"/>
              </a:lnSpc>
              <a:buSzTx/>
            </a:pPr>
            <a:r>
              <a:rPr lang="pl-PL"/>
              <a:t>takie jak niezawodność, efektywność, bezpieczeństwo i zabezpieczenia. Są związane z zachowaniem systemu w jego środowisku pracy</a:t>
            </a:r>
            <a:r>
              <a:rPr lang="en-GB"/>
              <a:t>.</a:t>
            </a:r>
            <a:r>
              <a:rPr lang="pl-PL"/>
              <a:t> Często są zasadnicze dla systemów komputerowych, ponieważ niepowodzenie w osiągnięciu pewnego zdefiniowanego minimalnego ich poziomu może sprawić, że system będzie bezużyteczny.</a:t>
            </a:r>
            <a:endParaRPr lang="en-GB"/>
          </a:p>
          <a:p>
            <a:pPr algn="just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SzTx/>
              <a:buFontTx/>
              <a:buChar char="•"/>
            </a:pPr>
            <a:r>
              <a:rPr lang="pl-PL"/>
              <a:t>Właściwości funkcjonalne,</a:t>
            </a:r>
            <a:endParaRPr lang="en-GB"/>
          </a:p>
          <a:p>
            <a:pPr lvl="1" algn="just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SzTx/>
            </a:pPr>
            <a:r>
              <a:rPr lang="pl-PL"/>
              <a:t>które są widoczne, gdy wszystkie części systemu współpracują, aby osiągnąć pewien cel</a:t>
            </a:r>
            <a:r>
              <a:rPr lang="en-GB"/>
              <a:t>.</a:t>
            </a:r>
            <a:r>
              <a:rPr lang="pl-PL"/>
              <a:t> Rower ma na przykład cechę funkcjonalną bycia środkiem transportu, gdy scali się go z jego części.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untitled 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5/e:SLIDES:Ch. 31 Process improvement</Template>
  <TotalTime>929</TotalTime>
  <Pages>44</Pages>
  <Words>2329</Words>
  <Application>Microsoft PowerPoint 4.0</Application>
  <PresentationFormat>Papier A4 (210x297 mm)</PresentationFormat>
  <Paragraphs>259</Paragraphs>
  <Slides>43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48" baseType="lpstr">
      <vt:lpstr>Times</vt:lpstr>
      <vt:lpstr>Zapf Dingbats</vt:lpstr>
      <vt:lpstr>Monotype Sorts</vt:lpstr>
      <vt:lpstr>Times New Roman</vt:lpstr>
      <vt:lpstr>untitled 1</vt:lpstr>
      <vt:lpstr>Inżynieria systemów komputerowych</vt:lpstr>
      <vt:lpstr>Cele</vt:lpstr>
      <vt:lpstr>Zawartość</vt:lpstr>
      <vt:lpstr>Co to jest system?</vt:lpstr>
      <vt:lpstr>Problemy instrukcji systemów</vt:lpstr>
      <vt:lpstr>Oprogramowanie, a inżynieria systemowa</vt:lpstr>
      <vt:lpstr>Właściwości systemów</vt:lpstr>
      <vt:lpstr>Przykłady </vt:lpstr>
      <vt:lpstr>Typy pojawiających się właściwości systemu</vt:lpstr>
      <vt:lpstr>Niezawodność systemu</vt:lpstr>
      <vt:lpstr>Czynniki wpływające na niezawodność całego systemu</vt:lpstr>
      <vt:lpstr>Zależność czynników niezawodności</vt:lpstr>
      <vt:lpstr>Efektywność i użyteczność, bezpieczeństwo i zabezpieczenia</vt:lpstr>
      <vt:lpstr>Systemy i ich środowiska</vt:lpstr>
      <vt:lpstr>Hierarchia systemów</vt:lpstr>
      <vt:lpstr>Ludzkie i organizacyjne czynniki obecne w środowisku systemu</vt:lpstr>
      <vt:lpstr>Modelowanie systemu</vt:lpstr>
      <vt:lpstr>Prosty system antywłamaniowy</vt:lpstr>
      <vt:lpstr>Komponenty funkcjonalne systemu</vt:lpstr>
      <vt:lpstr>Przykłady komponentów funkcjonalnych systemu </vt:lpstr>
      <vt:lpstr> C.d. przykładów komponentów funkcjonalnych systemu </vt:lpstr>
      <vt:lpstr>Charakterystyka procesu  inżynierii systemów</vt:lpstr>
      <vt:lpstr>Proces inżynierii systemów</vt:lpstr>
      <vt:lpstr>Interdyscyplinarna zawiłość inżynierii systemów</vt:lpstr>
      <vt:lpstr>Rodzaje wymagań systemowych</vt:lpstr>
      <vt:lpstr>Dwojaki sposób definiowania wymagań systemowych</vt:lpstr>
      <vt:lpstr>Trudność z określaniem wymagań stawianych systemowi</vt:lpstr>
      <vt:lpstr>Proces projektowania systemu </vt:lpstr>
      <vt:lpstr>Diagram procesu projektowania systemu </vt:lpstr>
      <vt:lpstr>Trudności z określaniem wymagań stawianych systemowi</vt:lpstr>
      <vt:lpstr>Tworzenie podsystemów</vt:lpstr>
      <vt:lpstr>Integracja systemu</vt:lpstr>
      <vt:lpstr>Problemy instalacji</vt:lpstr>
      <vt:lpstr>Działanie systemu</vt:lpstr>
      <vt:lpstr>Ewolucja systemu</vt:lpstr>
      <vt:lpstr>Likwidacja systemu</vt:lpstr>
      <vt:lpstr>Zaopatrywanie w system</vt:lpstr>
      <vt:lpstr>Proces zaopatrywania w system</vt:lpstr>
      <vt:lpstr>Problemy zaopatrywania</vt:lpstr>
      <vt:lpstr>Wykonawcy i podwykonawcy</vt:lpstr>
      <vt:lpstr>Model wykonawca - podwykonawca</vt:lpstr>
      <vt:lpstr>Główne tezy</vt:lpstr>
      <vt:lpstr>Główne tezy c.d.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Inzynieria oprogramowania</dc:title>
  <dc:creator>Piotrek</dc:creator>
  <cp:lastModifiedBy>Piotrek</cp:lastModifiedBy>
  <cp:revision>68</cp:revision>
  <cp:lastPrinted>2000-08-02T08:29:21Z</cp:lastPrinted>
  <dcterms:created xsi:type="dcterms:W3CDTF">1995-11-21T10:58:14Z</dcterms:created>
  <dcterms:modified xsi:type="dcterms:W3CDTF">2015-10-07T14:19:41Z</dcterms:modified>
</cp:coreProperties>
</file>