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0" r:id="rId3"/>
    <p:sldId id="265" r:id="rId4"/>
    <p:sldId id="266" r:id="rId5"/>
    <p:sldId id="264" r:id="rId6"/>
    <p:sldId id="267" r:id="rId7"/>
    <p:sldId id="269" r:id="rId8"/>
    <p:sldId id="290" r:id="rId9"/>
    <p:sldId id="271" r:id="rId10"/>
    <p:sldId id="270" r:id="rId11"/>
    <p:sldId id="291" r:id="rId12"/>
    <p:sldId id="25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56" autoAdjust="0"/>
    <p:restoredTop sz="94660"/>
  </p:normalViewPr>
  <p:slideViewPr>
    <p:cSldViewPr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7960A-1DCE-4F44-AB11-58B12713D7AF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A8E413-18A1-43FB-AC46-F76677F35C49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oa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12/soap-envelo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785786" y="1285860"/>
            <a:ext cx="7643866" cy="2400657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6000" b="1" dirty="0" smtClean="0"/>
              <a:t>SOAP</a:t>
            </a:r>
            <a:endParaRPr lang="pl-PL" sz="6000" b="1" dirty="0" smtClean="0"/>
          </a:p>
          <a:p>
            <a:pPr algn="ctr"/>
            <a:r>
              <a:rPr lang="en-US" sz="4500" b="1" dirty="0" smtClean="0"/>
              <a:t>Simple </a:t>
            </a:r>
            <a:r>
              <a:rPr lang="en-US" sz="4500" b="1" dirty="0" smtClean="0"/>
              <a:t>Object Access </a:t>
            </a:r>
            <a:r>
              <a:rPr lang="en-US" sz="4500" b="1" dirty="0" smtClean="0"/>
              <a:t>Protocol</a:t>
            </a:r>
            <a:endParaRPr lang="pl-PL" sz="4500" dirty="0"/>
          </a:p>
        </p:txBody>
      </p:sp>
      <p:sp>
        <p:nvSpPr>
          <p:cNvPr id="7" name="Prostokąt 6"/>
          <p:cNvSpPr/>
          <p:nvPr/>
        </p:nvSpPr>
        <p:spPr>
          <a:xfrm>
            <a:off x="642910" y="5286388"/>
            <a:ext cx="7929618" cy="1015663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/>
            <a:r>
              <a:rPr lang="pl-PL" sz="30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Autor pracy:</a:t>
            </a:r>
          </a:p>
          <a:p>
            <a:pPr lvl="0" algn="ctr"/>
            <a:r>
              <a:rPr lang="pl-PL" sz="30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Piotr Aleksandrowicz</a:t>
            </a:r>
            <a:endParaRPr lang="pl-PL" sz="30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FAULT– informacja o błędzie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Informacja o błędzie dotyczącym wiadomości SOAP </a:t>
            </a:r>
            <a:r>
              <a:rPr lang="pl-PL" dirty="0" smtClean="0"/>
              <a:t>przekazywana jest </a:t>
            </a:r>
            <a:r>
              <a:rPr lang="pl-PL" dirty="0" smtClean="0"/>
              <a:t>wewnątrz elementu </a:t>
            </a:r>
            <a:r>
              <a:rPr lang="pl-PL" dirty="0" err="1" smtClean="0"/>
              <a:t>Fault</a:t>
            </a:r>
            <a:r>
              <a:rPr lang="pl-PL" dirty="0" smtClean="0"/>
              <a:t>.</a:t>
            </a:r>
          </a:p>
          <a:p>
            <a:r>
              <a:rPr lang="pl-PL" dirty="0" smtClean="0"/>
              <a:t>Element </a:t>
            </a:r>
            <a:r>
              <a:rPr lang="pl-PL" dirty="0" err="1" smtClean="0"/>
              <a:t>Fault</a:t>
            </a:r>
            <a:r>
              <a:rPr lang="pl-PL" dirty="0" smtClean="0"/>
              <a:t> musi być </a:t>
            </a:r>
            <a:r>
              <a:rPr lang="pl-PL" dirty="0" smtClean="0"/>
              <a:t>potomkiem elementu </a:t>
            </a:r>
            <a:r>
              <a:rPr lang="pl-PL" dirty="0" smtClean="0"/>
              <a:t>Body i może wystąpić tylko raz w dokumencie.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FAULT– informacja o błędzie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700" dirty="0" smtClean="0"/>
              <a:t>&lt;</a:t>
            </a:r>
            <a:r>
              <a:rPr lang="pl-PL" sz="1700" dirty="0" err="1" smtClean="0"/>
              <a:t>SOAP</a:t>
            </a:r>
            <a:r>
              <a:rPr lang="pl-PL" sz="1700" i="1" dirty="0" err="1" smtClean="0"/>
              <a:t>−ENV:Envelope</a:t>
            </a:r>
            <a:endParaRPr lang="pl-PL" sz="1700" i="1" dirty="0" smtClean="0"/>
          </a:p>
          <a:p>
            <a:pPr>
              <a:buNone/>
            </a:pPr>
            <a:r>
              <a:rPr lang="en-US" sz="1700" dirty="0" err="1" smtClean="0"/>
              <a:t>xmlns</a:t>
            </a:r>
            <a:r>
              <a:rPr lang="en-US" sz="1700" dirty="0" smtClean="0"/>
              <a:t>:SOAP</a:t>
            </a:r>
            <a:r>
              <a:rPr lang="en-US" sz="1700" i="1" dirty="0" smtClean="0"/>
              <a:t>−ENV=" http: // schemas . </a:t>
            </a:r>
            <a:r>
              <a:rPr lang="en-US" sz="1700" i="1" dirty="0" err="1" smtClean="0"/>
              <a:t>xmlsoap</a:t>
            </a:r>
            <a:r>
              <a:rPr lang="en-US" sz="1700" i="1" dirty="0" smtClean="0"/>
              <a:t> .org / soap/ envelope /"&gt;</a:t>
            </a:r>
          </a:p>
          <a:p>
            <a:pPr lvl="1">
              <a:buNone/>
            </a:pPr>
            <a:r>
              <a:rPr lang="pl-PL" sz="1700" dirty="0" smtClean="0"/>
              <a:t>&lt;</a:t>
            </a:r>
            <a:r>
              <a:rPr lang="pl-PL" sz="1700" dirty="0" err="1" smtClean="0"/>
              <a:t>SOAP</a:t>
            </a:r>
            <a:r>
              <a:rPr lang="pl-PL" sz="1700" i="1" dirty="0" err="1" smtClean="0"/>
              <a:t>−ENV:Body</a:t>
            </a:r>
            <a:r>
              <a:rPr lang="pl-PL" sz="1700" i="1" dirty="0" smtClean="0"/>
              <a:t>&gt;</a:t>
            </a:r>
          </a:p>
          <a:p>
            <a:pPr lvl="2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	&lt;</a:t>
            </a:r>
            <a:r>
              <a:rPr lang="pl-PL" sz="1700" dirty="0" err="1" smtClean="0">
                <a:solidFill>
                  <a:schemeClr val="accent1"/>
                </a:solidFill>
              </a:rPr>
              <a:t>SOAP</a:t>
            </a:r>
            <a:r>
              <a:rPr lang="pl-PL" sz="1700" i="1" dirty="0" err="1" smtClean="0">
                <a:solidFill>
                  <a:schemeClr val="accent1"/>
                </a:solidFill>
              </a:rPr>
              <a:t>−</a:t>
            </a:r>
            <a:r>
              <a:rPr lang="pl-PL" sz="1700" i="1" dirty="0" err="1" smtClean="0">
                <a:solidFill>
                  <a:schemeClr val="accent1"/>
                </a:solidFill>
              </a:rPr>
              <a:t>ENV:Fault</a:t>
            </a:r>
            <a:r>
              <a:rPr lang="pl-PL" sz="1700" i="1" dirty="0" smtClean="0">
                <a:solidFill>
                  <a:schemeClr val="accent1"/>
                </a:solidFill>
              </a:rPr>
              <a:t>&gt;</a:t>
            </a:r>
          </a:p>
          <a:p>
            <a:pPr lvl="4">
              <a:buNone/>
            </a:pPr>
            <a:r>
              <a:rPr lang="pt-BR" sz="1700" dirty="0" smtClean="0">
                <a:solidFill>
                  <a:schemeClr val="accent1"/>
                </a:solidFill>
              </a:rPr>
              <a:t>&lt;f a u l t c o d e&gt;</a:t>
            </a:r>
          </a:p>
          <a:p>
            <a:pPr lvl="4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	</a:t>
            </a:r>
            <a:r>
              <a:rPr lang="pl-PL" sz="1700" dirty="0" err="1" smtClean="0">
                <a:solidFill>
                  <a:schemeClr val="accent1"/>
                </a:solidFill>
              </a:rPr>
              <a:t>SOAP</a:t>
            </a:r>
            <a:r>
              <a:rPr lang="pl-PL" sz="1700" i="1" dirty="0" err="1" smtClean="0">
                <a:solidFill>
                  <a:schemeClr val="accent1"/>
                </a:solidFill>
              </a:rPr>
              <a:t>−ENV:MustUnderstand</a:t>
            </a:r>
            <a:endParaRPr lang="pl-PL" sz="1700" i="1" dirty="0" smtClean="0">
              <a:solidFill>
                <a:schemeClr val="accent1"/>
              </a:solidFill>
            </a:endParaRPr>
          </a:p>
          <a:p>
            <a:pPr lvl="4">
              <a:buNone/>
            </a:pPr>
            <a:r>
              <a:rPr lang="pt-BR" sz="1700" dirty="0" smtClean="0">
                <a:solidFill>
                  <a:schemeClr val="accent1"/>
                </a:solidFill>
              </a:rPr>
              <a:t>&lt;/ f a u l t c o d e&gt;</a:t>
            </a:r>
          </a:p>
          <a:p>
            <a:pPr lvl="4">
              <a:buNone/>
            </a:pPr>
            <a:r>
              <a:rPr lang="pt-BR" sz="1700" dirty="0" smtClean="0">
                <a:solidFill>
                  <a:schemeClr val="accent1"/>
                </a:solidFill>
              </a:rPr>
              <a:t>&lt;f a u l t s t r i n g&gt;</a:t>
            </a:r>
          </a:p>
          <a:p>
            <a:pPr lvl="4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	SOAP </a:t>
            </a:r>
            <a:r>
              <a:rPr lang="pl-PL" sz="1700" dirty="0" err="1" smtClean="0">
                <a:solidFill>
                  <a:schemeClr val="accent1"/>
                </a:solidFill>
              </a:rPr>
              <a:t>Must</a:t>
            </a:r>
            <a:r>
              <a:rPr lang="pl-PL" sz="1700" dirty="0" smtClean="0">
                <a:solidFill>
                  <a:schemeClr val="accent1"/>
                </a:solidFill>
              </a:rPr>
              <a:t> Under s </a:t>
            </a:r>
            <a:r>
              <a:rPr lang="pl-PL" sz="1700" dirty="0" err="1" smtClean="0">
                <a:solidFill>
                  <a:schemeClr val="accent1"/>
                </a:solidFill>
              </a:rPr>
              <a:t>tand</a:t>
            </a:r>
            <a:r>
              <a:rPr lang="pl-PL" sz="1700" dirty="0" smtClean="0">
                <a:solidFill>
                  <a:schemeClr val="accent1"/>
                </a:solidFill>
              </a:rPr>
              <a:t> Er </a:t>
            </a:r>
            <a:r>
              <a:rPr lang="pl-PL" sz="1700" dirty="0" err="1" smtClean="0">
                <a:solidFill>
                  <a:schemeClr val="accent1"/>
                </a:solidFill>
              </a:rPr>
              <a:t>ror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4">
              <a:buNone/>
            </a:pPr>
            <a:r>
              <a:rPr lang="pt-BR" sz="1700" dirty="0" smtClean="0">
                <a:solidFill>
                  <a:schemeClr val="accent1"/>
                </a:solidFill>
              </a:rPr>
              <a:t>&lt;/ f a u l t s t r i n g&gt;</a:t>
            </a:r>
          </a:p>
          <a:p>
            <a:pPr lvl="3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&lt;/</a:t>
            </a:r>
            <a:r>
              <a:rPr lang="pl-PL" sz="1700" dirty="0" err="1" smtClean="0">
                <a:solidFill>
                  <a:schemeClr val="accent1"/>
                </a:solidFill>
              </a:rPr>
              <a:t>SOAP</a:t>
            </a:r>
            <a:r>
              <a:rPr lang="pl-PL" sz="1700" i="1" dirty="0" err="1" smtClean="0">
                <a:solidFill>
                  <a:schemeClr val="accent1"/>
                </a:solidFill>
              </a:rPr>
              <a:t>−</a:t>
            </a:r>
            <a:r>
              <a:rPr lang="pl-PL" sz="1700" i="1" dirty="0" err="1" smtClean="0">
                <a:solidFill>
                  <a:schemeClr val="accent1"/>
                </a:solidFill>
              </a:rPr>
              <a:t>ENV:Fault</a:t>
            </a:r>
            <a:r>
              <a:rPr lang="pl-PL" sz="1700" i="1" dirty="0" smtClean="0">
                <a:solidFill>
                  <a:schemeClr val="accent1"/>
                </a:solidFill>
              </a:rPr>
              <a:t>&gt;</a:t>
            </a:r>
          </a:p>
          <a:p>
            <a:pPr lvl="1">
              <a:buNone/>
            </a:pPr>
            <a:r>
              <a:rPr lang="pl-PL" sz="1700" dirty="0" smtClean="0"/>
              <a:t>&lt;/</a:t>
            </a:r>
            <a:r>
              <a:rPr lang="pl-PL" sz="1700" dirty="0" err="1" smtClean="0"/>
              <a:t>SOAP</a:t>
            </a:r>
            <a:r>
              <a:rPr lang="pl-PL" sz="1700" i="1" dirty="0" err="1" smtClean="0"/>
              <a:t>−ENV:Body</a:t>
            </a:r>
            <a:r>
              <a:rPr lang="pl-PL" sz="1700" i="1" dirty="0" smtClean="0"/>
              <a:t>&gt;</a:t>
            </a:r>
          </a:p>
          <a:p>
            <a:pPr>
              <a:buNone/>
            </a:pPr>
            <a:r>
              <a:rPr lang="pl-PL" sz="1700" dirty="0" smtClean="0"/>
              <a:t>&lt;/</a:t>
            </a:r>
            <a:r>
              <a:rPr lang="pl-PL" sz="1700" dirty="0" err="1" smtClean="0"/>
              <a:t>SOAP</a:t>
            </a:r>
            <a:r>
              <a:rPr lang="pl-PL" sz="1700" i="1" dirty="0" err="1" smtClean="0"/>
              <a:t>−ENV:Envelope</a:t>
            </a:r>
            <a:r>
              <a:rPr lang="pl-PL" sz="1700" i="1" dirty="0" smtClean="0"/>
              <a:t>&gt;</a:t>
            </a:r>
            <a:endParaRPr lang="pl-PL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Bibliografia: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http</a:t>
            </a:r>
            <a:r>
              <a:rPr lang="pl-PL" dirty="0" smtClean="0"/>
              <a:t>://www.math.uni.opole.pl/~zlipinski/ProgSieciowe.Pliki/ProgSieciowe-10-uslugiWWW.pdf</a:t>
            </a:r>
          </a:p>
          <a:p>
            <a:r>
              <a:rPr lang="pl-PL" dirty="0" smtClean="0"/>
              <a:t>https://www.mimuw.edu.pl/~czarnik/zajecia/xml07/H11-edi.pdf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dirty="0" smtClean="0"/>
              <a:t>Definicja SOAP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SOAP </a:t>
            </a:r>
            <a:r>
              <a:rPr lang="pl-PL" dirty="0" smtClean="0"/>
              <a:t>jest protokołem służącym aplikacjom sieciowym na wymianę danych w protokole HTTP, w których struktura danych określona jest w formacie XML</a:t>
            </a:r>
            <a:r>
              <a:rPr lang="pl-PL" dirty="0" smtClean="0"/>
              <a:t>.</a:t>
            </a:r>
          </a:p>
          <a:p>
            <a:r>
              <a:rPr lang="pl-PL" dirty="0" smtClean="0"/>
              <a:t>Jest niezależny od platformy sprzętowej oraz języka programowania.</a:t>
            </a:r>
          </a:p>
          <a:p>
            <a:r>
              <a:rPr lang="pl-PL" dirty="0" smtClean="0"/>
              <a:t>SOAP jest standardem </a:t>
            </a:r>
            <a:r>
              <a:rPr lang="pl-PL" dirty="0" smtClean="0"/>
              <a:t>W3C: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 smtClean="0">
                <a:hlinkClick r:id="rId2"/>
              </a:rPr>
              <a:t>://www.w3.org/TR/</a:t>
            </a:r>
            <a:r>
              <a:rPr lang="pl-PL" dirty="0" err="1" smtClean="0">
                <a:hlinkClick r:id="rId2"/>
              </a:rPr>
              <a:t>soap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pPr algn="just"/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Po co został stworzony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Większość </a:t>
            </a:r>
            <a:r>
              <a:rPr lang="pl-PL" dirty="0" smtClean="0"/>
              <a:t>aplikacji sieciowych komunikuje się w Internecie wykorzystując standardowe komponenty takie, jak obiekty DCOM, obiekty CORBA. Obiekty te korzystają z protokołu RPC. Wadą tego sposobu komunikacji jest to, że firewalle i serwery </a:t>
            </a:r>
            <a:r>
              <a:rPr lang="pl-PL" dirty="0" err="1" smtClean="0"/>
              <a:t>proxy</a:t>
            </a:r>
            <a:r>
              <a:rPr lang="pl-PL" dirty="0" smtClean="0"/>
              <a:t> blokują tego typu komunikację.</a:t>
            </a:r>
          </a:p>
          <a:p>
            <a:r>
              <a:rPr lang="pl-PL" dirty="0" smtClean="0"/>
              <a:t>Firewalle i serwery </a:t>
            </a:r>
            <a:r>
              <a:rPr lang="pl-PL" dirty="0" err="1" smtClean="0"/>
              <a:t>proxy</a:t>
            </a:r>
            <a:r>
              <a:rPr lang="pl-PL" dirty="0" smtClean="0"/>
              <a:t> </a:t>
            </a:r>
            <a:r>
              <a:rPr lang="pl-PL" dirty="0" smtClean="0"/>
              <a:t>zazwyczaj </a:t>
            </a:r>
            <a:r>
              <a:rPr lang="pl-PL" dirty="0" smtClean="0"/>
              <a:t>nie blokują komunikacji w protokole HTTP, tzn. port nasłuchiwania serwera WWW jest zazwyczaj otwarty. </a:t>
            </a:r>
          </a:p>
          <a:p>
            <a:r>
              <a:rPr lang="pl-PL" dirty="0" smtClean="0"/>
              <a:t>Protokół SOAP został stworzony więc przez firmę Microsoft w celu wymiany danych w protokole HTTP i formacie XML.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Wiadomość SOAP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l-PL" dirty="0" smtClean="0"/>
              <a:t>Dokument </a:t>
            </a:r>
            <a:r>
              <a:rPr lang="pl-PL" dirty="0" smtClean="0"/>
              <a:t>XML - </a:t>
            </a:r>
            <a:r>
              <a:rPr lang="pl-PL" dirty="0" smtClean="0"/>
              <a:t>jedna wiadomość</a:t>
            </a:r>
          </a:p>
          <a:p>
            <a:pPr lvl="1"/>
            <a:r>
              <a:rPr lang="pl-PL" dirty="0" smtClean="0"/>
              <a:t>przestrzeń </a:t>
            </a:r>
            <a:r>
              <a:rPr lang="pl-PL" dirty="0" smtClean="0"/>
              <a:t>nazw: </a:t>
            </a:r>
            <a:r>
              <a:rPr lang="pl-PL" dirty="0" smtClean="0">
                <a:hlinkClick r:id="rId2"/>
              </a:rPr>
              <a:t>http</a:t>
            </a:r>
            <a:r>
              <a:rPr lang="pl-PL" dirty="0" smtClean="0">
                <a:hlinkClick r:id="rId2"/>
              </a:rPr>
              <a:t>://www.w3.org/2001/12/</a:t>
            </a:r>
            <a:r>
              <a:rPr lang="pl-PL" dirty="0" err="1" smtClean="0">
                <a:hlinkClick r:id="rId2"/>
              </a:rPr>
              <a:t>soap-envelope</a:t>
            </a:r>
            <a:endParaRPr lang="pl-PL" dirty="0" smtClean="0"/>
          </a:p>
          <a:p>
            <a:pPr lvl="1"/>
            <a:r>
              <a:rPr lang="pl-PL" dirty="0" smtClean="0"/>
              <a:t>element </a:t>
            </a:r>
            <a:r>
              <a:rPr lang="pl-PL" dirty="0" smtClean="0"/>
              <a:t>główny: </a:t>
            </a:r>
            <a:r>
              <a:rPr lang="pl-PL" b="1" dirty="0" err="1" smtClean="0"/>
              <a:t>envelope</a:t>
            </a:r>
            <a:r>
              <a:rPr lang="pl-PL" b="1" dirty="0" smtClean="0"/>
              <a:t> </a:t>
            </a:r>
            <a:r>
              <a:rPr lang="pl-PL" dirty="0" smtClean="0"/>
              <a:t>-</a:t>
            </a:r>
            <a:r>
              <a:rPr lang="pl-PL" b="1" dirty="0" smtClean="0"/>
              <a:t> </a:t>
            </a:r>
            <a:r>
              <a:rPr lang="pl-PL" dirty="0" smtClean="0"/>
              <a:t>zawiera </a:t>
            </a:r>
            <a:r>
              <a:rPr lang="pl-PL" dirty="0" smtClean="0"/>
              <a:t>treść </a:t>
            </a:r>
            <a:r>
              <a:rPr lang="pl-PL" dirty="0" smtClean="0"/>
              <a:t>wiadomości</a:t>
            </a:r>
            <a:endParaRPr lang="pl-PL" dirty="0" smtClean="0"/>
          </a:p>
          <a:p>
            <a:pPr lvl="0"/>
            <a:r>
              <a:rPr lang="pl-PL" dirty="0" smtClean="0"/>
              <a:t>Składniki dokumentu (elementy </a:t>
            </a:r>
            <a:r>
              <a:rPr lang="pl-PL" dirty="0" smtClean="0"/>
              <a:t>w </a:t>
            </a:r>
            <a:r>
              <a:rPr lang="pl-PL" dirty="0" smtClean="0"/>
              <a:t>głównym):</a:t>
            </a:r>
          </a:p>
          <a:p>
            <a:pPr lvl="1"/>
            <a:r>
              <a:rPr lang="pl-PL" b="1" dirty="0" err="1" smtClean="0"/>
              <a:t>header</a:t>
            </a:r>
            <a:r>
              <a:rPr lang="pl-PL" dirty="0" smtClean="0"/>
              <a:t> (</a:t>
            </a:r>
            <a:r>
              <a:rPr lang="pl-PL" dirty="0" smtClean="0"/>
              <a:t>opcjonalny) - zawiera </a:t>
            </a:r>
            <a:r>
              <a:rPr lang="pl-PL" dirty="0" smtClean="0"/>
              <a:t>informacje nagłówkowe</a:t>
            </a:r>
          </a:p>
          <a:p>
            <a:pPr lvl="1"/>
            <a:r>
              <a:rPr lang="pl-PL" b="1" dirty="0" smtClean="0"/>
              <a:t>body</a:t>
            </a:r>
            <a:r>
              <a:rPr lang="pl-PL" dirty="0" smtClean="0"/>
              <a:t> (obowiązkowy) </a:t>
            </a:r>
            <a:r>
              <a:rPr lang="pl-PL" dirty="0" smtClean="0"/>
              <a:t>- </a:t>
            </a:r>
            <a:r>
              <a:rPr lang="pl-PL" dirty="0" smtClean="0"/>
              <a:t>zawiera pytanie i odpowiedź</a:t>
            </a:r>
          </a:p>
          <a:p>
            <a:pPr lvl="0"/>
            <a:r>
              <a:rPr lang="pl-PL" dirty="0" smtClean="0"/>
              <a:t>Ograniczenia:</a:t>
            </a:r>
          </a:p>
          <a:p>
            <a:pPr lvl="1"/>
            <a:r>
              <a:rPr lang="pl-PL" dirty="0" smtClean="0"/>
              <a:t>brak DTD (i referencji do encji)</a:t>
            </a:r>
          </a:p>
          <a:p>
            <a:pPr lvl="1"/>
            <a:r>
              <a:rPr lang="pl-PL" dirty="0" smtClean="0"/>
              <a:t>brak instrukcji przetwarzania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HEADER – nagłówek SOAP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Nagłówek SOAP</a:t>
            </a:r>
          </a:p>
          <a:p>
            <a:pPr lvl="1"/>
            <a:r>
              <a:rPr lang="pl-PL" dirty="0" err="1" smtClean="0"/>
              <a:t>actor</a:t>
            </a:r>
            <a:r>
              <a:rPr lang="pl-PL" dirty="0" smtClean="0"/>
              <a:t> - opcjonalny identyfikator strony komunikacji (URI)</a:t>
            </a:r>
          </a:p>
          <a:p>
            <a:pPr lvl="1"/>
            <a:r>
              <a:rPr lang="pl-PL" dirty="0" err="1" smtClean="0"/>
              <a:t>mustUnderstand</a:t>
            </a:r>
            <a:r>
              <a:rPr lang="pl-PL" dirty="0" smtClean="0"/>
              <a:t> - czy zrozumienie jest konieczne (0/1)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HEADER – nagłówek </a:t>
            </a:r>
            <a:r>
              <a:rPr lang="pl-PL" dirty="0" smtClean="0"/>
              <a:t>SOAP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pl-PL" sz="1700" dirty="0" smtClean="0"/>
              <a:t>&lt;?</a:t>
            </a:r>
            <a:r>
              <a:rPr lang="pl-PL" sz="1700" dirty="0" err="1" smtClean="0"/>
              <a:t>xml</a:t>
            </a:r>
            <a:r>
              <a:rPr lang="pl-PL" sz="1700" dirty="0" smtClean="0"/>
              <a:t> version="1.0"?&gt;</a:t>
            </a:r>
          </a:p>
          <a:p>
            <a:pPr>
              <a:buNone/>
            </a:pPr>
            <a:r>
              <a:rPr lang="pl-PL" sz="1700" dirty="0" smtClean="0"/>
              <a:t>&lt;</a:t>
            </a:r>
            <a:r>
              <a:rPr lang="pl-PL" sz="1700" dirty="0" err="1" smtClean="0"/>
              <a:t>soap:Envelope</a:t>
            </a:r>
            <a:endParaRPr lang="pl-PL" sz="1700" dirty="0" smtClean="0"/>
          </a:p>
          <a:p>
            <a:pPr>
              <a:buNone/>
            </a:pPr>
            <a:r>
              <a:rPr lang="pl-PL" sz="1700" dirty="0" err="1" smtClean="0"/>
              <a:t>xmlns:soap="http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soap-envelope</a:t>
            </a:r>
            <a:r>
              <a:rPr lang="pl-PL" sz="1700" dirty="0" smtClean="0"/>
              <a:t>"</a:t>
            </a:r>
          </a:p>
          <a:p>
            <a:pPr>
              <a:buNone/>
            </a:pPr>
            <a:r>
              <a:rPr lang="pl-PL" sz="1700" dirty="0" err="1" smtClean="0"/>
              <a:t>soap:encodingStyle="http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soap-encoding</a:t>
            </a:r>
            <a:r>
              <a:rPr lang="pl-PL" sz="1700" dirty="0" smtClean="0"/>
              <a:t>"&gt;</a:t>
            </a:r>
          </a:p>
          <a:p>
            <a:pPr>
              <a:buNone/>
            </a:pPr>
            <a:r>
              <a:rPr lang="pl-PL" sz="1700" dirty="0" smtClean="0"/>
              <a:t> </a:t>
            </a:r>
          </a:p>
          <a:p>
            <a:pPr lvl="1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&lt;</a:t>
            </a:r>
            <a:r>
              <a:rPr lang="pl-PL" sz="1700" dirty="0" err="1" smtClean="0">
                <a:solidFill>
                  <a:schemeClr val="accent1"/>
                </a:solidFill>
              </a:rPr>
              <a:t>soap:Header</a:t>
            </a:r>
            <a:r>
              <a:rPr lang="pl-PL" sz="1700" dirty="0" smtClean="0">
                <a:solidFill>
                  <a:schemeClr val="accent1"/>
                </a:solidFill>
              </a:rPr>
              <a:t>&gt;</a:t>
            </a:r>
          </a:p>
          <a:p>
            <a:pPr lvl="3">
              <a:buNone/>
            </a:pPr>
            <a:r>
              <a:rPr lang="pl-PL" sz="1700" dirty="0" smtClean="0">
                <a:solidFill>
                  <a:schemeClr val="accent1"/>
                </a:solidFill>
              </a:rPr>
              <a:t>&lt;</a:t>
            </a:r>
            <a:r>
              <a:rPr lang="pl-PL" sz="1700" dirty="0" err="1" smtClean="0">
                <a:solidFill>
                  <a:schemeClr val="accent1"/>
                </a:solidFill>
              </a:rPr>
              <a:t>m:Trans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3">
              <a:buNone/>
            </a:pPr>
            <a:r>
              <a:rPr lang="pl-PL" sz="1700" dirty="0" err="1" smtClean="0">
                <a:solidFill>
                  <a:schemeClr val="accent1"/>
                </a:solidFill>
              </a:rPr>
              <a:t>xmlns:m="http</a:t>
            </a:r>
            <a:r>
              <a:rPr lang="pl-PL" sz="1700" dirty="0" smtClean="0">
                <a:solidFill>
                  <a:schemeClr val="accent1"/>
                </a:solidFill>
              </a:rPr>
              <a:t>://www.w3schools.com/</a:t>
            </a:r>
            <a:r>
              <a:rPr lang="pl-PL" sz="1700" dirty="0" err="1" smtClean="0">
                <a:solidFill>
                  <a:schemeClr val="accent1"/>
                </a:solidFill>
              </a:rPr>
              <a:t>transaction</a:t>
            </a:r>
            <a:r>
              <a:rPr lang="pl-PL" sz="1700" dirty="0" smtClean="0">
                <a:solidFill>
                  <a:schemeClr val="accent1"/>
                </a:solidFill>
              </a:rPr>
              <a:t>/"</a:t>
            </a:r>
          </a:p>
          <a:p>
            <a:pPr lvl="3">
              <a:buNone/>
            </a:pPr>
            <a:r>
              <a:rPr lang="pl-PL" sz="1700" dirty="0" err="1" smtClean="0">
                <a:solidFill>
                  <a:schemeClr val="accent1"/>
                </a:solidFill>
              </a:rPr>
              <a:t>soap:actor="http</a:t>
            </a:r>
            <a:r>
              <a:rPr lang="pl-PL" sz="1700" dirty="0" smtClean="0">
                <a:solidFill>
                  <a:schemeClr val="accent1"/>
                </a:solidFill>
              </a:rPr>
              <a:t>://www.w3schools.com/</a:t>
            </a:r>
            <a:r>
              <a:rPr lang="pl-PL" sz="1700" dirty="0" err="1" smtClean="0">
                <a:solidFill>
                  <a:schemeClr val="accent1"/>
                </a:solidFill>
              </a:rPr>
              <a:t>appml</a:t>
            </a:r>
            <a:r>
              <a:rPr lang="pl-PL" sz="1700" dirty="0" smtClean="0">
                <a:solidFill>
                  <a:schemeClr val="accent1"/>
                </a:solidFill>
              </a:rPr>
              <a:t>/"</a:t>
            </a:r>
          </a:p>
          <a:p>
            <a:pPr lvl="3">
              <a:buNone/>
            </a:pPr>
            <a:r>
              <a:rPr lang="en-US" sz="1700" dirty="0" err="1" smtClean="0">
                <a:solidFill>
                  <a:schemeClr val="accent1"/>
                </a:solidFill>
              </a:rPr>
              <a:t>soap:mustUnderstand</a:t>
            </a:r>
            <a:r>
              <a:rPr lang="en-US" sz="1700" dirty="0" smtClean="0">
                <a:solidFill>
                  <a:schemeClr val="accent1"/>
                </a:solidFill>
              </a:rPr>
              <a:t>="1"&gt;234&lt;/m:Trans&gt;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&lt;/</a:t>
            </a:r>
            <a:r>
              <a:rPr lang="en-US" sz="1700" dirty="0" err="1" smtClean="0">
                <a:solidFill>
                  <a:schemeClr val="accent1"/>
                </a:solidFill>
              </a:rPr>
              <a:t>soap:Header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dirty="0" smtClean="0"/>
              <a:t> </a:t>
            </a:r>
            <a:endParaRPr lang="pl-PL" sz="1700" dirty="0" smtClean="0"/>
          </a:p>
          <a:p>
            <a:pPr>
              <a:buNone/>
            </a:pPr>
            <a:r>
              <a:rPr lang="pl-PL" sz="1700" dirty="0" smtClean="0"/>
              <a:t>...</a:t>
            </a:r>
          </a:p>
          <a:p>
            <a:pPr>
              <a:buNone/>
            </a:pPr>
            <a:r>
              <a:rPr lang="pl-PL" sz="1700" dirty="0" smtClean="0"/>
              <a:t>&lt;/</a:t>
            </a:r>
            <a:r>
              <a:rPr lang="pl-PL" sz="1700" dirty="0" err="1" smtClean="0"/>
              <a:t>soap:Envelope</a:t>
            </a:r>
            <a:r>
              <a:rPr lang="pl-PL" sz="1700" dirty="0" smtClean="0"/>
              <a:t>&gt;</a:t>
            </a:r>
          </a:p>
          <a:p>
            <a:endParaRPr lang="pl-PL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dirty="0" smtClean="0"/>
              <a:t>BODY – ciało komunikatu </a:t>
            </a:r>
            <a:r>
              <a:rPr lang="pl-PL" dirty="0" smtClean="0"/>
              <a:t>SOAP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Ciało komunikatu </a:t>
            </a:r>
            <a:r>
              <a:rPr lang="pl-PL" sz="2400" dirty="0" smtClean="0"/>
              <a:t>SOAP</a:t>
            </a:r>
          </a:p>
          <a:p>
            <a:pPr lvl="1"/>
            <a:r>
              <a:rPr lang="pl-PL" dirty="0" err="1" smtClean="0"/>
              <a:t>encodingStyle</a:t>
            </a:r>
            <a:r>
              <a:rPr lang="pl-PL" dirty="0" smtClean="0"/>
              <a:t> </a:t>
            </a:r>
            <a:r>
              <a:rPr lang="pl-PL" dirty="0" smtClean="0"/>
              <a:t>- sposób kodowania danych (URI)</a:t>
            </a:r>
          </a:p>
          <a:p>
            <a:pPr>
              <a:buNone/>
            </a:pP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dirty="0" smtClean="0"/>
              <a:t>BODY – ciało komunikatu </a:t>
            </a:r>
            <a:r>
              <a:rPr lang="pl-PL" dirty="0" smtClean="0"/>
              <a:t>SOAP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700" dirty="0" smtClean="0"/>
              <a:t>&lt;</a:t>
            </a:r>
            <a:r>
              <a:rPr lang="pl-PL" sz="1700" dirty="0" err="1" smtClean="0"/>
              <a:t>soap:Envelope</a:t>
            </a:r>
            <a:endParaRPr lang="pl-PL" sz="1700" dirty="0" smtClean="0"/>
          </a:p>
          <a:p>
            <a:pPr>
              <a:buNone/>
            </a:pPr>
            <a:r>
              <a:rPr lang="pl-PL" sz="1700" dirty="0" err="1" smtClean="0"/>
              <a:t>xmlns:soap="http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soap-envelope</a:t>
            </a:r>
            <a:r>
              <a:rPr lang="pl-PL" sz="1700" dirty="0" smtClean="0"/>
              <a:t>"</a:t>
            </a:r>
          </a:p>
          <a:p>
            <a:pPr>
              <a:buNone/>
            </a:pPr>
            <a:r>
              <a:rPr lang="pl-PL" sz="1700" dirty="0" err="1" smtClean="0"/>
              <a:t>soap:encodingStyle="http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soap-encoding</a:t>
            </a:r>
            <a:r>
              <a:rPr lang="pl-PL" sz="1700" dirty="0" smtClean="0"/>
              <a:t>"&gt;</a:t>
            </a:r>
          </a:p>
          <a:p>
            <a:pPr>
              <a:buNone/>
            </a:pPr>
            <a:r>
              <a:rPr lang="pl-PL" sz="1700" dirty="0" smtClean="0"/>
              <a:t> 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</a:t>
            </a:r>
            <a:r>
              <a:rPr lang="en-US" sz="1700" dirty="0" err="1" smtClean="0">
                <a:solidFill>
                  <a:schemeClr val="accent1"/>
                </a:solidFill>
              </a:rPr>
              <a:t>soap:Body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&lt;m:GetPrice </a:t>
            </a:r>
            <a:r>
              <a:rPr lang="en-US" sz="1700" dirty="0" err="1" smtClean="0">
                <a:solidFill>
                  <a:schemeClr val="accent1"/>
                </a:solidFill>
              </a:rPr>
              <a:t>xmlns:m</a:t>
            </a:r>
            <a:r>
              <a:rPr lang="en-US" sz="1700" dirty="0" smtClean="0">
                <a:solidFill>
                  <a:schemeClr val="accent1"/>
                </a:solidFill>
              </a:rPr>
              <a:t>="http://www.w3schools.com/prices"&gt;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3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&lt;m:Item&gt;Apples&lt;/m:Item&gt;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&lt;/m:GetPrice&gt;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&lt;/</a:t>
            </a:r>
            <a:r>
              <a:rPr lang="en-US" sz="1700" dirty="0" err="1" smtClean="0">
                <a:solidFill>
                  <a:schemeClr val="accent1"/>
                </a:solidFill>
              </a:rPr>
              <a:t>soap:Body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dirty="0" smtClean="0"/>
              <a:t> </a:t>
            </a:r>
            <a:endParaRPr lang="pl-PL" sz="1700" dirty="0" smtClean="0"/>
          </a:p>
          <a:p>
            <a:pPr>
              <a:buNone/>
            </a:pPr>
            <a:r>
              <a:rPr lang="en-US" sz="1700" dirty="0" smtClean="0"/>
              <a:t>&lt;/</a:t>
            </a:r>
            <a:r>
              <a:rPr lang="en-US" sz="1700" dirty="0" err="1" smtClean="0"/>
              <a:t>soap:Envelope</a:t>
            </a:r>
            <a:r>
              <a:rPr lang="en-US" sz="1700" dirty="0" smtClean="0"/>
              <a:t>&gt;</a:t>
            </a:r>
            <a:endParaRPr lang="pl-PL" sz="1700" dirty="0" smtClean="0"/>
          </a:p>
          <a:p>
            <a:pPr>
              <a:buNone/>
            </a:pPr>
            <a:endParaRPr lang="pl-PL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l-PL" dirty="0" smtClean="0"/>
              <a:t>Odpowiedź SOAP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700" dirty="0" smtClean="0"/>
              <a:t>&lt;</a:t>
            </a:r>
            <a:r>
              <a:rPr lang="pl-PL" sz="1700" dirty="0" err="1" smtClean="0"/>
              <a:t>soap:Envelope</a:t>
            </a:r>
            <a:endParaRPr lang="pl-PL" sz="1700" dirty="0" smtClean="0"/>
          </a:p>
          <a:p>
            <a:pPr>
              <a:buNone/>
            </a:pPr>
            <a:r>
              <a:rPr lang="pl-PL" sz="1700" dirty="0" err="1" smtClean="0"/>
              <a:t>xmlns:soap="http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soap-envelope</a:t>
            </a:r>
            <a:r>
              <a:rPr lang="pl-PL" sz="1700" dirty="0" smtClean="0"/>
              <a:t>"</a:t>
            </a:r>
          </a:p>
          <a:p>
            <a:pPr>
              <a:buNone/>
            </a:pPr>
            <a:r>
              <a:rPr lang="pl-PL" sz="1700" dirty="0" err="1" smtClean="0"/>
              <a:t>soap:encodingStyle="http</a:t>
            </a:r>
            <a:r>
              <a:rPr lang="pl-PL" sz="1700" dirty="0" smtClean="0"/>
              <a:t>://www.w3.org/2001/12/</a:t>
            </a:r>
            <a:r>
              <a:rPr lang="pl-PL" sz="1700" dirty="0" err="1" smtClean="0"/>
              <a:t>soap-encoding</a:t>
            </a:r>
            <a:r>
              <a:rPr lang="pl-PL" sz="1700" dirty="0" smtClean="0"/>
              <a:t>"&gt;</a:t>
            </a:r>
          </a:p>
          <a:p>
            <a:pPr>
              <a:buNone/>
            </a:pPr>
            <a:r>
              <a:rPr lang="pl-PL" sz="1700" dirty="0" smtClean="0"/>
              <a:t> </a:t>
            </a: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</a:t>
            </a:r>
            <a:r>
              <a:rPr lang="en-US" sz="1700" dirty="0" err="1" smtClean="0">
                <a:solidFill>
                  <a:schemeClr val="accent1"/>
                </a:solidFill>
              </a:rPr>
              <a:t>soap:Body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</a:t>
            </a:r>
            <a:r>
              <a:rPr lang="en-US" sz="1700" dirty="0" smtClean="0">
                <a:solidFill>
                  <a:schemeClr val="accent1"/>
                </a:solidFill>
              </a:rPr>
              <a:t>m:GetPrice</a:t>
            </a:r>
            <a:r>
              <a:rPr lang="pl-PL" sz="1700" dirty="0" err="1" smtClean="0">
                <a:solidFill>
                  <a:schemeClr val="accent1"/>
                </a:solidFill>
              </a:rPr>
              <a:t>Response</a:t>
            </a:r>
            <a:r>
              <a:rPr lang="en-US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err="1" smtClean="0">
                <a:solidFill>
                  <a:schemeClr val="accent1"/>
                </a:solidFill>
              </a:rPr>
              <a:t>xmlns:m</a:t>
            </a:r>
            <a:r>
              <a:rPr lang="en-US" sz="1700" dirty="0" smtClean="0">
                <a:solidFill>
                  <a:schemeClr val="accent1"/>
                </a:solidFill>
              </a:rPr>
              <a:t>="http://www.w3schools.com/prices"&gt;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3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</a:t>
            </a:r>
            <a:r>
              <a:rPr lang="en-US" sz="1700" dirty="0" smtClean="0">
                <a:solidFill>
                  <a:schemeClr val="accent1"/>
                </a:solidFill>
              </a:rPr>
              <a:t>m:</a:t>
            </a:r>
            <a:r>
              <a:rPr lang="pl-PL" sz="1700" dirty="0" err="1" smtClean="0">
                <a:solidFill>
                  <a:schemeClr val="accent1"/>
                </a:solidFill>
              </a:rPr>
              <a:t>Price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r>
              <a:rPr lang="pl-PL" sz="1700" dirty="0" smtClean="0">
                <a:solidFill>
                  <a:schemeClr val="accent1"/>
                </a:solidFill>
              </a:rPr>
              <a:t>1.90</a:t>
            </a:r>
            <a:r>
              <a:rPr lang="en-US" sz="1700" dirty="0" smtClean="0">
                <a:solidFill>
                  <a:schemeClr val="accent1"/>
                </a:solidFill>
              </a:rPr>
              <a:t>&lt;/m:</a:t>
            </a:r>
            <a:r>
              <a:rPr lang="pl-PL" sz="1700" dirty="0" err="1" smtClean="0">
                <a:solidFill>
                  <a:schemeClr val="accent1"/>
                </a:solidFill>
              </a:rPr>
              <a:t>Price</a:t>
            </a:r>
            <a:r>
              <a:rPr lang="pl-PL" sz="1700" dirty="0" smtClean="0">
                <a:solidFill>
                  <a:schemeClr val="accent1"/>
                </a:solidFill>
              </a:rPr>
              <a:t> 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2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&lt;/</a:t>
            </a:r>
            <a:r>
              <a:rPr lang="en-US" sz="1700" dirty="0" smtClean="0">
                <a:solidFill>
                  <a:schemeClr val="accent1"/>
                </a:solidFill>
              </a:rPr>
              <a:t>m:GetPrice</a:t>
            </a:r>
            <a:r>
              <a:rPr lang="pl-PL" sz="1700" dirty="0" err="1" smtClean="0">
                <a:solidFill>
                  <a:schemeClr val="accent1"/>
                </a:solidFill>
              </a:rPr>
              <a:t>Response</a:t>
            </a:r>
            <a:r>
              <a:rPr lang="en-US" sz="1700" dirty="0" smtClean="0">
                <a:solidFill>
                  <a:schemeClr val="accent1"/>
                </a:solidFill>
              </a:rPr>
              <a:t> 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700" dirty="0" smtClean="0">
                <a:solidFill>
                  <a:schemeClr val="accent1"/>
                </a:solidFill>
              </a:rPr>
              <a:t>&lt;/</a:t>
            </a:r>
            <a:r>
              <a:rPr lang="en-US" sz="1700" dirty="0" err="1" smtClean="0">
                <a:solidFill>
                  <a:schemeClr val="accent1"/>
                </a:solidFill>
              </a:rPr>
              <a:t>soap:Body</a:t>
            </a:r>
            <a:r>
              <a:rPr lang="en-US" sz="1700" dirty="0" smtClean="0">
                <a:solidFill>
                  <a:schemeClr val="accent1"/>
                </a:solidFill>
              </a:rPr>
              <a:t>&gt;</a:t>
            </a:r>
            <a:endParaRPr lang="pl-PL" sz="1700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700" dirty="0" smtClean="0"/>
              <a:t> </a:t>
            </a:r>
            <a:endParaRPr lang="pl-PL" sz="1700" dirty="0" smtClean="0"/>
          </a:p>
          <a:p>
            <a:pPr>
              <a:buNone/>
            </a:pPr>
            <a:r>
              <a:rPr lang="en-US" sz="1700" dirty="0" smtClean="0"/>
              <a:t>&lt;/</a:t>
            </a:r>
            <a:r>
              <a:rPr lang="en-US" sz="1700" dirty="0" err="1" smtClean="0"/>
              <a:t>soap:Envelope</a:t>
            </a:r>
            <a:r>
              <a:rPr lang="en-US" sz="1700" dirty="0" smtClean="0"/>
              <a:t>&gt;</a:t>
            </a:r>
            <a:endParaRPr lang="pl-PL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1231</TotalTime>
  <Words>374</Words>
  <Application>Microsoft Office PowerPoint</Application>
  <PresentationFormat>Pokaz na ekranie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Przepływ</vt:lpstr>
      <vt:lpstr>Slajd 1</vt:lpstr>
      <vt:lpstr>Definicja SOAP</vt:lpstr>
      <vt:lpstr>Po co został stworzony?</vt:lpstr>
      <vt:lpstr>Wiadomość SOAP</vt:lpstr>
      <vt:lpstr>HEADER – nagłówek SOAP</vt:lpstr>
      <vt:lpstr>HEADER – nagłówek SOAP</vt:lpstr>
      <vt:lpstr>BODY – ciało komunikatu SOAP</vt:lpstr>
      <vt:lpstr>BODY – ciało komunikatu SOAP</vt:lpstr>
      <vt:lpstr>Odpowiedź SOAP</vt:lpstr>
      <vt:lpstr>FAULT– informacja o błędzie</vt:lpstr>
      <vt:lpstr>FAULT– informacja o błędzie</vt:lpstr>
      <vt:lpstr>Bibliografia: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Piotrek</dc:creator>
  <cp:lastModifiedBy>Piotrek</cp:lastModifiedBy>
  <cp:revision>95</cp:revision>
  <dcterms:created xsi:type="dcterms:W3CDTF">2015-10-07T14:34:13Z</dcterms:created>
  <dcterms:modified xsi:type="dcterms:W3CDTF">2017-05-15T18:17:47Z</dcterms:modified>
</cp:coreProperties>
</file>