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43" r:id="rId3"/>
    <p:sldId id="344" r:id="rId4"/>
    <p:sldId id="345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3" r:id="rId13"/>
    <p:sldId id="374" r:id="rId14"/>
    <p:sldId id="375" r:id="rId15"/>
    <p:sldId id="372" r:id="rId16"/>
    <p:sldId id="376" r:id="rId17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vSLiiGDdqaZYU+hxFksSg==" hashData="zD59uaW1ZSE5ArSUkogkQ4DKp9bSXxQrMmmUbFaxu6KzVChyR3UqdQzq3gCtsURM5Fl8lVOvqxwwLmtDmKN9n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9900"/>
    <a:srgbClr val="CCFF99"/>
    <a:srgbClr val="660066"/>
    <a:srgbClr val="CC3399"/>
    <a:srgbClr val="6600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Styl jasny 2 — Ak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1" autoAdjust="0"/>
    <p:restoredTop sz="99502" autoAdjust="0"/>
  </p:normalViewPr>
  <p:slideViewPr>
    <p:cSldViewPr snapToGrid="0">
      <p:cViewPr varScale="1">
        <p:scale>
          <a:sx n="73" d="100"/>
          <a:sy n="73" d="100"/>
        </p:scale>
        <p:origin x="36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E4D05-6FA6-41ED-976D-6D68455A35B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0BF43-E7BD-4B9B-8C78-62F6C4DE386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D6B41-969C-4DE4-BCAB-DFCC62CCFC9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7ADA2-7122-4AB9-BE08-FA6426F590C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8E916-DEEF-4252-9BB0-44372F6C701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4AE84-C4EB-4ACF-8B4E-F12D8250E9C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546E1-AC1D-43C7-93D1-A08473B29CD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99AFB-6D61-48E3-BBEE-1F62880688D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35F75-CED9-4408-871F-FC121455C86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67283-0200-4F13-9D08-00C9EE975C0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19E82-8894-4476-AF7B-D353184248D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4F12A-6BFF-4C06-AFDC-DFA639D06BD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D1CF9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 wzorca tytułu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EDD9817-F297-4E4F-BB63-FE49E8DD2E5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l.wikipedia.org/wiki/Plik:Lagrange_very_simple.jp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6.bin"/><Relationship Id="rId7" Type="http://schemas.openxmlformats.org/officeDocument/2006/relationships/hyperlink" Target="../PRZYK&#321;ADY/prog_nl_zo_2.m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9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4.bin"/><Relationship Id="rId7" Type="http://schemas.openxmlformats.org/officeDocument/2006/relationships/hyperlink" Target="../PRZYK&#321;ADY/prog_nl_zo_1.m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6" descr="http://img.docstoccdn.com/thumb/orig/52007586.png"/>
          <p:cNvPicPr>
            <a:picLocks noChangeAspect="1" noChangeArrowheads="1"/>
          </p:cNvPicPr>
          <p:nvPr/>
        </p:nvPicPr>
        <p:blipFill>
          <a:blip r:embed="rId2"/>
          <a:srcRect t="9973" r="9842" b="48814"/>
          <a:stretch>
            <a:fillRect/>
          </a:stretch>
        </p:blipFill>
        <p:spPr bwMode="auto">
          <a:xfrm>
            <a:off x="342900" y="2184703"/>
            <a:ext cx="8369300" cy="2869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38" name="Picture 2" descr="http://upload.wikimedia.org/wikipedia/commons/thumb/c/c0/Lagrange_very_simple.jpg/300px-Lagrange_very_simple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06700" y="4533901"/>
            <a:ext cx="2569194" cy="2235200"/>
          </a:xfrm>
          <a:prstGeom prst="rect">
            <a:avLst/>
          </a:prstGeom>
          <a:noFill/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5943600" y="6021388"/>
            <a:ext cx="2997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3600">
                <a:latin typeface="Monotype Corsiva" pitchFamily="66" charset="0"/>
              </a:rPr>
              <a:t>Ryszard Myhan</a:t>
            </a:r>
          </a:p>
        </p:txBody>
      </p:sp>
      <p:sp>
        <p:nvSpPr>
          <p:cNvPr id="3" name="Prostokąt 2"/>
          <p:cNvSpPr/>
          <p:nvPr/>
        </p:nvSpPr>
        <p:spPr>
          <a:xfrm>
            <a:off x="304800" y="400120"/>
            <a:ext cx="8597900" cy="449353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pl-PL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Narzędzia optymalizacji</a:t>
            </a:r>
          </a:p>
          <a:p>
            <a:pPr algn="ctr">
              <a:spcBef>
                <a:spcPts val="0"/>
              </a:spcBef>
              <a:defRPr/>
            </a:pPr>
            <a:r>
              <a:rPr lang="pl-PL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programowanie nieliniowe </a:t>
            </a:r>
            <a:br>
              <a:rPr lang="pl-PL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pl-PL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	z ograniczeniami</a:t>
            </a:r>
            <a:endParaRPr lang="pl-PL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defRPr/>
            </a:pPr>
            <a:endParaRPr lang="pl-PL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defRPr/>
            </a:pPr>
            <a:endParaRPr lang="pl-PL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Bef>
                <a:spcPts val="600"/>
              </a:spcBef>
              <a:defRPr/>
            </a:pPr>
            <a:r>
              <a:rPr lang="pl-PL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			(wykład 7)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załka w prawo 2"/>
          <p:cNvSpPr/>
          <p:nvPr/>
        </p:nvSpPr>
        <p:spPr>
          <a:xfrm rot="20306246">
            <a:off x="3625476" y="4369548"/>
            <a:ext cx="37592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trzałka w prawo 3"/>
          <p:cNvSpPr/>
          <p:nvPr/>
        </p:nvSpPr>
        <p:spPr>
          <a:xfrm rot="20181059">
            <a:off x="1796677" y="3861548"/>
            <a:ext cx="7874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17"/>
          <p:cNvSpPr>
            <a:spLocks noChangeArrowheads="1"/>
          </p:cNvSpPr>
          <p:nvPr/>
        </p:nvSpPr>
        <p:spPr bwMode="auto">
          <a:xfrm>
            <a:off x="196477" y="788148"/>
            <a:ext cx="8496300" cy="570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l-PL" sz="2400" u="sng" dirty="0">
                <a:solidFill>
                  <a:schemeClr val="accent2"/>
                </a:solidFill>
              </a:rPr>
              <a:t>Zadanie 5</a:t>
            </a:r>
          </a:p>
          <a:p>
            <a:pPr marL="171450" indent="-1714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l-PL" sz="2000" u="sng" dirty="0">
                <a:solidFill>
                  <a:schemeClr val="accent2"/>
                </a:solidFill>
              </a:rPr>
              <a:t>Opis</a:t>
            </a:r>
            <a:r>
              <a:rPr lang="pl-PL" sz="2000" dirty="0">
                <a:solidFill>
                  <a:schemeClr val="accent2"/>
                </a:solidFill>
              </a:rPr>
              <a:t>: </a:t>
            </a:r>
            <a:r>
              <a:rPr lang="pl-PL" sz="2000" dirty="0"/>
              <a:t>Znaleźć minimum funkcji </a:t>
            </a:r>
          </a:p>
          <a:p>
            <a:pPr marL="171450" indent="-171450">
              <a:spcBef>
                <a:spcPct val="20000"/>
              </a:spcBef>
            </a:pPr>
            <a:r>
              <a:rPr lang="pl-PL" sz="2000" dirty="0"/>
              <a:t>	       przy obecności ograniczeń nieliniowych</a:t>
            </a:r>
          </a:p>
          <a:p>
            <a:pPr marL="171450" indent="-171450">
              <a:spcBef>
                <a:spcPct val="20000"/>
              </a:spcBef>
            </a:pPr>
            <a:endParaRPr lang="pl-PL" sz="2000" dirty="0"/>
          </a:p>
          <a:p>
            <a:pPr marL="171450" indent="-171450">
              <a:spcBef>
                <a:spcPct val="20000"/>
              </a:spcBef>
            </a:pPr>
            <a:endParaRPr lang="pl-PL" sz="2000" dirty="0"/>
          </a:p>
          <a:p>
            <a:pPr marL="171450" indent="-171450">
              <a:spcBef>
                <a:spcPts val="1800"/>
              </a:spcBef>
            </a:pPr>
            <a:r>
              <a:rPr lang="pl-PL" sz="2000" u="sng" dirty="0">
                <a:solidFill>
                  <a:schemeClr val="accent2"/>
                </a:solidFill>
              </a:rPr>
              <a:t>Implementacja w środowisku MATLAB</a:t>
            </a:r>
            <a:r>
              <a:rPr lang="pl-PL" sz="2000" dirty="0">
                <a:solidFill>
                  <a:schemeClr val="accent2"/>
                </a:solidFill>
              </a:rPr>
              <a:t>:</a:t>
            </a:r>
          </a:p>
          <a:p>
            <a:endParaRPr lang="pl-PL" sz="1000" dirty="0"/>
          </a:p>
          <a:p>
            <a:r>
              <a:rPr lang="pl-PL" sz="2000" dirty="0"/>
              <a:t>x0=[-1; </a:t>
            </a:r>
            <a:r>
              <a:rPr lang="pl-PL" sz="2000" dirty="0" err="1"/>
              <a:t>1</a:t>
            </a:r>
            <a:r>
              <a:rPr lang="pl-PL" sz="2000" dirty="0"/>
              <a:t>];</a:t>
            </a:r>
          </a:p>
          <a:p>
            <a:r>
              <a:rPr lang="nl-NL" sz="2000" dirty="0"/>
              <a:t>[x, fval]=fmincon('prog_nl_zo_2f1', x0, [], [], [], [], [],[], 'prog_nl_zo_2f2')</a:t>
            </a:r>
          </a:p>
          <a:p>
            <a:endParaRPr lang="pl-PL" sz="1000" dirty="0"/>
          </a:p>
          <a:p>
            <a:r>
              <a:rPr lang="pl-PL" sz="2000" dirty="0" err="1"/>
              <a:t>function</a:t>
            </a:r>
            <a:r>
              <a:rPr lang="pl-PL" sz="2000" dirty="0"/>
              <a:t> f=prog_nl_zo_2f1(x)</a:t>
            </a:r>
          </a:p>
          <a:p>
            <a:r>
              <a:rPr lang="en-US" sz="2000" dirty="0"/>
              <a:t>f=exp(x(1))*(4*x(1)^2+2*x(2)^2+4*x(1)*x(2)+2*x(2)+1);</a:t>
            </a:r>
          </a:p>
          <a:p>
            <a:r>
              <a:rPr lang="pl-PL" sz="2000" dirty="0"/>
              <a:t>return</a:t>
            </a:r>
          </a:p>
          <a:p>
            <a:endParaRPr lang="pl-PL" sz="1000" dirty="0"/>
          </a:p>
          <a:p>
            <a:r>
              <a:rPr lang="pl-PL" sz="2000" dirty="0" err="1"/>
              <a:t>function</a:t>
            </a:r>
            <a:r>
              <a:rPr lang="pl-PL" sz="2000" dirty="0"/>
              <a:t> [</a:t>
            </a:r>
            <a:r>
              <a:rPr lang="pl-PL" sz="2000" dirty="0" err="1"/>
              <a:t>c,ceq</a:t>
            </a:r>
            <a:r>
              <a:rPr lang="pl-PL" sz="2000" dirty="0"/>
              <a:t>]=prog_nl_zo_2f2(x)</a:t>
            </a:r>
          </a:p>
          <a:p>
            <a:r>
              <a:rPr lang="pl-PL" sz="2000" dirty="0"/>
              <a:t>c=[1.5+x(1)*x(2)-x(1)-x(2); -x(1)*x(2)-10];</a:t>
            </a:r>
          </a:p>
          <a:p>
            <a:r>
              <a:rPr lang="pl-PL" sz="2000" dirty="0" err="1"/>
              <a:t>ceq</a:t>
            </a:r>
            <a:r>
              <a:rPr lang="pl-PL" sz="2000" dirty="0"/>
              <a:t>=[];</a:t>
            </a:r>
          </a:p>
          <a:p>
            <a:r>
              <a:rPr lang="pl-PL" sz="2000" dirty="0"/>
              <a:t>return</a:t>
            </a:r>
            <a:endParaRPr lang="pl-PL" sz="800" dirty="0">
              <a:solidFill>
                <a:schemeClr val="accent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076352"/>
              </p:ext>
            </p:extLst>
          </p:nvPr>
        </p:nvGraphicFramePr>
        <p:xfrm>
          <a:off x="3759200" y="1206500"/>
          <a:ext cx="48402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4" name="Równanie" r:id="rId3" imgW="2374560" imgH="228600" progId="Equation.3">
                  <p:embed/>
                </p:oleObj>
              </mc:Choice>
              <mc:Fallback>
                <p:oleObj name="Równanie" r:id="rId3" imgW="23745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1206500"/>
                        <a:ext cx="48402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846764"/>
              </p:ext>
            </p:extLst>
          </p:nvPr>
        </p:nvGraphicFramePr>
        <p:xfrm>
          <a:off x="4271590" y="1899398"/>
          <a:ext cx="2565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5" name="Równanie" r:id="rId5" imgW="1257300" imgH="457200" progId="Equation.3">
                  <p:embed/>
                </p:oleObj>
              </mc:Choice>
              <mc:Fallback>
                <p:oleObj name="Równanie" r:id="rId5" imgW="12573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590" y="1899398"/>
                        <a:ext cx="25654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30" descr="http://cse.unl.edu/colloquium/11-12/matlab.gif">
            <a:hlinkClick r:id="rId7" action="ppaction://hlinkfile"/>
          </p:cNvPr>
          <p:cNvPicPr>
            <a:picLocks noChangeAspect="1" noChangeArrowheads="1"/>
          </p:cNvPicPr>
          <p:nvPr/>
        </p:nvPicPr>
        <p:blipFill>
          <a:blip r:embed="rId8"/>
          <a:srcRect l="11810" t="6749" r="7593"/>
          <a:stretch>
            <a:fillRect/>
          </a:stretch>
        </p:blipFill>
        <p:spPr bwMode="auto">
          <a:xfrm>
            <a:off x="7609990" y="5283206"/>
            <a:ext cx="1328119" cy="115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17475" y="106363"/>
            <a:ext cx="8920163" cy="50006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2800" b="1" dirty="0">
                <a:solidFill>
                  <a:schemeClr val="bg1"/>
                </a:solidFill>
              </a:rPr>
              <a:t>Programowanie nieliniowe z ograniczeniami</a:t>
            </a:r>
            <a:endParaRPr lang="pl-PL" altLang="pl-PL" sz="2800" dirty="0">
              <a:solidFill>
                <a:schemeClr val="bg1"/>
              </a:solidFill>
            </a:endParaRPr>
          </a:p>
        </p:txBody>
      </p:sp>
      <p:sp>
        <p:nvSpPr>
          <p:cNvPr id="12" name="Symbol zastępczy numeru slajdu 6"/>
          <p:cNvSpPr txBox="1">
            <a:spLocks noGrp="1"/>
          </p:cNvSpPr>
          <p:nvPr/>
        </p:nvSpPr>
        <p:spPr bwMode="auto">
          <a:xfrm>
            <a:off x="8080375" y="6572250"/>
            <a:ext cx="793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FCD36AC-0EA8-4929-BE14-633DA0912CF0}" type="slidenum">
              <a:rPr lang="pl-PL" altLang="pl-PL" sz="1400">
                <a:solidFill>
                  <a:srgbClr val="FF0000"/>
                </a:solidFill>
                <a:latin typeface="Calibri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pl-PL" altLang="pl-PL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3" name="Symbol zastępczy stopki 5"/>
          <p:cNvSpPr txBox="1">
            <a:spLocks noGrp="1"/>
          </p:cNvSpPr>
          <p:nvPr/>
        </p:nvSpPr>
        <p:spPr bwMode="auto">
          <a:xfrm>
            <a:off x="279400" y="6530975"/>
            <a:ext cx="79946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1400" dirty="0">
                <a:solidFill>
                  <a:srgbClr val="FF0000"/>
                </a:solidFill>
                <a:latin typeface="Calibri" pitchFamily="34" charset="0"/>
              </a:rPr>
              <a:t>Programowanie nieliniowe z ograniczeniami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17475" y="693738"/>
            <a:ext cx="8920163" cy="5805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49563" name="Picture 5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389" y="2205318"/>
            <a:ext cx="5643281" cy="42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24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17"/>
          <p:cNvSpPr>
            <a:spLocks noChangeArrowheads="1"/>
          </p:cNvSpPr>
          <p:nvPr/>
        </p:nvSpPr>
        <p:spPr bwMode="auto">
          <a:xfrm>
            <a:off x="263712" y="761254"/>
            <a:ext cx="84963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l-PL" sz="2400" u="sng" dirty="0">
                <a:solidFill>
                  <a:schemeClr val="accent2"/>
                </a:solidFill>
              </a:rPr>
              <a:t>Zadanie 5</a:t>
            </a:r>
          </a:p>
          <a:p>
            <a:pPr marL="171450" indent="-171450">
              <a:spcBef>
                <a:spcPct val="20000"/>
              </a:spcBef>
            </a:pPr>
            <a:r>
              <a:rPr lang="en-US" sz="2000" dirty="0"/>
              <a:t>Local minimum found that satisfies the constraints.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Optimization completed because the objective function is non-decreasing in feasible directions, to within the default value of the function tolerance, and constraints are satisfied to within the default value of the constraint tolerance. &lt;stopping criteria details&gt;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Optimization completed: The relative first-order optimality measure, 5.605839e-07,</a:t>
            </a:r>
            <a:r>
              <a:rPr lang="pl-PL" sz="2000" dirty="0"/>
              <a:t> </a:t>
            </a:r>
            <a:r>
              <a:rPr lang="en-US" sz="2000" dirty="0"/>
              <a:t>is less than </a:t>
            </a:r>
            <a:r>
              <a:rPr lang="en-US" sz="2000" dirty="0" err="1"/>
              <a:t>options.TolFun</a:t>
            </a:r>
            <a:r>
              <a:rPr lang="en-US" sz="2000" dirty="0"/>
              <a:t> = 1.000000e-06, and the relative maximum constraint</a:t>
            </a:r>
            <a:r>
              <a:rPr lang="pl-PL" sz="2000" dirty="0"/>
              <a:t> </a:t>
            </a:r>
            <a:r>
              <a:rPr lang="en-US" sz="2000" dirty="0"/>
              <a:t>violation, 0.000000e+00, is less than </a:t>
            </a:r>
            <a:r>
              <a:rPr lang="en-US" sz="2000" dirty="0" err="1"/>
              <a:t>options.TolCon</a:t>
            </a:r>
            <a:r>
              <a:rPr lang="en-US" sz="2000" dirty="0"/>
              <a:t> = 1.000000e-06.</a:t>
            </a:r>
            <a:endParaRPr lang="en-US" sz="800" dirty="0"/>
          </a:p>
          <a:p>
            <a:pPr marL="171450" indent="-171450">
              <a:spcBef>
                <a:spcPct val="20000"/>
              </a:spcBef>
            </a:pPr>
            <a:r>
              <a:rPr lang="en-US" sz="2000" dirty="0"/>
              <a:t> x =</a:t>
            </a:r>
          </a:p>
          <a:p>
            <a:pPr marL="171450" indent="-171450">
              <a:spcBef>
                <a:spcPct val="20000"/>
              </a:spcBef>
            </a:pPr>
            <a:r>
              <a:rPr lang="en-US" sz="2000" dirty="0"/>
              <a:t>   -9.5473</a:t>
            </a:r>
          </a:p>
          <a:p>
            <a:pPr marL="171450" indent="-171450">
              <a:spcBef>
                <a:spcPct val="20000"/>
              </a:spcBef>
            </a:pPr>
            <a:r>
              <a:rPr lang="en-US" sz="2000" dirty="0"/>
              <a:t>    1.0474</a:t>
            </a:r>
          </a:p>
          <a:p>
            <a:pPr marL="171450" indent="-171450">
              <a:spcBef>
                <a:spcPct val="20000"/>
              </a:spcBef>
            </a:pPr>
            <a:endParaRPr lang="en-US" sz="2000" dirty="0"/>
          </a:p>
          <a:p>
            <a:pPr marL="171450" indent="-171450">
              <a:spcBef>
                <a:spcPct val="20000"/>
              </a:spcBef>
            </a:pPr>
            <a:r>
              <a:rPr lang="en-US" sz="2000" dirty="0" err="1"/>
              <a:t>fval</a:t>
            </a:r>
            <a:r>
              <a:rPr lang="en-US" sz="2000" dirty="0"/>
              <a:t> =</a:t>
            </a:r>
          </a:p>
          <a:p>
            <a:pPr marL="171450" indent="-171450">
              <a:spcBef>
                <a:spcPct val="20000"/>
              </a:spcBef>
            </a:pPr>
            <a:r>
              <a:rPr lang="en-US" sz="2000" dirty="0"/>
              <a:t>    0.0236</a:t>
            </a:r>
            <a:endParaRPr lang="pl-PL" sz="800" dirty="0">
              <a:solidFill>
                <a:schemeClr val="accent2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7475" y="106363"/>
            <a:ext cx="8920163" cy="50006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2800" b="1" dirty="0">
                <a:solidFill>
                  <a:schemeClr val="bg1"/>
                </a:solidFill>
              </a:rPr>
              <a:t>Programowanie nieliniowe z ograniczeniami</a:t>
            </a:r>
            <a:endParaRPr lang="pl-PL" altLang="pl-PL" sz="2800" dirty="0">
              <a:solidFill>
                <a:schemeClr val="bg1"/>
              </a:solidFill>
            </a:endParaRPr>
          </a:p>
        </p:txBody>
      </p:sp>
      <p:sp>
        <p:nvSpPr>
          <p:cNvPr id="7" name="Symbol zastępczy numeru slajdu 6"/>
          <p:cNvSpPr txBox="1">
            <a:spLocks noGrp="1"/>
          </p:cNvSpPr>
          <p:nvPr/>
        </p:nvSpPr>
        <p:spPr bwMode="auto">
          <a:xfrm>
            <a:off x="8080375" y="6572250"/>
            <a:ext cx="793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FCD36AC-0EA8-4929-BE14-633DA0912CF0}" type="slidenum">
              <a:rPr lang="pl-PL" altLang="pl-PL" sz="1400">
                <a:solidFill>
                  <a:srgbClr val="FF0000"/>
                </a:solidFill>
                <a:latin typeface="Calibri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pl-PL" altLang="pl-PL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" name="Symbol zastępczy stopki 5"/>
          <p:cNvSpPr txBox="1">
            <a:spLocks noGrp="1"/>
          </p:cNvSpPr>
          <p:nvPr/>
        </p:nvSpPr>
        <p:spPr bwMode="auto">
          <a:xfrm>
            <a:off x="279400" y="6530975"/>
            <a:ext cx="79946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1400" dirty="0">
                <a:solidFill>
                  <a:srgbClr val="FF0000"/>
                </a:solidFill>
                <a:latin typeface="Calibri" pitchFamily="34" charset="0"/>
              </a:rPr>
              <a:t>Programowanie nieliniowe z ograniczeniami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7475" y="693738"/>
            <a:ext cx="8920163" cy="5805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2958352" y="4682802"/>
            <a:ext cx="5903259" cy="175432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Ustalono lokalne minimum spełniające ograniczenia.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Optymalizacja zakończona, ponieważ funkcja celu nie zmniejsza się w możliwych kierunkach do domyślnej wartości tolerancji funkcji, a ograniczenia są spełnione </a:t>
            </a:r>
            <a:br>
              <a:rPr lang="pl-PL" dirty="0"/>
            </a:br>
            <a:r>
              <a:rPr lang="pl-PL" dirty="0"/>
              <a:t>w domyślnej wartości tolerancji ograniczenia.</a:t>
            </a:r>
          </a:p>
        </p:txBody>
      </p:sp>
    </p:spTree>
    <p:extLst>
      <p:ext uri="{BB962C8B-B14F-4D97-AF65-F5344CB8AC3E}">
        <p14:creationId xmlns:p14="http://schemas.microsoft.com/office/powerpoint/2010/main" val="74427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7475" y="106363"/>
            <a:ext cx="8920163" cy="50006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2800" b="1" dirty="0" err="1">
                <a:solidFill>
                  <a:schemeClr val="bg1"/>
                </a:solidFill>
              </a:rPr>
              <a:t>Optimization</a:t>
            </a:r>
            <a:r>
              <a:rPr lang="pl-PL" altLang="pl-PL" sz="2800" b="1" dirty="0">
                <a:solidFill>
                  <a:schemeClr val="bg1"/>
                </a:solidFill>
              </a:rPr>
              <a:t> </a:t>
            </a:r>
            <a:r>
              <a:rPr lang="pl-PL" altLang="pl-PL" sz="2800" b="1" dirty="0" err="1">
                <a:solidFill>
                  <a:schemeClr val="bg1"/>
                </a:solidFill>
              </a:rPr>
              <a:t>tool</a:t>
            </a:r>
            <a:r>
              <a:rPr lang="pl-PL" altLang="pl-PL" sz="2800" b="1" dirty="0">
                <a:solidFill>
                  <a:schemeClr val="bg1"/>
                </a:solidFill>
              </a:rPr>
              <a:t> – </a:t>
            </a:r>
            <a:r>
              <a:rPr lang="pl-PL" altLang="pl-PL" sz="2800" b="1" dirty="0" err="1">
                <a:solidFill>
                  <a:schemeClr val="bg1"/>
                </a:solidFill>
              </a:rPr>
              <a:t>fmincon</a:t>
            </a:r>
            <a:endParaRPr lang="pl-PL" altLang="pl-PL" sz="2800" dirty="0">
              <a:solidFill>
                <a:schemeClr val="bg1"/>
              </a:solidFill>
            </a:endParaRPr>
          </a:p>
        </p:txBody>
      </p:sp>
      <p:sp>
        <p:nvSpPr>
          <p:cNvPr id="7" name="Symbol zastępczy numeru slajdu 6"/>
          <p:cNvSpPr txBox="1">
            <a:spLocks noGrp="1"/>
          </p:cNvSpPr>
          <p:nvPr/>
        </p:nvSpPr>
        <p:spPr bwMode="auto">
          <a:xfrm>
            <a:off x="8080375" y="6572250"/>
            <a:ext cx="793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FCD36AC-0EA8-4929-BE14-633DA0912CF0}" type="slidenum">
              <a:rPr lang="pl-PL" altLang="pl-PL" sz="1400">
                <a:solidFill>
                  <a:srgbClr val="FF0000"/>
                </a:solidFill>
                <a:latin typeface="Calibri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pl-PL" altLang="pl-PL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" name="Symbol zastępczy stopki 5"/>
          <p:cNvSpPr txBox="1">
            <a:spLocks noGrp="1"/>
          </p:cNvSpPr>
          <p:nvPr/>
        </p:nvSpPr>
        <p:spPr bwMode="auto">
          <a:xfrm>
            <a:off x="279400" y="6530975"/>
            <a:ext cx="79946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1400" dirty="0">
                <a:solidFill>
                  <a:srgbClr val="FF0000"/>
                </a:solidFill>
                <a:latin typeface="Calibri" pitchFamily="34" charset="0"/>
              </a:rPr>
              <a:t>Programowanie nieliniowe z ograniczeniami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7475" y="693738"/>
            <a:ext cx="8920163" cy="5805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10" y="747526"/>
            <a:ext cx="8826034" cy="569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bjaśnienie prostokątne 9"/>
          <p:cNvSpPr/>
          <p:nvPr/>
        </p:nvSpPr>
        <p:spPr>
          <a:xfrm>
            <a:off x="3902076" y="3181164"/>
            <a:ext cx="4178299" cy="1025525"/>
          </a:xfrm>
          <a:prstGeom prst="wedgeRectCallout">
            <a:avLst>
              <a:gd name="adj1" fmla="val -56028"/>
              <a:gd name="adj2" fmla="val -203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7800">
              <a:tabLst>
                <a:tab pos="533400" algn="l"/>
              </a:tabLst>
              <a:defRPr/>
            </a:pPr>
            <a:r>
              <a:rPr lang="pl-PL" sz="2200" dirty="0">
                <a:solidFill>
                  <a:schemeClr val="tx1"/>
                </a:solidFill>
              </a:rPr>
              <a:t>Wybór typu zadania </a:t>
            </a:r>
            <a:br>
              <a:rPr lang="pl-PL" sz="2200" dirty="0">
                <a:solidFill>
                  <a:schemeClr val="tx1"/>
                </a:solidFill>
              </a:rPr>
            </a:br>
            <a:r>
              <a:rPr lang="pl-PL" sz="2200" dirty="0">
                <a:solidFill>
                  <a:schemeClr val="tx1"/>
                </a:solidFill>
              </a:rPr>
              <a:t>(zadanie programowania </a:t>
            </a:r>
            <a:br>
              <a:rPr lang="pl-PL" sz="2200" dirty="0">
                <a:solidFill>
                  <a:schemeClr val="tx1"/>
                </a:solidFill>
              </a:rPr>
            </a:br>
            <a:r>
              <a:rPr lang="pl-PL" sz="2200" dirty="0">
                <a:solidFill>
                  <a:schemeClr val="tx1"/>
                </a:solidFill>
              </a:rPr>
              <a:t>nieliniowego z ograniczeniami)</a:t>
            </a:r>
          </a:p>
        </p:txBody>
      </p:sp>
      <p:sp>
        <p:nvSpPr>
          <p:cNvPr id="11" name="Objaśnienie prostokątne 10"/>
          <p:cNvSpPr/>
          <p:nvPr/>
        </p:nvSpPr>
        <p:spPr>
          <a:xfrm>
            <a:off x="3395662" y="3183312"/>
            <a:ext cx="5191125" cy="1361794"/>
          </a:xfrm>
          <a:prstGeom prst="wedgeRectCallout">
            <a:avLst>
              <a:gd name="adj1" fmla="val -54382"/>
              <a:gd name="adj2" fmla="val -152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7800" defTabSz="723900">
              <a:tabLst>
                <a:tab pos="533400" algn="l"/>
              </a:tabLst>
              <a:defRPr/>
            </a:pPr>
            <a:r>
              <a:rPr lang="pl-PL" sz="2200" dirty="0">
                <a:solidFill>
                  <a:schemeClr val="tx1"/>
                </a:solidFill>
              </a:rPr>
              <a:t>Wybór algorytmu zależny od tego czy funkcji celu zawiera gradient, czy tylko granice oraz ograniczenia nierównościowe lub równościowe</a:t>
            </a:r>
          </a:p>
        </p:txBody>
      </p:sp>
      <p:sp>
        <p:nvSpPr>
          <p:cNvPr id="12" name="Objaśnienie prostokątne 11"/>
          <p:cNvSpPr/>
          <p:nvPr/>
        </p:nvSpPr>
        <p:spPr>
          <a:xfrm>
            <a:off x="3435349" y="3291915"/>
            <a:ext cx="5151438" cy="1144588"/>
          </a:xfrm>
          <a:prstGeom prst="wedgeRectCallout">
            <a:avLst>
              <a:gd name="adj1" fmla="val -60589"/>
              <a:gd name="adj2" fmla="val -149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l-PL" sz="2200" dirty="0">
                <a:solidFill>
                  <a:schemeClr val="tx1"/>
                </a:solidFill>
              </a:rPr>
              <a:t>Wskazanie m-pliku z zadeklarowaną funkcją celu (znak @ oznacza, że dołączany plik jest funkcją) </a:t>
            </a:r>
            <a:endParaRPr lang="pl-PL" sz="2000" dirty="0">
              <a:solidFill>
                <a:srgbClr val="FF0000"/>
              </a:solidFill>
            </a:endParaRPr>
          </a:p>
        </p:txBody>
      </p:sp>
      <p:sp>
        <p:nvSpPr>
          <p:cNvPr id="13" name="Objaśnienie prostokątne 12"/>
          <p:cNvSpPr/>
          <p:nvPr/>
        </p:nvSpPr>
        <p:spPr>
          <a:xfrm>
            <a:off x="3283323" y="3404486"/>
            <a:ext cx="4790889" cy="1144588"/>
          </a:xfrm>
          <a:prstGeom prst="wedgeRectCallout">
            <a:avLst>
              <a:gd name="adj1" fmla="val -57041"/>
              <a:gd name="adj2" fmla="val -141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l-PL" sz="2200" dirty="0">
                <a:solidFill>
                  <a:schemeClr val="tx1"/>
                </a:solidFill>
              </a:rPr>
              <a:t>Wskazanie czy pochodne funkcji celu (gradient i </a:t>
            </a:r>
            <a:r>
              <a:rPr lang="pl-PL" sz="2200" dirty="0" err="1">
                <a:solidFill>
                  <a:schemeClr val="tx1"/>
                </a:solidFill>
              </a:rPr>
              <a:t>hesjan</a:t>
            </a:r>
            <a:r>
              <a:rPr lang="pl-PL" sz="2200" dirty="0">
                <a:solidFill>
                  <a:schemeClr val="tx1"/>
                </a:solidFill>
              </a:rPr>
              <a:t>) mają być aproksymowane przez </a:t>
            </a:r>
            <a:r>
              <a:rPr lang="pl-PL" sz="2200" dirty="0" err="1">
                <a:solidFill>
                  <a:schemeClr val="tx1"/>
                </a:solidFill>
              </a:rPr>
              <a:t>solver</a:t>
            </a:r>
            <a:endParaRPr lang="pl-PL" sz="2000" dirty="0">
              <a:solidFill>
                <a:srgbClr val="FF0000"/>
              </a:solidFill>
            </a:endParaRPr>
          </a:p>
        </p:txBody>
      </p:sp>
      <p:sp>
        <p:nvSpPr>
          <p:cNvPr id="14" name="Objaśnienie prostokątne 13"/>
          <p:cNvSpPr/>
          <p:nvPr/>
        </p:nvSpPr>
        <p:spPr>
          <a:xfrm>
            <a:off x="2947144" y="3615624"/>
            <a:ext cx="4790889" cy="529851"/>
          </a:xfrm>
          <a:prstGeom prst="wedgeRectCallout">
            <a:avLst>
              <a:gd name="adj1" fmla="val -57041"/>
              <a:gd name="adj2" fmla="val -245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l-PL" sz="2200" dirty="0">
                <a:solidFill>
                  <a:schemeClr val="tx1"/>
                </a:solidFill>
              </a:rPr>
              <a:t>Wskazanie punktu startowego</a:t>
            </a:r>
            <a:endParaRPr lang="pl-PL" sz="2000" dirty="0">
              <a:solidFill>
                <a:srgbClr val="FF0000"/>
              </a:solidFill>
            </a:endParaRPr>
          </a:p>
        </p:txBody>
      </p:sp>
      <p:sp>
        <p:nvSpPr>
          <p:cNvPr id="15" name="Objaśnienie prostokątne 14"/>
          <p:cNvSpPr/>
          <p:nvPr/>
        </p:nvSpPr>
        <p:spPr>
          <a:xfrm>
            <a:off x="3435349" y="3404486"/>
            <a:ext cx="5191125" cy="1295400"/>
          </a:xfrm>
          <a:prstGeom prst="wedgeRectCallout">
            <a:avLst>
              <a:gd name="adj1" fmla="val -65232"/>
              <a:gd name="adj2" fmla="val -74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7800" defTabSz="723900">
              <a:tabLst>
                <a:tab pos="533400" algn="l"/>
              </a:tabLst>
              <a:defRPr/>
            </a:pPr>
            <a:r>
              <a:rPr lang="pl-PL" sz="2000" b="1" dirty="0">
                <a:solidFill>
                  <a:schemeClr val="accent6"/>
                </a:solidFill>
              </a:rPr>
              <a:t>A</a:t>
            </a:r>
            <a:r>
              <a:rPr lang="pl-PL" sz="2000" dirty="0"/>
              <a:t> </a:t>
            </a:r>
            <a:r>
              <a:rPr lang="pl-PL" sz="2000" dirty="0">
                <a:solidFill>
                  <a:schemeClr val="tx1"/>
                </a:solidFill>
              </a:rPr>
              <a:t>– 	macierz współczynników „lewych” 		stron liniowych ograniczeń 			nierównościowych w postaci 			standardowej</a:t>
            </a:r>
            <a:endParaRPr lang="pl-PL" sz="2200" dirty="0">
              <a:solidFill>
                <a:schemeClr val="tx1"/>
              </a:solidFill>
            </a:endParaRPr>
          </a:p>
        </p:txBody>
      </p:sp>
      <p:sp>
        <p:nvSpPr>
          <p:cNvPr id="16" name="Objaśnienie prostokątne 15"/>
          <p:cNvSpPr/>
          <p:nvPr/>
        </p:nvSpPr>
        <p:spPr>
          <a:xfrm>
            <a:off x="3435349" y="3976780"/>
            <a:ext cx="5191125" cy="1028700"/>
          </a:xfrm>
          <a:prstGeom prst="wedgeRectCallout">
            <a:avLst>
              <a:gd name="adj1" fmla="val -65794"/>
              <a:gd name="adj2" fmla="val -116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 defTabSz="723900">
              <a:tabLst>
                <a:tab pos="533400" algn="l"/>
              </a:tabLst>
              <a:defRPr/>
            </a:pPr>
            <a:r>
              <a:rPr lang="pl-PL" sz="2000" b="1" dirty="0" err="1">
                <a:solidFill>
                  <a:schemeClr val="accent6"/>
                </a:solidFill>
              </a:rPr>
              <a:t>A</a:t>
            </a:r>
            <a:r>
              <a:rPr lang="pl-PL" sz="2000" baseline="-25000" dirty="0" err="1">
                <a:solidFill>
                  <a:schemeClr val="accent6"/>
                </a:solidFill>
              </a:rPr>
              <a:t>eq</a:t>
            </a:r>
            <a:r>
              <a:rPr lang="pl-PL" sz="2000" baseline="-25000" dirty="0">
                <a:solidFill>
                  <a:schemeClr val="accent6"/>
                </a:solidFill>
              </a:rPr>
              <a:t> </a:t>
            </a:r>
            <a:r>
              <a:rPr lang="pl-PL" sz="2000" dirty="0">
                <a:solidFill>
                  <a:schemeClr val="tx1"/>
                </a:solidFill>
              </a:rPr>
              <a:t>– 	macierz współczynników „lewych” 		stron liniowych ograniczeń 			równościowych</a:t>
            </a:r>
            <a:endParaRPr lang="pl-PL" sz="2200" dirty="0">
              <a:solidFill>
                <a:schemeClr val="tx1"/>
              </a:solidFill>
            </a:endParaRPr>
          </a:p>
        </p:txBody>
      </p:sp>
      <p:sp>
        <p:nvSpPr>
          <p:cNvPr id="17" name="Objaśnienie prostokątne 16"/>
          <p:cNvSpPr/>
          <p:nvPr/>
        </p:nvSpPr>
        <p:spPr>
          <a:xfrm>
            <a:off x="3283323" y="4463490"/>
            <a:ext cx="5191125" cy="723900"/>
          </a:xfrm>
          <a:prstGeom prst="wedgeRectCallout">
            <a:avLst>
              <a:gd name="adj1" fmla="val -62369"/>
              <a:gd name="adj2" fmla="val -178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 defTabSz="723900">
              <a:tabLst>
                <a:tab pos="533400" algn="l"/>
              </a:tabLst>
              <a:defRPr/>
            </a:pPr>
            <a:r>
              <a:rPr lang="pl-PL" sz="2000" b="1" dirty="0" err="1">
                <a:solidFill>
                  <a:schemeClr val="accent6"/>
                </a:solidFill>
              </a:rPr>
              <a:t>lb</a:t>
            </a:r>
            <a:r>
              <a:rPr lang="pl-PL" sz="2000" b="1" dirty="0">
                <a:solidFill>
                  <a:schemeClr val="accent6"/>
                </a:solidFill>
              </a:rPr>
              <a:t> </a:t>
            </a:r>
            <a:r>
              <a:rPr lang="pl-PL" sz="2000" baseline="-25000" dirty="0">
                <a:solidFill>
                  <a:schemeClr val="accent6"/>
                </a:solidFill>
              </a:rPr>
              <a:t> </a:t>
            </a:r>
            <a:r>
              <a:rPr lang="pl-PL" sz="2000" dirty="0">
                <a:solidFill>
                  <a:schemeClr val="tx1"/>
                </a:solidFill>
              </a:rPr>
              <a:t>– 	wektor dodatkowych ograniczeń 		dolnych zmiennej decyzyjnej</a:t>
            </a:r>
            <a:endParaRPr lang="pl-PL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5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7475" y="106363"/>
            <a:ext cx="8920163" cy="50006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2800" b="1" dirty="0" err="1">
                <a:solidFill>
                  <a:schemeClr val="bg1"/>
                </a:solidFill>
              </a:rPr>
              <a:t>Optimization</a:t>
            </a:r>
            <a:r>
              <a:rPr lang="pl-PL" altLang="pl-PL" sz="2800" b="1" dirty="0">
                <a:solidFill>
                  <a:schemeClr val="bg1"/>
                </a:solidFill>
              </a:rPr>
              <a:t> </a:t>
            </a:r>
            <a:r>
              <a:rPr lang="pl-PL" altLang="pl-PL" sz="2800" b="1" dirty="0" err="1">
                <a:solidFill>
                  <a:schemeClr val="bg1"/>
                </a:solidFill>
              </a:rPr>
              <a:t>tool</a:t>
            </a:r>
            <a:r>
              <a:rPr lang="pl-PL" altLang="pl-PL" sz="2800" b="1" dirty="0">
                <a:solidFill>
                  <a:schemeClr val="bg1"/>
                </a:solidFill>
              </a:rPr>
              <a:t> – </a:t>
            </a:r>
            <a:r>
              <a:rPr lang="pl-PL" altLang="pl-PL" sz="2800" b="1" dirty="0" err="1">
                <a:solidFill>
                  <a:schemeClr val="bg1"/>
                </a:solidFill>
              </a:rPr>
              <a:t>fmincon</a:t>
            </a:r>
            <a:endParaRPr lang="pl-PL" altLang="pl-PL" sz="2800" dirty="0">
              <a:solidFill>
                <a:schemeClr val="bg1"/>
              </a:solidFill>
            </a:endParaRPr>
          </a:p>
        </p:txBody>
      </p:sp>
      <p:sp>
        <p:nvSpPr>
          <p:cNvPr id="7" name="Symbol zastępczy numeru slajdu 6"/>
          <p:cNvSpPr txBox="1">
            <a:spLocks noGrp="1"/>
          </p:cNvSpPr>
          <p:nvPr/>
        </p:nvSpPr>
        <p:spPr bwMode="auto">
          <a:xfrm>
            <a:off x="8080375" y="6572250"/>
            <a:ext cx="793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FCD36AC-0EA8-4929-BE14-633DA0912CF0}" type="slidenum">
              <a:rPr lang="pl-PL" altLang="pl-PL" sz="1400">
                <a:solidFill>
                  <a:srgbClr val="FF0000"/>
                </a:solidFill>
                <a:latin typeface="Calibri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pl-PL" altLang="pl-PL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" name="Symbol zastępczy stopki 5"/>
          <p:cNvSpPr txBox="1">
            <a:spLocks noGrp="1"/>
          </p:cNvSpPr>
          <p:nvPr/>
        </p:nvSpPr>
        <p:spPr bwMode="auto">
          <a:xfrm>
            <a:off x="279400" y="6530975"/>
            <a:ext cx="79946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1400" dirty="0">
                <a:solidFill>
                  <a:srgbClr val="FF0000"/>
                </a:solidFill>
                <a:latin typeface="Calibri" pitchFamily="34" charset="0"/>
              </a:rPr>
              <a:t>Programowanie nieliniowe z ograniczeniami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7475" y="693738"/>
            <a:ext cx="8920163" cy="5805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3" y="758638"/>
            <a:ext cx="8835257" cy="569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189102" y="5460766"/>
            <a:ext cx="2617788" cy="8905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2800" dirty="0">
                <a:solidFill>
                  <a:schemeClr val="tx2"/>
                </a:solidFill>
              </a:rPr>
              <a:t>PRZYKŁAD 4</a:t>
            </a:r>
          </a:p>
        </p:txBody>
      </p:sp>
      <p:sp>
        <p:nvSpPr>
          <p:cNvPr id="20" name="Prostokąt 5"/>
          <p:cNvSpPr>
            <a:spLocks noChangeArrowheads="1"/>
          </p:cNvSpPr>
          <p:nvPr/>
        </p:nvSpPr>
        <p:spPr bwMode="auto">
          <a:xfrm>
            <a:off x="4733983" y="1291907"/>
            <a:ext cx="3743267" cy="3400931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pl-PL" altLang="pl-PL" sz="1800" dirty="0">
                <a:solidFill>
                  <a:srgbClr val="006600"/>
                </a:solidFill>
              </a:rPr>
              <a:t>Funkcja celu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pl-PL" sz="1800" dirty="0"/>
              <a:t>	-x(1)*x(2)*x(3) </a:t>
            </a:r>
            <a:r>
              <a:rPr lang="pl-PL" altLang="pl-PL" sz="1800" dirty="0">
                <a:solidFill>
                  <a:srgbClr val="006600"/>
                </a:solidFill>
              </a:rPr>
              <a:t>	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pl-PL" altLang="pl-PL" sz="1800" dirty="0">
                <a:solidFill>
                  <a:srgbClr val="006600"/>
                </a:solidFill>
              </a:rPr>
              <a:t>Punkt startowy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pl-PL" sz="1800" dirty="0"/>
              <a:t>	x0=[10; 10; 10];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pl-PL" altLang="pl-PL" sz="1800" dirty="0">
                <a:solidFill>
                  <a:srgbClr val="006600"/>
                </a:solidFill>
              </a:rPr>
              <a:t>% Wektora b </a:t>
            </a:r>
            <a:br>
              <a:rPr lang="pl-PL" altLang="pl-PL" sz="1800" dirty="0">
                <a:solidFill>
                  <a:srgbClr val="006600"/>
                </a:solidFill>
              </a:rPr>
            </a:br>
            <a:r>
              <a:rPr lang="pl-PL" altLang="pl-PL" sz="1800" dirty="0">
                <a:solidFill>
                  <a:srgbClr val="006600"/>
                </a:solidFill>
              </a:rPr>
              <a:t>(prawe strony ograniczeń)  </a:t>
            </a:r>
          </a:p>
          <a:p>
            <a:pPr>
              <a:spcBef>
                <a:spcPts val="600"/>
              </a:spcBef>
              <a:buNone/>
            </a:pPr>
            <a:r>
              <a:rPr lang="pl-PL" sz="1800" dirty="0"/>
              <a:t>	b=[0; 72];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pl-PL" altLang="pl-PL" sz="1800" dirty="0">
                <a:solidFill>
                  <a:srgbClr val="006600"/>
                </a:solidFill>
              </a:rPr>
              <a:t>Macierz współczynników </a:t>
            </a:r>
            <a:br>
              <a:rPr lang="pl-PL" altLang="pl-PL" sz="1800" dirty="0">
                <a:solidFill>
                  <a:srgbClr val="006600"/>
                </a:solidFill>
              </a:rPr>
            </a:br>
            <a:r>
              <a:rPr lang="pl-PL" altLang="pl-PL" sz="1800" dirty="0">
                <a:solidFill>
                  <a:srgbClr val="006600"/>
                </a:solidFill>
              </a:rPr>
              <a:t>(lewe strony ograniczeń)</a:t>
            </a:r>
          </a:p>
          <a:p>
            <a:pPr>
              <a:spcBef>
                <a:spcPts val="600"/>
              </a:spcBef>
              <a:buNone/>
            </a:pPr>
            <a:r>
              <a:rPr lang="pl-PL" sz="1800" dirty="0"/>
              <a:t>	</a:t>
            </a:r>
            <a:r>
              <a:rPr lang="pt-BR" sz="1800" dirty="0"/>
              <a:t>A=[-1 -2 -2; 1 2 2];</a:t>
            </a:r>
          </a:p>
        </p:txBody>
      </p:sp>
      <p:cxnSp>
        <p:nvCxnSpPr>
          <p:cNvPr id="21" name="Łącznik prosty 5"/>
          <p:cNvCxnSpPr/>
          <p:nvPr/>
        </p:nvCxnSpPr>
        <p:spPr bwMode="auto">
          <a:xfrm flipH="1">
            <a:off x="2904566" y="1815353"/>
            <a:ext cx="2312893" cy="336457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7"/>
          <p:cNvCxnSpPr/>
          <p:nvPr/>
        </p:nvCxnSpPr>
        <p:spPr bwMode="auto">
          <a:xfrm flipH="1">
            <a:off x="2687427" y="2494733"/>
            <a:ext cx="2637608" cy="56131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11"/>
          <p:cNvCxnSpPr/>
          <p:nvPr/>
        </p:nvCxnSpPr>
        <p:spPr bwMode="auto">
          <a:xfrm flipH="1" flipV="1">
            <a:off x="2904567" y="3075300"/>
            <a:ext cx="2420468" cy="1389124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7"/>
          <p:cNvCxnSpPr/>
          <p:nvPr/>
        </p:nvCxnSpPr>
        <p:spPr bwMode="auto">
          <a:xfrm flipH="1" flipV="1">
            <a:off x="4006231" y="3075300"/>
            <a:ext cx="1471204" cy="407488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696" name="Elipsa 157695"/>
          <p:cNvSpPr/>
          <p:nvPr/>
        </p:nvSpPr>
        <p:spPr>
          <a:xfrm>
            <a:off x="1976718" y="5365376"/>
            <a:ext cx="3500717" cy="985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3117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7475" y="106363"/>
            <a:ext cx="8920163" cy="50006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2800" b="1" dirty="0" err="1">
                <a:solidFill>
                  <a:schemeClr val="bg1"/>
                </a:solidFill>
              </a:rPr>
              <a:t>Optimization</a:t>
            </a:r>
            <a:r>
              <a:rPr lang="pl-PL" altLang="pl-PL" sz="2800" b="1" dirty="0">
                <a:solidFill>
                  <a:schemeClr val="bg1"/>
                </a:solidFill>
              </a:rPr>
              <a:t> </a:t>
            </a:r>
            <a:r>
              <a:rPr lang="pl-PL" altLang="pl-PL" sz="2800" b="1" dirty="0" err="1">
                <a:solidFill>
                  <a:schemeClr val="bg1"/>
                </a:solidFill>
              </a:rPr>
              <a:t>tool</a:t>
            </a:r>
            <a:r>
              <a:rPr lang="pl-PL" altLang="pl-PL" sz="2800" b="1" dirty="0">
                <a:solidFill>
                  <a:schemeClr val="bg1"/>
                </a:solidFill>
              </a:rPr>
              <a:t> – </a:t>
            </a:r>
            <a:r>
              <a:rPr lang="pl-PL" altLang="pl-PL" sz="2800" b="1" dirty="0" err="1">
                <a:solidFill>
                  <a:schemeClr val="bg1"/>
                </a:solidFill>
              </a:rPr>
              <a:t>fmincon</a:t>
            </a:r>
            <a:endParaRPr lang="pl-PL" altLang="pl-PL" sz="2800" dirty="0">
              <a:solidFill>
                <a:schemeClr val="bg1"/>
              </a:solidFill>
            </a:endParaRPr>
          </a:p>
        </p:txBody>
      </p:sp>
      <p:sp>
        <p:nvSpPr>
          <p:cNvPr id="7" name="Symbol zastępczy numeru slajdu 6"/>
          <p:cNvSpPr txBox="1">
            <a:spLocks noGrp="1"/>
          </p:cNvSpPr>
          <p:nvPr/>
        </p:nvSpPr>
        <p:spPr bwMode="auto">
          <a:xfrm>
            <a:off x="8080375" y="6572250"/>
            <a:ext cx="793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FCD36AC-0EA8-4929-BE14-633DA0912CF0}" type="slidenum">
              <a:rPr lang="pl-PL" altLang="pl-PL" sz="1400">
                <a:solidFill>
                  <a:srgbClr val="FF0000"/>
                </a:solidFill>
                <a:latin typeface="Calibri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pl-PL" altLang="pl-PL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" name="Symbol zastępczy stopki 5"/>
          <p:cNvSpPr txBox="1">
            <a:spLocks noGrp="1"/>
          </p:cNvSpPr>
          <p:nvPr/>
        </p:nvSpPr>
        <p:spPr bwMode="auto">
          <a:xfrm>
            <a:off x="185271" y="6572250"/>
            <a:ext cx="79946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1400" dirty="0">
                <a:solidFill>
                  <a:srgbClr val="FF0000"/>
                </a:solidFill>
                <a:latin typeface="Calibri" pitchFamily="34" charset="0"/>
              </a:rPr>
              <a:t>Programowanie nieliniowe z ograniczeniami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7475" y="693738"/>
            <a:ext cx="8920163" cy="5805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71" y="793843"/>
            <a:ext cx="8758238" cy="564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189102" y="5460766"/>
            <a:ext cx="2617788" cy="8905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2800" dirty="0">
                <a:solidFill>
                  <a:schemeClr val="tx2"/>
                </a:solidFill>
              </a:rPr>
              <a:t>PRZYKŁAD 5</a:t>
            </a:r>
          </a:p>
        </p:txBody>
      </p:sp>
      <p:sp>
        <p:nvSpPr>
          <p:cNvPr id="24" name="Elipsa 23"/>
          <p:cNvSpPr/>
          <p:nvPr/>
        </p:nvSpPr>
        <p:spPr>
          <a:xfrm>
            <a:off x="1976718" y="5365376"/>
            <a:ext cx="3500717" cy="985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5"/>
          <p:cNvSpPr>
            <a:spLocks noChangeArrowheads="1"/>
          </p:cNvSpPr>
          <p:nvPr/>
        </p:nvSpPr>
        <p:spPr bwMode="auto">
          <a:xfrm>
            <a:off x="3429000" y="1291907"/>
            <a:ext cx="5377890" cy="3053144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pl-PL" altLang="pl-PL" sz="1600" dirty="0">
                <a:solidFill>
                  <a:srgbClr val="006600"/>
                </a:solidFill>
              </a:rPr>
              <a:t>% Wskazanie pliku funkcji celu</a:t>
            </a:r>
          </a:p>
          <a:p>
            <a:pPr defTabSz="363538">
              <a:buNone/>
            </a:pPr>
            <a:r>
              <a:rPr lang="pl-PL" sz="1600" dirty="0" err="1"/>
              <a:t>function</a:t>
            </a:r>
            <a:r>
              <a:rPr lang="pl-PL" sz="1600" dirty="0"/>
              <a:t> f=prog_nl_zo_2f1(x)</a:t>
            </a:r>
          </a:p>
          <a:p>
            <a:pPr>
              <a:buNone/>
            </a:pPr>
            <a:r>
              <a:rPr lang="en-US" sz="1600" dirty="0"/>
              <a:t>f=</a:t>
            </a:r>
            <a:r>
              <a:rPr lang="en-US" sz="1600" dirty="0" err="1"/>
              <a:t>exp</a:t>
            </a:r>
            <a:r>
              <a:rPr lang="en-US" sz="1600" dirty="0"/>
              <a:t>(x(1))*(4*x(1)^2+2*x(2)^2+4*x(1)*x(2)+2*x(2)+1);</a:t>
            </a:r>
          </a:p>
          <a:p>
            <a:pPr>
              <a:buNone/>
            </a:pPr>
            <a:r>
              <a:rPr lang="pl-PL" sz="1600" dirty="0"/>
              <a:t>return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pl-PL" altLang="pl-PL" sz="1600" dirty="0">
                <a:solidFill>
                  <a:srgbClr val="006600"/>
                </a:solidFill>
              </a:rPr>
              <a:t>Punkt startowy </a:t>
            </a:r>
            <a:r>
              <a:rPr lang="pl-PL" sz="1600" dirty="0"/>
              <a:t>x0</a:t>
            </a:r>
            <a:r>
              <a:rPr lang="pl-PL" sz="1600"/>
              <a:t>=[-1, </a:t>
            </a:r>
            <a:r>
              <a:rPr lang="pl-PL" sz="1600" dirty="0"/>
              <a:t>1];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pl-PL" altLang="pl-PL" sz="1600" dirty="0">
                <a:solidFill>
                  <a:srgbClr val="006600"/>
                </a:solidFill>
              </a:rPr>
              <a:t>% Wskazanie pliku ograniczeń nieliniowych</a:t>
            </a:r>
          </a:p>
          <a:p>
            <a:pPr>
              <a:buNone/>
            </a:pPr>
            <a:r>
              <a:rPr lang="pl-PL" sz="1600" dirty="0" err="1"/>
              <a:t>function</a:t>
            </a:r>
            <a:r>
              <a:rPr lang="pl-PL" sz="1600" dirty="0"/>
              <a:t> [</a:t>
            </a:r>
            <a:r>
              <a:rPr lang="pl-PL" sz="1600" dirty="0" err="1"/>
              <a:t>c,ceq</a:t>
            </a:r>
            <a:r>
              <a:rPr lang="pl-PL" sz="1600" dirty="0"/>
              <a:t>]=prog_nl_zo_2f2(x)</a:t>
            </a:r>
          </a:p>
          <a:p>
            <a:pPr>
              <a:buNone/>
            </a:pPr>
            <a:r>
              <a:rPr lang="pl-PL" sz="1600" dirty="0"/>
              <a:t>c=[1.5+x(1)*x(2)-x(2); -x(1)*x(2)-10];</a:t>
            </a:r>
          </a:p>
          <a:p>
            <a:pPr>
              <a:buNone/>
            </a:pPr>
            <a:r>
              <a:rPr lang="pl-PL" sz="1600" dirty="0" err="1"/>
              <a:t>ceq</a:t>
            </a:r>
            <a:r>
              <a:rPr lang="pl-PL" sz="1600" dirty="0"/>
              <a:t>=[];</a:t>
            </a:r>
          </a:p>
          <a:p>
            <a:pPr>
              <a:buNone/>
            </a:pPr>
            <a:r>
              <a:rPr lang="pl-PL" sz="1600" dirty="0"/>
              <a:t>return</a:t>
            </a:r>
          </a:p>
        </p:txBody>
      </p:sp>
      <p:cxnSp>
        <p:nvCxnSpPr>
          <p:cNvPr id="26" name="Łącznik prosty 5"/>
          <p:cNvCxnSpPr/>
          <p:nvPr/>
        </p:nvCxnSpPr>
        <p:spPr bwMode="auto">
          <a:xfrm flipH="1">
            <a:off x="1976718" y="1546412"/>
            <a:ext cx="1452282" cy="605398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5"/>
          <p:cNvCxnSpPr/>
          <p:nvPr/>
        </p:nvCxnSpPr>
        <p:spPr bwMode="auto">
          <a:xfrm flipH="1" flipV="1">
            <a:off x="1815353" y="2596964"/>
            <a:ext cx="1613647" cy="68915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5"/>
          <p:cNvCxnSpPr/>
          <p:nvPr/>
        </p:nvCxnSpPr>
        <p:spPr bwMode="auto">
          <a:xfrm flipH="1">
            <a:off x="2380129" y="3025588"/>
            <a:ext cx="1048871" cy="712694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60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05038" y="774928"/>
            <a:ext cx="857256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l-PL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Znaleźć rozwiązanie następującego zadania:</a:t>
            </a:r>
          </a:p>
          <a:p>
            <a:endParaRPr kumimoji="0" 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pl-PL" dirty="0">
              <a:latin typeface="Arial" pitchFamily="34" charset="0"/>
              <a:cs typeface="Arial" pitchFamily="34" charset="0"/>
            </a:endParaRPr>
          </a:p>
          <a:p>
            <a:endParaRPr kumimoji="0" 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pl-PL" dirty="0">
              <a:latin typeface="Arial" pitchFamily="34" charset="0"/>
              <a:cs typeface="Arial" pitchFamily="34" charset="0"/>
            </a:endParaRPr>
          </a:p>
          <a:p>
            <a:endParaRPr kumimoji="0" 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kumimoji="0" 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510425"/>
              </p:ext>
            </p:extLst>
          </p:nvPr>
        </p:nvGraphicFramePr>
        <p:xfrm>
          <a:off x="2596113" y="1316118"/>
          <a:ext cx="3589535" cy="485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2" name="Równanie" r:id="rId3" imgW="1358640" imgH="1854000" progId="Equation.3">
                  <p:embed/>
                </p:oleObj>
              </mc:Choice>
              <mc:Fallback>
                <p:oleObj name="Równanie" r:id="rId3" imgW="1358640" imgH="18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113" y="1316118"/>
                        <a:ext cx="3589535" cy="48565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7475" y="106363"/>
            <a:ext cx="8920163" cy="50006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2800" b="1" dirty="0">
                <a:solidFill>
                  <a:schemeClr val="bg1"/>
                </a:solidFill>
              </a:rPr>
              <a:t>Programowanie nieliniowe z ograniczeniami</a:t>
            </a:r>
            <a:endParaRPr lang="pl-PL" altLang="pl-PL" sz="2800" dirty="0">
              <a:solidFill>
                <a:schemeClr val="bg1"/>
              </a:solidFill>
            </a:endParaRPr>
          </a:p>
        </p:txBody>
      </p:sp>
      <p:sp>
        <p:nvSpPr>
          <p:cNvPr id="7" name="Symbol zastępczy numeru slajdu 6"/>
          <p:cNvSpPr txBox="1">
            <a:spLocks noGrp="1"/>
          </p:cNvSpPr>
          <p:nvPr/>
        </p:nvSpPr>
        <p:spPr bwMode="auto">
          <a:xfrm>
            <a:off x="8080375" y="6572250"/>
            <a:ext cx="793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FCD36AC-0EA8-4929-BE14-633DA0912CF0}" type="slidenum">
              <a:rPr lang="pl-PL" altLang="pl-PL" sz="1400">
                <a:solidFill>
                  <a:srgbClr val="FF0000"/>
                </a:solidFill>
                <a:latin typeface="Calibri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pl-PL" altLang="pl-PL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" name="Symbol zastępczy stopki 5"/>
          <p:cNvSpPr txBox="1">
            <a:spLocks noGrp="1"/>
          </p:cNvSpPr>
          <p:nvPr/>
        </p:nvSpPr>
        <p:spPr bwMode="auto">
          <a:xfrm>
            <a:off x="279400" y="6530975"/>
            <a:ext cx="79946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1400" dirty="0">
                <a:solidFill>
                  <a:srgbClr val="FF0000"/>
                </a:solidFill>
                <a:latin typeface="Calibri" pitchFamily="34" charset="0"/>
              </a:rPr>
              <a:t>Programowanie nieliniowe z ograniczeniami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7475" y="693738"/>
            <a:ext cx="8920163" cy="5805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9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05038" y="735944"/>
            <a:ext cx="8791044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l-PL" sz="2400" dirty="0"/>
              <a:t>Drut o długości 20 cm należy podzielić na 2 kawałki, </a:t>
            </a:r>
            <a:br>
              <a:rPr lang="pl-PL" sz="2400" dirty="0"/>
            </a:br>
            <a:r>
              <a:rPr lang="pl-PL" sz="2400" dirty="0"/>
              <a:t>potem z pierwszej części utworzyć ramkę w kształcie koła, </a:t>
            </a:r>
            <a:br>
              <a:rPr lang="pl-PL" sz="2400" dirty="0"/>
            </a:br>
            <a:r>
              <a:rPr lang="pl-PL" sz="2400" dirty="0"/>
              <a:t>a z drugiego trójkąt prostokątny o przeciwprostokątnej nie większej od 5 cm.  </a:t>
            </a:r>
          </a:p>
          <a:p>
            <a:endParaRPr lang="pl-PL" sz="2400" dirty="0"/>
          </a:p>
          <a:p>
            <a:r>
              <a:rPr lang="pl-PL" sz="2400" dirty="0"/>
              <a:t>Jaka powinna być długość każdej z części drutu, aby suma pól tych figur </a:t>
            </a:r>
            <a:r>
              <a:rPr lang="pl-PL" sz="2400"/>
              <a:t>była najmniejsza?</a:t>
            </a:r>
            <a:endParaRPr lang="pl-PL" sz="2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kumimoji="0" 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7475" y="106363"/>
            <a:ext cx="8920163" cy="50006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2800" b="1" dirty="0">
                <a:solidFill>
                  <a:schemeClr val="bg1"/>
                </a:solidFill>
              </a:rPr>
              <a:t>Programowanie nieliniowe z ograniczeniami</a:t>
            </a:r>
            <a:endParaRPr lang="pl-PL" altLang="pl-PL" sz="2800" dirty="0">
              <a:solidFill>
                <a:schemeClr val="bg1"/>
              </a:solidFill>
            </a:endParaRPr>
          </a:p>
        </p:txBody>
      </p:sp>
      <p:sp>
        <p:nvSpPr>
          <p:cNvPr id="7" name="Symbol zastępczy numeru slajdu 6"/>
          <p:cNvSpPr txBox="1">
            <a:spLocks noGrp="1"/>
          </p:cNvSpPr>
          <p:nvPr/>
        </p:nvSpPr>
        <p:spPr bwMode="auto">
          <a:xfrm>
            <a:off x="8080375" y="6572250"/>
            <a:ext cx="793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FCD36AC-0EA8-4929-BE14-633DA0912CF0}" type="slidenum">
              <a:rPr lang="pl-PL" altLang="pl-PL" sz="1400">
                <a:solidFill>
                  <a:srgbClr val="FF0000"/>
                </a:solidFill>
                <a:latin typeface="Calibri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pl-PL" altLang="pl-PL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" name="Symbol zastępczy stopki 5"/>
          <p:cNvSpPr txBox="1">
            <a:spLocks noGrp="1"/>
          </p:cNvSpPr>
          <p:nvPr/>
        </p:nvSpPr>
        <p:spPr bwMode="auto">
          <a:xfrm>
            <a:off x="279400" y="6530975"/>
            <a:ext cx="79946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1400" dirty="0">
                <a:solidFill>
                  <a:srgbClr val="FF0000"/>
                </a:solidFill>
                <a:latin typeface="Calibri" pitchFamily="34" charset="0"/>
              </a:rPr>
              <a:t>Programowanie nieliniowe z ograniczeniami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7475" y="693738"/>
            <a:ext cx="8920163" cy="5805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39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183030" y="762655"/>
            <a:ext cx="8521700" cy="565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4500" indent="-444500" defTabSz="263525">
              <a:lnSpc>
                <a:spcPct val="110000"/>
              </a:lnSpc>
              <a:spcBef>
                <a:spcPts val="1800"/>
              </a:spcBef>
              <a:buClr>
                <a:schemeClr val="accent2"/>
              </a:buClr>
              <a:buSzPct val="125000"/>
              <a:buFont typeface="Wingdings 3" pitchFamily="18" charset="2"/>
              <a:buChar char="u"/>
              <a:defRPr/>
            </a:pPr>
            <a:r>
              <a:rPr lang="pl-PL" sz="2400" dirty="0"/>
              <a:t>W zadaniach optymalizacji z ograniczeniami zwykłe podejście do znajdowania rozwiązań polega na zamianie zadania z ograniczeniami na zadanie bez ograniczeń.</a:t>
            </a:r>
          </a:p>
          <a:p>
            <a:pPr marL="901700" lvl="1" indent="-444500" defTabSz="263525">
              <a:lnSpc>
                <a:spcPct val="110000"/>
              </a:lnSpc>
              <a:spcBef>
                <a:spcPts val="1800"/>
              </a:spcBef>
              <a:buClr>
                <a:schemeClr val="accent2"/>
              </a:buClr>
              <a:buSzPct val="125000"/>
              <a:buFont typeface="Wingdings" pitchFamily="2" charset="2"/>
              <a:buChar char="Ä"/>
              <a:defRPr/>
            </a:pPr>
            <a:r>
              <a:rPr lang="pl-PL" sz="2200" dirty="0"/>
              <a:t>Najprostszą metodą uwzględniania ograniczeń jest modyfikacja funkcji celu.</a:t>
            </a:r>
          </a:p>
          <a:p>
            <a:pPr marL="444500" indent="-444500" defTabSz="263525">
              <a:lnSpc>
                <a:spcPct val="110000"/>
              </a:lnSpc>
              <a:spcBef>
                <a:spcPts val="1800"/>
              </a:spcBef>
              <a:buClr>
                <a:schemeClr val="accent2"/>
              </a:buClr>
              <a:buSzPct val="150000"/>
              <a:buFont typeface="Wingdings" pitchFamily="2" charset="2"/>
              <a:buChar char=""/>
              <a:defRPr/>
            </a:pPr>
            <a:r>
              <a:rPr lang="pl-PL" sz="2400" dirty="0"/>
              <a:t>Ważne są tzw. </a:t>
            </a:r>
            <a:r>
              <a:rPr lang="pl-PL" sz="2400" i="1" dirty="0">
                <a:solidFill>
                  <a:schemeClr val="accent6">
                    <a:lumMod val="75000"/>
                  </a:schemeClr>
                </a:solidFill>
              </a:rPr>
              <a:t>metody funkcji kary</a:t>
            </a:r>
            <a:r>
              <a:rPr lang="pl-PL" sz="2400" dirty="0"/>
              <a:t>, w których wielokrotnie modyfikuje się funkcję celu i rozwiązuje jak zadanie optymalizacji bez ograniczeń.</a:t>
            </a:r>
          </a:p>
          <a:p>
            <a:pPr marL="901700" lvl="1" indent="-444500" defTabSz="263525">
              <a:lnSpc>
                <a:spcPct val="110000"/>
              </a:lnSpc>
              <a:spcBef>
                <a:spcPts val="1800"/>
              </a:spcBef>
              <a:buClr>
                <a:schemeClr val="accent2"/>
              </a:buClr>
              <a:buSzPct val="125000"/>
              <a:buFont typeface="Wingdings" pitchFamily="2" charset="2"/>
              <a:buChar char="Ä"/>
              <a:defRPr/>
            </a:pPr>
            <a:r>
              <a:rPr lang="pl-PL" sz="2200" dirty="0"/>
              <a:t>Do funkcji celu wprowadzany jest czynnik stanowiący „karę” sztucznie zawyżający wartość tej funkcji.</a:t>
            </a:r>
          </a:p>
          <a:p>
            <a:pPr marL="901700" lvl="1" indent="-444500" defTabSz="263525">
              <a:lnSpc>
                <a:spcPct val="110000"/>
              </a:lnSpc>
              <a:spcBef>
                <a:spcPts val="1800"/>
              </a:spcBef>
              <a:buClr>
                <a:schemeClr val="accent2"/>
              </a:buClr>
              <a:buSzPct val="125000"/>
              <a:buFont typeface="Wingdings" pitchFamily="2" charset="2"/>
              <a:buChar char="Ä"/>
              <a:defRPr/>
            </a:pPr>
            <a:r>
              <a:rPr lang="pl-PL" sz="2200" dirty="0"/>
              <a:t>W kolejnych iteracjach „kara” jest modyfikowana </a:t>
            </a:r>
            <a:br>
              <a:rPr lang="pl-PL" sz="2200" dirty="0"/>
            </a:br>
            <a:r>
              <a:rPr lang="pl-PL" sz="2200" dirty="0"/>
              <a:t>i znajdowane jest minimum zmodyfikowanej funkcji celu. </a:t>
            </a:r>
            <a:endParaRPr lang="pl-PL" sz="2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475" y="106363"/>
            <a:ext cx="8920163" cy="50006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2800" b="1" dirty="0">
                <a:solidFill>
                  <a:schemeClr val="bg1"/>
                </a:solidFill>
              </a:rPr>
              <a:t>Programowanie nieliniowe z ograniczeniami</a:t>
            </a:r>
            <a:endParaRPr lang="pl-PL" altLang="pl-PL" sz="2800" dirty="0">
              <a:solidFill>
                <a:schemeClr val="bg1"/>
              </a:solidFill>
            </a:endParaRPr>
          </a:p>
        </p:txBody>
      </p:sp>
      <p:sp>
        <p:nvSpPr>
          <p:cNvPr id="6" name="Symbol zastępczy numeru slajdu 6"/>
          <p:cNvSpPr txBox="1">
            <a:spLocks noGrp="1"/>
          </p:cNvSpPr>
          <p:nvPr/>
        </p:nvSpPr>
        <p:spPr bwMode="auto">
          <a:xfrm>
            <a:off x="8080375" y="6572250"/>
            <a:ext cx="793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FCD36AC-0EA8-4929-BE14-633DA0912CF0}" type="slidenum">
              <a:rPr lang="pl-PL" altLang="pl-PL" sz="1400">
                <a:solidFill>
                  <a:srgbClr val="FF0000"/>
                </a:solidFill>
                <a:latin typeface="Calibri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ymbol zastępczy stopki 5"/>
          <p:cNvSpPr txBox="1">
            <a:spLocks noGrp="1"/>
          </p:cNvSpPr>
          <p:nvPr/>
        </p:nvSpPr>
        <p:spPr bwMode="auto">
          <a:xfrm>
            <a:off x="279400" y="6530975"/>
            <a:ext cx="79946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1400" dirty="0">
                <a:solidFill>
                  <a:srgbClr val="FF0000"/>
                </a:solidFill>
                <a:latin typeface="Calibri" pitchFamily="34" charset="0"/>
              </a:rPr>
              <a:t>Programowanie nieliniowe z ograniczeniami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7475" y="693738"/>
            <a:ext cx="8920163" cy="5805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69583" y="776943"/>
            <a:ext cx="8521700" cy="5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4500" indent="-444500" defTabSz="263525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150000"/>
              <a:buFont typeface="Wingdings" pitchFamily="2" charset="2"/>
              <a:buChar char=""/>
              <a:defRPr/>
            </a:pPr>
            <a:r>
              <a:rPr lang="pl-PL" sz="2400" dirty="0"/>
              <a:t>Inną grupę stanowią metody, w których w celu uwzględnienia ograniczeń dokonywana jest modyfikacja kierunku poszukiwań.</a:t>
            </a:r>
          </a:p>
          <a:p>
            <a:pPr marL="444500" indent="-444500" defTabSz="263525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150000"/>
              <a:defRPr/>
            </a:pPr>
            <a:r>
              <a:rPr lang="pl-PL" sz="2400" dirty="0"/>
              <a:t>	Do tej grupy należą: 	</a:t>
            </a:r>
            <a:r>
              <a:rPr lang="pl-PL" sz="2400" i="1" dirty="0">
                <a:solidFill>
                  <a:schemeClr val="accent6">
                    <a:lumMod val="75000"/>
                  </a:schemeClr>
                </a:solidFill>
              </a:rPr>
              <a:t>metody kierunków dopuszczalnych 								</a:t>
            </a:r>
            <a:r>
              <a:rPr lang="pl-PL" sz="2400" dirty="0"/>
              <a:t>oraz 		</a:t>
            </a:r>
            <a:r>
              <a:rPr lang="pl-PL" sz="2400" i="1" dirty="0">
                <a:solidFill>
                  <a:schemeClr val="accent6">
                    <a:lumMod val="75000"/>
                  </a:schemeClr>
                </a:solidFill>
              </a:rPr>
              <a:t>metody rzutu ortogonalnego</a:t>
            </a:r>
            <a:r>
              <a:rPr lang="pl-PL" sz="2400" dirty="0"/>
              <a:t>.</a:t>
            </a:r>
          </a:p>
          <a:p>
            <a:pPr marL="901700" lvl="1" indent="-444500" defTabSz="263525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Wingdings" pitchFamily="2" charset="2"/>
              <a:buChar char="Ä"/>
              <a:defRPr/>
            </a:pPr>
            <a:r>
              <a:rPr lang="pl-PL" sz="2200" b="1" dirty="0"/>
              <a:t>Kierunek dopuszczalny </a:t>
            </a:r>
            <a:r>
              <a:rPr lang="pl-PL" sz="2200" dirty="0"/>
              <a:t>to taki, dla którego można dobrać na tyle mały krok, że ograniczenia pozostają nienaruszone.</a:t>
            </a:r>
          </a:p>
          <a:p>
            <a:pPr marL="901700" lvl="1" indent="-444500" defTabSz="263525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125000"/>
              <a:buFont typeface="Wingdings" pitchFamily="2" charset="2"/>
              <a:buChar char="Ä"/>
              <a:defRPr/>
            </a:pPr>
            <a:r>
              <a:rPr lang="pl-PL" sz="2200" b="1" dirty="0"/>
              <a:t>W metodach rzutu ortogonalnego </a:t>
            </a:r>
            <a:r>
              <a:rPr lang="pl-PL" sz="2200" dirty="0"/>
              <a:t>kierunek poprawy </a:t>
            </a:r>
            <a:br>
              <a:rPr lang="pl-PL" sz="2200" dirty="0"/>
            </a:br>
            <a:r>
              <a:rPr lang="pl-PL" sz="2200" dirty="0"/>
              <a:t>jest wyznaczany jako styczna do granicy obszaru dopuszczalnego</a:t>
            </a:r>
          </a:p>
          <a:p>
            <a:pPr marL="1257300" lvl="1" indent="-355600" defTabSz="263525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SzPct val="125000"/>
              <a:buFont typeface="Wingdings" pitchFamily="2" charset="2"/>
              <a:buChar char=""/>
              <a:defRPr/>
            </a:pPr>
            <a:r>
              <a:rPr lang="pl-PL" sz="2000" dirty="0">
                <a:solidFill>
                  <a:srgbClr val="FF0000"/>
                </a:solidFill>
              </a:rPr>
              <a:t>Jeżeli minimalizacja wzdłuż takiego kierunku doprowadzi do wyjścia poza zbiór rozwiązań dopuszczalnych to następuje powrót do obszaru dopuszczalnego na kierunku prostopadłym do kierunku poprawy i wyznaczany jest nowy kierunek.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475" y="106363"/>
            <a:ext cx="8920163" cy="50006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2800" b="1" dirty="0">
                <a:solidFill>
                  <a:schemeClr val="bg1"/>
                </a:solidFill>
              </a:rPr>
              <a:t>Programowanie nieliniowe z ograniczeniami</a:t>
            </a:r>
            <a:endParaRPr lang="pl-PL" altLang="pl-PL" sz="2800" dirty="0">
              <a:solidFill>
                <a:schemeClr val="bg1"/>
              </a:solidFill>
            </a:endParaRPr>
          </a:p>
        </p:txBody>
      </p:sp>
      <p:sp>
        <p:nvSpPr>
          <p:cNvPr id="6" name="Symbol zastępczy numeru slajdu 6"/>
          <p:cNvSpPr txBox="1">
            <a:spLocks noGrp="1"/>
          </p:cNvSpPr>
          <p:nvPr/>
        </p:nvSpPr>
        <p:spPr bwMode="auto">
          <a:xfrm>
            <a:off x="8080375" y="6572250"/>
            <a:ext cx="793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FCD36AC-0EA8-4929-BE14-633DA0912CF0}" type="slidenum">
              <a:rPr lang="pl-PL" altLang="pl-PL" sz="1400">
                <a:solidFill>
                  <a:srgbClr val="FF0000"/>
                </a:solidFill>
                <a:latin typeface="Calibri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ymbol zastępczy stopki 5"/>
          <p:cNvSpPr txBox="1">
            <a:spLocks noGrp="1"/>
          </p:cNvSpPr>
          <p:nvPr/>
        </p:nvSpPr>
        <p:spPr bwMode="auto">
          <a:xfrm>
            <a:off x="279400" y="6530975"/>
            <a:ext cx="79946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1400" dirty="0">
                <a:solidFill>
                  <a:srgbClr val="FF0000"/>
                </a:solidFill>
                <a:latin typeface="Calibri" pitchFamily="34" charset="0"/>
              </a:rPr>
              <a:t>Programowanie nieliniowe z ograniczeniami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17475" y="693738"/>
            <a:ext cx="8920163" cy="5805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96477" y="763496"/>
            <a:ext cx="8732370" cy="571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4500" indent="-444500" defTabSz="263525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150000"/>
              <a:buFont typeface="Wingdings" pitchFamily="2" charset="2"/>
              <a:buChar char=""/>
              <a:defRPr/>
            </a:pPr>
            <a:r>
              <a:rPr lang="pl-PL" sz="2400" dirty="0"/>
              <a:t>Jedną z nowszych metod jest </a:t>
            </a:r>
            <a:r>
              <a:rPr lang="pl-PL" sz="2400" i="1" dirty="0">
                <a:solidFill>
                  <a:schemeClr val="accent6">
                    <a:lumMod val="75000"/>
                  </a:schemeClr>
                </a:solidFill>
              </a:rPr>
              <a:t>metoda sekwencyjnego programowania kwadratowego</a:t>
            </a:r>
            <a:r>
              <a:rPr lang="pl-PL" sz="2400" dirty="0"/>
              <a:t>.</a:t>
            </a:r>
          </a:p>
          <a:p>
            <a:pPr marL="901700" lvl="1" indent="-444500" defTabSz="263525">
              <a:lnSpc>
                <a:spcPct val="110000"/>
              </a:lnSpc>
              <a:spcBef>
                <a:spcPts val="1200"/>
              </a:spcBef>
              <a:buClr>
                <a:schemeClr val="accent2"/>
              </a:buClr>
              <a:buSzPct val="125000"/>
              <a:buFont typeface="Wingdings" pitchFamily="2" charset="2"/>
              <a:buChar char="Ä"/>
              <a:defRPr/>
            </a:pPr>
            <a:r>
              <a:rPr lang="pl-PL" sz="2200" dirty="0"/>
              <a:t>Metoda ta jest zaliczana do metod modyfikacji kierunku poszukiwań oraz metod kierunku poprawy.</a:t>
            </a:r>
          </a:p>
          <a:p>
            <a:pPr marL="901700" lvl="1" indent="-444500" defTabSz="263525">
              <a:lnSpc>
                <a:spcPct val="110000"/>
              </a:lnSpc>
              <a:spcBef>
                <a:spcPts val="1200"/>
              </a:spcBef>
              <a:buClr>
                <a:schemeClr val="accent2"/>
              </a:buClr>
              <a:buSzPct val="125000"/>
              <a:buFont typeface="Wingdings" pitchFamily="2" charset="2"/>
              <a:buChar char="Ä"/>
              <a:defRPr/>
            </a:pPr>
            <a:r>
              <a:rPr lang="pl-PL" sz="2200" dirty="0"/>
              <a:t>W każdym kroku metody do znalezienia kierunku poprawy rozwiązywane jest zadanie programowania kwadratowego.</a:t>
            </a:r>
          </a:p>
          <a:p>
            <a:pPr marL="444500" lvl="1" indent="-4445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l-PL" sz="2200" dirty="0"/>
              <a:t>Metoda SQP rozwiązuje ciąg </a:t>
            </a:r>
            <a:r>
              <a:rPr lang="pl-PL" sz="2200" dirty="0" err="1"/>
              <a:t>podproblemów</a:t>
            </a:r>
            <a:r>
              <a:rPr lang="pl-PL" sz="2200" dirty="0"/>
              <a:t> optymalizacyjnych, każdy z nich optymalizuje </a:t>
            </a:r>
            <a:r>
              <a:rPr lang="pl-PL" sz="2200" dirty="0">
                <a:solidFill>
                  <a:schemeClr val="accent6">
                    <a:lumMod val="75000"/>
                  </a:schemeClr>
                </a:solidFill>
              </a:rPr>
              <a:t>model kwadratowy funkcji celu przy zlinearyzowanych warunkach ograniczających</a:t>
            </a:r>
            <a:r>
              <a:rPr lang="pl-PL" sz="2200" dirty="0"/>
              <a:t>.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l-PL" sz="2200" dirty="0"/>
              <a:t>Jeśli problem jest bez ograniczeń, metoda redukuje się </a:t>
            </a:r>
            <a:br>
              <a:rPr lang="pl-PL" sz="2200" dirty="0"/>
            </a:br>
            <a:r>
              <a:rPr lang="pl-PL" sz="2200" dirty="0"/>
              <a:t>do metody Newtona znajdowania zerowego gradientu.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l-PL" sz="2200" dirty="0"/>
              <a:t>Jeśli problem ma tylko ograniczenia w postaci równości, wtedy metoda jest równoważna zastosowaniu metody Newtona do warunków optymalizacji pierwszego rzędu.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475" y="106363"/>
            <a:ext cx="8920163" cy="50006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2800" b="1" dirty="0">
                <a:solidFill>
                  <a:schemeClr val="bg1"/>
                </a:solidFill>
              </a:rPr>
              <a:t>Programowanie nieliniowe z ograniczeniami</a:t>
            </a:r>
            <a:endParaRPr lang="pl-PL" altLang="pl-PL" sz="2800" dirty="0">
              <a:solidFill>
                <a:schemeClr val="bg1"/>
              </a:solidFill>
            </a:endParaRPr>
          </a:p>
        </p:txBody>
      </p:sp>
      <p:sp>
        <p:nvSpPr>
          <p:cNvPr id="6" name="Symbol zastępczy numeru slajdu 6"/>
          <p:cNvSpPr txBox="1">
            <a:spLocks noGrp="1"/>
          </p:cNvSpPr>
          <p:nvPr/>
        </p:nvSpPr>
        <p:spPr bwMode="auto">
          <a:xfrm>
            <a:off x="8080375" y="6572250"/>
            <a:ext cx="793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FCD36AC-0EA8-4929-BE14-633DA0912CF0}" type="slidenum">
              <a:rPr lang="pl-PL" altLang="pl-PL" sz="1400">
                <a:solidFill>
                  <a:srgbClr val="FF0000"/>
                </a:solidFill>
                <a:latin typeface="Calibri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ymbol zastępczy stopki 5"/>
          <p:cNvSpPr txBox="1">
            <a:spLocks noGrp="1"/>
          </p:cNvSpPr>
          <p:nvPr/>
        </p:nvSpPr>
        <p:spPr bwMode="auto">
          <a:xfrm>
            <a:off x="279400" y="6530975"/>
            <a:ext cx="79946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1400" dirty="0">
                <a:solidFill>
                  <a:srgbClr val="FF0000"/>
                </a:solidFill>
                <a:latin typeface="Calibri" pitchFamily="34" charset="0"/>
              </a:rPr>
              <a:t>Programowanie nieliniowe z ograniczeniami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7475" y="693738"/>
            <a:ext cx="8920163" cy="5805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83030" y="776943"/>
            <a:ext cx="85217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4500" indent="-444500" defTabSz="263525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150000"/>
              <a:buFont typeface="Wingdings" pitchFamily="2" charset="2"/>
              <a:buChar char=""/>
              <a:defRPr/>
            </a:pPr>
            <a:r>
              <a:rPr lang="pl-PL" sz="2400" dirty="0"/>
              <a:t>Obecnie za bardziej efektywne uważa się stosowanie </a:t>
            </a:r>
            <a:br>
              <a:rPr lang="pl-PL" sz="2400" dirty="0"/>
            </a:br>
            <a:r>
              <a:rPr lang="pl-PL" sz="2400" dirty="0"/>
              <a:t>tzw. </a:t>
            </a:r>
            <a:r>
              <a:rPr lang="pl-PL" sz="2400" i="1" dirty="0">
                <a:solidFill>
                  <a:schemeClr val="accent6">
                    <a:lumMod val="75000"/>
                  </a:schemeClr>
                </a:solidFill>
              </a:rPr>
              <a:t>równań (</a:t>
            </a:r>
            <a:r>
              <a:rPr lang="pl-PL" sz="2400" i="1" dirty="0" err="1">
                <a:solidFill>
                  <a:schemeClr val="accent6">
                    <a:lumMod val="75000"/>
                  </a:schemeClr>
                </a:solidFill>
              </a:rPr>
              <a:t>Karusha</a:t>
            </a:r>
            <a:r>
              <a:rPr lang="pl-PL" sz="2400" i="1" dirty="0">
                <a:solidFill>
                  <a:schemeClr val="accent6">
                    <a:lumMod val="75000"/>
                  </a:schemeClr>
                </a:solidFill>
              </a:rPr>
              <a:t>) Kuhna-</a:t>
            </a:r>
            <a:r>
              <a:rPr lang="pl-PL" sz="2400" i="1" dirty="0" err="1">
                <a:solidFill>
                  <a:schemeClr val="accent6">
                    <a:lumMod val="75000"/>
                  </a:schemeClr>
                </a:solidFill>
              </a:rPr>
              <a:t>Tuckera</a:t>
            </a:r>
            <a:r>
              <a:rPr lang="pl-PL" sz="2400" dirty="0"/>
              <a:t>, które zapisuje się w następującej postaci:</a:t>
            </a:r>
          </a:p>
          <a:p>
            <a:pPr marL="444500" indent="-444500" defTabSz="263525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150000"/>
              <a:buFont typeface="Wingdings" pitchFamily="2" charset="2"/>
              <a:buChar char=""/>
              <a:defRPr/>
            </a:pPr>
            <a:endParaRPr lang="pl-PL" sz="2400" dirty="0"/>
          </a:p>
          <a:p>
            <a:pPr marL="444500" indent="-444500" defTabSz="263525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150000"/>
              <a:buFont typeface="Wingdings" pitchFamily="2" charset="2"/>
              <a:buChar char=""/>
              <a:defRPr/>
            </a:pPr>
            <a:endParaRPr lang="pl-PL" sz="2400" dirty="0"/>
          </a:p>
          <a:p>
            <a:pPr marL="444500" indent="-444500" defTabSz="263525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150000"/>
              <a:defRPr/>
            </a:pPr>
            <a:endParaRPr lang="pl-PL" sz="2400" dirty="0"/>
          </a:p>
          <a:p>
            <a:pPr marL="444500" indent="-444500" defTabSz="263525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150000"/>
              <a:defRPr/>
            </a:pPr>
            <a:endParaRPr lang="pl-PL" sz="2400" dirty="0"/>
          </a:p>
          <a:p>
            <a:pPr marL="444500" indent="-444500" defTabSz="263525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150000"/>
              <a:defRPr/>
            </a:pPr>
            <a:r>
              <a:rPr lang="pl-PL" sz="2400" dirty="0"/>
              <a:t>	gdzie: </a:t>
            </a:r>
            <a:r>
              <a:rPr lang="pl-PL" sz="2400" i="1" dirty="0" err="1">
                <a:sym typeface="Symbol"/>
              </a:rPr>
              <a:t></a:t>
            </a:r>
            <a:r>
              <a:rPr lang="pl-PL" sz="2400" i="1" baseline="-25000" dirty="0" err="1">
                <a:sym typeface="Symbol"/>
              </a:rPr>
              <a:t>i</a:t>
            </a:r>
            <a:r>
              <a:rPr lang="pl-PL" sz="2400" i="1" dirty="0">
                <a:sym typeface="Symbol"/>
              </a:rPr>
              <a:t> </a:t>
            </a:r>
            <a:r>
              <a:rPr lang="pl-PL" sz="2400" dirty="0">
                <a:sym typeface="Symbol"/>
              </a:rPr>
              <a:t>– mnożnik </a:t>
            </a:r>
            <a:r>
              <a:rPr lang="pl-PL" sz="2400" dirty="0" err="1">
                <a:sym typeface="Symbol"/>
              </a:rPr>
              <a:t>Lagrange’a</a:t>
            </a:r>
            <a:r>
              <a:rPr lang="pl-PL" sz="2400" dirty="0">
                <a:sym typeface="Symbol"/>
              </a:rPr>
              <a:t>.</a:t>
            </a:r>
          </a:p>
          <a:p>
            <a:pPr marL="901700" lvl="1" indent="-444500" defTabSz="263525">
              <a:lnSpc>
                <a:spcPct val="110000"/>
              </a:lnSpc>
              <a:spcBef>
                <a:spcPts val="1800"/>
              </a:spcBef>
              <a:buClr>
                <a:schemeClr val="accent2"/>
              </a:buClr>
              <a:buSzPct val="125000"/>
              <a:buFont typeface="Wingdings" pitchFamily="2" charset="2"/>
              <a:buChar char="Ä"/>
              <a:defRPr/>
            </a:pPr>
            <a:r>
              <a:rPr lang="pl-PL" sz="2200" dirty="0"/>
              <a:t>Do rozwiązania tych równań w pakiecie </a:t>
            </a:r>
            <a:r>
              <a:rPr lang="pl-PL" sz="2200" i="1" dirty="0" err="1"/>
              <a:t>Optimalization</a:t>
            </a:r>
            <a:r>
              <a:rPr lang="pl-PL" sz="2200" i="1" dirty="0"/>
              <a:t>  </a:t>
            </a:r>
            <a:r>
              <a:rPr lang="pl-PL" sz="2200" i="1" dirty="0" err="1"/>
              <a:t>Toolbox</a:t>
            </a:r>
            <a:r>
              <a:rPr lang="pl-PL" sz="2200" dirty="0"/>
              <a:t> używany jest algorytm tzw. </a:t>
            </a:r>
            <a:r>
              <a:rPr lang="pl-PL" sz="2200" i="1" dirty="0">
                <a:solidFill>
                  <a:schemeClr val="accent6">
                    <a:lumMod val="75000"/>
                  </a:schemeClr>
                </a:solidFill>
              </a:rPr>
              <a:t>Sekwencyjnego programowania kwadratowego – </a:t>
            </a:r>
            <a:r>
              <a:rPr lang="pl-PL" sz="2200" i="1" dirty="0" err="1">
                <a:solidFill>
                  <a:schemeClr val="accent6">
                    <a:lumMod val="75000"/>
                  </a:schemeClr>
                </a:solidFill>
              </a:rPr>
              <a:t>Sequential</a:t>
            </a:r>
            <a:r>
              <a:rPr lang="pl-PL" sz="22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2200" i="1" dirty="0" err="1">
                <a:solidFill>
                  <a:schemeClr val="accent6">
                    <a:lumMod val="75000"/>
                  </a:schemeClr>
                </a:solidFill>
              </a:rPr>
              <a:t>Quadratic</a:t>
            </a:r>
            <a:r>
              <a:rPr lang="pl-PL" sz="22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2200" i="1" dirty="0" err="1">
                <a:solidFill>
                  <a:schemeClr val="accent6">
                    <a:lumMod val="75000"/>
                  </a:schemeClr>
                </a:solidFill>
              </a:rPr>
              <a:t>Programming</a:t>
            </a:r>
            <a:r>
              <a:rPr lang="pl-PL" sz="2200" dirty="0"/>
              <a:t> (</a:t>
            </a:r>
            <a:r>
              <a:rPr lang="pl-PL" sz="2200" i="1" dirty="0">
                <a:solidFill>
                  <a:schemeClr val="accent6">
                    <a:lumMod val="75000"/>
                  </a:schemeClr>
                </a:solidFill>
              </a:rPr>
              <a:t>SQP</a:t>
            </a:r>
            <a:r>
              <a:rPr lang="pl-PL" sz="2200" dirty="0"/>
              <a:t>).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335000"/>
              </p:ext>
            </p:extLst>
          </p:nvPr>
        </p:nvGraphicFramePr>
        <p:xfrm>
          <a:off x="3827276" y="2009402"/>
          <a:ext cx="3471862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3" name="Równanie" r:id="rId3" imgW="1701800" imgH="952500" progId="Equation.3">
                  <p:embed/>
                </p:oleObj>
              </mc:Choice>
              <mc:Fallback>
                <p:oleObj name="Równanie" r:id="rId3" imgW="1701800" imgH="952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276" y="2009402"/>
                        <a:ext cx="3471862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7475" y="106363"/>
            <a:ext cx="8920163" cy="50006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2800" b="1" dirty="0">
                <a:solidFill>
                  <a:schemeClr val="bg1"/>
                </a:solidFill>
              </a:rPr>
              <a:t>Programowanie nieliniowe z ograniczeniami</a:t>
            </a:r>
            <a:endParaRPr lang="pl-PL" altLang="pl-PL" sz="2800" dirty="0">
              <a:solidFill>
                <a:schemeClr val="bg1"/>
              </a:solidFill>
            </a:endParaRPr>
          </a:p>
        </p:txBody>
      </p:sp>
      <p:sp>
        <p:nvSpPr>
          <p:cNvPr id="8" name="Symbol zastępczy numeru slajdu 6"/>
          <p:cNvSpPr txBox="1">
            <a:spLocks noGrp="1"/>
          </p:cNvSpPr>
          <p:nvPr/>
        </p:nvSpPr>
        <p:spPr bwMode="auto">
          <a:xfrm>
            <a:off x="8080375" y="6572250"/>
            <a:ext cx="793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FCD36AC-0EA8-4929-BE14-633DA0912CF0}" type="slidenum">
              <a:rPr lang="pl-PL" altLang="pl-PL" sz="1400">
                <a:solidFill>
                  <a:srgbClr val="FF0000"/>
                </a:solidFill>
                <a:latin typeface="Calibri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Symbol zastępczy stopki 5"/>
          <p:cNvSpPr txBox="1">
            <a:spLocks noGrp="1"/>
          </p:cNvSpPr>
          <p:nvPr/>
        </p:nvSpPr>
        <p:spPr bwMode="auto">
          <a:xfrm>
            <a:off x="279400" y="6530975"/>
            <a:ext cx="79946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1400" dirty="0">
                <a:solidFill>
                  <a:srgbClr val="FF0000"/>
                </a:solidFill>
                <a:latin typeface="Calibri" pitchFamily="34" charset="0"/>
              </a:rPr>
              <a:t>Programowanie nieliniowe z ograniczeniami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7475" y="693738"/>
            <a:ext cx="8920163" cy="5805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0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96477" y="776102"/>
            <a:ext cx="8521700" cy="316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4500" indent="-444500" defTabSz="263525">
              <a:lnSpc>
                <a:spcPct val="110000"/>
              </a:lnSpc>
              <a:spcBef>
                <a:spcPts val="1800"/>
              </a:spcBef>
              <a:buClr>
                <a:schemeClr val="accent2"/>
              </a:buClr>
              <a:buSzPct val="125000"/>
              <a:buFont typeface="Wingdings 3" pitchFamily="18" charset="2"/>
              <a:buChar char="u"/>
              <a:defRPr/>
            </a:pPr>
            <a:r>
              <a:rPr lang="pl-PL" sz="2400" dirty="0"/>
              <a:t>W pakiecie </a:t>
            </a:r>
            <a:r>
              <a:rPr lang="pl-PL" sz="2400" i="1" dirty="0" err="1"/>
              <a:t>Optimalization</a:t>
            </a:r>
            <a:r>
              <a:rPr lang="pl-PL" sz="2400" i="1" dirty="0"/>
              <a:t> </a:t>
            </a:r>
            <a:r>
              <a:rPr lang="pl-PL" sz="2400" i="1" dirty="0" err="1"/>
              <a:t>Toolbox</a:t>
            </a:r>
            <a:r>
              <a:rPr lang="pl-PL" sz="2400" dirty="0"/>
              <a:t> do rozwiązywania zadań programowania nieliniowego z ograniczeniami służy funkcja </a:t>
            </a:r>
            <a:r>
              <a:rPr lang="pl-PL" sz="2400" b="1" i="1" dirty="0" err="1">
                <a:solidFill>
                  <a:schemeClr val="accent6">
                    <a:lumMod val="75000"/>
                  </a:schemeClr>
                </a:solidFill>
              </a:rPr>
              <a:t>fmincon</a:t>
            </a:r>
            <a:r>
              <a:rPr lang="pl-PL" sz="2400" dirty="0"/>
              <a:t>, będąca implementacją </a:t>
            </a:r>
            <a:r>
              <a:rPr lang="pl-PL" sz="2400" i="1" dirty="0">
                <a:solidFill>
                  <a:schemeClr val="accent6">
                    <a:lumMod val="75000"/>
                  </a:schemeClr>
                </a:solidFill>
              </a:rPr>
              <a:t>metody sekwencyjnego programowania kwadratowego </a:t>
            </a:r>
            <a:r>
              <a:rPr lang="pl-PL" sz="2400" dirty="0"/>
              <a:t>i </a:t>
            </a:r>
            <a:r>
              <a:rPr lang="pl-PL" sz="2400" i="1" dirty="0">
                <a:solidFill>
                  <a:schemeClr val="accent6">
                    <a:lumMod val="75000"/>
                  </a:schemeClr>
                </a:solidFill>
              </a:rPr>
              <a:t>metody rzutu ortogonalnego</a:t>
            </a:r>
            <a:r>
              <a:rPr lang="pl-PL" sz="2400" dirty="0"/>
              <a:t>. </a:t>
            </a:r>
          </a:p>
          <a:p>
            <a:pPr marL="901700" lvl="1" indent="-444500" defTabSz="263525">
              <a:lnSpc>
                <a:spcPct val="110000"/>
              </a:lnSpc>
              <a:spcBef>
                <a:spcPts val="1800"/>
              </a:spcBef>
              <a:buClr>
                <a:schemeClr val="accent2"/>
              </a:buClr>
              <a:buSzPct val="125000"/>
              <a:buFont typeface="Wingdings" pitchFamily="2" charset="2"/>
              <a:buChar char="Ä"/>
              <a:defRPr/>
            </a:pPr>
            <a:r>
              <a:rPr lang="pl-PL" sz="2400" dirty="0"/>
              <a:t>Funkcja ta odnosi się do zadania programowania nieliniowego postaci: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861574"/>
              </p:ext>
            </p:extLst>
          </p:nvPr>
        </p:nvGraphicFramePr>
        <p:xfrm>
          <a:off x="3640138" y="4181475"/>
          <a:ext cx="3497262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6" name="Równanie" r:id="rId3" imgW="1714320" imgH="723600" progId="Equation.3">
                  <p:embed/>
                </p:oleObj>
              </mc:Choice>
              <mc:Fallback>
                <p:oleObj name="Równanie" r:id="rId3" imgW="1714320" imgH="723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4181475"/>
                        <a:ext cx="3497262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7475" y="106363"/>
            <a:ext cx="8920163" cy="50006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2800" b="1" dirty="0">
                <a:solidFill>
                  <a:schemeClr val="bg1"/>
                </a:solidFill>
              </a:rPr>
              <a:t>Programowanie nieliniowe z ograniczeniami</a:t>
            </a:r>
            <a:endParaRPr lang="pl-PL" altLang="pl-PL" sz="2800" dirty="0">
              <a:solidFill>
                <a:schemeClr val="bg1"/>
              </a:solidFill>
            </a:endParaRPr>
          </a:p>
        </p:txBody>
      </p:sp>
      <p:sp>
        <p:nvSpPr>
          <p:cNvPr id="8" name="Symbol zastępczy numeru slajdu 6"/>
          <p:cNvSpPr txBox="1">
            <a:spLocks noGrp="1"/>
          </p:cNvSpPr>
          <p:nvPr/>
        </p:nvSpPr>
        <p:spPr bwMode="auto">
          <a:xfrm>
            <a:off x="8080375" y="6572250"/>
            <a:ext cx="793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FCD36AC-0EA8-4929-BE14-633DA0912CF0}" type="slidenum">
              <a:rPr lang="pl-PL" altLang="pl-PL" sz="1400">
                <a:solidFill>
                  <a:srgbClr val="FF0000"/>
                </a:solidFill>
                <a:latin typeface="Calibri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pl-PL" altLang="pl-PL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Symbol zastępczy stopki 5"/>
          <p:cNvSpPr txBox="1">
            <a:spLocks noGrp="1"/>
          </p:cNvSpPr>
          <p:nvPr/>
        </p:nvSpPr>
        <p:spPr bwMode="auto">
          <a:xfrm>
            <a:off x="279400" y="6530975"/>
            <a:ext cx="79946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1400" dirty="0">
                <a:solidFill>
                  <a:srgbClr val="FF0000"/>
                </a:solidFill>
                <a:latin typeface="Calibri" pitchFamily="34" charset="0"/>
              </a:rPr>
              <a:t>Programowanie nieliniowe z ograniczeniami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7475" y="693738"/>
            <a:ext cx="8920163" cy="5805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9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96477" y="762655"/>
            <a:ext cx="8521700" cy="46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4500" indent="-444500" defTabSz="263525">
              <a:lnSpc>
                <a:spcPct val="110000"/>
              </a:lnSpc>
              <a:spcBef>
                <a:spcPts val="1800"/>
              </a:spcBef>
              <a:buClr>
                <a:schemeClr val="accent2"/>
              </a:buClr>
              <a:buSzPct val="125000"/>
              <a:buFont typeface="Wingdings 3" pitchFamily="18" charset="2"/>
              <a:buChar char="u"/>
              <a:defRPr/>
            </a:pPr>
            <a:r>
              <a:rPr lang="pl-PL" sz="2400" dirty="0"/>
              <a:t>Funkcję </a:t>
            </a:r>
            <a:r>
              <a:rPr lang="pl-PL" sz="2400" b="1" i="1" dirty="0" err="1">
                <a:solidFill>
                  <a:schemeClr val="accent6">
                    <a:lumMod val="75000"/>
                  </a:schemeClr>
                </a:solidFill>
              </a:rPr>
              <a:t>fmincon</a:t>
            </a:r>
            <a:r>
              <a:rPr lang="pl-PL" sz="2400" dirty="0"/>
              <a:t> można wywołać w następujący sposób:</a:t>
            </a:r>
          </a:p>
        </p:txBody>
      </p:sp>
      <p:sp>
        <p:nvSpPr>
          <p:cNvPr id="5" name="Prostokąt 4"/>
          <p:cNvSpPr/>
          <p:nvPr/>
        </p:nvSpPr>
        <p:spPr>
          <a:xfrm>
            <a:off x="209177" y="1272242"/>
            <a:ext cx="8496300" cy="50419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46246"/>
              </p:ext>
            </p:extLst>
          </p:nvPr>
        </p:nvGraphicFramePr>
        <p:xfrm>
          <a:off x="234578" y="1269854"/>
          <a:ext cx="8242300" cy="503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0" name="Równanie" r:id="rId3" imgW="3810000" imgH="2336800" progId="Equation.3">
                  <p:embed/>
                </p:oleObj>
              </mc:Choice>
              <mc:Fallback>
                <p:oleObj name="Równanie" r:id="rId3" imgW="3810000" imgH="2336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78" y="1269854"/>
                        <a:ext cx="8242300" cy="503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bjaśnienie prostokątne 7"/>
          <p:cNvSpPr/>
          <p:nvPr/>
        </p:nvSpPr>
        <p:spPr>
          <a:xfrm>
            <a:off x="1586753" y="3647142"/>
            <a:ext cx="6839324" cy="1320800"/>
          </a:xfrm>
          <a:prstGeom prst="wedgeRectCallout">
            <a:avLst>
              <a:gd name="adj1" fmla="val 16390"/>
              <a:gd name="adj2" fmla="val -83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200" dirty="0">
                <a:solidFill>
                  <a:schemeClr val="tx1"/>
                </a:solidFill>
              </a:rPr>
              <a:t>Funkcja, która oblicza w punkcie x nieliniowe </a:t>
            </a:r>
            <a:br>
              <a:rPr lang="pl-PL" sz="2200" dirty="0">
                <a:solidFill>
                  <a:schemeClr val="tx1"/>
                </a:solidFill>
              </a:rPr>
            </a:br>
            <a:r>
              <a:rPr lang="pl-PL" sz="2200" dirty="0">
                <a:solidFill>
                  <a:schemeClr val="tx1"/>
                </a:solidFill>
              </a:rPr>
              <a:t>ograniczenia nierównościowe c (x) ≤ 0 </a:t>
            </a:r>
            <a:br>
              <a:rPr lang="pl-PL" sz="2200" dirty="0">
                <a:solidFill>
                  <a:schemeClr val="tx1"/>
                </a:solidFill>
              </a:rPr>
            </a:br>
            <a:r>
              <a:rPr lang="pl-PL" sz="2200" dirty="0">
                <a:solidFill>
                  <a:schemeClr val="tx1"/>
                </a:solidFill>
              </a:rPr>
              <a:t>i nieliniowych ograniczenia równościowe </a:t>
            </a:r>
            <a:r>
              <a:rPr lang="pl-PL" sz="2200" dirty="0" err="1">
                <a:solidFill>
                  <a:schemeClr val="tx1"/>
                </a:solidFill>
              </a:rPr>
              <a:t>ceq</a:t>
            </a:r>
            <a:r>
              <a:rPr lang="pl-PL" sz="2200" dirty="0">
                <a:solidFill>
                  <a:schemeClr val="tx1"/>
                </a:solidFill>
              </a:rPr>
              <a:t> (x) = 0.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7475" y="106363"/>
            <a:ext cx="8920163" cy="50006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2800" b="1" dirty="0">
                <a:solidFill>
                  <a:schemeClr val="bg1"/>
                </a:solidFill>
              </a:rPr>
              <a:t>Programowanie nieliniowe z ograniczeniami</a:t>
            </a:r>
            <a:endParaRPr lang="pl-PL" altLang="pl-PL" sz="2800" dirty="0">
              <a:solidFill>
                <a:schemeClr val="bg1"/>
              </a:solidFill>
            </a:endParaRPr>
          </a:p>
        </p:txBody>
      </p:sp>
      <p:sp>
        <p:nvSpPr>
          <p:cNvPr id="10" name="Symbol zastępczy numeru slajdu 6"/>
          <p:cNvSpPr txBox="1">
            <a:spLocks noGrp="1"/>
          </p:cNvSpPr>
          <p:nvPr/>
        </p:nvSpPr>
        <p:spPr bwMode="auto">
          <a:xfrm>
            <a:off x="8080375" y="6572250"/>
            <a:ext cx="793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FCD36AC-0EA8-4929-BE14-633DA0912CF0}" type="slidenum">
              <a:rPr lang="pl-PL" altLang="pl-PL" sz="1400">
                <a:solidFill>
                  <a:srgbClr val="FF0000"/>
                </a:solidFill>
                <a:latin typeface="Calibri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pl-PL" altLang="pl-PL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1" name="Symbol zastępczy stopki 5"/>
          <p:cNvSpPr txBox="1">
            <a:spLocks noGrp="1"/>
          </p:cNvSpPr>
          <p:nvPr/>
        </p:nvSpPr>
        <p:spPr bwMode="auto">
          <a:xfrm>
            <a:off x="279400" y="6530975"/>
            <a:ext cx="79946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1400" dirty="0">
                <a:solidFill>
                  <a:srgbClr val="FF0000"/>
                </a:solidFill>
                <a:latin typeface="Calibri" pitchFamily="34" charset="0"/>
              </a:rPr>
              <a:t>Programowanie nieliniowe z ograniczeniami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7475" y="693738"/>
            <a:ext cx="8920163" cy="5805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4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17"/>
          <p:cNvSpPr>
            <a:spLocks noChangeArrowheads="1"/>
          </p:cNvSpPr>
          <p:nvPr/>
        </p:nvSpPr>
        <p:spPr bwMode="auto">
          <a:xfrm>
            <a:off x="196477" y="788148"/>
            <a:ext cx="8496300" cy="505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l-PL" sz="2400" u="sng" dirty="0">
                <a:solidFill>
                  <a:schemeClr val="accent2"/>
                </a:solidFill>
              </a:rPr>
              <a:t>Zadanie 4</a:t>
            </a:r>
          </a:p>
          <a:p>
            <a:pPr marL="171450" indent="-1714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l-PL" sz="2000" u="sng" dirty="0">
                <a:solidFill>
                  <a:schemeClr val="accent2"/>
                </a:solidFill>
              </a:rPr>
              <a:t>Opis</a:t>
            </a:r>
            <a:r>
              <a:rPr lang="pl-PL" sz="2000" dirty="0">
                <a:solidFill>
                  <a:schemeClr val="accent2"/>
                </a:solidFill>
              </a:rPr>
              <a:t>: </a:t>
            </a:r>
            <a:r>
              <a:rPr lang="pl-PL" sz="2400" dirty="0"/>
              <a:t>	</a:t>
            </a:r>
            <a:r>
              <a:rPr lang="pl-PL" sz="2000" dirty="0"/>
              <a:t>Znaleźć minimum funkcji </a:t>
            </a:r>
          </a:p>
          <a:p>
            <a:pPr marL="171450" indent="-171450">
              <a:spcBef>
                <a:spcPct val="20000"/>
              </a:spcBef>
            </a:pPr>
            <a:r>
              <a:rPr lang="pl-PL" sz="2000" dirty="0"/>
              <a:t>		przy wartości początkowej </a:t>
            </a:r>
            <a:r>
              <a:rPr lang="pl-PL" sz="2000" b="1" dirty="0"/>
              <a:t>x</a:t>
            </a:r>
            <a:r>
              <a:rPr lang="pl-PL" sz="2000" dirty="0"/>
              <a:t>=[10, </a:t>
            </a:r>
            <a:r>
              <a:rPr lang="pl-PL" sz="2000" dirty="0" err="1"/>
              <a:t>10</a:t>
            </a:r>
            <a:r>
              <a:rPr lang="pl-PL" sz="2000" dirty="0"/>
              <a:t>, </a:t>
            </a:r>
            <a:r>
              <a:rPr lang="pl-PL" sz="2000" dirty="0" err="1"/>
              <a:t>10</a:t>
            </a:r>
            <a:r>
              <a:rPr lang="pl-PL" sz="2000" dirty="0"/>
              <a:t>] oraz obecności 	ograniczeń</a:t>
            </a:r>
          </a:p>
          <a:p>
            <a:pPr marL="171450" indent="-171450">
              <a:spcBef>
                <a:spcPct val="20000"/>
              </a:spcBef>
            </a:pPr>
            <a:endParaRPr lang="pl-PL" sz="2000" dirty="0"/>
          </a:p>
          <a:p>
            <a:pPr marL="171450" indent="-171450">
              <a:spcBef>
                <a:spcPct val="20000"/>
              </a:spcBef>
            </a:pPr>
            <a:endParaRPr lang="pl-PL" sz="2000" dirty="0"/>
          </a:p>
          <a:p>
            <a:pPr marL="171450" indent="-171450">
              <a:spcBef>
                <a:spcPct val="20000"/>
              </a:spcBef>
            </a:pPr>
            <a:r>
              <a:rPr lang="pl-PL" sz="2000" u="sng" dirty="0">
                <a:solidFill>
                  <a:schemeClr val="accent2"/>
                </a:solidFill>
              </a:rPr>
              <a:t>Implementacja w środowisku MATLAB</a:t>
            </a:r>
            <a:r>
              <a:rPr lang="pl-PL" sz="2000" dirty="0">
                <a:solidFill>
                  <a:schemeClr val="accent2"/>
                </a:solidFill>
              </a:rPr>
              <a:t>:</a:t>
            </a:r>
          </a:p>
          <a:p>
            <a:pPr>
              <a:spcBef>
                <a:spcPts val="600"/>
              </a:spcBef>
            </a:pPr>
            <a:r>
              <a:rPr lang="pt-BR" sz="2000" dirty="0"/>
              <a:t>A=[-1 -2 -2; 1 2 2];</a:t>
            </a:r>
          </a:p>
          <a:p>
            <a:pPr>
              <a:spcBef>
                <a:spcPts val="600"/>
              </a:spcBef>
            </a:pPr>
            <a:r>
              <a:rPr lang="pl-PL" sz="2000" dirty="0"/>
              <a:t>b=[0; 72];</a:t>
            </a:r>
          </a:p>
          <a:p>
            <a:pPr>
              <a:spcBef>
                <a:spcPts val="600"/>
              </a:spcBef>
            </a:pPr>
            <a:r>
              <a:rPr lang="pl-PL" sz="2000" dirty="0"/>
              <a:t>x0=[10; </a:t>
            </a:r>
            <a:r>
              <a:rPr lang="pl-PL" sz="2000" dirty="0" err="1"/>
              <a:t>10</a:t>
            </a:r>
            <a:r>
              <a:rPr lang="pl-PL" sz="2000" dirty="0"/>
              <a:t>; </a:t>
            </a:r>
            <a:r>
              <a:rPr lang="pl-PL" sz="2000" dirty="0" err="1"/>
              <a:t>10</a:t>
            </a:r>
            <a:r>
              <a:rPr lang="pl-PL" sz="2000" dirty="0"/>
              <a:t>];</a:t>
            </a:r>
          </a:p>
          <a:p>
            <a:pPr>
              <a:spcBef>
                <a:spcPts val="600"/>
              </a:spcBef>
            </a:pPr>
            <a:r>
              <a:rPr lang="pl-PL" sz="2000" dirty="0"/>
              <a:t>[x, </a:t>
            </a:r>
            <a:r>
              <a:rPr lang="pl-PL" sz="2000" dirty="0" err="1"/>
              <a:t>fval</a:t>
            </a:r>
            <a:r>
              <a:rPr lang="pl-PL" sz="2000" dirty="0"/>
              <a:t>, </a:t>
            </a:r>
            <a:r>
              <a:rPr lang="pl-PL" sz="2000" dirty="0" err="1"/>
              <a:t>exitflag</a:t>
            </a:r>
            <a:r>
              <a:rPr lang="pl-PL" sz="2000" dirty="0"/>
              <a:t>, </a:t>
            </a:r>
            <a:r>
              <a:rPr lang="pl-PL" sz="2000" dirty="0" err="1"/>
              <a:t>output</a:t>
            </a:r>
            <a:r>
              <a:rPr lang="pl-PL" sz="2000" dirty="0"/>
              <a:t>]=</a:t>
            </a:r>
            <a:r>
              <a:rPr lang="pl-PL" sz="2000" dirty="0" err="1"/>
              <a:t>fmincon</a:t>
            </a:r>
            <a:r>
              <a:rPr lang="pl-PL" sz="2000" dirty="0"/>
              <a:t>('-x(1)*x(2)*x(3)', x0, A, b)</a:t>
            </a:r>
          </a:p>
          <a:p>
            <a:endParaRPr lang="pl-PL" sz="2000" dirty="0"/>
          </a:p>
          <a:p>
            <a:pPr marL="171450" indent="-171450">
              <a:spcBef>
                <a:spcPct val="20000"/>
              </a:spcBef>
            </a:pPr>
            <a:endParaRPr lang="pl-PL" sz="2000" dirty="0">
              <a:solidFill>
                <a:schemeClr val="accent2"/>
              </a:solidFill>
            </a:endParaRPr>
          </a:p>
          <a:p>
            <a:pPr marL="171450" indent="-171450">
              <a:spcBef>
                <a:spcPct val="20000"/>
              </a:spcBef>
            </a:pPr>
            <a:endParaRPr lang="pl-PL" sz="800" dirty="0">
              <a:solidFill>
                <a:schemeClr val="accent2"/>
              </a:solidFill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305284"/>
              </p:ext>
            </p:extLst>
          </p:nvPr>
        </p:nvGraphicFramePr>
        <p:xfrm>
          <a:off x="4227140" y="1238998"/>
          <a:ext cx="18907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9" name="Równanie" r:id="rId3" imgW="927100" imgH="228600" progId="Equation.3">
                  <p:embed/>
                </p:oleObj>
              </mc:Choice>
              <mc:Fallback>
                <p:oleObj name="Równanie" r:id="rId3" imgW="9271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140" y="1238998"/>
                        <a:ext cx="18907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28406"/>
              </p:ext>
            </p:extLst>
          </p:nvPr>
        </p:nvGraphicFramePr>
        <p:xfrm>
          <a:off x="3812802" y="2167686"/>
          <a:ext cx="28495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50" name="Równanie" r:id="rId5" imgW="1397000" imgH="228600" progId="Equation.3">
                  <p:embed/>
                </p:oleObj>
              </mc:Choice>
              <mc:Fallback>
                <p:oleObj name="Równanie" r:id="rId5" imgW="13970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802" y="2167686"/>
                        <a:ext cx="2849563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0" descr="http://cse.unl.edu/colloquium/11-12/matlab.gif">
            <a:hlinkClick r:id="rId7" action="ppaction://hlinkfile"/>
          </p:cNvPr>
          <p:cNvPicPr>
            <a:picLocks noChangeAspect="1" noChangeArrowheads="1"/>
          </p:cNvPicPr>
          <p:nvPr/>
        </p:nvPicPr>
        <p:blipFill>
          <a:blip r:embed="rId8"/>
          <a:srcRect l="11810" t="6749" r="7593"/>
          <a:stretch>
            <a:fillRect/>
          </a:stretch>
        </p:blipFill>
        <p:spPr bwMode="auto">
          <a:xfrm>
            <a:off x="7650576" y="5299427"/>
            <a:ext cx="1328119" cy="115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7475" y="106363"/>
            <a:ext cx="8920163" cy="50006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2800" b="1" dirty="0">
                <a:solidFill>
                  <a:schemeClr val="bg1"/>
                </a:solidFill>
              </a:rPr>
              <a:t>Programowanie nieliniowe z ograniczeniami</a:t>
            </a:r>
            <a:endParaRPr lang="pl-PL" altLang="pl-PL" sz="2800" dirty="0">
              <a:solidFill>
                <a:schemeClr val="bg1"/>
              </a:solidFill>
            </a:endParaRPr>
          </a:p>
        </p:txBody>
      </p:sp>
      <p:sp>
        <p:nvSpPr>
          <p:cNvPr id="10" name="Symbol zastępczy numeru slajdu 6"/>
          <p:cNvSpPr txBox="1">
            <a:spLocks noGrp="1"/>
          </p:cNvSpPr>
          <p:nvPr/>
        </p:nvSpPr>
        <p:spPr bwMode="auto">
          <a:xfrm>
            <a:off x="8080375" y="6572250"/>
            <a:ext cx="793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FCD36AC-0EA8-4929-BE14-633DA0912CF0}" type="slidenum">
              <a:rPr lang="pl-PL" altLang="pl-PL" sz="1400">
                <a:solidFill>
                  <a:srgbClr val="FF0000"/>
                </a:solidFill>
                <a:latin typeface="Calibri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pl-PL" altLang="pl-PL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1" name="Symbol zastępczy stopki 5"/>
          <p:cNvSpPr txBox="1">
            <a:spLocks noGrp="1"/>
          </p:cNvSpPr>
          <p:nvPr/>
        </p:nvSpPr>
        <p:spPr bwMode="auto">
          <a:xfrm>
            <a:off x="279400" y="6530975"/>
            <a:ext cx="79946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1400" dirty="0">
                <a:solidFill>
                  <a:srgbClr val="FF0000"/>
                </a:solidFill>
                <a:latin typeface="Calibri" pitchFamily="34" charset="0"/>
              </a:rPr>
              <a:t>Programowanie nieliniowe z ograniczeniami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7475" y="693738"/>
            <a:ext cx="8920163" cy="5805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88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17"/>
          <p:cNvSpPr>
            <a:spLocks noChangeArrowheads="1"/>
          </p:cNvSpPr>
          <p:nvPr/>
        </p:nvSpPr>
        <p:spPr bwMode="auto">
          <a:xfrm>
            <a:off x="183030" y="788148"/>
            <a:ext cx="8496300" cy="555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l-PL" sz="2400" u="sng" dirty="0">
                <a:solidFill>
                  <a:schemeClr val="accent2"/>
                </a:solidFill>
              </a:rPr>
              <a:t>Zadanie 4</a:t>
            </a:r>
          </a:p>
          <a:p>
            <a:pPr marL="171450" indent="-171450">
              <a:spcBef>
                <a:spcPct val="20000"/>
              </a:spcBef>
            </a:pPr>
            <a:r>
              <a:rPr lang="pl-PL" sz="2000" u="sng" dirty="0">
                <a:solidFill>
                  <a:schemeClr val="accent2"/>
                </a:solidFill>
              </a:rPr>
              <a:t>Rozwiązanie w środowisku MATLAB</a:t>
            </a:r>
            <a:r>
              <a:rPr lang="pl-PL" sz="2000" dirty="0">
                <a:solidFill>
                  <a:schemeClr val="accent2"/>
                </a:solidFill>
              </a:rPr>
              <a:t>:</a:t>
            </a:r>
          </a:p>
          <a:p>
            <a:pPr marL="171450" indent="-171450">
              <a:spcBef>
                <a:spcPct val="20000"/>
              </a:spcBef>
            </a:pPr>
            <a:r>
              <a:rPr lang="pl-PL" sz="2000" dirty="0">
                <a:solidFill>
                  <a:schemeClr val="accent2"/>
                </a:solidFill>
              </a:rPr>
              <a:t>x =	</a:t>
            </a:r>
          </a:p>
          <a:p>
            <a:pPr marL="171450" indent="-171450">
              <a:spcBef>
                <a:spcPct val="20000"/>
              </a:spcBef>
            </a:pPr>
            <a:r>
              <a:rPr lang="pl-PL" sz="2000" dirty="0">
                <a:solidFill>
                  <a:schemeClr val="accent2"/>
                </a:solidFill>
              </a:rPr>
              <a:t>		24.0000</a:t>
            </a:r>
          </a:p>
          <a:p>
            <a:pPr marL="171450" indent="-171450">
              <a:spcBef>
                <a:spcPct val="20000"/>
              </a:spcBef>
            </a:pPr>
            <a:r>
              <a:rPr lang="pl-PL" sz="2000" dirty="0">
                <a:solidFill>
                  <a:schemeClr val="accent2"/>
                </a:solidFill>
              </a:rPr>
              <a:t>   	12.0000</a:t>
            </a:r>
          </a:p>
          <a:p>
            <a:pPr marL="171450" indent="-171450">
              <a:spcBef>
                <a:spcPct val="20000"/>
              </a:spcBef>
            </a:pPr>
            <a:r>
              <a:rPr lang="pl-PL" sz="2000" dirty="0">
                <a:solidFill>
                  <a:schemeClr val="accent2"/>
                </a:solidFill>
              </a:rPr>
              <a:t>   	12.0000</a:t>
            </a:r>
          </a:p>
          <a:p>
            <a:pPr marL="171450" indent="-171450">
              <a:spcBef>
                <a:spcPct val="20000"/>
              </a:spcBef>
            </a:pPr>
            <a:endParaRPr lang="pl-PL" dirty="0">
              <a:solidFill>
                <a:schemeClr val="accent2"/>
              </a:solidFill>
            </a:endParaRPr>
          </a:p>
          <a:p>
            <a:pPr marL="171450" indent="-171450">
              <a:spcBef>
                <a:spcPct val="20000"/>
              </a:spcBef>
            </a:pPr>
            <a:r>
              <a:rPr lang="pl-PL" sz="2000" dirty="0" err="1">
                <a:solidFill>
                  <a:schemeClr val="accent2"/>
                </a:solidFill>
              </a:rPr>
              <a:t>fval</a:t>
            </a:r>
            <a:r>
              <a:rPr lang="pl-PL" sz="2000" dirty="0">
                <a:solidFill>
                  <a:schemeClr val="accent2"/>
                </a:solidFill>
              </a:rPr>
              <a:t> = 	</a:t>
            </a:r>
          </a:p>
          <a:p>
            <a:pPr marL="171450" indent="-171450">
              <a:spcBef>
                <a:spcPct val="20000"/>
              </a:spcBef>
            </a:pPr>
            <a:r>
              <a:rPr lang="pl-PL" sz="2000" dirty="0">
                <a:solidFill>
                  <a:schemeClr val="accent2"/>
                </a:solidFill>
              </a:rPr>
              <a:t>		-3.4560e+003</a:t>
            </a:r>
          </a:p>
          <a:p>
            <a:pPr marL="171450" indent="-171450">
              <a:spcBef>
                <a:spcPct val="20000"/>
              </a:spcBef>
            </a:pPr>
            <a:endParaRPr lang="pl-PL" dirty="0">
              <a:solidFill>
                <a:schemeClr val="accent2"/>
              </a:solidFill>
            </a:endParaRPr>
          </a:p>
          <a:p>
            <a:pPr marL="171450" indent="-171450">
              <a:spcBef>
                <a:spcPct val="20000"/>
              </a:spcBef>
            </a:pPr>
            <a:r>
              <a:rPr lang="pl-PL" sz="2000" dirty="0" err="1">
                <a:solidFill>
                  <a:schemeClr val="accent2"/>
                </a:solidFill>
              </a:rPr>
              <a:t>exitflag</a:t>
            </a:r>
            <a:r>
              <a:rPr lang="pl-PL" sz="2000" dirty="0">
                <a:solidFill>
                  <a:schemeClr val="accent2"/>
                </a:solidFill>
              </a:rPr>
              <a:t> =     </a:t>
            </a:r>
          </a:p>
          <a:p>
            <a:pPr marL="171450" indent="-171450">
              <a:spcBef>
                <a:spcPct val="20000"/>
              </a:spcBef>
            </a:pPr>
            <a:r>
              <a:rPr lang="pl-PL" sz="2000" dirty="0">
                <a:solidFill>
                  <a:schemeClr val="accent2"/>
                </a:solidFill>
              </a:rPr>
              <a:t>		5</a:t>
            </a:r>
          </a:p>
          <a:p>
            <a:pPr marL="171450" indent="-171450">
              <a:spcBef>
                <a:spcPct val="20000"/>
              </a:spcBef>
            </a:pPr>
            <a:endParaRPr lang="pl-PL" dirty="0">
              <a:solidFill>
                <a:schemeClr val="accent2"/>
              </a:solidFill>
            </a:endParaRPr>
          </a:p>
          <a:p>
            <a:pPr marL="171450" indent="-171450">
              <a:spcBef>
                <a:spcPct val="20000"/>
              </a:spcBef>
            </a:pPr>
            <a:r>
              <a:rPr lang="pl-PL" sz="2000" dirty="0" err="1">
                <a:solidFill>
                  <a:schemeClr val="accent2"/>
                </a:solidFill>
              </a:rPr>
              <a:t>output</a:t>
            </a:r>
            <a:r>
              <a:rPr lang="pl-PL" sz="2000" dirty="0">
                <a:solidFill>
                  <a:schemeClr val="accent2"/>
                </a:solidFill>
              </a:rPr>
              <a:t> = </a:t>
            </a:r>
          </a:p>
          <a:p>
            <a:pPr marL="171450" indent="-171450">
              <a:spcBef>
                <a:spcPct val="20000"/>
              </a:spcBef>
            </a:pPr>
            <a:r>
              <a:rPr lang="pl-PL" sz="2000" dirty="0">
                <a:solidFill>
                  <a:schemeClr val="accent2"/>
                </a:solidFill>
              </a:rPr>
              <a:t>         	</a:t>
            </a:r>
            <a:r>
              <a:rPr lang="pl-PL" sz="2000" dirty="0" err="1">
                <a:solidFill>
                  <a:schemeClr val="accent2"/>
                </a:solidFill>
              </a:rPr>
              <a:t>iterations</a:t>
            </a:r>
            <a:r>
              <a:rPr lang="pl-PL" sz="2000" dirty="0">
                <a:solidFill>
                  <a:schemeClr val="accent2"/>
                </a:solidFill>
              </a:rPr>
              <a:t>: 12</a:t>
            </a:r>
            <a:endParaRPr lang="pl-PL" sz="800" dirty="0">
              <a:solidFill>
                <a:schemeClr val="accent2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7475" y="106363"/>
            <a:ext cx="8920163" cy="50006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2800" b="1" dirty="0">
                <a:solidFill>
                  <a:schemeClr val="bg1"/>
                </a:solidFill>
              </a:rPr>
              <a:t>Programowanie nieliniowe z ograniczeniami</a:t>
            </a:r>
            <a:endParaRPr lang="pl-PL" altLang="pl-PL" sz="2800" dirty="0">
              <a:solidFill>
                <a:schemeClr val="bg1"/>
              </a:solidFill>
            </a:endParaRPr>
          </a:p>
        </p:txBody>
      </p:sp>
      <p:sp>
        <p:nvSpPr>
          <p:cNvPr id="7" name="Symbol zastępczy numeru slajdu 6"/>
          <p:cNvSpPr txBox="1">
            <a:spLocks noGrp="1"/>
          </p:cNvSpPr>
          <p:nvPr/>
        </p:nvSpPr>
        <p:spPr bwMode="auto">
          <a:xfrm>
            <a:off x="8080375" y="6572250"/>
            <a:ext cx="793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FCD36AC-0EA8-4929-BE14-633DA0912CF0}" type="slidenum">
              <a:rPr lang="pl-PL" altLang="pl-PL" sz="1400">
                <a:solidFill>
                  <a:srgbClr val="FF0000"/>
                </a:solidFill>
                <a:latin typeface="Calibri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pl-PL" altLang="pl-PL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" name="Symbol zastępczy stopki 5"/>
          <p:cNvSpPr txBox="1">
            <a:spLocks noGrp="1"/>
          </p:cNvSpPr>
          <p:nvPr/>
        </p:nvSpPr>
        <p:spPr bwMode="auto">
          <a:xfrm>
            <a:off x="279400" y="6530975"/>
            <a:ext cx="79946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 bIns="36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1400" dirty="0">
                <a:solidFill>
                  <a:srgbClr val="FF0000"/>
                </a:solidFill>
                <a:latin typeface="Calibri" pitchFamily="34" charset="0"/>
              </a:rPr>
              <a:t>Programowanie nieliniowe z ograniczeniami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7475" y="693738"/>
            <a:ext cx="8920163" cy="5805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83218"/>
      </p:ext>
    </p:extLst>
  </p:cSld>
  <p:clrMapOvr>
    <a:masterClrMapping/>
  </p:clrMapOvr>
</p:sld>
</file>

<file path=ppt/theme/theme1.xml><?xml version="1.0" encoding="utf-8"?>
<a:theme xmlns:a="http://schemas.openxmlformats.org/drawingml/2006/main" name="Projekt domyślny">
  <a:themeElements>
    <a:clrScheme name="Projekt domyśln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ojekt domyśln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5520</TotalTime>
  <Words>691</Words>
  <Application>Microsoft Office PowerPoint</Application>
  <PresentationFormat>Pokaz na ekranie (4:3)</PresentationFormat>
  <Paragraphs>169</Paragraphs>
  <Slides>16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3" baseType="lpstr">
      <vt:lpstr>Arial</vt:lpstr>
      <vt:lpstr>Calibri</vt:lpstr>
      <vt:lpstr>Monotype Corsiva</vt:lpstr>
      <vt:lpstr>Wingdings</vt:lpstr>
      <vt:lpstr>Wingdings 3</vt:lpstr>
      <vt:lpstr>Projekt domyślny</vt:lpstr>
      <vt:lpstr>Równanie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UWM w Olsztynie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KIPR</dc:creator>
  <cp:lastModifiedBy>Karolina Szturo</cp:lastModifiedBy>
  <cp:revision>413</cp:revision>
  <dcterms:created xsi:type="dcterms:W3CDTF">2008-02-15T11:33:58Z</dcterms:created>
  <dcterms:modified xsi:type="dcterms:W3CDTF">2019-04-02T08:42:04Z</dcterms:modified>
</cp:coreProperties>
</file>