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  <p:sldId id="266" r:id="rId11"/>
    <p:sldId id="265" r:id="rId12"/>
  </p:sldIdLst>
  <p:sldSz cx="9144000" cy="6858000" type="screen4x3"/>
  <p:notesSz cx="6858000" cy="91440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A1"/>
    <a:srgbClr val="A71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116" d="100"/>
          <a:sy n="116" d="100"/>
        </p:scale>
        <p:origin x="1464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FA60C4-F596-472E-86A0-9DA457C8DD46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DD753-83D0-4BF6-A437-8CCECBA9B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16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DD753-83D0-4BF6-A437-8CCECBA9BA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07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DD753-83D0-4BF6-A437-8CCECBA9BA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9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52" name="Picture 12" descr="pasek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2425"/>
            <a:ext cx="1655763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1655763" y="1628775"/>
            <a:ext cx="7524750" cy="5229225"/>
          </a:xfrm>
          <a:prstGeom prst="rect">
            <a:avLst/>
          </a:prstGeom>
          <a:solidFill>
            <a:srgbClr val="A719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873250" y="2130425"/>
            <a:ext cx="7089775" cy="20193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pl-PL" altLang="en-US" noProof="0"/>
              <a:t>Kliknij, aby edytować styl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73250" y="5697538"/>
            <a:ext cx="7089775" cy="900112"/>
          </a:xfrm>
        </p:spPr>
        <p:txBody>
          <a:bodyPr anchor="b"/>
          <a:lstStyle>
            <a:lvl1pPr marL="0" indent="0" algn="ctr">
              <a:buFontTx/>
              <a:buNone/>
              <a:defRPr sz="2000">
                <a:solidFill>
                  <a:srgbClr val="FFD3A1"/>
                </a:solidFill>
              </a:defRPr>
            </a:lvl1pPr>
          </a:lstStyle>
          <a:p>
            <a:pPr lvl="0"/>
            <a:r>
              <a:rPr lang="pl-PL" altLang="en-US" noProof="0"/>
              <a:t>Kliknij, aby edytować styl wzorca podtytułu</a:t>
            </a:r>
          </a:p>
        </p:txBody>
      </p:sp>
      <p:pic>
        <p:nvPicPr>
          <p:cNvPr id="35856" name="Picture 16" descr="logo en duz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463"/>
            <a:ext cx="8899525" cy="164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24256"/>
      </p:ext>
    </p:extLst>
  </p:cSld>
  <p:clrMapOvr>
    <a:masterClrMapping/>
  </p:clrMapOvr>
  <p:transition>
    <p:randomBa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931025" y="630238"/>
            <a:ext cx="2105025" cy="6111875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611188" y="630238"/>
            <a:ext cx="6167437" cy="6111875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08982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43735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66505461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11188" y="1881188"/>
            <a:ext cx="4135437" cy="48609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899025" y="1881188"/>
            <a:ext cx="4137025" cy="48609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20508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66853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2530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4754754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882755595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849119776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503238" y="481013"/>
            <a:ext cx="8640762" cy="1292225"/>
          </a:xfrm>
          <a:prstGeom prst="rect">
            <a:avLst/>
          </a:prstGeom>
          <a:solidFill>
            <a:srgbClr val="A719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 flipH="1">
            <a:off x="0" y="1773238"/>
            <a:ext cx="503238" cy="5084762"/>
          </a:xfrm>
          <a:prstGeom prst="rect">
            <a:avLst/>
          </a:prstGeom>
          <a:solidFill>
            <a:srgbClr val="A719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630238"/>
            <a:ext cx="8424862" cy="103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en-US"/>
              <a:t>Kliknij, aby edytować styl wzorca tytułu</a:t>
            </a:r>
          </a:p>
        </p:txBody>
      </p:sp>
      <p:sp>
        <p:nvSpPr>
          <p:cNvPr id="923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881188"/>
            <a:ext cx="8424862" cy="486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en-US"/>
              <a:t>Kliknij, aby edytować style wzorca tekstu</a:t>
            </a:r>
          </a:p>
          <a:p>
            <a:pPr lvl="1"/>
            <a:r>
              <a:rPr lang="pl-PL" altLang="en-US"/>
              <a:t>Drugi poziom</a:t>
            </a:r>
          </a:p>
          <a:p>
            <a:pPr lvl="2"/>
            <a:r>
              <a:rPr lang="pl-PL" altLang="en-US"/>
              <a:t>Trzeci poziom</a:t>
            </a:r>
          </a:p>
          <a:p>
            <a:pPr lvl="3"/>
            <a:r>
              <a:rPr lang="pl-PL" altLang="en-US"/>
              <a:t>Czwarty poziom</a:t>
            </a:r>
          </a:p>
          <a:p>
            <a:pPr lvl="4"/>
            <a:r>
              <a:rPr lang="pl-PL" altLang="en-US"/>
              <a:t>Piąty poziom</a:t>
            </a:r>
          </a:p>
        </p:txBody>
      </p:sp>
      <p:pic>
        <p:nvPicPr>
          <p:cNvPr id="9233" name="Picture 17" descr="logo en mal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2700338" cy="50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4" name="Picture 18" descr="logo en mal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050"/>
            <a:ext cx="2700338" cy="50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randomBa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691680" y="1776313"/>
            <a:ext cx="7089775" cy="1802631"/>
          </a:xfrm>
        </p:spPr>
        <p:txBody>
          <a:bodyPr/>
          <a:lstStyle/>
          <a:p>
            <a:r>
              <a:rPr lang="pl-PL" dirty="0"/>
              <a:t>Zastosowanie informatyki w gospodarce</a:t>
            </a:r>
            <a:endParaRPr lang="en-US" dirty="0"/>
          </a:p>
        </p:txBody>
      </p:sp>
      <p:sp>
        <p:nvSpPr>
          <p:cNvPr id="3" name="Podtytuł 2"/>
          <p:cNvSpPr>
            <a:spLocks noGrp="1"/>
          </p:cNvSpPr>
          <p:nvPr>
            <p:ph type="subTitle" sz="quarter" idx="1"/>
          </p:nvPr>
        </p:nvSpPr>
        <p:spPr>
          <a:xfrm>
            <a:off x="1830686" y="3467286"/>
            <a:ext cx="7089775" cy="360338"/>
          </a:xfrm>
        </p:spPr>
        <p:txBody>
          <a:bodyPr/>
          <a:lstStyle/>
          <a:p>
            <a:r>
              <a:rPr lang="pl-PL" dirty="0" err="1"/>
              <a:t>Deeplearning</a:t>
            </a:r>
            <a:r>
              <a:rPr lang="pl-PL" dirty="0"/>
              <a:t> – Part of Speech tagger</a:t>
            </a:r>
            <a:endParaRPr lang="en-US" dirty="0"/>
          </a:p>
        </p:txBody>
      </p:sp>
      <p:sp>
        <p:nvSpPr>
          <p:cNvPr id="4" name="Podtytuł 2"/>
          <p:cNvSpPr txBox="1">
            <a:spLocks/>
          </p:cNvSpPr>
          <p:nvPr/>
        </p:nvSpPr>
        <p:spPr bwMode="auto">
          <a:xfrm>
            <a:off x="1805594" y="5518597"/>
            <a:ext cx="7089775" cy="1149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000" kern="1200">
                <a:solidFill>
                  <a:srgbClr val="FFD3A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l-PL" dirty="0"/>
              <a:t>Piotr Chmiel		Michał Polański	</a:t>
            </a:r>
          </a:p>
          <a:p>
            <a:pPr algn="l"/>
            <a:r>
              <a:rPr lang="pl-PL" dirty="0"/>
              <a:t>Kamil Machnicki	Maciej Stelmaszuk</a:t>
            </a:r>
          </a:p>
          <a:p>
            <a:pPr algn="l"/>
            <a:r>
              <a:rPr lang="pl-PL" dirty="0"/>
              <a:t>Łukasz Matysiak		Jakub Zgraja</a:t>
            </a:r>
          </a:p>
        </p:txBody>
      </p:sp>
    </p:spTree>
    <p:extLst>
      <p:ext uri="{BB962C8B-B14F-4D97-AF65-F5344CB8AC3E}">
        <p14:creationId xmlns:p14="http://schemas.microsoft.com/office/powerpoint/2010/main" val="849219987"/>
      </p:ext>
    </p:extLst>
  </p:cSld>
  <p:clrMapOvr>
    <a:masterClrMapping/>
  </p:clrMapOvr>
  <p:transition>
    <p:randomBa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Lematyzacja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l-PL" sz="2400" dirty="0" err="1"/>
              <a:t>Lematyzator</a:t>
            </a:r>
            <a:r>
              <a:rPr lang="pl-PL" sz="2400" dirty="0"/>
              <a:t> nie powstał z powodu wielu trudności, do których można zaliczyć: kodowanie danych, określanie klas, punkty, w których zamieniane byłyby końcówki i specyfika języka polskiego zawierająca duża liczbę wyjątków w odmianie słów.</a:t>
            </a:r>
          </a:p>
          <a:p>
            <a:pPr marL="0" indent="0" algn="just">
              <a:buNone/>
            </a:pPr>
            <a:endParaRPr lang="pl-PL" sz="2400" dirty="0"/>
          </a:p>
          <a:p>
            <a:pPr marL="0" indent="0" algn="just">
              <a:buNone/>
            </a:pPr>
            <a:r>
              <a:rPr lang="pl-PL" sz="2400" dirty="0"/>
              <a:t>jestem </a:t>
            </a:r>
            <a:r>
              <a:rPr lang="pl-PL" sz="2400" dirty="0">
                <a:sym typeface="Wingdings" panose="05000000000000000000" pitchFamily="2" charset="2"/>
              </a:rPr>
              <a:t> być, 		szedłem  iść</a:t>
            </a:r>
          </a:p>
          <a:p>
            <a:pPr marL="0" indent="0" algn="just">
              <a:buNone/>
            </a:pPr>
            <a:r>
              <a:rPr lang="pl-PL" sz="2400" dirty="0">
                <a:sym typeface="Wingdings" panose="05000000000000000000" pitchFamily="2" charset="2"/>
              </a:rPr>
              <a:t>psom  pies, 		osłu  osioł …</a:t>
            </a:r>
          </a:p>
          <a:p>
            <a:pPr marL="0" indent="0" algn="just">
              <a:buNone/>
            </a:pPr>
            <a:endParaRPr lang="pl-PL" sz="2400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pl-PL" sz="2400" dirty="0">
                <a:sym typeface="Wingdings" panose="05000000000000000000" pitchFamily="2" charset="2"/>
              </a:rPr>
              <a:t>			… i wiele innych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4327402"/>
      </p:ext>
    </p:extLst>
  </p:cSld>
  <p:clrMapOvr>
    <a:masterClrMapping/>
  </p:clrMapOvr>
  <p:transition>
    <p:randomBa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Podsumowanie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800" dirty="0"/>
              <a:t>Powstał kompleksowy system umożliwiający przetworzenie danych, nauczenie modeli i ich przetestowanie</a:t>
            </a:r>
          </a:p>
          <a:p>
            <a:r>
              <a:rPr lang="pl-PL" sz="2800" dirty="0"/>
              <a:t>Wykonano badania skuteczności, czasów uczenia klasyfikatorów – 8 algorytmów uczących, 5 konfiguracji testowych, 2 korpusy ~ 300 h testów</a:t>
            </a:r>
          </a:p>
          <a:p>
            <a:r>
              <a:rPr lang="pl-PL" sz="2800" dirty="0"/>
              <a:t>Osiągnięto skuteczność klasyfikacji na poziomie 60%</a:t>
            </a:r>
          </a:p>
          <a:p>
            <a:endParaRPr lang="pl-PL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03070585"/>
      </p:ext>
    </p:extLst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Part of Speech (POS) </a:t>
            </a:r>
            <a:r>
              <a:rPr lang="pl-PL" dirty="0" err="1"/>
              <a:t>tagging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l-PL" sz="2400" dirty="0"/>
              <a:t>Zadanie polegało na stworzeniu środowiska umożliwiającego przetworzenie danych uczących, nauczenie i przetestowanie modelu klasyfikatora. Jego celem jest przypisywanie każdemu wyrazowi w tekście odpowiedniej części mowy. Klasyfikatory znakują tekst w języku polskim. </a:t>
            </a: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4151810"/>
            <a:ext cx="39338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940156"/>
      </p:ext>
    </p:extLst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Wykorzystane Technologie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400" dirty="0"/>
              <a:t>Python 3.5.1</a:t>
            </a:r>
          </a:p>
          <a:p>
            <a:r>
              <a:rPr lang="pl-PL" sz="2400" dirty="0"/>
              <a:t>Scikit-learn 0.17.1</a:t>
            </a:r>
          </a:p>
          <a:p>
            <a:r>
              <a:rPr lang="pl-PL" sz="2400" dirty="0"/>
              <a:t>Beautifulsoup4 4.4.1</a:t>
            </a:r>
          </a:p>
          <a:p>
            <a:r>
              <a:rPr lang="pl-PL" sz="2400" dirty="0" err="1"/>
              <a:t>Numpy</a:t>
            </a:r>
            <a:r>
              <a:rPr lang="pl-PL" sz="2400" dirty="0"/>
              <a:t> 1.11.0</a:t>
            </a:r>
          </a:p>
          <a:p>
            <a:r>
              <a:rPr lang="pl-PL" sz="2400" dirty="0" err="1"/>
              <a:t>Pylint</a:t>
            </a:r>
            <a:r>
              <a:rPr lang="pl-PL" sz="2400" dirty="0"/>
              <a:t> 1.5.4</a:t>
            </a:r>
          </a:p>
          <a:p>
            <a:r>
              <a:rPr lang="pl-PL" sz="2400" dirty="0" err="1"/>
              <a:t>Scipy</a:t>
            </a:r>
            <a:r>
              <a:rPr lang="pl-PL" sz="2400" dirty="0"/>
              <a:t> 0.17.0</a:t>
            </a:r>
          </a:p>
          <a:p>
            <a:r>
              <a:rPr lang="pl-PL" sz="2400" dirty="0"/>
              <a:t>Scikit-Learn 0.17.1</a:t>
            </a:r>
          </a:p>
          <a:p>
            <a:r>
              <a:rPr lang="pl-PL" sz="2400" dirty="0" err="1"/>
              <a:t>Lxml</a:t>
            </a:r>
            <a:r>
              <a:rPr lang="pl-PL" sz="2400" dirty="0"/>
              <a:t> 3.5.0</a:t>
            </a:r>
          </a:p>
          <a:p>
            <a:r>
              <a:rPr lang="pl-PL" sz="2400" dirty="0" err="1"/>
              <a:t>Scikit-Neuralnetwork</a:t>
            </a:r>
            <a:r>
              <a:rPr lang="pl-PL" sz="2400" dirty="0"/>
              <a:t> 0.6.1</a:t>
            </a:r>
          </a:p>
          <a:p>
            <a:r>
              <a:rPr lang="pl-PL" sz="2400" dirty="0" err="1"/>
              <a:t>Joblib</a:t>
            </a:r>
            <a:r>
              <a:rPr lang="pl-PL" sz="2400" dirty="0"/>
              <a:t> 0.9.4</a:t>
            </a:r>
          </a:p>
          <a:p>
            <a:endParaRPr lang="pl-PL" dirty="0"/>
          </a:p>
          <a:p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tensorflow</a:t>
            </a:r>
            <a:r>
              <a:rPr kumimoji="0" lang="pl-PL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pl-PL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332591"/>
      </p:ext>
    </p:extLst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Sposób wybierania cech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l-PL" dirty="0"/>
              <a:t>Cechy wybierane są na podstawie budowy słowa oraz kontekstu, w którym zostało użyte. W celu wyekstrahowania cech ze słowa, system bada N ostatnich liter wyrazu oraz to, jakie części zdania wystąpiły wcześniej. W zależności od wyboru użytkownika, system potrafi zebrać dane uczące z korpusu </a:t>
            </a:r>
            <a:r>
              <a:rPr lang="pl-PL" dirty="0" err="1"/>
              <a:t>PWr</a:t>
            </a:r>
            <a:r>
              <a:rPr lang="pl-PL" dirty="0"/>
              <a:t> lub z korpusu </a:t>
            </a:r>
            <a:r>
              <a:rPr lang="pl-PL" dirty="0" err="1"/>
              <a:t>podmilionowego</a:t>
            </a:r>
            <a:r>
              <a:rPr lang="pl-PL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638991"/>
      </p:ext>
    </p:extLst>
  </p:cSld>
  <p:clrMapOvr>
    <a:masterClrMapping/>
  </p:clrMapOvr>
  <p:transition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Zaimplementowana metoda wyboru cech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2300" dirty="0"/>
              <a:t>Metoda ekstrakcji cech zaimplementowana w systemie opiera się na wyodrębnianiu końcówek wyrazów. Możliwe jest wybranie od jednej do czterech ostatnich liter, z których następnie jest tworzona macierz cech – wybierane są najczęściej występujące końcówki, wraz z etykietą, którą część mowy stanowią.</a:t>
            </a:r>
          </a:p>
          <a:p>
            <a:pPr marL="0" indent="0">
              <a:buNone/>
            </a:pPr>
            <a:r>
              <a:rPr lang="pl-PL" sz="2300" dirty="0"/>
              <a:t>Liczba najczęściej występujących końcówek zależy od ich długości:</a:t>
            </a:r>
          </a:p>
          <a:p>
            <a:pPr marL="0" indent="0">
              <a:buNone/>
            </a:pPr>
            <a:r>
              <a:rPr lang="pl-PL" sz="2300" dirty="0"/>
              <a:t>• 15 najczęstszych końcówek jednoliterowych</a:t>
            </a:r>
          </a:p>
          <a:p>
            <a:pPr marL="0" indent="0">
              <a:buNone/>
            </a:pPr>
            <a:r>
              <a:rPr lang="pl-PL" sz="2300" dirty="0"/>
              <a:t>• 35 najczęstszych końcówek mających od dwóch do czterech liter. Oprócz końcówek wyrazów, dla zdań występujących w korpusach, podawane są etykiety poprzednich dwóch wyrazów.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96765196"/>
      </p:ext>
    </p:extLst>
  </p:cSld>
  <p:clrMapOvr>
    <a:masterClrMapping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Wykorzystane Klasyfikatory</a:t>
            </a:r>
            <a:endParaRPr lang="en-US" dirty="0"/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5644" y="1881188"/>
            <a:ext cx="5895950" cy="486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12771"/>
      </p:ext>
    </p:extLst>
  </p:cSld>
  <p:clrMapOvr>
    <a:masterClrMapping/>
  </p:clrMapOvr>
  <p:transition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Badania skuteczności klasyfikatorów</a:t>
            </a:r>
            <a:endParaRPr lang="en-US" dirty="0"/>
          </a:p>
        </p:txBody>
      </p:sp>
      <p:pic>
        <p:nvPicPr>
          <p:cNvPr id="134146" name="Picture 2" descr="https://raw.githubusercontent.com/piotrchmiel/lemmatization_pos_tagger/master/docs/charts/korpuspwrwykres.jpg?token=AGsvcRTX0NHrjBzkOTN2ntdUEA63_d3Qks5XXTe4wA%3D%3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01" y="1927291"/>
            <a:ext cx="8329923" cy="457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607621"/>
      </p:ext>
    </p:extLst>
  </p:cSld>
  <p:clrMapOvr>
    <a:masterClrMapping/>
  </p:clrMapOvr>
  <p:transition>
    <p:randomBa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Pomiary czasów uczenia</a:t>
            </a:r>
            <a:endParaRPr lang="en-US" dirty="0"/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9894" y="2899573"/>
            <a:ext cx="62674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68450"/>
      </p:ext>
    </p:extLst>
  </p:cSld>
  <p:clrMapOvr>
    <a:masterClrMapping/>
  </p:clrMapOvr>
  <p:transition>
    <p:randomBa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Charakterystyka oprogramowania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400" dirty="0"/>
              <a:t>Rozszerzalność – możliwość stworzenia modelu klasyfikatora opartego na dowolnym algorytmie znajdującym się w bibliotekach Scikit-Learn i Tensorflow;</a:t>
            </a:r>
          </a:p>
          <a:p>
            <a:r>
              <a:rPr lang="pl-PL" sz="2400" dirty="0"/>
              <a:t>Elastyczność – środowisko umożliwia prosty sposób zmiany metody wyodrębniającej cechy;</a:t>
            </a:r>
          </a:p>
          <a:p>
            <a:r>
              <a:rPr lang="pl-PL" sz="2400" dirty="0"/>
              <a:t>Użyteczność – system umożliwia użytkownikowi znakowanie tekstu podanego z klawiatury oraz stworzenie pliku </a:t>
            </a:r>
            <a:r>
              <a:rPr lang="pl-PL" sz="2400" dirty="0" err="1"/>
              <a:t>xml</a:t>
            </a:r>
            <a:r>
              <a:rPr lang="pl-PL" sz="2400" dirty="0"/>
              <a:t> z wynikami procesu </a:t>
            </a:r>
            <a:r>
              <a:rPr lang="pl-PL" sz="2400" dirty="0" err="1"/>
              <a:t>taggowania</a:t>
            </a:r>
            <a:r>
              <a:rPr lang="pl-PL" sz="2400" dirty="0"/>
              <a:t>, przetestowanie stworzonego modelu podanym przez siebie zbiorem danych;</a:t>
            </a:r>
          </a:p>
          <a:p>
            <a:r>
              <a:rPr lang="pl-PL" sz="2400" dirty="0"/>
              <a:t>Jakość kodu – testy jednostkowe (moduł unit test biblioteki standardowej Python), </a:t>
            </a:r>
            <a:r>
              <a:rPr lang="pl-PL" sz="2400" dirty="0" err="1"/>
              <a:t>Pylint</a:t>
            </a:r>
            <a:r>
              <a:rPr lang="pl-PL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0912169"/>
      </p:ext>
    </p:extLst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1_Projekt domyślny">
  <a:themeElements>
    <a:clrScheme name="1_Projekt domyślny 1">
      <a:dk1>
        <a:srgbClr val="000000"/>
      </a:dk1>
      <a:lt1>
        <a:srgbClr val="FFFFFF"/>
      </a:lt1>
      <a:dk2>
        <a:srgbClr val="FFEBD5"/>
      </a:dk2>
      <a:lt2>
        <a:srgbClr val="78120A"/>
      </a:lt2>
      <a:accent1>
        <a:srgbClr val="E32213"/>
      </a:accent1>
      <a:accent2>
        <a:srgbClr val="FFD3A1"/>
      </a:accent2>
      <a:accent3>
        <a:srgbClr val="FFFFFF"/>
      </a:accent3>
      <a:accent4>
        <a:srgbClr val="000000"/>
      </a:accent4>
      <a:accent5>
        <a:srgbClr val="EFABAA"/>
      </a:accent5>
      <a:accent6>
        <a:srgbClr val="E7BF91"/>
      </a:accent6>
      <a:hlink>
        <a:srgbClr val="FFD9AF"/>
      </a:hlink>
      <a:folHlink>
        <a:srgbClr val="FFB25D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szablon1-EN</Template>
  <TotalTime>68</TotalTime>
  <Words>398</Words>
  <Application>Microsoft Office PowerPoint</Application>
  <PresentationFormat>On-screen Show (4:3)</PresentationFormat>
  <Paragraphs>47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1_Projekt domyślny</vt:lpstr>
      <vt:lpstr>Zastosowanie informatyki w gospodarce</vt:lpstr>
      <vt:lpstr>Part of Speech (POS) tagging</vt:lpstr>
      <vt:lpstr>Wykorzystane Technologie</vt:lpstr>
      <vt:lpstr>Sposób wybierania cech</vt:lpstr>
      <vt:lpstr>Zaimplementowana metoda wyboru cech</vt:lpstr>
      <vt:lpstr>Wykorzystane Klasyfikatory</vt:lpstr>
      <vt:lpstr>Badania skuteczności klasyfikatorów</vt:lpstr>
      <vt:lpstr>Pomiary czasów uczenia</vt:lpstr>
      <vt:lpstr>Charakterystyka oprogramowania</vt:lpstr>
      <vt:lpstr>Lematyzacja</vt:lpstr>
      <vt:lpstr>Podsumowanie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Zastosowanie Informatyki W Gospodarce</dc:title>
  <dc:creator>Piotr Chmiel</dc:creator>
  <cp:lastModifiedBy>Piotr Chmiel</cp:lastModifiedBy>
  <cp:revision>10</cp:revision>
  <dcterms:created xsi:type="dcterms:W3CDTF">2016-06-05T09:42:22Z</dcterms:created>
  <dcterms:modified xsi:type="dcterms:W3CDTF">2016-06-05T16:19:12Z</dcterms:modified>
</cp:coreProperties>
</file>