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pPr/>
              <a:t>2013-12-20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79FCD-C7FB-4CDF-8CA4-138E1F44076D}" type="datetimeFigureOut">
              <a:rPr lang="pl-PL" smtClean="0"/>
              <a:pPr/>
              <a:t>2013-12-20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2397D-D47C-416B-98D0-9EE863D55FCB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Architecture concepts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Independent domain layering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9672" y="1844824"/>
            <a:ext cx="5832648" cy="7920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Presentation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19672" y="3429000"/>
            <a:ext cx="5832648" cy="7920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Domain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19672" y="5013176"/>
            <a:ext cx="5832648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Infrastructure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4" idx="2"/>
            <a:endCxn id="8" idx="0"/>
          </p:cNvCxnSpPr>
          <p:nvPr/>
        </p:nvCxnSpPr>
        <p:spPr>
          <a:xfrm>
            <a:off x="4535996" y="2636912"/>
            <a:ext cx="0" cy="7920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  <a:endCxn id="8" idx="2"/>
          </p:cNvCxnSpPr>
          <p:nvPr/>
        </p:nvCxnSpPr>
        <p:spPr>
          <a:xfrm flipV="1">
            <a:off x="4535996" y="4221088"/>
            <a:ext cx="0" cy="7920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Layers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Layers are:</a:t>
            </a:r>
          </a:p>
          <a:p>
            <a:pPr lvl="1"/>
            <a:r>
              <a:rPr lang="pl-PL" sz="2400" dirty="0" smtClean="0"/>
              <a:t>Scripts / functions </a:t>
            </a:r>
          </a:p>
          <a:p>
            <a:pPr lvl="1"/>
            <a:r>
              <a:rPr lang="pl-PL" sz="2400" dirty="0" smtClean="0"/>
              <a:t>Classes</a:t>
            </a:r>
          </a:p>
          <a:p>
            <a:pPr lvl="1"/>
            <a:r>
              <a:rPr lang="pl-PL" sz="2400" dirty="0" smtClean="0"/>
              <a:t>Packages</a:t>
            </a:r>
          </a:p>
          <a:p>
            <a:r>
              <a:rPr lang="pl-PL" dirty="0" smtClean="0"/>
              <a:t>Layer affiliation, replacement test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Layers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Layers enable physical distribution</a:t>
            </a:r>
          </a:p>
          <a:p>
            <a:r>
              <a:rPr lang="pl-PL" dirty="0" smtClean="0"/>
              <a:t>Clear mapping between functionality and corresponding code </a:t>
            </a:r>
          </a:p>
          <a:p>
            <a:r>
              <a:rPr lang="pl-PL" dirty="0" smtClean="0"/>
              <a:t>Emphasis on coarse grained, non-distributed domain layer</a:t>
            </a:r>
          </a:p>
          <a:p>
            <a:r>
              <a:rPr lang="pl-PL" dirty="0" smtClean="0"/>
              <a:t>Non-splitted layers between nodes – physical and logical, complexity boosters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Domain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Computations, data processing, rules, decision making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Transaction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Implemented as set of (sub)procedures which</a:t>
            </a:r>
          </a:p>
          <a:p>
            <a:r>
              <a:rPr lang="pl-PL" dirty="0" smtClean="0"/>
              <a:t>Correspond to single user activity / use case</a:t>
            </a:r>
          </a:p>
          <a:p>
            <a:r>
              <a:rPr lang="pl-PL" dirty="0" smtClean="0"/>
              <a:t>Good for simple business logic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Transaction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Pros:</a:t>
            </a:r>
          </a:p>
          <a:p>
            <a:pPr lvl="1"/>
            <a:r>
              <a:rPr lang="pl-PL" dirty="0" smtClean="0"/>
              <a:t>Simplicity</a:t>
            </a:r>
          </a:p>
          <a:p>
            <a:pPr lvl="1"/>
            <a:r>
              <a:rPr lang="pl-PL" dirty="0" smtClean="0"/>
              <a:t>Defining beggining and end of transaction is easy</a:t>
            </a:r>
          </a:p>
          <a:p>
            <a:pPr lvl="1"/>
            <a:r>
              <a:rPr lang="pl-PL" dirty="0" smtClean="0"/>
              <a:t>Usage of Table Data Gateway and Row Data Gateway is </a:t>
            </a:r>
            <a:r>
              <a:rPr lang="pl-PL" dirty="0" smtClean="0"/>
              <a:t>easy</a:t>
            </a:r>
          </a:p>
          <a:p>
            <a:r>
              <a:rPr lang="pl-PL" dirty="0" smtClean="0"/>
              <a:t>Cons:</a:t>
            </a:r>
          </a:p>
          <a:p>
            <a:pPr lvl="1"/>
            <a:r>
              <a:rPr lang="pl-PL" dirty="0" smtClean="0"/>
              <a:t>Good only for simple logic, complex logic is overly complexed...</a:t>
            </a:r>
          </a:p>
          <a:p>
            <a:pPr lvl="1"/>
            <a:r>
              <a:rPr lang="pl-PL" dirty="0" smtClean="0"/>
              <a:t>Code repetition, difficult to avoid and eliminate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Domain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Object-oriented design applied for domain logic</a:t>
            </a:r>
          </a:p>
          <a:p>
            <a:r>
              <a:rPr lang="pl-PL" dirty="0" smtClean="0"/>
              <a:t>Addresses complexed business logic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Domain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Pros:</a:t>
            </a:r>
          </a:p>
          <a:p>
            <a:pPr lvl="1"/>
            <a:r>
              <a:rPr lang="pl-PL" dirty="0" smtClean="0"/>
              <a:t>All advantages of </a:t>
            </a:r>
            <a:r>
              <a:rPr lang="pl-PL" dirty="0" smtClean="0"/>
              <a:t>OOD</a:t>
            </a:r>
          </a:p>
          <a:p>
            <a:pPr lvl="1"/>
            <a:r>
              <a:rPr lang="pl-PL" dirty="0" smtClean="0"/>
              <a:t>Extensibility</a:t>
            </a:r>
          </a:p>
          <a:p>
            <a:pPr lvl="1"/>
            <a:r>
              <a:rPr lang="pl-PL" dirty="0" smtClean="0"/>
              <a:t>Better testability</a:t>
            </a:r>
          </a:p>
          <a:p>
            <a:pPr lvl="1"/>
            <a:r>
              <a:rPr lang="pl-PL" dirty="0" smtClean="0"/>
              <a:t>Design patterns</a:t>
            </a:r>
          </a:p>
          <a:p>
            <a:pPr lvl="1"/>
            <a:r>
              <a:rPr lang="pl-PL" dirty="0" smtClean="0"/>
              <a:t>Guidelines for </a:t>
            </a:r>
            <a:r>
              <a:rPr lang="pl-PL" smtClean="0"/>
              <a:t>tackling complexity</a:t>
            </a:r>
            <a:endParaRPr lang="pl-PL" dirty="0" smtClean="0"/>
          </a:p>
          <a:p>
            <a:r>
              <a:rPr lang="pl-PL" dirty="0" smtClean="0"/>
              <a:t>Cons:</a:t>
            </a:r>
          </a:p>
          <a:p>
            <a:pPr lvl="1"/>
            <a:r>
              <a:rPr lang="pl-PL" dirty="0" smtClean="0"/>
              <a:t>Complexity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Subjective system’s vision, common definition of components and their interconnections, also:</a:t>
            </a:r>
          </a:p>
          <a:p>
            <a:r>
              <a:rPr lang="pl-PL" dirty="0" smtClean="0"/>
              <a:t>Practices that define software design and decomposition into structures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Architecture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Architecture patterns are general, reusable solution to commonly occuring problem</a:t>
            </a:r>
          </a:p>
          <a:p>
            <a:r>
              <a:rPr lang="pl-PL" dirty="0" smtClean="0"/>
              <a:t>Help make decisions about architecture</a:t>
            </a:r>
          </a:p>
          <a:p>
            <a:r>
              <a:rPr lang="pl-PL" dirty="0" smtClean="0"/>
              <a:t>Not out-of the box solutions, frequently adjusted to context</a:t>
            </a:r>
          </a:p>
          <a:p>
            <a:r>
              <a:rPr lang="pl-PL" dirty="0" smtClean="0"/>
              <a:t>Dictionary of typical problem-solution or software structures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Tiers</a:t>
            </a:r>
            <a:r>
              <a:rPr lang="pl-PL" dirty="0" smtClean="0"/>
              <a:t> and </a:t>
            </a:r>
            <a:r>
              <a:rPr lang="pl-PL" dirty="0" err="1" smtClean="0"/>
              <a:t>layers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Two-tiers</a:t>
            </a:r>
            <a:r>
              <a:rPr lang="pl-PL" dirty="0" smtClean="0"/>
              <a:t> </a:t>
            </a:r>
            <a:r>
              <a:rPr lang="pl-PL" dirty="0" err="1" smtClean="0"/>
              <a:t>architecture</a:t>
            </a:r>
            <a:r>
              <a:rPr lang="pl-PL" dirty="0" smtClean="0"/>
              <a:t> = </a:t>
            </a:r>
            <a:r>
              <a:rPr lang="pl-PL" dirty="0" err="1" smtClean="0"/>
              <a:t>client</a:t>
            </a:r>
            <a:r>
              <a:rPr lang="pl-PL" dirty="0" smtClean="0"/>
              <a:t>  + SQL</a:t>
            </a:r>
          </a:p>
          <a:p>
            <a:r>
              <a:rPr lang="pl-PL" dirty="0" smtClean="0"/>
              <a:t>No place for business </a:t>
            </a:r>
            <a:r>
              <a:rPr lang="pl-PL" dirty="0" err="1" smtClean="0"/>
              <a:t>logic</a:t>
            </a:r>
            <a:r>
              <a:rPr lang="pl-PL" dirty="0" smtClean="0"/>
              <a:t>, </a:t>
            </a:r>
            <a:r>
              <a:rPr lang="pl-PL" dirty="0" err="1" smtClean="0"/>
              <a:t>validation</a:t>
            </a:r>
            <a:r>
              <a:rPr lang="pl-PL" dirty="0" smtClean="0"/>
              <a:t>, </a:t>
            </a:r>
            <a:r>
              <a:rPr lang="pl-PL" dirty="0" err="1" smtClean="0"/>
              <a:t>rules</a:t>
            </a:r>
            <a:r>
              <a:rPr lang="pl-PL" dirty="0" smtClean="0"/>
              <a:t>, </a:t>
            </a:r>
            <a:r>
              <a:rPr lang="pl-PL" dirty="0" err="1" smtClean="0"/>
              <a:t>computation</a:t>
            </a:r>
            <a:r>
              <a:rPr lang="pl-PL" dirty="0" smtClean="0"/>
              <a:t> etc. UI? </a:t>
            </a:r>
            <a:r>
              <a:rPr lang="pl-PL" dirty="0" err="1" smtClean="0"/>
              <a:t>Db</a:t>
            </a:r>
            <a:r>
              <a:rPr lang="pl-PL" dirty="0" smtClean="0"/>
              <a:t>?</a:t>
            </a:r>
          </a:p>
          <a:p>
            <a:r>
              <a:rPr lang="pl-PL" dirty="0" smtClean="0"/>
              <a:t>(</a:t>
            </a:r>
            <a:r>
              <a:rPr lang="pl-PL" dirty="0" err="1" smtClean="0"/>
              <a:t>Logical</a:t>
            </a:r>
            <a:r>
              <a:rPr lang="pl-PL" dirty="0" smtClean="0"/>
              <a:t>) l</a:t>
            </a:r>
            <a:r>
              <a:rPr lang="en-US" dirty="0" err="1" smtClean="0"/>
              <a:t>ayers</a:t>
            </a:r>
            <a:r>
              <a:rPr lang="en-US" dirty="0" smtClean="0"/>
              <a:t> are a way of organizing code</a:t>
            </a:r>
            <a:endParaRPr lang="pl-PL" dirty="0" smtClean="0"/>
          </a:p>
          <a:p>
            <a:r>
              <a:rPr lang="pl-PL" dirty="0" smtClean="0"/>
              <a:t>(</a:t>
            </a:r>
            <a:r>
              <a:rPr lang="en-US" dirty="0" smtClean="0"/>
              <a:t>Physical</a:t>
            </a:r>
            <a:r>
              <a:rPr lang="pl-PL" dirty="0" smtClean="0"/>
              <a:t>)</a:t>
            </a:r>
            <a:r>
              <a:rPr lang="en-US" dirty="0" smtClean="0"/>
              <a:t> </a:t>
            </a:r>
            <a:r>
              <a:rPr lang="pl-PL" dirty="0" smtClean="0"/>
              <a:t>t</a:t>
            </a:r>
            <a:r>
              <a:rPr lang="en-US" dirty="0" err="1" smtClean="0"/>
              <a:t>iers</a:t>
            </a:r>
            <a:r>
              <a:rPr lang="en-US" dirty="0" smtClean="0"/>
              <a:t> are only about where the code runs</a:t>
            </a:r>
            <a:r>
              <a:rPr lang="pl-PL" dirty="0" smtClean="0"/>
              <a:t>. T</a:t>
            </a:r>
            <a:r>
              <a:rPr lang="en-US" dirty="0" err="1" smtClean="0"/>
              <a:t>iers</a:t>
            </a:r>
            <a:r>
              <a:rPr lang="en-US" dirty="0" smtClean="0"/>
              <a:t> are places where layers are deployed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rm6.staticflickr.com/5259/5506258524_bafd18d8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436778"/>
            <a:ext cx="3499867" cy="4666489"/>
          </a:xfrm>
          <a:prstGeom prst="rect">
            <a:avLst/>
          </a:prstGeom>
          <a:noFill/>
        </p:spPr>
      </p:pic>
      <p:sp>
        <p:nvSpPr>
          <p:cNvPr id="5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err="1" smtClean="0"/>
              <a:t>Three</a:t>
            </a:r>
            <a:r>
              <a:rPr lang="pl-PL" dirty="0" smtClean="0"/>
              <a:t> </a:t>
            </a:r>
            <a:r>
              <a:rPr lang="pl-PL" dirty="0" err="1" smtClean="0"/>
              <a:t>tier</a:t>
            </a:r>
            <a:r>
              <a:rPr lang="pl-PL" dirty="0" smtClean="0"/>
              <a:t> </a:t>
            </a:r>
            <a:r>
              <a:rPr lang="pl-PL" dirty="0" err="1" smtClean="0"/>
              <a:t>architecture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Three</a:t>
            </a:r>
            <a:r>
              <a:rPr lang="pl-PL" dirty="0" smtClean="0"/>
              <a:t> </a:t>
            </a:r>
            <a:r>
              <a:rPr lang="pl-PL" dirty="0" err="1" smtClean="0"/>
              <a:t>tier</a:t>
            </a:r>
            <a:r>
              <a:rPr lang="pl-PL" dirty="0" smtClean="0"/>
              <a:t> </a:t>
            </a:r>
            <a:r>
              <a:rPr lang="pl-PL" dirty="0" err="1" smtClean="0"/>
              <a:t>architecture</a:t>
            </a:r>
            <a:endParaRPr lang="pl-PL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340768"/>
            <a:ext cx="5610200" cy="502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67544" y="6453336"/>
            <a:ext cx="4968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http://en.wikipedia.org/wiki/Multitier_architecture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Hexagonal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421088"/>
          </a:xfrm>
        </p:spPr>
        <p:txBody>
          <a:bodyPr/>
          <a:lstStyle/>
          <a:p>
            <a:r>
              <a:rPr lang="en-US" dirty="0" smtClean="0"/>
              <a:t>avoid layer-to-layer dependencies usually associated with the N-tier architecture approach</a:t>
            </a:r>
            <a:r>
              <a:rPr lang="pl-PL" dirty="0" smtClean="0"/>
              <a:t> </a:t>
            </a:r>
            <a:r>
              <a:rPr lang="en-US" dirty="0" smtClean="0"/>
              <a:t>by placing all infrastructure, including databases, outside the problem domain</a:t>
            </a:r>
            <a:endParaRPr lang="en-US" dirty="0"/>
          </a:p>
        </p:txBody>
      </p:sp>
      <p:pic>
        <p:nvPicPr>
          <p:cNvPr id="4" name="Picture 2" descr="http://alistair.cockburn.us/get/23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060848"/>
            <a:ext cx="3409950" cy="22764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9552" y="5949280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http://alistair.cockburn.us/Hexagonal+architecture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Hexagonal architecture</a:t>
            </a:r>
            <a:endParaRPr lang="en-US" dirty="0"/>
          </a:p>
        </p:txBody>
      </p:sp>
      <p:pic>
        <p:nvPicPr>
          <p:cNvPr id="1028" name="Picture 4" descr="http://alistair.cockburn.us/get/23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628800"/>
            <a:ext cx="4638675" cy="347662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9552" y="5949280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http://alistair.cockburn.us/Hexagonal+architecture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Independent domain layering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9672" y="1844824"/>
            <a:ext cx="5832648" cy="7920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Presentation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19672" y="3429000"/>
            <a:ext cx="5832648" cy="7920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Domain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19672" y="5013176"/>
            <a:ext cx="5832648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Infrastructure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  <a:endCxn id="8" idx="0"/>
          </p:cNvCxnSpPr>
          <p:nvPr/>
        </p:nvCxnSpPr>
        <p:spPr>
          <a:xfrm>
            <a:off x="4535996" y="2636912"/>
            <a:ext cx="0" cy="7920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9992" y="4221088"/>
            <a:ext cx="0" cy="7920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303</Words>
  <Application>Microsoft Office PowerPoint</Application>
  <PresentationFormat>On-screen Show (4:3)</PresentationFormat>
  <Paragraphs>67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Motyw pakietu Office</vt:lpstr>
      <vt:lpstr>Architecture concepts</vt:lpstr>
      <vt:lpstr>Architecture</vt:lpstr>
      <vt:lpstr>Architecture Patterns</vt:lpstr>
      <vt:lpstr>Tiers and layers</vt:lpstr>
      <vt:lpstr>Three tier architecture</vt:lpstr>
      <vt:lpstr>Three tier architecture</vt:lpstr>
      <vt:lpstr>Hexagonal architecture</vt:lpstr>
      <vt:lpstr>Hexagonal architecture</vt:lpstr>
      <vt:lpstr>Independent domain layering</vt:lpstr>
      <vt:lpstr>Independent domain layering</vt:lpstr>
      <vt:lpstr>Layers implementation</vt:lpstr>
      <vt:lpstr>Layers distribution</vt:lpstr>
      <vt:lpstr>Domain logic</vt:lpstr>
      <vt:lpstr>Transaction script</vt:lpstr>
      <vt:lpstr>Transaction script</vt:lpstr>
      <vt:lpstr>Domain Model</vt:lpstr>
      <vt:lpstr>Domain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werty</dc:creator>
  <cp:lastModifiedBy>Piotr Cierpich</cp:lastModifiedBy>
  <cp:revision>70</cp:revision>
  <dcterms:created xsi:type="dcterms:W3CDTF">2013-12-09T17:44:23Z</dcterms:created>
  <dcterms:modified xsi:type="dcterms:W3CDTF">2013-12-20T14:52:46Z</dcterms:modified>
</cp:coreProperties>
</file>