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slideLayouts/slideLayout2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30" r:id="rId5"/>
  </p:sldMasterIdLst>
  <p:notesMasterIdLst>
    <p:notesMasterId r:id="rId13"/>
  </p:notesMasterIdLst>
  <p:handoutMasterIdLst>
    <p:handoutMasterId r:id="rId14"/>
  </p:handoutMasterIdLst>
  <p:sldIdLst>
    <p:sldId id="449" r:id="rId6"/>
    <p:sldId id="458" r:id="rId7"/>
    <p:sldId id="460" r:id="rId8"/>
    <p:sldId id="445" r:id="rId9"/>
    <p:sldId id="461" r:id="rId10"/>
    <p:sldId id="459" r:id="rId11"/>
    <p:sldId id="4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64547"/>
    <a:srgbClr val="666666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37" autoAdjust="0"/>
    <p:restoredTop sz="96719" autoAdjust="0"/>
  </p:normalViewPr>
  <p:slideViewPr>
    <p:cSldViewPr snapToGrid="0">
      <p:cViewPr>
        <p:scale>
          <a:sx n="150" d="100"/>
          <a:sy n="150" d="100"/>
        </p:scale>
        <p:origin x="-558" y="-78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orient="horz" pos="1167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pos="2962"/>
        <p:guide pos="258"/>
        <p:guide pos="5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pPr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pPr/>
              <a:t>10/26/2017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966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Reading</a:t>
            </a:r>
            <a:r>
              <a:rPr lang="en-US" baseline="0" dirty="0"/>
              <a:t> on world view:</a:t>
            </a:r>
          </a:p>
          <a:p>
            <a:r>
              <a:rPr lang="en-US" dirty="0"/>
              <a:t>http://</a:t>
            </a:r>
            <a:r>
              <a:rPr lang="en-US" dirty="0" err="1"/>
              <a:t>www.forbes.com</a:t>
            </a:r>
            <a:r>
              <a:rPr lang="en-US" dirty="0"/>
              <a:t>/sites/oracle/2015/10/29/</a:t>
            </a:r>
            <a:r>
              <a:rPr lang="en-US" dirty="0" err="1"/>
              <a:t>larry</a:t>
            </a:r>
            <a:r>
              <a:rPr lang="en-US" dirty="0"/>
              <a:t>-</a:t>
            </a:r>
            <a:r>
              <a:rPr lang="en-US" dirty="0" err="1"/>
              <a:t>ellisons</a:t>
            </a:r>
            <a:r>
              <a:rPr lang="en-US" dirty="0"/>
              <a:t>-world-view-7-observations-straight-from-the-hip/#</a:t>
            </a:r>
            <a:r>
              <a:rPr lang="en-US" dirty="0" err="1"/>
              <a:t>bb79fdc60800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hbr.org</a:t>
            </a:r>
            <a:r>
              <a:rPr lang="en-US" dirty="0"/>
              <a:t>/2014/09/your-</a:t>
            </a:r>
            <a:r>
              <a:rPr lang="en-US" dirty="0" err="1"/>
              <a:t>companys</a:t>
            </a:r>
            <a:r>
              <a:rPr lang="en-US" dirty="0"/>
              <a:t>-purpose-is-not-its-vision-mission-or-values</a:t>
            </a:r>
          </a:p>
          <a:p>
            <a:endParaRPr lang="en-US" dirty="0"/>
          </a:p>
          <a:p>
            <a:r>
              <a: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bring strong ability to support high level of competitiveness to our clients to navigate successfully constantly changing word of information technology and software.</a:t>
            </a:r>
          </a:p>
          <a:p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trusted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partner to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help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staying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highly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competitive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own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respective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…and,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sometimes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to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new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horizons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world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better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….by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bringing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life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new business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driven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constantly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evolving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software and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technology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capabilities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partner of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choice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insure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cutting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edge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competitiveness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own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respective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to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expand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horizons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new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opportunities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change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world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….by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bringing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life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new business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driven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constantly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evolving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software and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technology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capabilities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delivered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best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-in-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engineering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practices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multidiscipline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designers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analysts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engineers</a:t>
            </a:r>
            <a:endParaRPr lang="sk-SK" sz="9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3597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342875">
              <a:defRPr/>
            </a:pPr>
            <a:fld id="{7AE90029-A909-AD4E-9775-A0D64990AD22}" type="slidenum">
              <a:rPr lang="en-US" sz="1000" smtClean="0">
                <a:solidFill>
                  <a:prstClr val="black"/>
                </a:solidFill>
              </a:rPr>
              <a:pPr defTabSz="342875">
                <a:defRPr/>
              </a:pPr>
              <a:t>5</a:t>
            </a:fld>
            <a:endParaRPr lang="en-US" sz="1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815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Pillars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9663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0C42-55A8-7749-9924-E200CBB071A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3734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106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595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8353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6033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929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3" y="5263635"/>
            <a:ext cx="6603510" cy="852541"/>
          </a:xfrm>
          <a:prstGeom prst="rect">
            <a:avLst/>
          </a:prstGeom>
          <a:solidFill>
            <a:srgbClr val="2FC2D9"/>
          </a:solidFill>
        </p:spPr>
        <p:txBody>
          <a:bodyPr wrap="none" lIns="182880" tIns="36576" rIns="182880">
            <a:spAutoFit/>
          </a:bodyPr>
          <a:lstStyle>
            <a:lvl1pPr marL="0" indent="0">
              <a:buNone/>
              <a:defRPr sz="50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5000" b="0" i="0" cap="all">
                <a:latin typeface="Arial Black"/>
                <a:cs typeface="Arial Black"/>
              </a:defRPr>
            </a:lvl2pPr>
            <a:lvl3pPr marL="914400" indent="0">
              <a:buNone/>
              <a:defRPr sz="5000" b="0" i="0" cap="all">
                <a:latin typeface="Arial Black"/>
                <a:cs typeface="Arial Black"/>
              </a:defRPr>
            </a:lvl3pPr>
            <a:lvl4pPr marL="1371600" indent="0">
              <a:buNone/>
              <a:defRPr sz="5000" b="0" i="0" cap="all">
                <a:latin typeface="Arial Black"/>
                <a:cs typeface="Arial Black"/>
              </a:defRPr>
            </a:lvl4pPr>
            <a:lvl5pPr marL="1828800" indent="0">
              <a:buNone/>
              <a:defRPr sz="50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3" y="4525826"/>
            <a:ext cx="4858053" cy="852541"/>
          </a:xfrm>
          <a:prstGeom prst="rect">
            <a:avLst/>
          </a:prstGeom>
          <a:solidFill>
            <a:srgbClr val="2FC2D9"/>
          </a:solidFill>
        </p:spPr>
        <p:txBody>
          <a:bodyPr wrap="none" lIns="182880" tIns="36576" rIns="182880">
            <a:spAutoFit/>
          </a:bodyPr>
          <a:lstStyle>
            <a:lvl1pPr marL="0" indent="0">
              <a:buNone/>
              <a:defRPr sz="50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5000" b="0" i="0" cap="all">
                <a:latin typeface="Arial Black"/>
                <a:cs typeface="Arial Black"/>
              </a:defRPr>
            </a:lvl2pPr>
            <a:lvl3pPr marL="914400" indent="0">
              <a:buNone/>
              <a:defRPr sz="5000" b="0" i="0" cap="all">
                <a:latin typeface="Arial Black"/>
                <a:cs typeface="Arial Black"/>
              </a:defRPr>
            </a:lvl3pPr>
            <a:lvl4pPr marL="1371600" indent="0">
              <a:buNone/>
              <a:defRPr sz="5000" b="0" i="0" cap="all">
                <a:latin typeface="Arial Black"/>
                <a:cs typeface="Arial Black"/>
              </a:defRPr>
            </a:lvl4pPr>
            <a:lvl5pPr marL="1828800" indent="0">
              <a:buNone/>
              <a:defRPr sz="50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3" y="3826603"/>
            <a:ext cx="6959803" cy="852541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82880" tIns="36576" rIns="182880" anchor="t">
            <a:spAutoFit/>
          </a:bodyPr>
          <a:lstStyle>
            <a:lvl1pPr algn="l">
              <a:defRPr sz="50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3276169"/>
            <a:ext cx="4807014" cy="369332"/>
          </a:xfrm>
          <a:prstGeom prst="rect">
            <a:avLst/>
          </a:prstGeom>
          <a:solidFill>
            <a:schemeClr val="accent2"/>
          </a:solidFill>
        </p:spPr>
        <p:txBody>
          <a:bodyPr vert="horz" wrap="none">
            <a:sp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281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268741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00829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48455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77098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929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xmlns="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  <p:sldLayoutId id="2147483744" r:id="rId19"/>
    <p:sldLayoutId id="2147483745" r:id="rId2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  <p:sldLayoutId id="2147483742" r:id="rId4"/>
    <p:sldLayoutId id="214748374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1459"/>
          <a:stretch/>
        </p:blipFill>
        <p:spPr>
          <a:xfrm flipH="1">
            <a:off x="0" y="-1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31825" y="2075578"/>
            <a:ext cx="6910388" cy="609398"/>
          </a:xfrm>
        </p:spPr>
        <p:txBody>
          <a:bodyPr/>
          <a:lstStyle/>
          <a:p>
            <a:r>
              <a:rPr lang="pl-PL" sz="4100" dirty="0" smtClean="0"/>
              <a:t>GREEPAM</a:t>
            </a:r>
            <a:endParaRPr lang="en-US" sz="41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dirty="0" smtClean="0"/>
              <a:t>OCTOBER 25</a:t>
            </a:r>
            <a:r>
              <a:rPr lang="en-US" dirty="0" smtClean="0"/>
              <a:t>, 201</a:t>
            </a:r>
            <a:r>
              <a:rPr lang="pl-PL" dirty="0" smtClean="0"/>
              <a:t>7</a:t>
            </a:r>
            <a:endParaRPr lang="en-US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538" b="3538"/>
          <a:stretch>
            <a:fillRect/>
          </a:stretch>
        </p:blipFill>
        <p:spPr/>
      </p:pic>
      <p:sp>
        <p:nvSpPr>
          <p:cNvPr id="9" name="Symbol zastępczy tekstu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l-PL" dirty="0" smtClean="0"/>
              <a:t>CSR </a:t>
            </a:r>
            <a:r>
              <a:rPr lang="pl-PL" dirty="0" err="1" smtClean="0"/>
              <a:t>Initiative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11847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US" dirty="0"/>
          </a:p>
        </p:txBody>
      </p:sp>
      <p:grpSp>
        <p:nvGrpSpPr>
          <p:cNvPr id="2" name="Group 24"/>
          <p:cNvGrpSpPr/>
          <p:nvPr/>
        </p:nvGrpSpPr>
        <p:grpSpPr>
          <a:xfrm>
            <a:off x="357780" y="1435606"/>
            <a:ext cx="7780439" cy="408253"/>
            <a:chOff x="357780" y="1435606"/>
            <a:chExt cx="7780439" cy="408253"/>
          </a:xfrm>
        </p:grpSpPr>
        <p:sp>
          <p:nvSpPr>
            <p:cNvPr id="35" name="TextBox 34"/>
            <p:cNvSpPr txBox="1"/>
            <p:nvPr/>
          </p:nvSpPr>
          <p:spPr>
            <a:xfrm>
              <a:off x="823019" y="1459785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" name="Group 35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4" name="Group 23"/>
          <p:cNvGrpSpPr/>
          <p:nvPr/>
        </p:nvGrpSpPr>
        <p:grpSpPr>
          <a:xfrm>
            <a:off x="357780" y="2067708"/>
            <a:ext cx="7780439" cy="408253"/>
            <a:chOff x="357780" y="2067708"/>
            <a:chExt cx="7780439" cy="408253"/>
          </a:xfrm>
        </p:grpSpPr>
        <p:sp>
          <p:nvSpPr>
            <p:cNvPr id="50" name="TextBox 49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pl-PL" sz="1600" dirty="0" smtClean="0">
                  <a:solidFill>
                    <a:srgbClr val="444444"/>
                  </a:solidFill>
                  <a:cs typeface="Trebuchet MS"/>
                </a:rPr>
                <a:t>Project </a:t>
              </a:r>
              <a:r>
                <a:rPr lang="pl-PL" sz="1600" dirty="0" err="1" smtClean="0">
                  <a:solidFill>
                    <a:srgbClr val="444444"/>
                  </a:solidFill>
                  <a:cs typeface="Trebuchet MS"/>
                </a:rPr>
                <a:t>objectives</a:t>
              </a:r>
              <a:endParaRPr lang="en-US" sz="16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5" name="Group 5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6" name="Group 22"/>
          <p:cNvGrpSpPr/>
          <p:nvPr/>
        </p:nvGrpSpPr>
        <p:grpSpPr>
          <a:xfrm>
            <a:off x="357780" y="2699810"/>
            <a:ext cx="7780439" cy="408253"/>
            <a:chOff x="357780" y="2699810"/>
            <a:chExt cx="7780439" cy="408253"/>
          </a:xfrm>
        </p:grpSpPr>
        <p:sp>
          <p:nvSpPr>
            <p:cNvPr id="55" name="TextBox 54"/>
            <p:cNvSpPr txBox="1"/>
            <p:nvPr/>
          </p:nvSpPr>
          <p:spPr>
            <a:xfrm>
              <a:off x="823019" y="2723989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pl-PL" sz="16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Milestones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" name="Group 55"/>
            <p:cNvGrpSpPr>
              <a:grpSpLocks noChangeAspect="1"/>
            </p:cNvGrpSpPr>
            <p:nvPr/>
          </p:nvGrpSpPr>
          <p:grpSpPr>
            <a:xfrm>
              <a:off x="357780" y="2699810"/>
              <a:ext cx="411480" cy="408253"/>
              <a:chOff x="448467" y="2760563"/>
              <a:chExt cx="464582" cy="464582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99647" y="2802034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8" name="Group 21"/>
          <p:cNvGrpSpPr/>
          <p:nvPr/>
        </p:nvGrpSpPr>
        <p:grpSpPr>
          <a:xfrm>
            <a:off x="357780" y="3331912"/>
            <a:ext cx="7780439" cy="408253"/>
            <a:chOff x="357780" y="3331911"/>
            <a:chExt cx="7780439" cy="408253"/>
          </a:xfrm>
        </p:grpSpPr>
        <p:sp>
          <p:nvSpPr>
            <p:cNvPr id="60" name="TextBox 59"/>
            <p:cNvSpPr txBox="1"/>
            <p:nvPr/>
          </p:nvSpPr>
          <p:spPr>
            <a:xfrm>
              <a:off x="823019" y="3356091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pl-PL" sz="1600" dirty="0" err="1" smtClean="0">
                  <a:solidFill>
                    <a:srgbClr val="444444"/>
                  </a:solidFill>
                  <a:cs typeface="Trebuchet MS"/>
                </a:rPr>
                <a:t>Risks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9" name="Group 60"/>
            <p:cNvGrpSpPr>
              <a:grpSpLocks noChangeAspect="1"/>
            </p:cNvGrpSpPr>
            <p:nvPr/>
          </p:nvGrpSpPr>
          <p:grpSpPr>
            <a:xfrm>
              <a:off x="357780" y="3331911"/>
              <a:ext cx="411480" cy="408253"/>
              <a:chOff x="448467" y="3449275"/>
              <a:chExt cx="464582" cy="464582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99648" y="3490746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10" name="Group 20"/>
          <p:cNvGrpSpPr/>
          <p:nvPr/>
        </p:nvGrpSpPr>
        <p:grpSpPr>
          <a:xfrm>
            <a:off x="357780" y="3964014"/>
            <a:ext cx="7780439" cy="408253"/>
            <a:chOff x="357780" y="3964014"/>
            <a:chExt cx="7780439" cy="408253"/>
          </a:xfrm>
        </p:grpSpPr>
        <p:sp>
          <p:nvSpPr>
            <p:cNvPr id="65" name="TextBox 64"/>
            <p:cNvSpPr txBox="1"/>
            <p:nvPr/>
          </p:nvSpPr>
          <p:spPr>
            <a:xfrm>
              <a:off x="823019" y="3988194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Nulla</a:t>
              </a:r>
              <a:r>
                <a:rPr lang="en-US" sz="1600" dirty="0">
                  <a:solidFill>
                    <a:srgbClr val="444444"/>
                  </a:solidFill>
                  <a:latin typeface="Trebuchet MS"/>
                  <a:cs typeface="Trebuchet MS"/>
                </a:rPr>
                <a:t> et </a:t>
              </a:r>
              <a:r>
                <a:rPr lang="en-US" sz="16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facilisis</a:t>
              </a:r>
              <a:r>
                <a:rPr lang="en-US" sz="1600" dirty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en-US" sz="16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arcu</a:t>
              </a:r>
              <a:r>
                <a:rPr lang="en-US" sz="1600" dirty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en-US" sz="16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praesent</a:t>
              </a:r>
              <a:r>
                <a:rPr lang="en-US" sz="1600" dirty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en-US" sz="16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eget</a:t>
              </a:r>
              <a:r>
                <a:rPr lang="en-US" sz="1600" dirty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en-US" sz="16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ornare</a:t>
              </a:r>
              <a:r>
                <a:rPr lang="en-US" sz="1600" dirty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en-US" sz="16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risus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1" name="Group 65"/>
            <p:cNvGrpSpPr>
              <a:grpSpLocks noChangeAspect="1"/>
            </p:cNvGrpSpPr>
            <p:nvPr/>
          </p:nvGrpSpPr>
          <p:grpSpPr>
            <a:xfrm>
              <a:off x="357780" y="3964014"/>
              <a:ext cx="411480" cy="408253"/>
              <a:chOff x="448467" y="4140826"/>
              <a:chExt cx="464582" cy="464582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99647" y="4182297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  <p:grpSp>
        <p:nvGrpSpPr>
          <p:cNvPr id="12" name="Group 19"/>
          <p:cNvGrpSpPr/>
          <p:nvPr/>
        </p:nvGrpSpPr>
        <p:grpSpPr>
          <a:xfrm>
            <a:off x="357780" y="4596118"/>
            <a:ext cx="7780439" cy="408253"/>
            <a:chOff x="357780" y="4596118"/>
            <a:chExt cx="7780439" cy="408253"/>
          </a:xfrm>
        </p:grpSpPr>
        <p:sp>
          <p:nvSpPr>
            <p:cNvPr id="70" name="TextBox 69"/>
            <p:cNvSpPr txBox="1"/>
            <p:nvPr/>
          </p:nvSpPr>
          <p:spPr>
            <a:xfrm>
              <a:off x="823019" y="4620298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Nulla</a:t>
              </a:r>
              <a:r>
                <a:rPr lang="en-US" sz="1600" dirty="0">
                  <a:solidFill>
                    <a:srgbClr val="444444"/>
                  </a:solidFill>
                  <a:latin typeface="Trebuchet MS"/>
                  <a:cs typeface="Trebuchet MS"/>
                </a:rPr>
                <a:t> et </a:t>
              </a:r>
              <a:r>
                <a:rPr lang="en-US" sz="16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facilisis</a:t>
              </a:r>
              <a:r>
                <a:rPr lang="en-US" sz="1600" dirty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en-US" sz="16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arcu</a:t>
              </a:r>
              <a:r>
                <a:rPr lang="en-US" sz="1600" dirty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en-US" sz="16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praesent</a:t>
              </a:r>
              <a:r>
                <a:rPr lang="en-US" sz="1600" dirty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en-US" sz="16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eget</a:t>
              </a:r>
              <a:r>
                <a:rPr lang="en-US" sz="1600" dirty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en-US" sz="16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ornare</a:t>
              </a:r>
              <a:r>
                <a:rPr lang="en-US" sz="1600" dirty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en-US" sz="16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risus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4" name="Group 70"/>
            <p:cNvGrpSpPr>
              <a:grpSpLocks noChangeAspect="1"/>
            </p:cNvGrpSpPr>
            <p:nvPr/>
          </p:nvGrpSpPr>
          <p:grpSpPr>
            <a:xfrm>
              <a:off x="357780" y="4596118"/>
              <a:ext cx="411480" cy="408253"/>
              <a:chOff x="448467" y="4140826"/>
              <a:chExt cx="464582" cy="464582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99647" y="4182297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6</a:t>
                </a:r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sp>
        <p:nvSpPr>
          <p:cNvPr id="34" name="TextBox 54"/>
          <p:cNvSpPr txBox="1"/>
          <p:nvPr/>
        </p:nvSpPr>
        <p:spPr>
          <a:xfrm>
            <a:off x="851594" y="1457164"/>
            <a:ext cx="731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pl-PL" sz="1600" dirty="0" smtClean="0">
                <a:solidFill>
                  <a:srgbClr val="444444"/>
                </a:solidFill>
                <a:latin typeface="Trebuchet MS"/>
                <a:cs typeface="Trebuchet MS"/>
              </a:rPr>
              <a:t>Problem </a:t>
            </a:r>
            <a:r>
              <a:rPr lang="pl-PL" sz="16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description</a:t>
            </a:r>
            <a:endParaRPr lang="en-US" sz="16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51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l-PL" sz="2600" spc="200" dirty="0" smtClean="0"/>
              <a:t>PROBLEM DESCRIPTION</a:t>
            </a:r>
            <a:endParaRPr lang="en-US" sz="2600" spc="200" dirty="0"/>
          </a:p>
        </p:txBody>
      </p:sp>
      <p:sp>
        <p:nvSpPr>
          <p:cNvPr id="3" name="Rectangle 2"/>
          <p:cNvSpPr/>
          <p:nvPr/>
        </p:nvSpPr>
        <p:spPr>
          <a:xfrm>
            <a:off x="1" y="1611829"/>
            <a:ext cx="9143999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200" spc="200" dirty="0" smtClean="0">
                <a:solidFill>
                  <a:srgbClr val="464547"/>
                </a:solidFill>
              </a:rPr>
              <a:t>Krakow is </a:t>
            </a:r>
            <a:r>
              <a:rPr lang="en-US" sz="1200" spc="200" dirty="0" smtClean="0">
                <a:solidFill>
                  <a:srgbClr val="464547"/>
                </a:solidFill>
              </a:rPr>
              <a:t>established one </a:t>
            </a:r>
            <a:r>
              <a:rPr lang="en-US" sz="1200" spc="200" dirty="0" smtClean="0">
                <a:solidFill>
                  <a:srgbClr val="464547"/>
                </a:solidFill>
              </a:rPr>
              <a:t>of Europe’s top tourist destinations, attracting millions of visitors every </a:t>
            </a:r>
            <a:r>
              <a:rPr lang="en-US" sz="1200" spc="200" dirty="0" smtClean="0">
                <a:solidFill>
                  <a:srgbClr val="464547"/>
                </a:solidFill>
              </a:rPr>
              <a:t>year</a:t>
            </a:r>
            <a:r>
              <a:rPr lang="pl-PL" sz="1200" spc="200" dirty="0" smtClean="0">
                <a:solidFill>
                  <a:srgbClr val="464547"/>
                </a:solidFill>
              </a:rPr>
              <a:t>, </a:t>
            </a:r>
            <a:r>
              <a:rPr lang="pl-PL" sz="1200" spc="200" dirty="0" err="1" smtClean="0">
                <a:solidFill>
                  <a:srgbClr val="464547"/>
                </a:solidFill>
              </a:rPr>
              <a:t>though</a:t>
            </a:r>
            <a:r>
              <a:rPr lang="pl-PL" sz="1200" spc="200" dirty="0" smtClean="0">
                <a:solidFill>
                  <a:srgbClr val="464547"/>
                </a:solidFill>
              </a:rPr>
              <a:t> </a:t>
            </a:r>
            <a:r>
              <a:rPr lang="pl-PL" sz="1200" spc="200" dirty="0" err="1" smtClean="0">
                <a:solidFill>
                  <a:srgbClr val="464547"/>
                </a:solidFill>
              </a:rPr>
              <a:t>majority</a:t>
            </a:r>
            <a:r>
              <a:rPr lang="pl-PL" sz="1200" spc="200" dirty="0" smtClean="0">
                <a:solidFill>
                  <a:srgbClr val="464547"/>
                </a:solidFill>
              </a:rPr>
              <a:t> of </a:t>
            </a:r>
            <a:r>
              <a:rPr lang="pl-PL" sz="1200" spc="200" dirty="0" err="1" smtClean="0">
                <a:solidFill>
                  <a:srgbClr val="464547"/>
                </a:solidFill>
              </a:rPr>
              <a:t>them</a:t>
            </a:r>
            <a:r>
              <a:rPr lang="pl-PL" sz="1200" spc="200" dirty="0" smtClean="0">
                <a:solidFill>
                  <a:srgbClr val="464547"/>
                </a:solidFill>
              </a:rPr>
              <a:t> </a:t>
            </a:r>
            <a:r>
              <a:rPr lang="pl-PL" sz="1200" spc="200" dirty="0" err="1" smtClean="0">
                <a:solidFill>
                  <a:srgbClr val="464547"/>
                </a:solidFill>
              </a:rPr>
              <a:t>come</a:t>
            </a:r>
            <a:r>
              <a:rPr lang="pl-PL" sz="1200" spc="200" dirty="0" smtClean="0">
                <a:solidFill>
                  <a:srgbClr val="464547"/>
                </a:solidFill>
              </a:rPr>
              <a:t> </a:t>
            </a:r>
            <a:r>
              <a:rPr lang="pl-PL" sz="1200" spc="200" dirty="0" err="1" smtClean="0">
                <a:solidFill>
                  <a:srgbClr val="464547"/>
                </a:solidFill>
              </a:rPr>
              <a:t>here</a:t>
            </a:r>
            <a:r>
              <a:rPr lang="pl-PL" sz="1200" spc="200" dirty="0" smtClean="0">
                <a:solidFill>
                  <a:srgbClr val="464547"/>
                </a:solidFill>
              </a:rPr>
              <a:t> </a:t>
            </a:r>
            <a:r>
              <a:rPr lang="pl-PL" sz="1200" spc="200" dirty="0" err="1" smtClean="0">
                <a:solidFill>
                  <a:srgbClr val="464547"/>
                </a:solidFill>
              </a:rPr>
              <a:t>during</a:t>
            </a:r>
            <a:r>
              <a:rPr lang="pl-PL" sz="1200" spc="200" dirty="0" smtClean="0">
                <a:solidFill>
                  <a:srgbClr val="464547"/>
                </a:solidFill>
              </a:rPr>
              <a:t> </a:t>
            </a:r>
            <a:r>
              <a:rPr lang="pl-PL" sz="1200" spc="200" dirty="0" err="1" smtClean="0">
                <a:solidFill>
                  <a:srgbClr val="464547"/>
                </a:solidFill>
              </a:rPr>
              <a:t>the</a:t>
            </a:r>
            <a:r>
              <a:rPr lang="pl-PL" sz="1200" spc="200" dirty="0" smtClean="0">
                <a:solidFill>
                  <a:srgbClr val="464547"/>
                </a:solidFill>
              </a:rPr>
              <a:t> </a:t>
            </a:r>
            <a:r>
              <a:rPr lang="pl-PL" sz="1200" spc="200" dirty="0" err="1" smtClean="0">
                <a:solidFill>
                  <a:srgbClr val="464547"/>
                </a:solidFill>
              </a:rPr>
              <a:t>summer</a:t>
            </a:r>
            <a:r>
              <a:rPr lang="pl-PL" sz="1200" spc="200" dirty="0" smtClean="0">
                <a:solidFill>
                  <a:srgbClr val="464547"/>
                </a:solidFill>
              </a:rPr>
              <a:t>…</a:t>
            </a:r>
            <a:r>
              <a:rPr lang="en-US" sz="2400" b="1" spc="200" dirty="0" smtClean="0">
                <a:solidFill>
                  <a:srgbClr val="39C2D7"/>
                </a:solidFill>
              </a:rPr>
              <a:t> </a:t>
            </a:r>
            <a:endParaRPr lang="pl-PL" sz="2400" b="1" spc="200" dirty="0" smtClean="0">
              <a:solidFill>
                <a:srgbClr val="39C2D7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pl-PL" sz="2400" b="1" spc="200" dirty="0" smtClean="0">
                <a:solidFill>
                  <a:srgbClr val="39C2D7"/>
                </a:solidFill>
              </a:rPr>
              <a:t>540% OF </a:t>
            </a:r>
            <a:r>
              <a:rPr lang="pl-PL" sz="2000" b="1" spc="200" dirty="0" smtClean="0">
                <a:solidFill>
                  <a:srgbClr val="39C2D7"/>
                </a:solidFill>
              </a:rPr>
              <a:t>AIR QUALITY STANDARDS</a:t>
            </a:r>
            <a:endParaRPr lang="en-US" sz="2000" b="1" spc="200" dirty="0">
              <a:solidFill>
                <a:srgbClr val="39C2D7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pl-PL" sz="1200" spc="200" dirty="0" smtClean="0"/>
              <a:t>DURING THE WINTER IS NO EXTRAORDINARY VALUE, PEOPLE PAY MORE ATTENTION TO THAT THAN TO THE WEATHER</a:t>
            </a:r>
            <a:endParaRPr lang="en-US" sz="1200" spc="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05692" y="3380077"/>
            <a:ext cx="793261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1999" y="3380077"/>
            <a:ext cx="0" cy="202608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05692" y="3576808"/>
            <a:ext cx="3770365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cap="all" spc="100" dirty="0" smtClean="0">
                <a:solidFill>
                  <a:srgbClr val="666666"/>
                </a:solidFill>
              </a:rPr>
              <a:t>HIGH POLLUTION WITH PARTICULATES CAN CAUSE </a:t>
            </a:r>
            <a:r>
              <a:rPr lang="en-US" sz="1200" cap="all" spc="100" dirty="0" smtClean="0">
                <a:solidFill>
                  <a:srgbClr val="666666"/>
                </a:solidFill>
              </a:rPr>
              <a:t>DISEASES OF </a:t>
            </a:r>
            <a:r>
              <a:rPr lang="en-US" sz="1200" b="1" cap="all" spc="100" dirty="0" smtClean="0">
                <a:solidFill>
                  <a:srgbClr val="39C2D7"/>
                </a:solidFill>
              </a:rPr>
              <a:t>RESPIRATORY, CIRCULATORY </a:t>
            </a:r>
            <a:r>
              <a:rPr lang="en-US" sz="1200" cap="all" spc="100" dirty="0" smtClean="0">
                <a:solidFill>
                  <a:srgbClr val="666666"/>
                </a:solidFill>
              </a:rPr>
              <a:t>AND</a:t>
            </a:r>
            <a:r>
              <a:rPr lang="en-US" sz="1200" b="1" cap="all" spc="100" dirty="0" smtClean="0">
                <a:solidFill>
                  <a:srgbClr val="39C2D7"/>
                </a:solidFill>
              </a:rPr>
              <a:t> NERVOUS SYSTEMS</a:t>
            </a:r>
            <a:r>
              <a:rPr lang="en-US" sz="1200" cap="all" spc="100" dirty="0" smtClean="0">
                <a:solidFill>
                  <a:srgbClr val="666666"/>
                </a:solidFill>
              </a:rPr>
              <a:t>, AFFECTS</a:t>
            </a:r>
            <a:r>
              <a:rPr lang="en-US" sz="1200" b="1" cap="all" spc="100" dirty="0" smtClean="0">
                <a:solidFill>
                  <a:srgbClr val="39C2D7"/>
                </a:solidFill>
              </a:rPr>
              <a:t> </a:t>
            </a:r>
            <a:r>
              <a:rPr lang="en-US" sz="1200" cap="all" spc="100" dirty="0" smtClean="0">
                <a:solidFill>
                  <a:srgbClr val="666666"/>
                </a:solidFill>
              </a:rPr>
              <a:t>PEOPLES </a:t>
            </a:r>
            <a:r>
              <a:rPr lang="en-US" sz="1200" b="1" cap="all" spc="100" dirty="0" smtClean="0">
                <a:solidFill>
                  <a:srgbClr val="39C2D7"/>
                </a:solidFill>
              </a:rPr>
              <a:t>CONCENTRATION</a:t>
            </a:r>
            <a:r>
              <a:rPr lang="en-US" sz="1200" cap="all" spc="100" dirty="0" smtClean="0">
                <a:solidFill>
                  <a:srgbClr val="666666"/>
                </a:solidFill>
              </a:rPr>
              <a:t> AND </a:t>
            </a:r>
            <a:r>
              <a:rPr lang="en-US" sz="1200" b="1" cap="all" spc="100" dirty="0" smtClean="0">
                <a:solidFill>
                  <a:srgbClr val="39C2D7"/>
                </a:solidFill>
              </a:rPr>
              <a:t>MEMORY, </a:t>
            </a:r>
            <a:r>
              <a:rPr lang="en-US" sz="1200" cap="all" spc="100" dirty="0" smtClean="0">
                <a:solidFill>
                  <a:srgbClr val="666666"/>
                </a:solidFill>
              </a:rPr>
              <a:t>CAUSE </a:t>
            </a:r>
            <a:r>
              <a:rPr lang="en-US" sz="1200" b="1" cap="all" spc="100" dirty="0" smtClean="0">
                <a:solidFill>
                  <a:srgbClr val="39C2D7"/>
                </a:solidFill>
              </a:rPr>
              <a:t>DEPRESSIONS</a:t>
            </a:r>
            <a:r>
              <a:rPr lang="en-US" sz="1200" cap="all" spc="100" dirty="0" smtClean="0">
                <a:solidFill>
                  <a:srgbClr val="666666"/>
                </a:solidFill>
              </a:rPr>
              <a:t> AND OVERALL </a:t>
            </a:r>
            <a:r>
              <a:rPr lang="en-US" sz="1200" b="1" cap="all" spc="100" dirty="0" smtClean="0">
                <a:solidFill>
                  <a:srgbClr val="39C2D7"/>
                </a:solidFill>
              </a:rPr>
              <a:t>BAD STATE OF BEING</a:t>
            </a:r>
            <a:r>
              <a:rPr lang="en-US" sz="1200" cap="all" spc="100" dirty="0" smtClean="0">
                <a:solidFill>
                  <a:srgbClr val="666666"/>
                </a:solidFill>
              </a:rPr>
              <a:t>. </a:t>
            </a:r>
            <a:endParaRPr lang="en-US" sz="1200" cap="all" spc="100" dirty="0">
              <a:solidFill>
                <a:srgbClr val="66666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40924" y="3576809"/>
            <a:ext cx="3497384" cy="1267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cap="all" spc="100" dirty="0" smtClean="0">
                <a:solidFill>
                  <a:srgbClr val="666666"/>
                </a:solidFill>
              </a:rPr>
              <a:t>POLLUTED AIR MAKES </a:t>
            </a:r>
            <a:r>
              <a:rPr lang="en-US" sz="1200" b="1" cap="all" spc="100" dirty="0" smtClean="0">
                <a:solidFill>
                  <a:srgbClr val="39C2D7"/>
                </a:solidFill>
              </a:rPr>
              <a:t>OUTDOOR ACTIVITIES</a:t>
            </a:r>
            <a:r>
              <a:rPr lang="en-US" sz="1200" cap="all" spc="100" dirty="0" smtClean="0">
                <a:solidFill>
                  <a:srgbClr val="666666"/>
                </a:solidFill>
              </a:rPr>
              <a:t> IMPOSSIBLE FOR MAJOR PART OF THE YEAR, WHICH IS PARTICULARLY UNFAVORABLE FOR THOSE WHO WORK SEATED FOR MOST OF THE DAY</a:t>
            </a:r>
            <a:endParaRPr lang="en-US" sz="1200" spc="100" dirty="0">
              <a:solidFill>
                <a:srgbClr val="4645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017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PROJECT OBJECTIVES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610" y="939800"/>
            <a:ext cx="716427" cy="5562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3076250"/>
            <a:ext cx="9144002" cy="1577594"/>
            <a:chOff x="0" y="3076250"/>
            <a:chExt cx="9144002" cy="1577594"/>
          </a:xfrm>
        </p:grpSpPr>
        <p:sp>
          <p:nvSpPr>
            <p:cNvPr id="5" name="Content Placeholder 45"/>
            <p:cNvSpPr txBox="1">
              <a:spLocks/>
            </p:cNvSpPr>
            <p:nvPr/>
          </p:nvSpPr>
          <p:spPr>
            <a:xfrm>
              <a:off x="3723503" y="3076250"/>
              <a:ext cx="4915193" cy="1414917"/>
            </a:xfrm>
            <a:prstGeom prst="rect">
              <a:avLst/>
            </a:prstGeom>
          </p:spPr>
          <p:txBody>
            <a:bodyPr anchor="ctr" anchorCtr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3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1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3736" indent="-173736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l-PL" sz="1400" dirty="0" err="1" smtClean="0"/>
                <a:t>Price</a:t>
              </a:r>
              <a:r>
                <a:rPr lang="pl-PL" sz="1400" dirty="0" smtClean="0"/>
                <a:t> of </a:t>
              </a:r>
              <a:r>
                <a:rPr lang="pl-PL" sz="1400" dirty="0" err="1" smtClean="0"/>
                <a:t>square</a:t>
              </a:r>
              <a:r>
                <a:rPr lang="pl-PL" sz="1400" dirty="0" smtClean="0"/>
                <a:t> </a:t>
              </a:r>
              <a:r>
                <a:rPr lang="pl-PL" sz="1400" dirty="0" err="1" smtClean="0"/>
                <a:t>meter</a:t>
              </a:r>
              <a:r>
                <a:rPr lang="pl-PL" sz="1400" dirty="0" smtClean="0"/>
                <a:t> </a:t>
              </a:r>
              <a:r>
                <a:rPr lang="pl-PL" sz="1400" dirty="0" err="1" smtClean="0"/>
                <a:t>in</a:t>
              </a:r>
              <a:r>
                <a:rPr lang="pl-PL" sz="1400" dirty="0" smtClean="0"/>
                <a:t> Kraków ~= 1kPLN </a:t>
              </a:r>
              <a:endParaRPr lang="en-US" sz="1400" dirty="0" smtClean="0"/>
            </a:p>
            <a:p>
              <a:pPr marL="173736" indent="-173736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l-PL" sz="1400" dirty="0" err="1" smtClean="0"/>
                <a:t>Estimates</a:t>
              </a:r>
              <a:r>
                <a:rPr lang="pl-PL" sz="1400" dirty="0" smtClean="0"/>
                <a:t> </a:t>
              </a:r>
              <a:r>
                <a:rPr lang="pl-PL" sz="1400" dirty="0" err="1" smtClean="0"/>
                <a:t>are</a:t>
              </a:r>
              <a:r>
                <a:rPr lang="pl-PL" sz="1400" dirty="0" smtClean="0"/>
                <a:t> 15-25% of parkin</a:t>
              </a:r>
              <a:r>
                <a:rPr lang="pl-PL" sz="1400" dirty="0" smtClean="0"/>
                <a:t>g </a:t>
              </a:r>
              <a:r>
                <a:rPr lang="pl-PL" sz="1400" dirty="0" err="1" smtClean="0"/>
                <a:t>places</a:t>
              </a:r>
              <a:r>
                <a:rPr lang="pl-PL" sz="1400" dirty="0" smtClean="0"/>
                <a:t> </a:t>
              </a:r>
              <a:r>
                <a:rPr lang="pl-PL" sz="1400" dirty="0" err="1" smtClean="0"/>
                <a:t>unused</a:t>
              </a:r>
              <a:endParaRPr lang="en-US" sz="1400" dirty="0"/>
            </a:p>
          </p:txBody>
        </p:sp>
        <p:sp>
          <p:nvSpPr>
            <p:cNvPr id="6" name="Content Placeholder 46"/>
            <p:cNvSpPr txBox="1">
              <a:spLocks/>
            </p:cNvSpPr>
            <p:nvPr/>
          </p:nvSpPr>
          <p:spPr>
            <a:xfrm>
              <a:off x="994520" y="3329699"/>
              <a:ext cx="236651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3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1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pl-PL" sz="1600" dirty="0" smtClean="0">
                  <a:latin typeface="Arial Black"/>
                  <a:cs typeface="Arial Black"/>
                </a:rPr>
                <a:t>TO OPTIMIZE OFFICE RESOURCES</a:t>
              </a:r>
              <a:endParaRPr lang="en-US" sz="1600" dirty="0" smtClean="0">
                <a:latin typeface="Arial Black"/>
                <a:cs typeface="Arial Black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58788" y="3484575"/>
              <a:ext cx="464582" cy="464582"/>
            </a:xfrm>
            <a:prstGeom prst="ellipse">
              <a:avLst/>
            </a:prstGeom>
            <a:solidFill>
              <a:srgbClr val="2FC2D9"/>
            </a:solidFill>
            <a:ln w="25400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27432" rIns="0" rtlCol="0" anchor="ctr" anchorCtr="0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Arial Black"/>
                  <a:cs typeface="Arial Black"/>
                </a:rPr>
                <a:t>2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0" y="4653844"/>
              <a:ext cx="9144002" cy="0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0" y="1204671"/>
            <a:ext cx="9144002" cy="1573615"/>
            <a:chOff x="0" y="1204671"/>
            <a:chExt cx="9144002" cy="1573615"/>
          </a:xfrm>
        </p:grpSpPr>
        <p:sp>
          <p:nvSpPr>
            <p:cNvPr id="8" name="Oval 7"/>
            <p:cNvSpPr/>
            <p:nvPr/>
          </p:nvSpPr>
          <p:spPr>
            <a:xfrm>
              <a:off x="458788" y="1630375"/>
              <a:ext cx="464582" cy="46458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27432" rIns="0" rtlCol="0" anchor="ctr" anchorCtr="0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Arial Black"/>
                  <a:cs typeface="Arial Black"/>
                </a:rPr>
                <a:t>1</a:t>
              </a:r>
              <a:endParaRPr lang="en-US" sz="2000" dirty="0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0" y="2778286"/>
              <a:ext cx="9144002" cy="0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ontent Placeholder 45"/>
            <p:cNvSpPr txBox="1">
              <a:spLocks/>
            </p:cNvSpPr>
            <p:nvPr/>
          </p:nvSpPr>
          <p:spPr>
            <a:xfrm>
              <a:off x="3690551" y="1204671"/>
              <a:ext cx="4948145" cy="1414917"/>
            </a:xfrm>
            <a:prstGeom prst="rect">
              <a:avLst/>
            </a:prstGeom>
          </p:spPr>
          <p:txBody>
            <a:bodyPr anchor="ctr" anchorCtr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3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1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3736" indent="-173736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l-PL" sz="1400" dirty="0" err="1" smtClean="0"/>
                <a:t>Well</a:t>
              </a:r>
              <a:r>
                <a:rPr lang="pl-PL" sz="1400" dirty="0" smtClean="0"/>
                <a:t> </a:t>
              </a:r>
              <a:r>
                <a:rPr lang="pl-PL" sz="1400" dirty="0" err="1" smtClean="0"/>
                <a:t>established</a:t>
              </a:r>
              <a:r>
                <a:rPr lang="pl-PL" sz="1400" dirty="0" smtClean="0"/>
                <a:t> </a:t>
              </a:r>
              <a:r>
                <a:rPr lang="pl-PL" sz="1400" dirty="0" err="1" smtClean="0"/>
                <a:t>in</a:t>
              </a:r>
              <a:r>
                <a:rPr lang="pl-PL" sz="1400" dirty="0" smtClean="0"/>
                <a:t> Kraków for </a:t>
              </a:r>
              <a:r>
                <a:rPr lang="pl-PL" sz="1400" dirty="0" err="1" smtClean="0"/>
                <a:t>years</a:t>
              </a:r>
              <a:endParaRPr lang="en-US" sz="1400" dirty="0" smtClean="0"/>
            </a:p>
            <a:p>
              <a:pPr marL="173736" indent="-173736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l-PL" sz="1400" dirty="0" err="1" smtClean="0"/>
                <a:t>Over</a:t>
              </a:r>
              <a:r>
                <a:rPr lang="pl-PL" sz="1400" dirty="0" smtClean="0"/>
                <a:t> 1500 </a:t>
              </a:r>
              <a:r>
                <a:rPr lang="pl-PL" sz="1400" dirty="0" err="1" smtClean="0"/>
                <a:t>people</a:t>
              </a:r>
              <a:r>
                <a:rPr lang="pl-PL" sz="1400" dirty="0" smtClean="0"/>
                <a:t> </a:t>
              </a:r>
              <a:r>
                <a:rPr lang="pl-PL" sz="1400" dirty="0" err="1" smtClean="0"/>
                <a:t>with</a:t>
              </a:r>
              <a:r>
                <a:rPr lang="pl-PL" sz="1400" dirty="0" smtClean="0"/>
                <a:t> a </a:t>
              </a:r>
              <a:r>
                <a:rPr lang="pl-PL" sz="1400" dirty="0" err="1" smtClean="0"/>
                <a:t>goal</a:t>
              </a:r>
              <a:r>
                <a:rPr lang="pl-PL" sz="1400" dirty="0" smtClean="0"/>
                <a:t> </a:t>
              </a:r>
              <a:r>
                <a:rPr lang="pl-PL" sz="1400" dirty="0" err="1" smtClean="0"/>
                <a:t>can</a:t>
              </a:r>
              <a:r>
                <a:rPr lang="pl-PL" sz="1400" dirty="0" smtClean="0"/>
                <a:t> make a </a:t>
              </a:r>
              <a:r>
                <a:rPr lang="pl-PL" sz="1400" dirty="0" err="1" smtClean="0"/>
                <a:t>difference</a:t>
              </a:r>
              <a:endParaRPr lang="en-US" sz="1400" dirty="0"/>
            </a:p>
          </p:txBody>
        </p:sp>
        <p:sp>
          <p:nvSpPr>
            <p:cNvPr id="14" name="Content Placeholder 46"/>
            <p:cNvSpPr txBox="1">
              <a:spLocks/>
            </p:cNvSpPr>
            <p:nvPr/>
          </p:nvSpPr>
          <p:spPr>
            <a:xfrm>
              <a:off x="1002758" y="1449882"/>
              <a:ext cx="265484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3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1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pl-PL" sz="1600" dirty="0" smtClean="0">
                  <a:latin typeface="Arial Black"/>
                  <a:cs typeface="Arial Black"/>
                </a:rPr>
                <a:t>STRENGHTEN </a:t>
              </a:r>
              <a:r>
                <a:rPr lang="en-US" sz="1600" dirty="0" smtClean="0">
                  <a:latin typeface="Arial Black"/>
                  <a:cs typeface="Arial Black"/>
                </a:rPr>
                <a:t>EPAM </a:t>
              </a:r>
              <a:r>
                <a:rPr lang="pl-PL" sz="1600" dirty="0" smtClean="0">
                  <a:latin typeface="Arial Black"/>
                  <a:cs typeface="Arial Black"/>
                </a:rPr>
                <a:t>IMAGE OF SOCIALLY RESPONSIBLE</a:t>
              </a:r>
              <a:endParaRPr lang="en-US" sz="1600" dirty="0" smtClean="0">
                <a:latin typeface="Arial Black"/>
                <a:cs typeface="Arial Black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8788" y="4947829"/>
            <a:ext cx="8179908" cy="1414917"/>
            <a:chOff x="458788" y="4947829"/>
            <a:chExt cx="8179908" cy="1414917"/>
          </a:xfrm>
        </p:grpSpPr>
        <p:sp>
          <p:nvSpPr>
            <p:cNvPr id="10" name="Oval 9"/>
            <p:cNvSpPr/>
            <p:nvPr/>
          </p:nvSpPr>
          <p:spPr>
            <a:xfrm>
              <a:off x="458788" y="5347242"/>
              <a:ext cx="464582" cy="464582"/>
            </a:xfrm>
            <a:prstGeom prst="ellipse">
              <a:avLst/>
            </a:prstGeom>
            <a:solidFill>
              <a:srgbClr val="2FC2D9"/>
            </a:solidFill>
            <a:ln w="25400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27432" rIns="0" rtlCol="0" anchor="ctr" anchorCtr="0"/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Arial Black"/>
                  <a:cs typeface="Arial Black"/>
                </a:rPr>
                <a:t>3</a:t>
              </a:r>
              <a:endParaRPr lang="en-US" sz="2000" dirty="0">
                <a:solidFill>
                  <a:srgbClr val="FFFFFF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15" name="Content Placeholder 45"/>
            <p:cNvSpPr txBox="1">
              <a:spLocks/>
            </p:cNvSpPr>
            <p:nvPr/>
          </p:nvSpPr>
          <p:spPr>
            <a:xfrm>
              <a:off x="3748216" y="4947829"/>
              <a:ext cx="4890480" cy="1414917"/>
            </a:xfrm>
            <a:prstGeom prst="rect">
              <a:avLst/>
            </a:prstGeom>
          </p:spPr>
          <p:txBody>
            <a:bodyPr anchor="ctr" anchorCtr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3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1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3736" indent="-173736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l-PL" sz="1400" dirty="0" err="1" smtClean="0"/>
                <a:t>Up</a:t>
              </a:r>
              <a:r>
                <a:rPr lang="pl-PL" sz="1400" dirty="0" smtClean="0"/>
                <a:t> to 550% of </a:t>
              </a:r>
              <a:r>
                <a:rPr lang="pl-PL" sz="1400" dirty="0" err="1" smtClean="0"/>
                <a:t>acceptable</a:t>
              </a:r>
              <a:r>
                <a:rPr lang="pl-PL" sz="1400" dirty="0" smtClean="0"/>
                <a:t> air </a:t>
              </a:r>
              <a:r>
                <a:rPr lang="pl-PL" sz="1400" dirty="0" err="1" smtClean="0"/>
                <a:t>polution</a:t>
              </a:r>
              <a:endParaRPr lang="pl-PL" sz="1400" dirty="0" smtClean="0"/>
            </a:p>
            <a:p>
              <a:pPr marL="173736" indent="-173736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400" dirty="0"/>
            </a:p>
          </p:txBody>
        </p:sp>
        <p:sp>
          <p:nvSpPr>
            <p:cNvPr id="16" name="Content Placeholder 46"/>
            <p:cNvSpPr txBox="1">
              <a:spLocks/>
            </p:cNvSpPr>
            <p:nvPr/>
          </p:nvSpPr>
          <p:spPr>
            <a:xfrm>
              <a:off x="969806" y="5324845"/>
              <a:ext cx="222647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3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1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pl-PL" sz="1600" dirty="0" smtClean="0">
                  <a:latin typeface="Arial Black"/>
                  <a:cs typeface="Arial Black"/>
                </a:rPr>
                <a:t>TO PROTECT ENVIRONMENT</a:t>
              </a:r>
              <a:endParaRPr lang="en-US" sz="1600" dirty="0">
                <a:latin typeface="Arial Black"/>
                <a:cs typeface="Arial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70804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906" y="2960615"/>
            <a:ext cx="9144000" cy="914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342866">
              <a:defRPr/>
            </a:pPr>
            <a:endParaRPr lang="en-US" sz="800" dirty="0">
              <a:solidFill>
                <a:prstClr val="white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l-PL" sz="2600" dirty="0" smtClean="0"/>
              <a:t>MILESTONES</a:t>
            </a:r>
            <a:endParaRPr lang="en-US" sz="2600" dirty="0"/>
          </a:p>
        </p:txBody>
      </p:sp>
      <p:sp>
        <p:nvSpPr>
          <p:cNvPr id="85" name="Title 3"/>
          <p:cNvSpPr txBox="1">
            <a:spLocks/>
          </p:cNvSpPr>
          <p:nvPr/>
        </p:nvSpPr>
        <p:spPr>
          <a:xfrm>
            <a:off x="127742" y="1070713"/>
            <a:ext cx="8648700" cy="857250"/>
          </a:xfrm>
          <a:prstGeom prst="rect">
            <a:avLst/>
          </a:prstGeom>
        </p:spPr>
        <p:txBody>
          <a:bodyPr lIns="91438" tIns="45719" rIns="91438" bIns="45719"/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 cap="all" baseline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defTabSz="457189">
              <a:defRPr/>
            </a:pPr>
            <a:endParaRPr lang="en-US" dirty="0">
              <a:solidFill>
                <a:srgbClr val="464547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22226" y="1399978"/>
            <a:ext cx="8699547" cy="46166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685749">
              <a:defRPr/>
            </a:pPr>
            <a:r>
              <a:rPr lang="pl-PL" sz="1200" kern="1100" spc="100" dirty="0" smtClean="0">
                <a:solidFill>
                  <a:srgbClr val="464547"/>
                </a:solidFill>
              </a:rPr>
              <a:t>SEVEN STAGES ON THE WAY TO CONTRIBUTE TO SUSTAINABLE </a:t>
            </a:r>
            <a:r>
              <a:rPr lang="pl-PL" sz="1200" kern="1100" spc="100" dirty="0" smtClean="0">
                <a:solidFill>
                  <a:srgbClr val="464547"/>
                </a:solidFill>
              </a:rPr>
              <a:t>DEVELOPMENT OF LOCAL SOCIETY BY PROMOTING ECOLOGICAL MEANS OF TRANSPORT</a:t>
            </a:r>
            <a:endParaRPr lang="en-US" sz="1200" kern="1100" spc="100" dirty="0">
              <a:solidFill>
                <a:srgbClr val="464547"/>
              </a:solidFill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353188" y="2252663"/>
            <a:ext cx="514745" cy="514748"/>
            <a:chOff x="1129776" y="1574595"/>
            <a:chExt cx="815808" cy="815809"/>
          </a:xfrm>
        </p:grpSpPr>
        <p:sp>
          <p:nvSpPr>
            <p:cNvPr id="23" name="Oval 22"/>
            <p:cNvSpPr/>
            <p:nvPr/>
          </p:nvSpPr>
          <p:spPr>
            <a:xfrm flipH="1">
              <a:off x="1129776" y="1574595"/>
              <a:ext cx="815808" cy="815809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algn="ctr" defTabSz="914310">
                <a:defRPr/>
              </a:pPr>
              <a:endParaRPr lang="en-US" sz="800" kern="0" dirty="0">
                <a:solidFill>
                  <a:sysClr val="window" lastClr="FFFFFF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276336" y="1871431"/>
              <a:ext cx="522688" cy="2221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45719" rIns="0" bIns="45719" rtlCol="0" anchor="ctr"/>
            <a:lstStyle/>
            <a:p>
              <a:pPr algn="ctr" defTabSz="685732">
                <a:defRPr/>
              </a:pPr>
              <a:r>
                <a:rPr lang="pl-PL" sz="1000" dirty="0" smtClean="0">
                  <a:solidFill>
                    <a:prstClr val="white"/>
                  </a:solidFill>
                </a:rPr>
                <a:t>NOV </a:t>
              </a:r>
              <a:r>
                <a:rPr lang="en-US" sz="1000" dirty="0" smtClean="0">
                  <a:solidFill>
                    <a:prstClr val="white"/>
                  </a:solidFill>
                </a:rPr>
                <a:t>20</a:t>
              </a:r>
              <a:r>
                <a:rPr lang="pl-PL" sz="1000" dirty="0" smtClean="0">
                  <a:solidFill>
                    <a:prstClr val="white"/>
                  </a:solidFill>
                </a:rPr>
                <a:t>17</a:t>
              </a:r>
              <a:endParaRPr lang="en-US" sz="10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9"/>
          <p:cNvGrpSpPr>
            <a:grpSpLocks noChangeAspect="1"/>
          </p:cNvGrpSpPr>
          <p:nvPr/>
        </p:nvGrpSpPr>
        <p:grpSpPr>
          <a:xfrm>
            <a:off x="3282950" y="2268258"/>
            <a:ext cx="527725" cy="527728"/>
            <a:chOff x="1129776" y="1574595"/>
            <a:chExt cx="815808" cy="815809"/>
          </a:xfrm>
        </p:grpSpPr>
        <p:sp>
          <p:nvSpPr>
            <p:cNvPr id="31" name="Oval 30"/>
            <p:cNvSpPr/>
            <p:nvPr/>
          </p:nvSpPr>
          <p:spPr>
            <a:xfrm flipH="1">
              <a:off x="1129776" y="1574595"/>
              <a:ext cx="815808" cy="81580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algn="ctr" defTabSz="914310">
                <a:defRPr/>
              </a:pPr>
              <a:endParaRPr lang="en-US" sz="800" kern="0" dirty="0">
                <a:solidFill>
                  <a:sysClr val="window" lastClr="FFFFFF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276336" y="1871431"/>
              <a:ext cx="522688" cy="2221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45719" rIns="0" bIns="45719" rtlCol="0" anchor="ctr"/>
            <a:lstStyle/>
            <a:p>
              <a:pPr algn="ctr" defTabSz="685732">
                <a:defRPr/>
              </a:pPr>
              <a:r>
                <a:rPr lang="pl-PL" sz="1000" dirty="0" smtClean="0">
                  <a:solidFill>
                    <a:prstClr val="white"/>
                  </a:solidFill>
                </a:rPr>
                <a:t>JAN </a:t>
              </a:r>
              <a:r>
                <a:rPr lang="en-US" sz="1000" dirty="0" smtClean="0">
                  <a:solidFill>
                    <a:prstClr val="white"/>
                  </a:solidFill>
                </a:rPr>
                <a:t>201</a:t>
              </a:r>
              <a:r>
                <a:rPr lang="pl-PL" sz="1000" dirty="0" smtClean="0">
                  <a:solidFill>
                    <a:prstClr val="white"/>
                  </a:solidFill>
                </a:rPr>
                <a:t>8</a:t>
              </a:r>
              <a:endParaRPr lang="en-US" sz="1000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-24254" y="3434698"/>
            <a:ext cx="1291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866">
              <a:defRPr/>
            </a:pPr>
            <a:r>
              <a:rPr lang="pl-PL" sz="1000" b="1" dirty="0" smtClean="0">
                <a:solidFill>
                  <a:srgbClr val="464547"/>
                </a:solidFill>
                <a:latin typeface="Arial Black"/>
                <a:cs typeface="Arial Black"/>
              </a:rPr>
              <a:t>PROJECT START</a:t>
            </a:r>
            <a:endParaRPr lang="en-US" sz="1000" dirty="0">
              <a:solidFill>
                <a:srgbClr val="464547"/>
              </a:solidFill>
            </a:endParaRPr>
          </a:p>
          <a:p>
            <a:pPr algn="ctr" defTabSz="342866">
              <a:defRPr/>
            </a:pPr>
            <a:r>
              <a:rPr lang="pl-PL" sz="1000" dirty="0" err="1" smtClean="0">
                <a:solidFill>
                  <a:srgbClr val="464547"/>
                </a:solidFill>
              </a:rPr>
              <a:t>Approval</a:t>
            </a:r>
            <a:r>
              <a:rPr lang="pl-PL" sz="1000" dirty="0" smtClean="0">
                <a:solidFill>
                  <a:srgbClr val="464547"/>
                </a:solidFill>
              </a:rPr>
              <a:t> </a:t>
            </a:r>
            <a:r>
              <a:rPr lang="pl-PL" sz="1000" dirty="0" err="1" smtClean="0">
                <a:solidFill>
                  <a:srgbClr val="464547"/>
                </a:solidFill>
              </a:rPr>
              <a:t>from</a:t>
            </a:r>
            <a:r>
              <a:rPr lang="pl-PL" sz="1000" dirty="0" smtClean="0">
                <a:solidFill>
                  <a:srgbClr val="464547"/>
                </a:solidFill>
              </a:rPr>
              <a:t> </a:t>
            </a:r>
            <a:r>
              <a:rPr lang="pl-PL" sz="1000" dirty="0" smtClean="0">
                <a:solidFill>
                  <a:srgbClr val="464547"/>
                </a:solidFill>
              </a:rPr>
              <a:t>management</a:t>
            </a:r>
            <a:r>
              <a:rPr lang="en-US" sz="1000" dirty="0" smtClean="0">
                <a:solidFill>
                  <a:srgbClr val="464547"/>
                </a:solidFill>
              </a:rPr>
              <a:t> </a:t>
            </a:r>
            <a:endParaRPr lang="en-US" sz="1000" dirty="0">
              <a:solidFill>
                <a:srgbClr val="464547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69336" y="3402323"/>
            <a:ext cx="13054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866">
              <a:defRPr/>
            </a:pPr>
            <a:r>
              <a:rPr lang="pl-PL" sz="1000" b="1" dirty="0" smtClean="0">
                <a:solidFill>
                  <a:srgbClr val="464547"/>
                </a:solidFill>
                <a:latin typeface="Arial Black"/>
                <a:cs typeface="Arial Black"/>
              </a:rPr>
              <a:t>INITIAL DESIGN</a:t>
            </a:r>
            <a:endParaRPr lang="en-US" sz="1000" dirty="0">
              <a:solidFill>
                <a:srgbClr val="464547"/>
              </a:solidFill>
            </a:endParaRPr>
          </a:p>
          <a:p>
            <a:pPr algn="ctr" defTabSz="342866">
              <a:defRPr/>
            </a:pPr>
            <a:r>
              <a:rPr lang="pl-PL" sz="1000" dirty="0" err="1" smtClean="0">
                <a:solidFill>
                  <a:srgbClr val="464547"/>
                </a:solidFill>
              </a:rPr>
              <a:t>Physics</a:t>
            </a:r>
            <a:r>
              <a:rPr lang="pl-PL" sz="1000" dirty="0" smtClean="0">
                <a:solidFill>
                  <a:srgbClr val="464547"/>
                </a:solidFill>
              </a:rPr>
              <a:t>, public </a:t>
            </a:r>
            <a:r>
              <a:rPr lang="pl-PL" sz="1000" dirty="0" err="1" smtClean="0">
                <a:solidFill>
                  <a:srgbClr val="464547"/>
                </a:solidFill>
              </a:rPr>
              <a:t>information</a:t>
            </a:r>
            <a:r>
              <a:rPr lang="pl-PL" sz="1000" dirty="0" smtClean="0">
                <a:solidFill>
                  <a:srgbClr val="464547"/>
                </a:solidFill>
              </a:rPr>
              <a:t>, </a:t>
            </a:r>
            <a:r>
              <a:rPr lang="pl-PL" sz="1000" dirty="0" err="1" smtClean="0">
                <a:solidFill>
                  <a:srgbClr val="464547"/>
                </a:solidFill>
              </a:rPr>
              <a:t>external</a:t>
            </a:r>
            <a:r>
              <a:rPr lang="pl-PL" sz="1000" dirty="0" smtClean="0">
                <a:solidFill>
                  <a:srgbClr val="464547"/>
                </a:solidFill>
              </a:rPr>
              <a:t> API </a:t>
            </a:r>
            <a:r>
              <a:rPr lang="pl-PL" sz="1000" dirty="0" err="1" smtClean="0">
                <a:solidFill>
                  <a:srgbClr val="464547"/>
                </a:solidFill>
              </a:rPr>
              <a:t>integration</a:t>
            </a:r>
            <a:endParaRPr lang="en-US" sz="1000" dirty="0">
              <a:solidFill>
                <a:srgbClr val="464547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81400" y="4487761"/>
            <a:ext cx="1798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866">
              <a:defRPr/>
            </a:pPr>
            <a:r>
              <a:rPr lang="pl-PL" sz="1000" b="1" dirty="0" smtClean="0">
                <a:solidFill>
                  <a:srgbClr val="464547"/>
                </a:solidFill>
                <a:latin typeface="Arial Black"/>
                <a:cs typeface="Arial Black"/>
              </a:rPr>
              <a:t>PROOF OF CONCEPT</a:t>
            </a:r>
            <a:endParaRPr lang="en-US" sz="1000" dirty="0">
              <a:solidFill>
                <a:srgbClr val="464547"/>
              </a:solidFill>
            </a:endParaRPr>
          </a:p>
          <a:p>
            <a:pPr algn="ctr" defTabSz="342866">
              <a:defRPr/>
            </a:pPr>
            <a:r>
              <a:rPr lang="pl-PL" sz="1000" dirty="0" smtClean="0">
                <a:solidFill>
                  <a:srgbClr val="464547"/>
                </a:solidFill>
              </a:rPr>
              <a:t>Software </a:t>
            </a:r>
            <a:r>
              <a:rPr lang="pl-PL" sz="1000" dirty="0" err="1" smtClean="0">
                <a:solidFill>
                  <a:srgbClr val="464547"/>
                </a:solidFill>
              </a:rPr>
              <a:t>prototype</a:t>
            </a:r>
            <a:endParaRPr lang="en-US" sz="1000" dirty="0">
              <a:solidFill>
                <a:srgbClr val="464547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63856" y="3844662"/>
            <a:ext cx="1108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866">
              <a:defRPr/>
            </a:pPr>
            <a:r>
              <a:rPr lang="pl-PL" sz="1000" b="1" dirty="0" smtClean="0">
                <a:solidFill>
                  <a:srgbClr val="464547"/>
                </a:solidFill>
                <a:latin typeface="Arial Black"/>
              </a:rPr>
              <a:t>FULL AND STABLE</a:t>
            </a:r>
            <a:endParaRPr lang="en-US" sz="1000" dirty="0">
              <a:solidFill>
                <a:srgbClr val="464547"/>
              </a:solidFill>
            </a:endParaRPr>
          </a:p>
          <a:p>
            <a:pPr algn="ctr" defTabSz="342866">
              <a:defRPr/>
            </a:pPr>
            <a:r>
              <a:rPr lang="pl-PL" sz="1000" dirty="0" smtClean="0">
                <a:solidFill>
                  <a:srgbClr val="464547"/>
                </a:solidFill>
              </a:rPr>
              <a:t>and </a:t>
            </a:r>
            <a:r>
              <a:rPr lang="pl-PL" sz="1000" dirty="0" err="1" smtClean="0">
                <a:solidFill>
                  <a:srgbClr val="464547"/>
                </a:solidFill>
              </a:rPr>
              <a:t>deployed</a:t>
            </a:r>
            <a:endParaRPr lang="en-US" sz="1000" dirty="0">
              <a:solidFill>
                <a:srgbClr val="464547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09769" y="2775732"/>
            <a:ext cx="0" cy="528719"/>
          </a:xfrm>
          <a:prstGeom prst="line">
            <a:avLst/>
          </a:prstGeom>
          <a:ln w="6350" cmpd="sng"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 flipH="1" flipV="1">
            <a:off x="543347" y="3292640"/>
            <a:ext cx="126066" cy="126066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14310">
              <a:defRPr/>
            </a:pPr>
            <a:endParaRPr lang="en-US" sz="800" kern="0" dirty="0">
              <a:solidFill>
                <a:sysClr val="window" lastClr="FFFFFF"/>
              </a:solidFill>
              <a:latin typeface="Arial Black"/>
              <a:cs typeface="Arial Black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2109542" y="2997200"/>
            <a:ext cx="5008" cy="312013"/>
          </a:xfrm>
          <a:prstGeom prst="line">
            <a:avLst/>
          </a:prstGeom>
          <a:ln w="6350" cmpd="sng"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 flipH="1" flipV="1">
            <a:off x="2043120" y="3297402"/>
            <a:ext cx="126066" cy="126066"/>
          </a:xfrm>
          <a:prstGeom prst="ellipse">
            <a:avLst/>
          </a:prstGeom>
          <a:solidFill>
            <a:srgbClr val="39C2D7"/>
          </a:solidFill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14310">
              <a:defRPr/>
            </a:pPr>
            <a:endParaRPr lang="en-US" sz="800" kern="0" dirty="0">
              <a:solidFill>
                <a:sysClr val="window" lastClr="FFFFFF"/>
              </a:solidFill>
              <a:latin typeface="Arial Black"/>
              <a:cs typeface="Arial Black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33525" y="3439460"/>
            <a:ext cx="13668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866">
              <a:defRPr/>
            </a:pPr>
            <a:r>
              <a:rPr lang="pl-PL" sz="1000" b="1" dirty="0" smtClean="0">
                <a:solidFill>
                  <a:srgbClr val="464547"/>
                </a:solidFill>
                <a:latin typeface="Arial Black"/>
                <a:cs typeface="Arial Black"/>
              </a:rPr>
              <a:t>INITIATION</a:t>
            </a:r>
            <a:endParaRPr lang="en-US" sz="1000" dirty="0">
              <a:solidFill>
                <a:srgbClr val="464547"/>
              </a:solidFill>
            </a:endParaRPr>
          </a:p>
          <a:p>
            <a:pPr algn="ctr" defTabSz="342866">
              <a:defRPr/>
            </a:pPr>
            <a:r>
              <a:rPr lang="pl-PL" sz="1000" dirty="0" smtClean="0">
                <a:solidFill>
                  <a:srgbClr val="464547"/>
                </a:solidFill>
              </a:rPr>
              <a:t>Hardware, software, </a:t>
            </a:r>
            <a:r>
              <a:rPr lang="pl-PL" sz="1000" dirty="0" err="1" smtClean="0">
                <a:solidFill>
                  <a:srgbClr val="464547"/>
                </a:solidFill>
              </a:rPr>
              <a:t>office</a:t>
            </a:r>
            <a:r>
              <a:rPr lang="pl-PL" sz="1000" dirty="0" smtClean="0">
                <a:solidFill>
                  <a:srgbClr val="464547"/>
                </a:solidFill>
              </a:rPr>
              <a:t>, PEOPLE</a:t>
            </a:r>
            <a:endParaRPr lang="en-US" sz="1000" dirty="0">
              <a:solidFill>
                <a:srgbClr val="464547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3537424" y="2807482"/>
            <a:ext cx="0" cy="528719"/>
          </a:xfrm>
          <a:prstGeom prst="line">
            <a:avLst/>
          </a:prstGeom>
          <a:ln w="6350" cmpd="sng"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 flipH="1" flipV="1">
            <a:off x="3471002" y="3324390"/>
            <a:ext cx="126066" cy="126066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14310">
              <a:defRPr/>
            </a:pPr>
            <a:endParaRPr lang="en-US" sz="800" kern="0" dirty="0">
              <a:solidFill>
                <a:sysClr val="window" lastClr="FFFFFF"/>
              </a:solidFill>
              <a:latin typeface="Arial Black"/>
              <a:cs typeface="Arial Black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4405164" y="2966722"/>
            <a:ext cx="0" cy="1381027"/>
          </a:xfrm>
          <a:prstGeom prst="line">
            <a:avLst/>
          </a:prstGeom>
          <a:ln w="6350" cmpd="sng"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 flipH="1" flipV="1">
            <a:off x="4336268" y="4345590"/>
            <a:ext cx="126066" cy="126066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14310">
              <a:defRPr/>
            </a:pPr>
            <a:endParaRPr lang="en-US" sz="800" kern="0" dirty="0">
              <a:solidFill>
                <a:sysClr val="window" lastClr="FFFFFF"/>
              </a:solidFill>
              <a:latin typeface="Arial Black"/>
              <a:cs typeface="Arial Black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5959424" y="2662903"/>
            <a:ext cx="3226" cy="981997"/>
          </a:xfrm>
          <a:prstGeom prst="line">
            <a:avLst/>
          </a:prstGeom>
          <a:ln w="6350" cmpd="sng"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 flipH="1" flipV="1">
            <a:off x="5900178" y="3666140"/>
            <a:ext cx="126066" cy="126066"/>
          </a:xfrm>
          <a:prstGeom prst="ellipse">
            <a:avLst/>
          </a:prstGeom>
          <a:solidFill>
            <a:srgbClr val="B22746"/>
          </a:solidFill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14310">
              <a:defRPr/>
            </a:pPr>
            <a:endParaRPr lang="en-US" sz="800" kern="0" dirty="0">
              <a:solidFill>
                <a:sysClr val="window" lastClr="FFFFFF"/>
              </a:solidFill>
              <a:latin typeface="Arial Black"/>
              <a:cs typeface="Arial Black"/>
            </a:endParaRPr>
          </a:p>
        </p:txBody>
      </p:sp>
      <p:grpSp>
        <p:nvGrpSpPr>
          <p:cNvPr id="6" name="Group 34"/>
          <p:cNvGrpSpPr>
            <a:grpSpLocks noChangeAspect="1"/>
          </p:cNvGrpSpPr>
          <p:nvPr/>
        </p:nvGrpSpPr>
        <p:grpSpPr>
          <a:xfrm>
            <a:off x="5721350" y="2275993"/>
            <a:ext cx="513640" cy="513643"/>
            <a:chOff x="1129776" y="1574595"/>
            <a:chExt cx="815808" cy="815809"/>
          </a:xfrm>
          <a:solidFill>
            <a:srgbClr val="B22746"/>
          </a:solidFill>
        </p:grpSpPr>
        <p:sp>
          <p:nvSpPr>
            <p:cNvPr id="36" name="Oval 35"/>
            <p:cNvSpPr/>
            <p:nvPr/>
          </p:nvSpPr>
          <p:spPr>
            <a:xfrm flipH="1">
              <a:off x="1129776" y="1574595"/>
              <a:ext cx="815808" cy="815809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algn="ctr" defTabSz="914310">
                <a:defRPr/>
              </a:pPr>
              <a:endParaRPr lang="en-US" sz="800" kern="0" dirty="0">
                <a:solidFill>
                  <a:sysClr val="window" lastClr="FFFFFF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276336" y="1871431"/>
              <a:ext cx="522688" cy="2221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45719" rIns="0" bIns="45719" rtlCol="0" anchor="ctr"/>
            <a:lstStyle/>
            <a:p>
              <a:pPr algn="ctr" defTabSz="685732">
                <a:defRPr/>
              </a:pPr>
              <a:r>
                <a:rPr lang="pl-PL" sz="1000" dirty="0" smtClean="0">
                  <a:solidFill>
                    <a:prstClr val="white"/>
                  </a:solidFill>
                </a:rPr>
                <a:t>Jul </a:t>
              </a:r>
              <a:r>
                <a:rPr lang="en-US" sz="1000" dirty="0" smtClean="0">
                  <a:solidFill>
                    <a:prstClr val="white"/>
                  </a:solidFill>
                </a:rPr>
                <a:t>201</a:t>
              </a:r>
              <a:r>
                <a:rPr lang="pl-PL" sz="1000" dirty="0" smtClean="0">
                  <a:solidFill>
                    <a:prstClr val="white"/>
                  </a:solidFill>
                </a:rPr>
                <a:t>8</a:t>
              </a:r>
              <a:endParaRPr lang="en-US" sz="10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80" name="Straight Connector 79"/>
          <p:cNvCxnSpPr/>
          <p:nvPr/>
        </p:nvCxnSpPr>
        <p:spPr>
          <a:xfrm>
            <a:off x="7207066" y="2770853"/>
            <a:ext cx="7577" cy="1697544"/>
          </a:xfrm>
          <a:prstGeom prst="line">
            <a:avLst/>
          </a:prstGeom>
          <a:ln w="6350" cmpd="sng"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 flipH="1" flipV="1">
            <a:off x="7147820" y="4466240"/>
            <a:ext cx="126066" cy="126066"/>
          </a:xfrm>
          <a:prstGeom prst="ellipse">
            <a:avLst/>
          </a:prstGeom>
          <a:solidFill>
            <a:srgbClr val="464547"/>
          </a:solidFill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14310">
              <a:defRPr/>
            </a:pPr>
            <a:endParaRPr lang="en-US" sz="800" kern="0" dirty="0">
              <a:solidFill>
                <a:sysClr val="window" lastClr="FFFFFF"/>
              </a:solidFill>
              <a:latin typeface="Arial Black"/>
              <a:cs typeface="Arial Black"/>
            </a:endParaRPr>
          </a:p>
        </p:txBody>
      </p:sp>
      <p:grpSp>
        <p:nvGrpSpPr>
          <p:cNvPr id="7" name="Group 81"/>
          <p:cNvGrpSpPr>
            <a:grpSpLocks noChangeAspect="1"/>
          </p:cNvGrpSpPr>
          <p:nvPr/>
        </p:nvGrpSpPr>
        <p:grpSpPr>
          <a:xfrm>
            <a:off x="6959600" y="2260251"/>
            <a:ext cx="516682" cy="516685"/>
            <a:chOff x="1129776" y="1574595"/>
            <a:chExt cx="815808" cy="815809"/>
          </a:xfrm>
        </p:grpSpPr>
        <p:sp>
          <p:nvSpPr>
            <p:cNvPr id="83" name="Oval 82"/>
            <p:cNvSpPr/>
            <p:nvPr/>
          </p:nvSpPr>
          <p:spPr>
            <a:xfrm flipH="1">
              <a:off x="1129776" y="1574595"/>
              <a:ext cx="815808" cy="81580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algn="ctr" defTabSz="914310">
                <a:defRPr/>
              </a:pPr>
              <a:endParaRPr lang="en-US" sz="800" kern="0" dirty="0">
                <a:solidFill>
                  <a:sysClr val="window" lastClr="FFFFFF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276336" y="1871431"/>
              <a:ext cx="522688" cy="2221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45719" rIns="0" bIns="45719" rtlCol="0" anchor="ctr"/>
            <a:lstStyle/>
            <a:p>
              <a:pPr algn="ctr" defTabSz="685732">
                <a:defRPr/>
              </a:pPr>
              <a:r>
                <a:rPr lang="pl-PL" sz="1000" dirty="0" err="1" smtClean="0">
                  <a:solidFill>
                    <a:prstClr val="white"/>
                  </a:solidFill>
                </a:rPr>
                <a:t>Aug</a:t>
              </a:r>
              <a:r>
                <a:rPr lang="pl-PL" sz="1000" dirty="0" smtClean="0">
                  <a:solidFill>
                    <a:prstClr val="white"/>
                  </a:solidFill>
                </a:rPr>
                <a:t> </a:t>
              </a:r>
              <a:r>
                <a:rPr lang="en-US" sz="1000" dirty="0" smtClean="0">
                  <a:solidFill>
                    <a:prstClr val="white"/>
                  </a:solidFill>
                </a:rPr>
                <a:t>201</a:t>
              </a:r>
              <a:r>
                <a:rPr lang="pl-PL" sz="1000" dirty="0" smtClean="0">
                  <a:solidFill>
                    <a:prstClr val="white"/>
                  </a:solidFill>
                </a:rPr>
                <a:t>8</a:t>
              </a:r>
              <a:endParaRPr lang="en-US" sz="1000" dirty="0">
                <a:solidFill>
                  <a:prstClr val="white"/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6409299" y="4616951"/>
            <a:ext cx="16106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866">
              <a:defRPr/>
            </a:pPr>
            <a:r>
              <a:rPr lang="pl-PL" sz="1000" b="1" dirty="0" smtClean="0">
                <a:solidFill>
                  <a:srgbClr val="464547"/>
                </a:solidFill>
                <a:latin typeface="Arial Black"/>
                <a:cs typeface="Arial Black"/>
              </a:rPr>
              <a:t>OPENING AND CAMPAIGN </a:t>
            </a:r>
          </a:p>
          <a:p>
            <a:pPr algn="ctr" defTabSz="342866">
              <a:defRPr/>
            </a:pPr>
            <a:r>
              <a:rPr lang="pl-PL" sz="1000" dirty="0" smtClean="0">
                <a:solidFill>
                  <a:srgbClr val="464547"/>
                </a:solidFill>
              </a:rPr>
              <a:t>Party </a:t>
            </a:r>
            <a:r>
              <a:rPr lang="pl-PL" sz="1000" dirty="0" err="1" smtClean="0">
                <a:solidFill>
                  <a:srgbClr val="464547"/>
                </a:solidFill>
              </a:rPr>
              <a:t>event</a:t>
            </a:r>
            <a:r>
              <a:rPr lang="pl-PL" sz="1000" dirty="0" smtClean="0">
                <a:solidFill>
                  <a:srgbClr val="464547"/>
                </a:solidFill>
              </a:rPr>
              <a:t>, </a:t>
            </a:r>
            <a:r>
              <a:rPr lang="pl-PL" sz="1000" dirty="0" err="1" smtClean="0">
                <a:solidFill>
                  <a:srgbClr val="464547"/>
                </a:solidFill>
              </a:rPr>
              <a:t>presentation</a:t>
            </a:r>
            <a:r>
              <a:rPr lang="pl-PL" sz="1000" dirty="0" smtClean="0">
                <a:solidFill>
                  <a:srgbClr val="464547"/>
                </a:solidFill>
              </a:rPr>
              <a:t> to media, </a:t>
            </a:r>
            <a:r>
              <a:rPr lang="pl-PL" sz="1000" dirty="0" err="1" smtClean="0">
                <a:solidFill>
                  <a:srgbClr val="464547"/>
                </a:solidFill>
              </a:rPr>
              <a:t>support</a:t>
            </a:r>
            <a:r>
              <a:rPr lang="pl-PL" sz="1000" dirty="0" smtClean="0">
                <a:solidFill>
                  <a:srgbClr val="464547"/>
                </a:solidFill>
              </a:rPr>
              <a:t> for software</a:t>
            </a:r>
            <a:endParaRPr lang="pl-PL" sz="1000" b="1" dirty="0" smtClean="0">
              <a:solidFill>
                <a:srgbClr val="464547"/>
              </a:solidFill>
              <a:latin typeface="Arial Black"/>
              <a:cs typeface="Arial Black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8317224" y="2967944"/>
            <a:ext cx="0" cy="354983"/>
          </a:xfrm>
          <a:prstGeom prst="line">
            <a:avLst/>
          </a:prstGeom>
          <a:ln w="6350" cmpd="sng"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655541" y="3457724"/>
            <a:ext cx="1488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866">
              <a:defRPr/>
            </a:pPr>
            <a:r>
              <a:rPr lang="pl-PL" sz="1000" b="1" dirty="0" smtClean="0">
                <a:latin typeface="Arial Black"/>
                <a:cs typeface="Arial Black"/>
              </a:rPr>
              <a:t>RESEARCH</a:t>
            </a:r>
            <a:endParaRPr lang="en-US" sz="1000" dirty="0"/>
          </a:p>
          <a:p>
            <a:pPr algn="ctr" defTabSz="342866">
              <a:defRPr/>
            </a:pPr>
            <a:r>
              <a:rPr lang="pl-PL" sz="1000" dirty="0" smtClean="0"/>
              <a:t>And </a:t>
            </a:r>
            <a:r>
              <a:rPr lang="pl-PL" sz="1000" dirty="0" err="1" smtClean="0"/>
              <a:t>observations</a:t>
            </a:r>
            <a:endParaRPr lang="en-US" sz="1000" dirty="0"/>
          </a:p>
        </p:txBody>
      </p:sp>
      <p:sp>
        <p:nvSpPr>
          <p:cNvPr id="87" name="Oval 86"/>
          <p:cNvSpPr/>
          <p:nvPr/>
        </p:nvSpPr>
        <p:spPr>
          <a:xfrm flipH="1" flipV="1">
            <a:off x="8256041" y="3296502"/>
            <a:ext cx="126066" cy="126066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14310">
              <a:defRPr/>
            </a:pPr>
            <a:endParaRPr lang="en-US" sz="800" kern="0" dirty="0">
              <a:solidFill>
                <a:sysClr val="window" lastClr="FFFFFF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788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86000" y="939800"/>
            <a:ext cx="2618" cy="5555818"/>
            <a:chOff x="2286000" y="939800"/>
            <a:chExt cx="2618" cy="5555818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2286000" y="939800"/>
              <a:ext cx="0" cy="371169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2286429" y="1310970"/>
              <a:ext cx="2189" cy="5184648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411" y="1803821"/>
            <a:ext cx="1938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pl-PL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LEGAL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411" y="2612618"/>
            <a:ext cx="1938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600"/>
              </a:lnSpc>
              <a:spcAft>
                <a:spcPts val="1300"/>
              </a:spcAft>
              <a:buClr>
                <a:srgbClr val="2FC2D9"/>
              </a:buClr>
              <a:buFont typeface="Arial"/>
              <a:buChar char="•"/>
            </a:pPr>
            <a:r>
              <a:rPr lang="pl-PL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Driving</a:t>
            </a:r>
            <a:r>
              <a:rPr lang="pl-PL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pl-PL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riding</a:t>
            </a:r>
            <a:r>
              <a:rPr lang="pl-PL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a </a:t>
            </a:r>
            <a:r>
              <a:rPr lang="pl-PL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bike</a:t>
            </a:r>
            <a:r>
              <a:rPr lang="pl-PL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pl-PL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walks</a:t>
            </a:r>
            <a:r>
              <a:rPr lang="pl-PL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pl-PL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across</a:t>
            </a:r>
            <a:r>
              <a:rPr lang="pl-PL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pl-PL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Cracow</a:t>
            </a:r>
            <a:r>
              <a:rPr lang="pl-PL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…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72000" y="939800"/>
            <a:ext cx="919" cy="5555816"/>
            <a:chOff x="4572000" y="939800"/>
            <a:chExt cx="919" cy="5555816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4572000" y="939800"/>
              <a:ext cx="0" cy="371169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4572919" y="1310968"/>
              <a:ext cx="0" cy="5184648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Oval 27"/>
          <p:cNvSpPr/>
          <p:nvPr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grpSp>
        <p:nvGrpSpPr>
          <p:cNvPr id="6" name="Group 13"/>
          <p:cNvGrpSpPr/>
          <p:nvPr/>
        </p:nvGrpSpPr>
        <p:grpSpPr>
          <a:xfrm>
            <a:off x="2464411" y="1803821"/>
            <a:ext cx="1938256" cy="2670845"/>
            <a:chOff x="444507" y="1803821"/>
            <a:chExt cx="2476500" cy="2670845"/>
          </a:xfrm>
        </p:grpSpPr>
        <p:sp>
          <p:nvSpPr>
            <p:cNvPr id="15" name="TextBox 14"/>
            <p:cNvSpPr txBox="1"/>
            <p:nvPr/>
          </p:nvSpPr>
          <p:spPr>
            <a:xfrm>
              <a:off x="444507" y="1803821"/>
              <a:ext cx="24765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600" cap="all" dirty="0" smtClean="0">
                  <a:solidFill>
                    <a:srgbClr val="444444"/>
                  </a:solidFill>
                  <a:latin typeface="Arial Black"/>
                  <a:cs typeface="Arial Black"/>
                </a:rPr>
                <a:t>Technical issues</a:t>
              </a:r>
              <a:endParaRPr lang="en-US" sz="1600" cap="all" dirty="0">
                <a:solidFill>
                  <a:srgbClr val="444444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4507" y="2612618"/>
              <a:ext cx="24765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ts val="1600"/>
                </a:lnSpc>
                <a:spcAft>
                  <a:spcPts val="1300"/>
                </a:spcAft>
                <a:buClr>
                  <a:srgbClr val="2FC2D9"/>
                </a:buClr>
                <a:buFont typeface="Arial"/>
                <a:buChar char="•"/>
              </a:pPr>
              <a:r>
                <a:rPr lang="pl-PL" sz="14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Pair</a:t>
              </a:r>
              <a:r>
                <a:rPr lang="pl-PL" sz="14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of EPAMers </a:t>
              </a:r>
              <a:r>
                <a:rPr lang="pl-PL" sz="14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in</a:t>
              </a:r>
              <a:r>
                <a:rPr lang="pl-PL" sz="14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a car</a:t>
              </a:r>
              <a:endParaRPr lang="en-US" sz="1400" dirty="0" smtClean="0">
                <a:solidFill>
                  <a:srgbClr val="444444"/>
                </a:solidFill>
                <a:latin typeface="Trebuchet MS"/>
                <a:cs typeface="Trebuchet MS"/>
              </a:endParaRPr>
            </a:p>
            <a:p>
              <a:pPr marL="171450" indent="-171450">
                <a:lnSpc>
                  <a:spcPts val="1600"/>
                </a:lnSpc>
                <a:spcAft>
                  <a:spcPts val="1300"/>
                </a:spcAft>
                <a:buClr>
                  <a:srgbClr val="2FC2D9"/>
                </a:buClr>
                <a:buFont typeface="Arial"/>
                <a:buChar char="•"/>
              </a:pPr>
              <a:r>
                <a:rPr lang="pl-PL" sz="14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Bike</a:t>
              </a:r>
              <a:r>
                <a:rPr lang="pl-PL" sz="14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pl-PL" sz="14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road</a:t>
              </a:r>
              <a:r>
                <a:rPr lang="pl-PL" sz="14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pl-PL" sz="14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maps</a:t>
              </a:r>
              <a:r>
                <a:rPr lang="pl-PL" sz="14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, tram </a:t>
              </a:r>
              <a:r>
                <a:rPr lang="pl-PL" sz="14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stops</a:t>
              </a:r>
              <a:r>
                <a:rPr lang="pl-PL" sz="14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pl-PL" sz="14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maps</a:t>
              </a:r>
              <a:r>
                <a:rPr lang="pl-PL" sz="14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, bus </a:t>
              </a:r>
              <a:r>
                <a:rPr lang="pl-PL" sz="14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schedules</a:t>
              </a:r>
              <a:r>
                <a:rPr lang="pl-PL" sz="14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?</a:t>
              </a:r>
            </a:p>
            <a:p>
              <a:pPr marL="171450" indent="-171450">
                <a:lnSpc>
                  <a:spcPts val="1600"/>
                </a:lnSpc>
                <a:spcAft>
                  <a:spcPts val="1300"/>
                </a:spcAft>
                <a:buClr>
                  <a:srgbClr val="2FC2D9"/>
                </a:buClr>
                <a:buFont typeface="Arial"/>
                <a:buChar char="•"/>
              </a:pPr>
              <a:r>
                <a:rPr lang="pl-PL" sz="14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Car park data </a:t>
              </a:r>
              <a:r>
                <a:rPr lang="pl-PL" sz="14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sharing</a:t>
              </a:r>
              <a:endParaRPr lang="en-US" sz="14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grpSp>
        <p:nvGrpSpPr>
          <p:cNvPr id="7" name="Group 22"/>
          <p:cNvGrpSpPr/>
          <p:nvPr/>
        </p:nvGrpSpPr>
        <p:grpSpPr>
          <a:xfrm>
            <a:off x="7048507" y="1803821"/>
            <a:ext cx="1938256" cy="1478211"/>
            <a:chOff x="444507" y="1803821"/>
            <a:chExt cx="2476500" cy="1478211"/>
          </a:xfrm>
        </p:grpSpPr>
        <p:sp>
          <p:nvSpPr>
            <p:cNvPr id="24" name="TextBox 23"/>
            <p:cNvSpPr txBox="1"/>
            <p:nvPr/>
          </p:nvSpPr>
          <p:spPr>
            <a:xfrm>
              <a:off x="444507" y="1803821"/>
              <a:ext cx="24765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600" cap="all" dirty="0" smtClean="0">
                  <a:solidFill>
                    <a:srgbClr val="444444"/>
                  </a:solidFill>
                  <a:latin typeface="Arial Black"/>
                  <a:cs typeface="Arial Black"/>
                </a:rPr>
                <a:t>Outdoor condition</a:t>
              </a:r>
              <a:endParaRPr lang="en-US" sz="1600" cap="all" dirty="0">
                <a:solidFill>
                  <a:srgbClr val="444444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4507" y="2612618"/>
              <a:ext cx="2476500" cy="669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ts val="1600"/>
                </a:lnSpc>
                <a:spcAft>
                  <a:spcPts val="1300"/>
                </a:spcAft>
                <a:buClr>
                  <a:srgbClr val="2FC2D9"/>
                </a:buClr>
                <a:buFont typeface="Arial"/>
                <a:buChar char="•"/>
              </a:pPr>
              <a:r>
                <a:rPr lang="pl-PL" sz="14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Accidents</a:t>
              </a:r>
              <a:endParaRPr lang="en-US" sz="1400" dirty="0" smtClean="0">
                <a:solidFill>
                  <a:srgbClr val="444444"/>
                </a:solidFill>
                <a:latin typeface="Trebuchet MS"/>
                <a:cs typeface="Trebuchet MS"/>
              </a:endParaRPr>
            </a:p>
            <a:p>
              <a:pPr marL="171450" indent="-171450">
                <a:lnSpc>
                  <a:spcPts val="1600"/>
                </a:lnSpc>
                <a:spcAft>
                  <a:spcPts val="1300"/>
                </a:spcAft>
                <a:buClr>
                  <a:srgbClr val="2FC2D9"/>
                </a:buClr>
                <a:buFont typeface="Arial"/>
                <a:buChar char="•"/>
              </a:pPr>
              <a:r>
                <a:rPr lang="pl-PL" sz="14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Delays</a:t>
              </a:r>
              <a:endParaRPr lang="en-US" sz="14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30" name="Oval 29"/>
          <p:cNvSpPr/>
          <p:nvPr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grpSp>
        <p:nvGrpSpPr>
          <p:cNvPr id="9" name="Group 5"/>
          <p:cNvGrpSpPr/>
          <p:nvPr/>
        </p:nvGrpSpPr>
        <p:grpSpPr>
          <a:xfrm>
            <a:off x="6858000" y="939800"/>
            <a:ext cx="0" cy="5555816"/>
            <a:chOff x="6858000" y="939800"/>
            <a:chExt cx="0" cy="5555816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6858000" y="939800"/>
              <a:ext cx="0" cy="371169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6858000" y="1310968"/>
              <a:ext cx="0" cy="5184648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25"/>
          <p:cNvGrpSpPr/>
          <p:nvPr/>
        </p:nvGrpSpPr>
        <p:grpSpPr>
          <a:xfrm>
            <a:off x="4750411" y="1803821"/>
            <a:ext cx="1938256" cy="2055292"/>
            <a:chOff x="444507" y="1803821"/>
            <a:chExt cx="2476500" cy="2055292"/>
          </a:xfrm>
        </p:grpSpPr>
        <p:sp>
          <p:nvSpPr>
            <p:cNvPr id="27" name="TextBox 26"/>
            <p:cNvSpPr txBox="1"/>
            <p:nvPr/>
          </p:nvSpPr>
          <p:spPr>
            <a:xfrm>
              <a:off x="444507" y="1803821"/>
              <a:ext cx="24765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600" cap="all" dirty="0" smtClean="0">
                  <a:solidFill>
                    <a:srgbClr val="444444"/>
                  </a:solidFill>
                  <a:latin typeface="Arial Black"/>
                  <a:cs typeface="Arial Black"/>
                </a:rPr>
                <a:t>Staffing</a:t>
              </a:r>
              <a:endParaRPr lang="en-US" sz="1600" cap="all" dirty="0">
                <a:solidFill>
                  <a:srgbClr val="444444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4507" y="2612618"/>
              <a:ext cx="2476500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ts val="1600"/>
                </a:lnSpc>
                <a:spcAft>
                  <a:spcPts val="1300"/>
                </a:spcAft>
                <a:buClr>
                  <a:srgbClr val="2FC2D9"/>
                </a:buClr>
                <a:buFont typeface="Arial"/>
                <a:buChar char="•"/>
              </a:pPr>
              <a:r>
                <a:rPr lang="pl-PL" sz="14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Partial</a:t>
              </a:r>
              <a:r>
                <a:rPr lang="pl-PL" sz="14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pl-PL" sz="14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involvement</a:t>
              </a:r>
              <a:r>
                <a:rPr lang="pl-PL" sz="14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of </a:t>
              </a:r>
              <a:r>
                <a:rPr lang="pl-PL" sz="14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specialists</a:t>
              </a:r>
              <a:endParaRPr lang="en-US" sz="1400" dirty="0" smtClean="0">
                <a:solidFill>
                  <a:srgbClr val="444444"/>
                </a:solidFill>
                <a:latin typeface="Trebuchet MS"/>
                <a:cs typeface="Trebuchet MS"/>
              </a:endParaRPr>
            </a:p>
            <a:p>
              <a:pPr marL="171450" indent="-171450">
                <a:lnSpc>
                  <a:spcPts val="1600"/>
                </a:lnSpc>
                <a:spcAft>
                  <a:spcPts val="1300"/>
                </a:spcAft>
                <a:buClr>
                  <a:srgbClr val="2FC2D9"/>
                </a:buClr>
                <a:buFont typeface="Arial"/>
                <a:buChar char="•"/>
              </a:pPr>
              <a:r>
                <a:rPr lang="pl-PL" sz="14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Non-core</a:t>
              </a:r>
              <a:r>
                <a:rPr lang="pl-PL" sz="14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pl-PL" sz="14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project</a:t>
              </a:r>
              <a:endParaRPr lang="en-US" sz="1400" dirty="0" smtClean="0">
                <a:solidFill>
                  <a:srgbClr val="444444"/>
                </a:solidFill>
                <a:latin typeface="Trebuchet MS"/>
                <a:cs typeface="Trebuchet MS"/>
              </a:endParaRPr>
            </a:p>
            <a:p>
              <a:pPr marL="171450" indent="-171450">
                <a:lnSpc>
                  <a:spcPts val="1600"/>
                </a:lnSpc>
                <a:spcAft>
                  <a:spcPts val="1300"/>
                </a:spcAft>
                <a:buClr>
                  <a:srgbClr val="2FC2D9"/>
                </a:buClr>
                <a:buFont typeface="Arial"/>
                <a:buChar char="•"/>
              </a:pPr>
              <a:r>
                <a:rPr lang="pl-PL" sz="14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Budget</a:t>
              </a:r>
              <a:r>
                <a:rPr lang="pl-PL" sz="14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pl-PL" sz="14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cuts</a:t>
              </a:r>
              <a:r>
                <a:rPr lang="en-US" sz="14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endParaRPr lang="en-US" sz="14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22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650" y="4292600"/>
            <a:ext cx="1909818" cy="667875"/>
          </a:xfrm>
        </p:spPr>
        <p:txBody>
          <a:bodyPr/>
          <a:lstStyle/>
          <a:p>
            <a:r>
              <a:rPr lang="pl-PL" altLang="en-US" sz="3800" b="1" dirty="0" smtClean="0">
                <a:latin typeface="Arial Black" panose="020B0A04020102020204" pitchFamily="34" charset="0"/>
              </a:rPr>
              <a:t>Q &amp; A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xmlns="" val="18979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terms/"/>
    <ds:schemaRef ds:uri="http://www.w3.org/XML/1998/namespace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20637</TotalTime>
  <Words>386</Words>
  <Application>Microsoft Office PowerPoint</Application>
  <PresentationFormat>Pokaz na ekranie (4:3)</PresentationFormat>
  <Paragraphs>90</Paragraphs>
  <Slides>7</Slides>
  <Notes>5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7</vt:i4>
      </vt:variant>
    </vt:vector>
  </HeadingPairs>
  <TitlesOfParts>
    <vt:vector size="9" baseType="lpstr">
      <vt:lpstr>Epam_PPT_Template</vt:lpstr>
      <vt:lpstr>Custom Design</vt:lpstr>
      <vt:lpstr>Slajd 1</vt:lpstr>
      <vt:lpstr>Slajd 2</vt:lpstr>
      <vt:lpstr>Slajd 3</vt:lpstr>
      <vt:lpstr>Slajd 4</vt:lpstr>
      <vt:lpstr>Slajd 5</vt:lpstr>
      <vt:lpstr>Slajd 6</vt:lpstr>
      <vt:lpstr>Slajd 7</vt:lpstr>
    </vt:vector>
  </TitlesOfParts>
  <Company>EPAM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orgmarketingbrandbaselineteam@epam.com</dc:creator>
  <cp:lastModifiedBy>Piotrek</cp:lastModifiedBy>
  <cp:revision>1046</cp:revision>
  <cp:lastPrinted>2014-07-09T13:30:36Z</cp:lastPrinted>
  <dcterms:created xsi:type="dcterms:W3CDTF">2014-07-08T13:27:24Z</dcterms:created>
  <dcterms:modified xsi:type="dcterms:W3CDTF">2017-10-26T22:29:37Z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