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72" r:id="rId6"/>
    <p:sldId id="274" r:id="rId7"/>
    <p:sldId id="268" r:id="rId8"/>
    <p:sldId id="288" r:id="rId9"/>
    <p:sldId id="273" r:id="rId10"/>
    <p:sldId id="275" r:id="rId11"/>
    <p:sldId id="276" r:id="rId12"/>
    <p:sldId id="277" r:id="rId13"/>
    <p:sldId id="278" r:id="rId14"/>
    <p:sldId id="279" r:id="rId15"/>
    <p:sldId id="283" r:id="rId16"/>
    <p:sldId id="281" r:id="rId17"/>
    <p:sldId id="280" r:id="rId18"/>
    <p:sldId id="284" r:id="rId19"/>
    <p:sldId id="285" r:id="rId20"/>
    <p:sldId id="286" r:id="rId21"/>
    <p:sldId id="289" r:id="rId22"/>
    <p:sldId id="291" r:id="rId23"/>
    <p:sldId id="290" r:id="rId24"/>
    <p:sldId id="292" r:id="rId25"/>
    <p:sldId id="287" r:id="rId26"/>
    <p:sldId id="259" r:id="rId27"/>
    <p:sldId id="293" r:id="rId28"/>
  </p:sldIdLst>
  <p:sldSz cx="12188825" cy="6858000"/>
  <p:notesSz cx="6858000" cy="9144000"/>
  <p:defaultTextStyle>
    <a:defPPr rtl="0">
      <a:defRPr lang="pl-p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4" autoAdjust="0"/>
    <p:restoredTop sz="94660"/>
  </p:normalViewPr>
  <p:slideViewPr>
    <p:cSldViewPr>
      <p:cViewPr varScale="1">
        <p:scale>
          <a:sx n="114" d="100"/>
          <a:sy n="114" d="100"/>
        </p:scale>
        <p:origin x="360"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pl-PL" dirty="0" err="1"/>
              <a:t>gzipped</a:t>
            </a:r>
            <a:r>
              <a:rPr lang="pl-PL" dirty="0"/>
              <a:t> </a:t>
            </a:r>
            <a:r>
              <a:rPr lang="pl-PL" dirty="0" err="1"/>
              <a:t>size</a:t>
            </a:r>
            <a:r>
              <a:rPr lang="pl-PL" dirty="0"/>
              <a:t> in </a:t>
            </a:r>
            <a:r>
              <a:rPr lang="pl-PL" dirty="0" err="1"/>
              <a:t>kb</a:t>
            </a:r>
            <a:endParaRPr lang="pl-PL" dirty="0"/>
          </a:p>
        </c:rich>
      </c:tx>
      <c:layout>
        <c:manualLayout>
          <c:xMode val="edge"/>
          <c:yMode val="edge"/>
          <c:x val="0.67127183573398708"/>
          <c:y val="3.1305581693338407E-2"/>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pl-PL"/>
        </a:p>
      </c:txPr>
    </c:title>
    <c:autoTitleDeleted val="0"/>
    <c:plotArea>
      <c:layout>
        <c:manualLayout>
          <c:layoutTarget val="inner"/>
          <c:xMode val="edge"/>
          <c:yMode val="edge"/>
          <c:x val="6.0966551721641574E-2"/>
          <c:y val="0.12816800946024651"/>
          <c:w val="0.86793323375184905"/>
          <c:h val="0.71766421368647759"/>
        </c:manualLayout>
      </c:layout>
      <c:barChart>
        <c:barDir val="col"/>
        <c:grouping val="clustered"/>
        <c:varyColors val="0"/>
        <c:ser>
          <c:idx val="0"/>
          <c:order val="0"/>
          <c:tx>
            <c:strRef>
              <c:f>Arkusz1!$B$1</c:f>
              <c:strCache>
                <c:ptCount val="1"/>
                <c:pt idx="0">
                  <c:v>React+ react-dom</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Arkusz1!$B$2</c:f>
              <c:numCache>
                <c:formatCode>General</c:formatCode>
                <c:ptCount val="1"/>
                <c:pt idx="0">
                  <c:v>34.4</c:v>
                </c:pt>
              </c:numCache>
            </c:numRef>
          </c:val>
          <c:extLst>
            <c:ext xmlns:c16="http://schemas.microsoft.com/office/drawing/2014/chart" uri="{C3380CC4-5D6E-409C-BE32-E72D297353CC}">
              <c16:uniqueId val="{00000000-AFFA-4C91-827C-211413B8D36B}"/>
            </c:ext>
          </c:extLst>
        </c:ser>
        <c:ser>
          <c:idx val="1"/>
          <c:order val="1"/>
          <c:tx>
            <c:strRef>
              <c:f>Arkusz1!$C$1</c:f>
              <c:strCache>
                <c:ptCount val="1"/>
                <c:pt idx="0">
                  <c:v>Angular</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Arkusz1!$C$2</c:f>
              <c:numCache>
                <c:formatCode>General</c:formatCode>
                <c:ptCount val="1"/>
                <c:pt idx="0">
                  <c:v>62.2</c:v>
                </c:pt>
              </c:numCache>
            </c:numRef>
          </c:val>
          <c:extLst>
            <c:ext xmlns:c16="http://schemas.microsoft.com/office/drawing/2014/chart" uri="{C3380CC4-5D6E-409C-BE32-E72D297353CC}">
              <c16:uniqueId val="{00000001-AFFA-4C91-827C-211413B8D36B}"/>
            </c:ext>
          </c:extLst>
        </c:ser>
        <c:ser>
          <c:idx val="2"/>
          <c:order val="2"/>
          <c:tx>
            <c:strRef>
              <c:f>Arkusz1!$D$1</c:f>
              <c:strCache>
                <c:ptCount val="1"/>
                <c:pt idx="0">
                  <c:v>Vue.js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Arkusz1!$D$2</c:f>
              <c:numCache>
                <c:formatCode>General</c:formatCode>
                <c:ptCount val="1"/>
                <c:pt idx="0">
                  <c:v>23.8</c:v>
                </c:pt>
              </c:numCache>
            </c:numRef>
          </c:val>
          <c:extLst>
            <c:ext xmlns:c16="http://schemas.microsoft.com/office/drawing/2014/chart" uri="{C3380CC4-5D6E-409C-BE32-E72D297353CC}">
              <c16:uniqueId val="{00000002-AFFA-4C91-827C-211413B8D36B}"/>
            </c:ext>
          </c:extLst>
        </c:ser>
        <c:ser>
          <c:idx val="3"/>
          <c:order val="3"/>
          <c:tx>
            <c:strRef>
              <c:f>Arkusz1!$E$1</c:f>
              <c:strCache>
                <c:ptCount val="1"/>
                <c:pt idx="0">
                  <c:v>jQuery</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Arkusz1!$E$2</c:f>
              <c:numCache>
                <c:formatCode>General</c:formatCode>
                <c:ptCount val="1"/>
                <c:pt idx="0">
                  <c:v>31.1</c:v>
                </c:pt>
              </c:numCache>
            </c:numRef>
          </c:val>
          <c:extLst>
            <c:ext xmlns:c16="http://schemas.microsoft.com/office/drawing/2014/chart" uri="{C3380CC4-5D6E-409C-BE32-E72D297353CC}">
              <c16:uniqueId val="{00000003-AFFA-4C91-827C-211413B8D36B}"/>
            </c:ext>
          </c:extLst>
        </c:ser>
        <c:dLbls>
          <c:dLblPos val="outEnd"/>
          <c:showLegendKey val="0"/>
          <c:showVal val="1"/>
          <c:showCatName val="0"/>
          <c:showSerName val="0"/>
          <c:showPercent val="0"/>
          <c:showBubbleSize val="0"/>
        </c:dLbls>
        <c:gapWidth val="164"/>
        <c:overlap val="-22"/>
        <c:axId val="977184272"/>
        <c:axId val="852130752"/>
      </c:barChart>
      <c:catAx>
        <c:axId val="97718427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852130752"/>
        <c:crosses val="autoZero"/>
        <c:auto val="1"/>
        <c:lblAlgn val="ctr"/>
        <c:lblOffset val="100"/>
        <c:noMultiLvlLbl val="0"/>
      </c:catAx>
      <c:valAx>
        <c:axId val="8521307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977184272"/>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pl-PL"/>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Stopka — symbol zastępczy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Numer slajdu — symbol zastępczy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Obraz slajdu — symbol zastępcz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atki — symbol zastępcz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Kliknij, aby edytować style wzorca tekstu</a:t>
            </a:r>
          </a:p>
          <a:p>
            <a:pPr lvl="1" rtl="0"/>
            <a:r>
              <a:t>Drugi poziom</a:t>
            </a:r>
          </a:p>
          <a:p>
            <a:pPr lvl="2" rtl="0"/>
            <a:r>
              <a:t>Trzeci poziom</a:t>
            </a:r>
          </a:p>
          <a:p>
            <a:pPr lvl="3" rtl="0"/>
            <a:r>
              <a:t>Czwarty poziom</a:t>
            </a:r>
          </a:p>
          <a:p>
            <a:pPr lvl="4" rtl="0"/>
            <a:r>
              <a:t>Piąty poziom</a:t>
            </a:r>
          </a:p>
        </p:txBody>
      </p:sp>
      <p:sp>
        <p:nvSpPr>
          <p:cNvPr id="6" name="Stopka — symbol zastępcz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Numer slajdu — symbol zastępcz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grpSp>
        <p:nvGrpSpPr>
          <p:cNvPr id="21" name="linie ukośne"/>
          <p:cNvGrpSpPr/>
          <p:nvPr/>
        </p:nvGrpSpPr>
        <p:grpSpPr>
          <a:xfrm>
            <a:off x="7516443" y="4145281"/>
            <a:ext cx="4686117" cy="2731407"/>
            <a:chOff x="5638800" y="3108960"/>
            <a:chExt cx="3515503" cy="2048555"/>
          </a:xfrm>
        </p:grpSpPr>
        <p:cxnSp>
          <p:nvCxnSpPr>
            <p:cNvPr id="14" name="Łącznik prosty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Łącznik prosty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Łącznik prosty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ie dolne"/>
          <p:cNvGrpSpPr/>
          <p:nvPr/>
        </p:nvGrpSpPr>
        <p:grpSpPr>
          <a:xfrm>
            <a:off x="-8916" y="6057149"/>
            <a:ext cx="5498726" cy="820207"/>
            <a:chOff x="-6689" y="4553748"/>
            <a:chExt cx="4125119" cy="615155"/>
          </a:xfrm>
        </p:grpSpPr>
        <p:sp>
          <p:nvSpPr>
            <p:cNvPr id="9" name="Dowolny kształt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Dowolny kształt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Dowolny kształt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ytuł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l-PL" dirty="0"/>
              <a:t>Kliknij, aby edytować styl</a:t>
            </a:r>
            <a:endParaRPr dirty="0"/>
          </a:p>
        </p:txBody>
      </p:sp>
      <p:sp>
        <p:nvSpPr>
          <p:cNvPr id="3" name="Podtytuł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l-PL"/>
              <a:t>Kliknij, aby edytować styl wzorca podtytułu</a:t>
            </a:r>
            <a:endParaRPr/>
          </a:p>
        </p:txBody>
      </p:sp>
      <p:sp>
        <p:nvSpPr>
          <p:cNvPr id="22" name="Data — symbol zastępczy 21"/>
          <p:cNvSpPr>
            <a:spLocks noGrp="1"/>
          </p:cNvSpPr>
          <p:nvPr>
            <p:ph type="dt" sz="half" idx="10"/>
          </p:nvPr>
        </p:nvSpPr>
        <p:spPr/>
        <p:txBody>
          <a:bodyPr rtlCol="0"/>
          <a:lstStyle/>
          <a:p>
            <a:pPr rtl="0"/>
            <a:endParaRPr dirty="0"/>
          </a:p>
        </p:txBody>
      </p:sp>
      <p:sp>
        <p:nvSpPr>
          <p:cNvPr id="23" name="Stopka — symbol zastępczy 22"/>
          <p:cNvSpPr>
            <a:spLocks noGrp="1"/>
          </p:cNvSpPr>
          <p:nvPr>
            <p:ph type="ftr" sz="quarter" idx="11"/>
          </p:nvPr>
        </p:nvSpPr>
        <p:spPr/>
        <p:txBody>
          <a:bodyPr rtlCol="0"/>
          <a:lstStyle/>
          <a:p>
            <a:pPr rtl="0"/>
            <a:r>
              <a:rPr lang="pl-PL" dirty="0"/>
              <a:t>Vue.js 2020 Piotr Dominiak</a:t>
            </a:r>
            <a:endParaRPr dirty="0"/>
          </a:p>
        </p:txBody>
      </p:sp>
      <p:sp>
        <p:nvSpPr>
          <p:cNvPr id="24" name="Numer slajdu — symbol zastępczy 23"/>
          <p:cNvSpPr>
            <a:spLocks noGrp="1"/>
          </p:cNvSpPr>
          <p:nvPr>
            <p:ph type="sldNum" sz="quarter" idx="12"/>
          </p:nvPr>
        </p:nvSpPr>
        <p:spPr/>
        <p:txBody>
          <a:bodyPr rtlCol="0"/>
          <a:lstStyle/>
          <a:p>
            <a:pPr rtl="0"/>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Tekst pionowy — symbol zastępczy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836898" y="584200"/>
            <a:ext cx="2742486" cy="5588000"/>
          </a:xfrm>
        </p:spPr>
        <p:txBody>
          <a:bodyPr vert="eaVert" rtlCol="0"/>
          <a:lstStyle/>
          <a:p>
            <a:pPr rtl="0"/>
            <a:r>
              <a:rPr lang="pl-PL"/>
              <a:t>Kliknij, aby edytować styl</a:t>
            </a:r>
            <a:endParaRPr/>
          </a:p>
        </p:txBody>
      </p:sp>
      <p:sp>
        <p:nvSpPr>
          <p:cNvPr id="3" name="Tekst pionowy — symbol zastępczy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grpSp>
        <p:nvGrpSpPr>
          <p:cNvPr id="11" name="linie ukośne"/>
          <p:cNvGrpSpPr/>
          <p:nvPr/>
        </p:nvGrpSpPr>
        <p:grpSpPr>
          <a:xfrm>
            <a:off x="7516443" y="4145281"/>
            <a:ext cx="4686117" cy="2731407"/>
            <a:chOff x="5638800" y="3108960"/>
            <a:chExt cx="3515503" cy="2048555"/>
          </a:xfrm>
        </p:grpSpPr>
        <p:cxnSp>
          <p:nvCxnSpPr>
            <p:cNvPr id="12" name="Łącznik prosty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Łącznik prosty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Łącznik prosty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ytuł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l-PL"/>
              <a:t>Kliknij, aby edytować styl</a:t>
            </a:r>
            <a:endParaRPr/>
          </a:p>
        </p:txBody>
      </p:sp>
      <p:sp>
        <p:nvSpPr>
          <p:cNvPr id="3" name="Tekst — symbol zastępczy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l-PL"/>
              <a:t>Kliknij, aby edytować style wzorca tekstu</a:t>
            </a: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Zawartość — symbol zastępczy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algn="l" rtl="0">
              <a:defRPr/>
            </a:lvl1pPr>
          </a:lstStyle>
          <a:p>
            <a:pPr rtl="0"/>
            <a:r>
              <a:rPr lang="pl-PL"/>
              <a:t>Kliknij, aby edytować styl</a:t>
            </a:r>
            <a:endParaRPr/>
          </a:p>
        </p:txBody>
      </p:sp>
      <p:sp>
        <p:nvSpPr>
          <p:cNvPr id="3" name="Tekst — symbol zastępczy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Kliknij, aby edytować style wzorca tekstu</a:t>
            </a:r>
          </a:p>
        </p:txBody>
      </p:sp>
      <p:sp>
        <p:nvSpPr>
          <p:cNvPr id="4" name="Zawartość — symbol zastępczy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Tekst — symbol zastępczy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Kliknij, aby edytować style wzorca tekstu</a:t>
            </a:r>
          </a:p>
        </p:txBody>
      </p:sp>
      <p:sp>
        <p:nvSpPr>
          <p:cNvPr id="6" name="Zawartość — symbol zastępczy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7" name="Data — symbol zastępczy 6"/>
          <p:cNvSpPr>
            <a:spLocks noGrp="1"/>
          </p:cNvSpPr>
          <p:nvPr>
            <p:ph type="dt" sz="half" idx="10"/>
          </p:nvPr>
        </p:nvSpPr>
        <p:spPr/>
        <p:txBody>
          <a:bodyPr rtlCol="0"/>
          <a:lstStyle/>
          <a:p>
            <a:pPr rtl="0"/>
            <a:r>
              <a:rPr lang="en-US"/>
              <a:t>2016-08-01</a:t>
            </a:r>
            <a:endParaRPr/>
          </a:p>
        </p:txBody>
      </p:sp>
      <p:sp>
        <p:nvSpPr>
          <p:cNvPr id="8" name="Stopka — symbol zastępczy 7"/>
          <p:cNvSpPr>
            <a:spLocks noGrp="1"/>
          </p:cNvSpPr>
          <p:nvPr>
            <p:ph type="ftr" sz="quarter" idx="11"/>
          </p:nvPr>
        </p:nvSpPr>
        <p:spPr/>
        <p:txBody>
          <a:bodyPr rtlCol="0"/>
          <a:lstStyle/>
          <a:p>
            <a:pPr rtl="0"/>
            <a:endParaRPr/>
          </a:p>
        </p:txBody>
      </p:sp>
      <p:sp>
        <p:nvSpPr>
          <p:cNvPr id="9" name="Numer slajdu — symbol zastępczy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Data — symbol zastępczy 2"/>
          <p:cNvSpPr>
            <a:spLocks noGrp="1"/>
          </p:cNvSpPr>
          <p:nvPr>
            <p:ph type="dt" sz="half" idx="10"/>
          </p:nvPr>
        </p:nvSpPr>
        <p:spPr/>
        <p:txBody>
          <a:bodyPr rtlCol="0"/>
          <a:lstStyle/>
          <a:p>
            <a:pPr rtl="0"/>
            <a:r>
              <a:rPr lang="en-US"/>
              <a:t>2016-08-01</a:t>
            </a:r>
            <a:endParaRPr/>
          </a:p>
        </p:txBody>
      </p:sp>
      <p:sp>
        <p:nvSpPr>
          <p:cNvPr id="4" name="Stopka — symbol zastępczy 3"/>
          <p:cNvSpPr>
            <a:spLocks noGrp="1"/>
          </p:cNvSpPr>
          <p:nvPr>
            <p:ph type="ftr" sz="quarter" idx="11"/>
          </p:nvPr>
        </p:nvSpPr>
        <p:spPr/>
        <p:txBody>
          <a:bodyPr rtlCol="0"/>
          <a:lstStyle/>
          <a:p>
            <a:pPr rtl="0"/>
            <a:endParaRPr/>
          </a:p>
        </p:txBody>
      </p:sp>
      <p:sp>
        <p:nvSpPr>
          <p:cNvPr id="5" name="Numer slajdu — symbol zastępczy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r>
              <a:rPr lang="en-US"/>
              <a:t>2016-08-01</a:t>
            </a:r>
            <a:endParaRPr/>
          </a:p>
        </p:txBody>
      </p:sp>
      <p:sp>
        <p:nvSpPr>
          <p:cNvPr id="3" name="Stopka — symbol zastępczy 2"/>
          <p:cNvSpPr>
            <a:spLocks noGrp="1"/>
          </p:cNvSpPr>
          <p:nvPr>
            <p:ph type="ftr" sz="quarter" idx="11"/>
          </p:nvPr>
        </p:nvSpPr>
        <p:spPr/>
        <p:txBody>
          <a:bodyPr rtlCol="0"/>
          <a:lstStyle/>
          <a:p>
            <a:pPr rtl="0"/>
            <a:endParaRPr/>
          </a:p>
        </p:txBody>
      </p:sp>
      <p:sp>
        <p:nvSpPr>
          <p:cNvPr id="4" name="Numer slajdu — symbol zastępczy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Kliknij, aby edytować style wzorca tekstu</a:t>
            </a:r>
          </a:p>
        </p:txBody>
      </p:sp>
      <p:sp>
        <p:nvSpPr>
          <p:cNvPr id="3" name="Zawartość — symbol zastępczy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Kliknij, aby edytować style wzorca tekstu</a:t>
            </a:r>
          </a:p>
        </p:txBody>
      </p:sp>
      <p:sp>
        <p:nvSpPr>
          <p:cNvPr id="3" name="Obraz — symbol zastępczy 2" descr="Pusty symbol zastępczy pozwalający dodać obraz. Kliknij symbol zastępczy i wybierz obraz, który chcesz dodać."/>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l-PL"/>
              <a:t>Kliknij ikonę, aby dodać obraz</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ie po lewej stronie"/>
          <p:cNvGrpSpPr/>
          <p:nvPr/>
        </p:nvGrpSpPr>
        <p:grpSpPr>
          <a:xfrm>
            <a:off x="-15870" y="-3174"/>
            <a:ext cx="819993" cy="5229225"/>
            <a:chOff x="-11906" y="-2381"/>
            <a:chExt cx="615155" cy="3921919"/>
          </a:xfrm>
        </p:grpSpPr>
        <p:sp>
          <p:nvSpPr>
            <p:cNvPr id="10" name="Dowolny kształt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Dowolny kształt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Dowolny kształt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Tytuł — symbol zastępczy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l"/>
              <a:t>Kliknij, aby edytować styl wzorca tytułu</a:t>
            </a:r>
            <a:endParaRPr/>
          </a:p>
        </p:txBody>
      </p:sp>
      <p:sp>
        <p:nvSpPr>
          <p:cNvPr id="3" name="Tekst — symbol zastępczy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l"/>
              <a:t>Edytuj style wzorca tekstu</a:t>
            </a:r>
          </a:p>
          <a:p>
            <a:pPr lvl="1" rtl="0"/>
            <a:r>
              <a:rPr lang="pl"/>
              <a:t>Drugi poziom</a:t>
            </a:r>
          </a:p>
          <a:p>
            <a:pPr lvl="2" rtl="0"/>
            <a:r>
              <a:rPr lang="pl"/>
              <a:t>Trzeci poziom</a:t>
            </a:r>
          </a:p>
          <a:p>
            <a:pPr lvl="3" rtl="0"/>
            <a:r>
              <a:rPr lang="pl"/>
              <a:t>Czwarty poziom</a:t>
            </a:r>
          </a:p>
          <a:p>
            <a:pPr lvl="4" rtl="0"/>
            <a:r>
              <a:rPr lang="pl"/>
              <a:t>Piąty poziom</a:t>
            </a:r>
            <a:endParaRPr/>
          </a:p>
        </p:txBody>
      </p:sp>
      <p:sp>
        <p:nvSpPr>
          <p:cNvPr id="4" name="Data — symbol zastępczy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2016-08-01</a:t>
            </a:r>
            <a:endParaRPr/>
          </a:p>
        </p:txBody>
      </p:sp>
      <p:sp>
        <p:nvSpPr>
          <p:cNvPr id="5" name="Stopka — symbol zastępczy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Numer slajdu — symbol zastępczy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vuejs.org/v2/guide/" TargetMode="External"/><Relationship Id="rId2" Type="http://schemas.openxmlformats.org/officeDocument/2006/relationships/hyperlink" Target="https://en.wikipedia.org/wiki/Vue.j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lstStyle/>
          <a:p>
            <a:pPr rtl="0"/>
            <a:r>
              <a:rPr lang="pl-PL" dirty="0"/>
              <a:t>Vue.js</a:t>
            </a:r>
            <a:endParaRPr lang="pl" dirty="0"/>
          </a:p>
        </p:txBody>
      </p:sp>
      <p:sp>
        <p:nvSpPr>
          <p:cNvPr id="5" name="Podtytuł 4"/>
          <p:cNvSpPr>
            <a:spLocks noGrp="1"/>
          </p:cNvSpPr>
          <p:nvPr>
            <p:ph type="subTitle" idx="1"/>
          </p:nvPr>
        </p:nvSpPr>
        <p:spPr>
          <a:xfrm>
            <a:off x="416307" y="4653136"/>
            <a:ext cx="8735325" cy="1752600"/>
          </a:xfrm>
        </p:spPr>
        <p:txBody>
          <a:bodyPr rtlCol="0"/>
          <a:lstStyle/>
          <a:p>
            <a:pPr rtl="0"/>
            <a:r>
              <a:rPr lang="pl-PL" dirty="0"/>
              <a:t>Piotr Dominiak</a:t>
            </a:r>
          </a:p>
          <a:p>
            <a:pPr rtl="0"/>
            <a:r>
              <a:rPr lang="pl-PL" dirty="0"/>
              <a:t>Internet engineering</a:t>
            </a:r>
          </a:p>
          <a:p>
            <a:pPr rtl="0"/>
            <a:r>
              <a:rPr lang="pl-PL" dirty="0"/>
              <a:t>Wimip 2020</a:t>
            </a:r>
            <a:endParaRPr lang="pl" dirty="0"/>
          </a:p>
        </p:txBody>
      </p:sp>
      <p:pic>
        <p:nvPicPr>
          <p:cNvPr id="4" name="Obraz 3" descr="Obraz zawierający rysunek&#10;&#10;Opis wygenerowany automatycznie">
            <a:extLst>
              <a:ext uri="{FF2B5EF4-FFF2-40B4-BE49-F238E27FC236}">
                <a16:creationId xmlns:a16="http://schemas.microsoft.com/office/drawing/2014/main" id="{112387B7-E4B2-4C8C-AC54-E2F841F61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188" y="1268760"/>
            <a:ext cx="1411564" cy="1224136"/>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67A6A4-0D78-4855-9AB3-F67485D4E4C6}"/>
              </a:ext>
            </a:extLst>
          </p:cNvPr>
          <p:cNvSpPr>
            <a:spLocks noGrp="1"/>
          </p:cNvSpPr>
          <p:nvPr>
            <p:ph type="title"/>
          </p:nvPr>
        </p:nvSpPr>
        <p:spPr/>
        <p:txBody>
          <a:bodyPr/>
          <a:lstStyle/>
          <a:p>
            <a:r>
              <a:rPr lang="pl-PL" b="1" dirty="0" err="1"/>
              <a:t>Transitions</a:t>
            </a:r>
            <a:endParaRPr lang="pl-PL" dirty="0"/>
          </a:p>
        </p:txBody>
      </p:sp>
      <p:sp>
        <p:nvSpPr>
          <p:cNvPr id="3" name="Symbol zastępczy zawartości 2">
            <a:extLst>
              <a:ext uri="{FF2B5EF4-FFF2-40B4-BE49-F238E27FC236}">
                <a16:creationId xmlns:a16="http://schemas.microsoft.com/office/drawing/2014/main" id="{1029471A-C688-4DE0-BBE2-F587F076FEB5}"/>
              </a:ext>
            </a:extLst>
          </p:cNvPr>
          <p:cNvSpPr>
            <a:spLocks noGrp="1"/>
          </p:cNvSpPr>
          <p:nvPr>
            <p:ph idx="1"/>
          </p:nvPr>
        </p:nvSpPr>
        <p:spPr/>
        <p:txBody>
          <a:bodyPr>
            <a:normAutofit fontScale="92500"/>
          </a:bodyPr>
          <a:lstStyle/>
          <a:p>
            <a:pPr marL="0" indent="0" algn="just">
              <a:buNone/>
            </a:pPr>
            <a:r>
              <a:rPr lang="en-US" dirty="0"/>
              <a:t>Vue provides a variety of ways to apply transition effects when items are inserted, updated, or removed from the DOM. This includes tools to:</a:t>
            </a:r>
          </a:p>
          <a:p>
            <a:pPr algn="just"/>
            <a:endParaRPr lang="en-US" dirty="0"/>
          </a:p>
          <a:p>
            <a:pPr algn="just"/>
            <a:r>
              <a:rPr lang="en-US" dirty="0"/>
              <a:t>Automatically apply classes for CSS transitions and animations</a:t>
            </a:r>
          </a:p>
          <a:p>
            <a:pPr algn="just"/>
            <a:r>
              <a:rPr lang="en-US" dirty="0"/>
              <a:t>Integrate third-party CSS animation libraries, such as Animate.css</a:t>
            </a:r>
          </a:p>
          <a:p>
            <a:pPr algn="just"/>
            <a:r>
              <a:rPr lang="en-US" dirty="0"/>
              <a:t>Use JavaScript to directly manipulate the DOM during transition hooks</a:t>
            </a:r>
          </a:p>
          <a:p>
            <a:pPr algn="just"/>
            <a:r>
              <a:rPr lang="en-US" dirty="0"/>
              <a:t>Integrate third-party JavaScript animation libraries, such as Velocity.js</a:t>
            </a:r>
            <a:endParaRPr lang="pl-PL" dirty="0"/>
          </a:p>
        </p:txBody>
      </p:sp>
    </p:spTree>
    <p:extLst>
      <p:ext uri="{BB962C8B-B14F-4D97-AF65-F5344CB8AC3E}">
        <p14:creationId xmlns:p14="http://schemas.microsoft.com/office/powerpoint/2010/main" val="305557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C24D28-4C1B-4B77-B775-A7204B78356C}"/>
              </a:ext>
            </a:extLst>
          </p:cNvPr>
          <p:cNvSpPr>
            <a:spLocks noGrp="1"/>
          </p:cNvSpPr>
          <p:nvPr>
            <p:ph type="title"/>
          </p:nvPr>
        </p:nvSpPr>
        <p:spPr/>
        <p:txBody>
          <a:bodyPr/>
          <a:lstStyle/>
          <a:p>
            <a:r>
              <a:rPr lang="pl-PL" b="1" dirty="0"/>
              <a:t>Routing</a:t>
            </a:r>
            <a:endParaRPr lang="pl-PL" dirty="0"/>
          </a:p>
        </p:txBody>
      </p:sp>
      <p:sp>
        <p:nvSpPr>
          <p:cNvPr id="3" name="Symbol zastępczy zawartości 2">
            <a:extLst>
              <a:ext uri="{FF2B5EF4-FFF2-40B4-BE49-F238E27FC236}">
                <a16:creationId xmlns:a16="http://schemas.microsoft.com/office/drawing/2014/main" id="{82E0752D-212E-443E-9CE4-78624F1544AE}"/>
              </a:ext>
            </a:extLst>
          </p:cNvPr>
          <p:cNvSpPr>
            <a:spLocks noGrp="1"/>
          </p:cNvSpPr>
          <p:nvPr>
            <p:ph idx="1"/>
          </p:nvPr>
        </p:nvSpPr>
        <p:spPr/>
        <p:txBody>
          <a:bodyPr>
            <a:normAutofit fontScale="92500" lnSpcReduction="20000"/>
          </a:bodyPr>
          <a:lstStyle/>
          <a:p>
            <a:pPr marL="0" indent="0" algn="just">
              <a:buNone/>
            </a:pPr>
            <a:r>
              <a:rPr lang="en-US" dirty="0"/>
              <a:t>Vue provides an interface to change what is displayed on the page based on the current URL path -- regardless of how it was changed (whether by emailed link, refresh, or in-page links). Additionally, using a front-end router allows for the intentional transition of the browser path when certain browser events (i.e. clicks) occur on buttons or links. Vue itself doesn’t come with front-end hashed routing. But the open source "</a:t>
            </a:r>
            <a:r>
              <a:rPr lang="en-US" dirty="0" err="1"/>
              <a:t>vue</a:t>
            </a:r>
            <a:r>
              <a:rPr lang="en-US" dirty="0"/>
              <a:t>-router" package provides an API to update the application's URL, supports the back button (navigating history), and email password resets or email verification links with authentication URL parameters. It supports mapping nested routes to nested components and offers fine-grained transition control. With Vue, developers are already composing applications with small building blocks building larger components. With </a:t>
            </a:r>
            <a:r>
              <a:rPr lang="en-US" dirty="0" err="1"/>
              <a:t>vue</a:t>
            </a:r>
            <a:r>
              <a:rPr lang="en-US" dirty="0"/>
              <a:t>-router added to the mix, components must merely be mapped to the routes they belong to, and parent/root routes must indicate where children should render.</a:t>
            </a:r>
            <a:endParaRPr lang="pl-PL" dirty="0"/>
          </a:p>
        </p:txBody>
      </p:sp>
    </p:spTree>
    <p:extLst>
      <p:ext uri="{BB962C8B-B14F-4D97-AF65-F5344CB8AC3E}">
        <p14:creationId xmlns:p14="http://schemas.microsoft.com/office/powerpoint/2010/main" val="384768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770016-6F60-4D49-BDF5-FB51958711BA}"/>
              </a:ext>
            </a:extLst>
          </p:cNvPr>
          <p:cNvSpPr>
            <a:spLocks noGrp="1"/>
          </p:cNvSpPr>
          <p:nvPr>
            <p:ph type="title"/>
          </p:nvPr>
        </p:nvSpPr>
        <p:spPr>
          <a:xfrm>
            <a:off x="1218883" y="332656"/>
            <a:ext cx="10360501" cy="1223963"/>
          </a:xfrm>
        </p:spPr>
        <p:txBody>
          <a:bodyPr/>
          <a:lstStyle/>
          <a:p>
            <a:r>
              <a:rPr lang="pl-PL" dirty="0"/>
              <a:t>ADVANTAGES</a:t>
            </a:r>
          </a:p>
        </p:txBody>
      </p:sp>
      <p:sp>
        <p:nvSpPr>
          <p:cNvPr id="3" name="Symbol zastępczy zawartości 2">
            <a:extLst>
              <a:ext uri="{FF2B5EF4-FFF2-40B4-BE49-F238E27FC236}">
                <a16:creationId xmlns:a16="http://schemas.microsoft.com/office/drawing/2014/main" id="{CB2BC471-895F-413B-B3AD-20EA1CA67121}"/>
              </a:ext>
            </a:extLst>
          </p:cNvPr>
          <p:cNvSpPr>
            <a:spLocks noGrp="1"/>
          </p:cNvSpPr>
          <p:nvPr>
            <p:ph idx="1"/>
          </p:nvPr>
        </p:nvSpPr>
        <p:spPr/>
        <p:txBody>
          <a:bodyPr/>
          <a:lstStyle/>
          <a:p>
            <a:r>
              <a:rPr lang="pl-PL" b="1" dirty="0" err="1"/>
              <a:t>Size</a:t>
            </a:r>
            <a:endParaRPr lang="pl-PL" b="1" dirty="0"/>
          </a:p>
          <a:p>
            <a:r>
              <a:rPr lang="pl-PL" b="1" dirty="0" err="1"/>
              <a:t>Easy</a:t>
            </a:r>
            <a:r>
              <a:rPr lang="pl-PL" b="1" dirty="0"/>
              <a:t> to </a:t>
            </a:r>
            <a:r>
              <a:rPr lang="pl-PL" b="1" dirty="0" err="1"/>
              <a:t>learn</a:t>
            </a:r>
            <a:r>
              <a:rPr lang="pl-PL" b="1" dirty="0"/>
              <a:t> and </a:t>
            </a:r>
            <a:r>
              <a:rPr lang="pl-PL" b="1" dirty="0" err="1"/>
              <a:t>use</a:t>
            </a:r>
            <a:endParaRPr lang="pl-PL" b="1" dirty="0"/>
          </a:p>
          <a:p>
            <a:r>
              <a:rPr lang="pl-PL" b="1" dirty="0" err="1"/>
              <a:t>Smooth</a:t>
            </a:r>
            <a:r>
              <a:rPr lang="pl-PL" b="1" dirty="0"/>
              <a:t> </a:t>
            </a:r>
            <a:r>
              <a:rPr lang="pl-PL" b="1" dirty="0" err="1"/>
              <a:t>integration</a:t>
            </a:r>
            <a:endParaRPr lang="pl-PL" b="1" dirty="0"/>
          </a:p>
          <a:p>
            <a:r>
              <a:rPr lang="pl-PL" b="1" dirty="0" err="1"/>
              <a:t>Thorough</a:t>
            </a:r>
            <a:r>
              <a:rPr lang="pl-PL" b="1" dirty="0"/>
              <a:t> </a:t>
            </a:r>
            <a:r>
              <a:rPr lang="pl-PL" b="1" dirty="0" err="1"/>
              <a:t>documentation</a:t>
            </a:r>
            <a:endParaRPr lang="pl-PL" b="1" dirty="0"/>
          </a:p>
          <a:p>
            <a:r>
              <a:rPr lang="pl-PL" b="1" dirty="0" err="1"/>
              <a:t>Flexibility</a:t>
            </a:r>
            <a:endParaRPr lang="pl-PL" b="1" dirty="0"/>
          </a:p>
          <a:p>
            <a:pPr marL="0" indent="0">
              <a:buNone/>
            </a:pPr>
            <a:endParaRPr lang="pl-PL" b="1" dirty="0"/>
          </a:p>
          <a:p>
            <a:pPr marL="0" indent="0">
              <a:buNone/>
            </a:pPr>
            <a:br>
              <a:rPr lang="pl-PL" dirty="0"/>
            </a:br>
            <a:endParaRPr lang="pl-PL" dirty="0"/>
          </a:p>
        </p:txBody>
      </p:sp>
    </p:spTree>
    <p:extLst>
      <p:ext uri="{BB962C8B-B14F-4D97-AF65-F5344CB8AC3E}">
        <p14:creationId xmlns:p14="http://schemas.microsoft.com/office/powerpoint/2010/main" val="22611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1C4777-91C4-46A8-A700-80189B74665D}"/>
              </a:ext>
            </a:extLst>
          </p:cNvPr>
          <p:cNvSpPr>
            <a:spLocks noGrp="1"/>
          </p:cNvSpPr>
          <p:nvPr>
            <p:ph type="title"/>
          </p:nvPr>
        </p:nvSpPr>
        <p:spPr/>
        <p:txBody>
          <a:bodyPr/>
          <a:lstStyle/>
          <a:p>
            <a:r>
              <a:rPr lang="pl-PL" dirty="0" err="1"/>
              <a:t>Size</a:t>
            </a:r>
            <a:endParaRPr lang="pl-PL" dirty="0"/>
          </a:p>
        </p:txBody>
      </p:sp>
      <p:graphicFrame>
        <p:nvGraphicFramePr>
          <p:cNvPr id="8" name="Symbol zastępczy zawartości 7">
            <a:extLst>
              <a:ext uri="{FF2B5EF4-FFF2-40B4-BE49-F238E27FC236}">
                <a16:creationId xmlns:a16="http://schemas.microsoft.com/office/drawing/2014/main" id="{E7B402E3-C3A1-4541-8793-C22BDE6C04BD}"/>
              </a:ext>
            </a:extLst>
          </p:cNvPr>
          <p:cNvGraphicFramePr>
            <a:graphicFrameLocks noGrp="1"/>
          </p:cNvGraphicFramePr>
          <p:nvPr>
            <p:ph idx="1"/>
            <p:extLst>
              <p:ext uri="{D42A27DB-BD31-4B8C-83A1-F6EECF244321}">
                <p14:modId xmlns:p14="http://schemas.microsoft.com/office/powerpoint/2010/main" val="3651926430"/>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769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860678-0613-4499-8954-43FEF3DB099B}"/>
              </a:ext>
            </a:extLst>
          </p:cNvPr>
          <p:cNvSpPr>
            <a:spLocks noGrp="1"/>
          </p:cNvSpPr>
          <p:nvPr>
            <p:ph type="title"/>
          </p:nvPr>
        </p:nvSpPr>
        <p:spPr/>
        <p:txBody>
          <a:bodyPr/>
          <a:lstStyle/>
          <a:p>
            <a:r>
              <a:rPr lang="pl-PL" dirty="0" err="1"/>
              <a:t>Easy</a:t>
            </a:r>
            <a:r>
              <a:rPr lang="pl-PL" dirty="0"/>
              <a:t> to </a:t>
            </a:r>
            <a:r>
              <a:rPr lang="pl-PL" dirty="0" err="1"/>
              <a:t>learn</a:t>
            </a:r>
            <a:r>
              <a:rPr lang="pl-PL" dirty="0"/>
              <a:t> and </a:t>
            </a:r>
            <a:r>
              <a:rPr lang="pl-PL" dirty="0" err="1"/>
              <a:t>use</a:t>
            </a:r>
            <a:endParaRPr lang="pl-PL" dirty="0"/>
          </a:p>
        </p:txBody>
      </p:sp>
      <p:sp>
        <p:nvSpPr>
          <p:cNvPr id="3" name="Symbol zastępczy zawartości 2">
            <a:extLst>
              <a:ext uri="{FF2B5EF4-FFF2-40B4-BE49-F238E27FC236}">
                <a16:creationId xmlns:a16="http://schemas.microsoft.com/office/drawing/2014/main" id="{2440C161-89C7-4CCC-B8D9-70B11E6E9ECA}"/>
              </a:ext>
            </a:extLst>
          </p:cNvPr>
          <p:cNvSpPr>
            <a:spLocks noGrp="1"/>
          </p:cNvSpPr>
          <p:nvPr>
            <p:ph idx="1"/>
          </p:nvPr>
        </p:nvSpPr>
        <p:spPr/>
        <p:txBody>
          <a:bodyPr>
            <a:normAutofit fontScale="92500" lnSpcReduction="20000"/>
          </a:bodyPr>
          <a:lstStyle/>
          <a:p>
            <a:pPr marL="0" indent="0">
              <a:buNone/>
            </a:pPr>
            <a:endParaRPr lang="pl-PL" dirty="0"/>
          </a:p>
          <a:p>
            <a:pPr marL="0" indent="0">
              <a:buNone/>
            </a:pPr>
            <a:r>
              <a:rPr lang="pl-PL" dirty="0"/>
              <a:t>Hello Vue!</a:t>
            </a:r>
          </a:p>
          <a:p>
            <a:pPr marL="0" indent="0">
              <a:buNone/>
            </a:pPr>
            <a:endParaRPr lang="pl-PL" dirty="0"/>
          </a:p>
          <a:p>
            <a:pPr marL="0" indent="0">
              <a:buNone/>
            </a:pPr>
            <a:r>
              <a:rPr lang="nn-NO" dirty="0"/>
              <a:t>var app = new Vue({ </a:t>
            </a:r>
            <a:endParaRPr lang="pl-PL" dirty="0"/>
          </a:p>
          <a:p>
            <a:pPr marL="0" indent="0">
              <a:buNone/>
            </a:pPr>
            <a:r>
              <a:rPr lang="pl-PL" dirty="0"/>
              <a:t>    </a:t>
            </a:r>
            <a:r>
              <a:rPr lang="nn-NO" dirty="0"/>
              <a:t>el: '#app’</a:t>
            </a:r>
            <a:r>
              <a:rPr lang="pl-PL" dirty="0"/>
              <a:t> ,</a:t>
            </a:r>
          </a:p>
          <a:p>
            <a:pPr marL="0" indent="0">
              <a:buNone/>
            </a:pPr>
            <a:r>
              <a:rPr lang="pl-PL" dirty="0"/>
              <a:t>    </a:t>
            </a:r>
            <a:r>
              <a:rPr lang="nn-NO" dirty="0"/>
              <a:t>data:</a:t>
            </a:r>
            <a:r>
              <a:rPr lang="pl-PL" dirty="0"/>
              <a:t> </a:t>
            </a:r>
            <a:r>
              <a:rPr lang="nn-NO" dirty="0"/>
              <a:t>{ </a:t>
            </a:r>
            <a:endParaRPr lang="pl-PL" dirty="0"/>
          </a:p>
          <a:p>
            <a:pPr marL="0" indent="0">
              <a:buNone/>
            </a:pPr>
            <a:r>
              <a:rPr lang="pl-PL" dirty="0"/>
              <a:t>	</a:t>
            </a:r>
            <a:r>
              <a:rPr lang="nn-NO" dirty="0"/>
              <a:t>message: 'Hello Vue!’ </a:t>
            </a:r>
            <a:endParaRPr lang="pl-PL" dirty="0"/>
          </a:p>
          <a:p>
            <a:pPr marL="0" indent="0">
              <a:buNone/>
            </a:pPr>
            <a:r>
              <a:rPr lang="pl-PL" dirty="0"/>
              <a:t>	</a:t>
            </a:r>
            <a:r>
              <a:rPr lang="nn-NO" dirty="0"/>
              <a:t>}</a:t>
            </a:r>
            <a:endParaRPr lang="pl-PL" dirty="0"/>
          </a:p>
          <a:p>
            <a:pPr marL="0" indent="0">
              <a:buNone/>
            </a:pPr>
            <a:r>
              <a:rPr lang="nn-NO" dirty="0"/>
              <a:t> })</a:t>
            </a:r>
            <a:endParaRPr lang="pl-PL" dirty="0"/>
          </a:p>
        </p:txBody>
      </p:sp>
    </p:spTree>
    <p:extLst>
      <p:ext uri="{BB962C8B-B14F-4D97-AF65-F5344CB8AC3E}">
        <p14:creationId xmlns:p14="http://schemas.microsoft.com/office/powerpoint/2010/main" val="29654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2833A1-4705-4B81-964F-BDEC284C7B5A}"/>
              </a:ext>
            </a:extLst>
          </p:cNvPr>
          <p:cNvSpPr>
            <a:spLocks noGrp="1"/>
          </p:cNvSpPr>
          <p:nvPr>
            <p:ph type="title"/>
          </p:nvPr>
        </p:nvSpPr>
        <p:spPr/>
        <p:txBody>
          <a:bodyPr/>
          <a:lstStyle/>
          <a:p>
            <a:r>
              <a:rPr lang="pl-PL" dirty="0" err="1"/>
              <a:t>Smooth</a:t>
            </a:r>
            <a:r>
              <a:rPr lang="pl-PL" dirty="0"/>
              <a:t> </a:t>
            </a:r>
            <a:r>
              <a:rPr lang="pl-PL" dirty="0" err="1"/>
              <a:t>integration</a:t>
            </a:r>
            <a:endParaRPr lang="pl-PL" dirty="0"/>
          </a:p>
        </p:txBody>
      </p:sp>
      <p:sp>
        <p:nvSpPr>
          <p:cNvPr id="3" name="Symbol zastępczy zawartości 2">
            <a:extLst>
              <a:ext uri="{FF2B5EF4-FFF2-40B4-BE49-F238E27FC236}">
                <a16:creationId xmlns:a16="http://schemas.microsoft.com/office/drawing/2014/main" id="{CEA2C667-179B-4DDE-81F8-30DEB1E160DE}"/>
              </a:ext>
            </a:extLst>
          </p:cNvPr>
          <p:cNvSpPr>
            <a:spLocks noGrp="1"/>
          </p:cNvSpPr>
          <p:nvPr>
            <p:ph idx="1"/>
          </p:nvPr>
        </p:nvSpPr>
        <p:spPr/>
        <p:txBody>
          <a:bodyPr/>
          <a:lstStyle/>
          <a:p>
            <a:r>
              <a:rPr lang="pl-PL" dirty="0" err="1"/>
              <a:t>tag</a:t>
            </a:r>
            <a:r>
              <a:rPr lang="pl-PL" dirty="0"/>
              <a:t> </a:t>
            </a:r>
            <a:r>
              <a:rPr lang="pl-PL" dirty="0" err="1"/>
              <a:t>script</a:t>
            </a:r>
            <a:r>
              <a:rPr lang="pl-PL" dirty="0"/>
              <a:t> </a:t>
            </a:r>
          </a:p>
          <a:p>
            <a:r>
              <a:rPr lang="pl-PL" dirty="0" err="1"/>
              <a:t>Webpack</a:t>
            </a:r>
            <a:endParaRPr lang="pl-PL" dirty="0"/>
          </a:p>
          <a:p>
            <a:r>
              <a:rPr lang="pl-PL" dirty="0"/>
              <a:t>Web </a:t>
            </a:r>
            <a:r>
              <a:rPr lang="pl-PL" dirty="0" err="1"/>
              <a:t>components</a:t>
            </a:r>
            <a:endParaRPr lang="pl-PL" dirty="0"/>
          </a:p>
          <a:p>
            <a:r>
              <a:rPr lang="pl-PL" dirty="0" err="1"/>
              <a:t>Browserify</a:t>
            </a:r>
            <a:endParaRPr lang="pl-PL" dirty="0"/>
          </a:p>
          <a:p>
            <a:r>
              <a:rPr lang="pl-PL" dirty="0" err="1"/>
              <a:t>requeirejs</a:t>
            </a:r>
            <a:endParaRPr lang="pl-PL" dirty="0"/>
          </a:p>
        </p:txBody>
      </p:sp>
    </p:spTree>
    <p:extLst>
      <p:ext uri="{BB962C8B-B14F-4D97-AF65-F5344CB8AC3E}">
        <p14:creationId xmlns:p14="http://schemas.microsoft.com/office/powerpoint/2010/main" val="126839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DEDC6D-D3C6-4980-AD00-F36F2390F497}"/>
              </a:ext>
            </a:extLst>
          </p:cNvPr>
          <p:cNvSpPr>
            <a:spLocks noGrp="1"/>
          </p:cNvSpPr>
          <p:nvPr>
            <p:ph type="title"/>
          </p:nvPr>
        </p:nvSpPr>
        <p:spPr/>
        <p:txBody>
          <a:bodyPr/>
          <a:lstStyle/>
          <a:p>
            <a:r>
              <a:rPr lang="pl-PL" dirty="0" err="1"/>
              <a:t>Thorough</a:t>
            </a:r>
            <a:r>
              <a:rPr lang="pl-PL" dirty="0"/>
              <a:t> </a:t>
            </a:r>
            <a:r>
              <a:rPr lang="pl-PL" dirty="0" err="1"/>
              <a:t>documentation</a:t>
            </a:r>
            <a:endParaRPr lang="pl-PL" dirty="0"/>
          </a:p>
        </p:txBody>
      </p:sp>
      <p:pic>
        <p:nvPicPr>
          <p:cNvPr id="4" name="Symbol zastępczy zawartości 3">
            <a:extLst>
              <a:ext uri="{FF2B5EF4-FFF2-40B4-BE49-F238E27FC236}">
                <a16:creationId xmlns:a16="http://schemas.microsoft.com/office/drawing/2014/main" id="{16DDB615-5F43-4B17-BBBF-058328E14646}"/>
              </a:ext>
            </a:extLst>
          </p:cNvPr>
          <p:cNvPicPr>
            <a:picLocks noGrp="1" noChangeAspect="1"/>
          </p:cNvPicPr>
          <p:nvPr>
            <p:ph idx="1"/>
          </p:nvPr>
        </p:nvPicPr>
        <p:blipFill>
          <a:blip r:embed="rId2"/>
          <a:stretch>
            <a:fillRect/>
          </a:stretch>
        </p:blipFill>
        <p:spPr>
          <a:xfrm>
            <a:off x="1857651" y="1701800"/>
            <a:ext cx="9083122" cy="4462463"/>
          </a:xfrm>
          <a:prstGeom prst="rect">
            <a:avLst/>
          </a:prstGeom>
        </p:spPr>
      </p:pic>
    </p:spTree>
    <p:extLst>
      <p:ext uri="{BB962C8B-B14F-4D97-AF65-F5344CB8AC3E}">
        <p14:creationId xmlns:p14="http://schemas.microsoft.com/office/powerpoint/2010/main" val="97115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806CC0-7547-45CF-BC4D-25EF42A8E616}"/>
              </a:ext>
            </a:extLst>
          </p:cNvPr>
          <p:cNvSpPr>
            <a:spLocks noGrp="1"/>
          </p:cNvSpPr>
          <p:nvPr>
            <p:ph type="title"/>
          </p:nvPr>
        </p:nvSpPr>
        <p:spPr/>
        <p:txBody>
          <a:bodyPr/>
          <a:lstStyle/>
          <a:p>
            <a:r>
              <a:rPr lang="pl-PL" dirty="0" err="1"/>
              <a:t>Flexibility</a:t>
            </a:r>
            <a:endParaRPr lang="pl-PL" dirty="0"/>
          </a:p>
        </p:txBody>
      </p:sp>
      <p:sp>
        <p:nvSpPr>
          <p:cNvPr id="3" name="Symbol zastępczy zawartości 2">
            <a:extLst>
              <a:ext uri="{FF2B5EF4-FFF2-40B4-BE49-F238E27FC236}">
                <a16:creationId xmlns:a16="http://schemas.microsoft.com/office/drawing/2014/main" id="{3E205009-94F8-4AA5-B352-052660222506}"/>
              </a:ext>
            </a:extLst>
          </p:cNvPr>
          <p:cNvSpPr>
            <a:spLocks noGrp="1"/>
          </p:cNvSpPr>
          <p:nvPr>
            <p:ph idx="1"/>
          </p:nvPr>
        </p:nvSpPr>
        <p:spPr/>
        <p:txBody>
          <a:bodyPr/>
          <a:lstStyle/>
          <a:p>
            <a:r>
              <a:rPr lang="pl-PL" dirty="0"/>
              <a:t>Write a </a:t>
            </a:r>
            <a:r>
              <a:rPr lang="pl-PL" dirty="0" err="1"/>
              <a:t>template</a:t>
            </a:r>
            <a:r>
              <a:rPr lang="pl-PL" dirty="0"/>
              <a:t> in a HTML file</a:t>
            </a:r>
          </a:p>
          <a:p>
            <a:r>
              <a:rPr lang="pl-PL" dirty="0" err="1"/>
              <a:t>Use</a:t>
            </a:r>
            <a:r>
              <a:rPr lang="pl-PL" dirty="0"/>
              <a:t> JSX in a </a:t>
            </a:r>
            <a:r>
              <a:rPr lang="pl-PL" dirty="0" err="1"/>
              <a:t>Javascript</a:t>
            </a:r>
            <a:r>
              <a:rPr lang="pl-PL" dirty="0"/>
              <a:t> file</a:t>
            </a:r>
          </a:p>
          <a:p>
            <a:r>
              <a:rPr lang="pl-PL" dirty="0"/>
              <a:t>Write a </a:t>
            </a:r>
            <a:r>
              <a:rPr lang="pl-PL" dirty="0" err="1"/>
              <a:t>template</a:t>
            </a:r>
            <a:r>
              <a:rPr lang="pl-PL" dirty="0"/>
              <a:t> in JS </a:t>
            </a:r>
            <a:r>
              <a:rPr lang="pl-PL" dirty="0" err="1"/>
              <a:t>using</a:t>
            </a:r>
            <a:r>
              <a:rPr lang="pl-PL" dirty="0"/>
              <a:t> </a:t>
            </a:r>
            <a:r>
              <a:rPr lang="pl-PL" dirty="0" err="1"/>
              <a:t>virtual</a:t>
            </a:r>
            <a:r>
              <a:rPr lang="pl-PL" dirty="0"/>
              <a:t> </a:t>
            </a:r>
            <a:r>
              <a:rPr lang="pl-PL" dirty="0" err="1"/>
              <a:t>nodes</a:t>
            </a:r>
            <a:endParaRPr lang="pl-PL" dirty="0"/>
          </a:p>
          <a:p>
            <a:r>
              <a:rPr lang="pl-PL" dirty="0" err="1"/>
              <a:t>Familiar</a:t>
            </a:r>
            <a:r>
              <a:rPr lang="pl-PL" dirty="0"/>
              <a:t> design to </a:t>
            </a:r>
            <a:r>
              <a:rPr lang="pl-PL" dirty="0" err="1"/>
              <a:t>react</a:t>
            </a:r>
            <a:r>
              <a:rPr lang="pl-PL" dirty="0"/>
              <a:t> / </a:t>
            </a:r>
            <a:r>
              <a:rPr lang="pl-PL" dirty="0" err="1"/>
              <a:t>angular</a:t>
            </a:r>
            <a:r>
              <a:rPr lang="pl-PL" dirty="0"/>
              <a:t> </a:t>
            </a:r>
            <a:r>
              <a:rPr lang="pl-PL" dirty="0" err="1"/>
              <a:t>environments</a:t>
            </a:r>
            <a:endParaRPr lang="pl-PL" dirty="0"/>
          </a:p>
        </p:txBody>
      </p:sp>
    </p:spTree>
    <p:extLst>
      <p:ext uri="{BB962C8B-B14F-4D97-AF65-F5344CB8AC3E}">
        <p14:creationId xmlns:p14="http://schemas.microsoft.com/office/powerpoint/2010/main" val="359863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883C68-09C6-4FA4-8EB3-210D4BE44FB2}"/>
              </a:ext>
            </a:extLst>
          </p:cNvPr>
          <p:cNvSpPr>
            <a:spLocks noGrp="1"/>
          </p:cNvSpPr>
          <p:nvPr>
            <p:ph type="title"/>
          </p:nvPr>
        </p:nvSpPr>
        <p:spPr/>
        <p:txBody>
          <a:bodyPr/>
          <a:lstStyle/>
          <a:p>
            <a:r>
              <a:rPr lang="pl-PL" dirty="0" err="1"/>
              <a:t>Directives</a:t>
            </a:r>
            <a:endParaRPr lang="pl-PL" dirty="0"/>
          </a:p>
        </p:txBody>
      </p:sp>
      <p:pic>
        <p:nvPicPr>
          <p:cNvPr id="4" name="Obraz 3">
            <a:extLst>
              <a:ext uri="{FF2B5EF4-FFF2-40B4-BE49-F238E27FC236}">
                <a16:creationId xmlns:a16="http://schemas.microsoft.com/office/drawing/2014/main" id="{704E019E-58CA-4FE3-B419-B54FCF83775D}"/>
              </a:ext>
            </a:extLst>
          </p:cNvPr>
          <p:cNvPicPr>
            <a:picLocks noChangeAspect="1"/>
          </p:cNvPicPr>
          <p:nvPr/>
        </p:nvPicPr>
        <p:blipFill>
          <a:blip r:embed="rId2"/>
          <a:stretch>
            <a:fillRect/>
          </a:stretch>
        </p:blipFill>
        <p:spPr>
          <a:xfrm>
            <a:off x="1430705" y="1698967"/>
            <a:ext cx="9539237" cy="4368007"/>
          </a:xfrm>
          <a:prstGeom prst="rect">
            <a:avLst/>
          </a:prstGeom>
        </p:spPr>
      </p:pic>
    </p:spTree>
    <p:extLst>
      <p:ext uri="{BB962C8B-B14F-4D97-AF65-F5344CB8AC3E}">
        <p14:creationId xmlns:p14="http://schemas.microsoft.com/office/powerpoint/2010/main" val="309153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B4118B-2781-49BE-A02B-CB7AF04E45D2}"/>
              </a:ext>
            </a:extLst>
          </p:cNvPr>
          <p:cNvSpPr>
            <a:spLocks noGrp="1"/>
          </p:cNvSpPr>
          <p:nvPr>
            <p:ph type="title"/>
          </p:nvPr>
        </p:nvSpPr>
        <p:spPr/>
        <p:txBody>
          <a:bodyPr/>
          <a:lstStyle/>
          <a:p>
            <a:r>
              <a:rPr lang="pl-PL" dirty="0" err="1"/>
              <a:t>Loops</a:t>
            </a:r>
            <a:endParaRPr lang="pl-PL" dirty="0"/>
          </a:p>
        </p:txBody>
      </p:sp>
      <p:pic>
        <p:nvPicPr>
          <p:cNvPr id="4" name="Obraz 3">
            <a:extLst>
              <a:ext uri="{FF2B5EF4-FFF2-40B4-BE49-F238E27FC236}">
                <a16:creationId xmlns:a16="http://schemas.microsoft.com/office/drawing/2014/main" id="{0F868C29-091A-4360-944D-2E4090857361}"/>
              </a:ext>
            </a:extLst>
          </p:cNvPr>
          <p:cNvPicPr>
            <a:picLocks noChangeAspect="1"/>
          </p:cNvPicPr>
          <p:nvPr/>
        </p:nvPicPr>
        <p:blipFill>
          <a:blip r:embed="rId2"/>
          <a:stretch>
            <a:fillRect/>
          </a:stretch>
        </p:blipFill>
        <p:spPr>
          <a:xfrm>
            <a:off x="2349996" y="1700808"/>
            <a:ext cx="6553347" cy="4464918"/>
          </a:xfrm>
          <a:prstGeom prst="rect">
            <a:avLst/>
          </a:prstGeom>
        </p:spPr>
      </p:pic>
    </p:spTree>
    <p:extLst>
      <p:ext uri="{BB962C8B-B14F-4D97-AF65-F5344CB8AC3E}">
        <p14:creationId xmlns:p14="http://schemas.microsoft.com/office/powerpoint/2010/main" val="280592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FF0617-8EA7-4DDD-BB2F-8395B62BB856}"/>
              </a:ext>
            </a:extLst>
          </p:cNvPr>
          <p:cNvSpPr>
            <a:spLocks noGrp="1"/>
          </p:cNvSpPr>
          <p:nvPr>
            <p:ph type="title"/>
          </p:nvPr>
        </p:nvSpPr>
        <p:spPr/>
        <p:txBody>
          <a:bodyPr/>
          <a:lstStyle/>
          <a:p>
            <a:r>
              <a:rPr lang="pl-PL" dirty="0" err="1"/>
              <a:t>Summary</a:t>
            </a:r>
            <a:endParaRPr lang="pl-PL" dirty="0"/>
          </a:p>
        </p:txBody>
      </p:sp>
      <p:sp>
        <p:nvSpPr>
          <p:cNvPr id="3" name="Symbol zastępczy zawartości 2">
            <a:extLst>
              <a:ext uri="{FF2B5EF4-FFF2-40B4-BE49-F238E27FC236}">
                <a16:creationId xmlns:a16="http://schemas.microsoft.com/office/drawing/2014/main" id="{D911BF17-BB03-45A1-AE83-A565CAF3E993}"/>
              </a:ext>
            </a:extLst>
          </p:cNvPr>
          <p:cNvSpPr>
            <a:spLocks noGrp="1"/>
          </p:cNvSpPr>
          <p:nvPr>
            <p:ph idx="1"/>
          </p:nvPr>
        </p:nvSpPr>
        <p:spPr/>
        <p:txBody>
          <a:bodyPr>
            <a:normAutofit lnSpcReduction="10000"/>
          </a:bodyPr>
          <a:lstStyle/>
          <a:p>
            <a:pPr marL="0" indent="0" algn="just">
              <a:buNone/>
            </a:pPr>
            <a:r>
              <a:rPr lang="en-US" dirty="0"/>
              <a:t>Vue.js is an open-source Model–view–</a:t>
            </a:r>
            <a:r>
              <a:rPr lang="en-US" dirty="0" err="1"/>
              <a:t>viewmodel</a:t>
            </a:r>
            <a:r>
              <a:rPr lang="en-US" dirty="0"/>
              <a:t> JavaScript framework for building user interfaces and single-page applications. </a:t>
            </a:r>
            <a:endParaRPr lang="pl-PL" dirty="0"/>
          </a:p>
          <a:p>
            <a:pPr marL="0" indent="0" algn="just">
              <a:buNone/>
            </a:pPr>
            <a:r>
              <a:rPr lang="en-US" dirty="0"/>
              <a:t>It was created by Evan You, and is maintained by him and the rest of the active core team members coming from various companies such as </a:t>
            </a:r>
            <a:r>
              <a:rPr lang="en-US" dirty="0" err="1"/>
              <a:t>Netlify</a:t>
            </a:r>
            <a:r>
              <a:rPr lang="en-US" dirty="0"/>
              <a:t> and </a:t>
            </a:r>
            <a:r>
              <a:rPr lang="en-US" dirty="0" err="1"/>
              <a:t>Netguru</a:t>
            </a:r>
            <a:r>
              <a:rPr lang="en-US" dirty="0"/>
              <a:t>.</a:t>
            </a:r>
            <a:endParaRPr lang="pl-PL" dirty="0"/>
          </a:p>
          <a:p>
            <a:pPr marL="0" indent="0" algn="just">
              <a:buNone/>
            </a:pPr>
            <a:r>
              <a:rPr lang="en-US" dirty="0"/>
              <a:t>Vue.js features an incrementally adoptable architecture that focuses on declarative rendering and component composition. Advanced features required for complex applications such as routing, state management and build tooling are offered via officially maintained supporting libraries and packages</a:t>
            </a:r>
            <a:r>
              <a:rPr lang="pl-PL" dirty="0"/>
              <a:t>, </a:t>
            </a:r>
            <a:r>
              <a:rPr lang="en-US" dirty="0"/>
              <a:t>with Nuxt.js as one of the most popular solutions.</a:t>
            </a:r>
            <a:endParaRPr lang="pl-PL" dirty="0"/>
          </a:p>
        </p:txBody>
      </p:sp>
    </p:spTree>
    <p:extLst>
      <p:ext uri="{BB962C8B-B14F-4D97-AF65-F5344CB8AC3E}">
        <p14:creationId xmlns:p14="http://schemas.microsoft.com/office/powerpoint/2010/main" val="368482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48F84F-73B6-48F5-B88C-41FEF9FD4C60}"/>
              </a:ext>
            </a:extLst>
          </p:cNvPr>
          <p:cNvSpPr>
            <a:spLocks noGrp="1"/>
          </p:cNvSpPr>
          <p:nvPr>
            <p:ph type="title"/>
          </p:nvPr>
        </p:nvSpPr>
        <p:spPr/>
        <p:txBody>
          <a:bodyPr/>
          <a:lstStyle/>
          <a:p>
            <a:r>
              <a:rPr lang="pl-PL" dirty="0" err="1"/>
              <a:t>Binding</a:t>
            </a:r>
            <a:r>
              <a:rPr lang="pl-PL" dirty="0"/>
              <a:t> HTML </a:t>
            </a:r>
            <a:r>
              <a:rPr lang="pl-PL" dirty="0" err="1"/>
              <a:t>Classes</a:t>
            </a:r>
            <a:endParaRPr lang="pl-PL" dirty="0"/>
          </a:p>
        </p:txBody>
      </p:sp>
      <p:pic>
        <p:nvPicPr>
          <p:cNvPr id="4" name="Obraz 3">
            <a:extLst>
              <a:ext uri="{FF2B5EF4-FFF2-40B4-BE49-F238E27FC236}">
                <a16:creationId xmlns:a16="http://schemas.microsoft.com/office/drawing/2014/main" id="{FE1DA5B3-98AC-4D58-B309-B6AAB632AB7C}"/>
              </a:ext>
            </a:extLst>
          </p:cNvPr>
          <p:cNvPicPr>
            <a:picLocks noChangeAspect="1"/>
          </p:cNvPicPr>
          <p:nvPr/>
        </p:nvPicPr>
        <p:blipFill>
          <a:blip r:embed="rId2"/>
          <a:stretch>
            <a:fillRect/>
          </a:stretch>
        </p:blipFill>
        <p:spPr>
          <a:xfrm>
            <a:off x="950392" y="1988840"/>
            <a:ext cx="10288039" cy="3163614"/>
          </a:xfrm>
          <a:prstGeom prst="rect">
            <a:avLst/>
          </a:prstGeom>
        </p:spPr>
      </p:pic>
    </p:spTree>
    <p:extLst>
      <p:ext uri="{BB962C8B-B14F-4D97-AF65-F5344CB8AC3E}">
        <p14:creationId xmlns:p14="http://schemas.microsoft.com/office/powerpoint/2010/main" val="290824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ACCF23-2EDA-4C59-B869-9E0AE5567890}"/>
              </a:ext>
            </a:extLst>
          </p:cNvPr>
          <p:cNvSpPr>
            <a:spLocks noGrp="1"/>
          </p:cNvSpPr>
          <p:nvPr>
            <p:ph type="title"/>
          </p:nvPr>
        </p:nvSpPr>
        <p:spPr/>
        <p:txBody>
          <a:bodyPr/>
          <a:lstStyle/>
          <a:p>
            <a:r>
              <a:rPr lang="pl-PL" dirty="0"/>
              <a:t>EVENT and KEY </a:t>
            </a:r>
            <a:r>
              <a:rPr lang="pl-PL" dirty="0" err="1"/>
              <a:t>modifiers</a:t>
            </a:r>
            <a:endParaRPr lang="pl-PL" dirty="0"/>
          </a:p>
        </p:txBody>
      </p:sp>
      <p:pic>
        <p:nvPicPr>
          <p:cNvPr id="4" name="Obraz 3">
            <a:extLst>
              <a:ext uri="{FF2B5EF4-FFF2-40B4-BE49-F238E27FC236}">
                <a16:creationId xmlns:a16="http://schemas.microsoft.com/office/drawing/2014/main" id="{F3283C1B-3AE9-41D9-B326-5BA2C97CDEB2}"/>
              </a:ext>
            </a:extLst>
          </p:cNvPr>
          <p:cNvPicPr>
            <a:picLocks noChangeAspect="1"/>
          </p:cNvPicPr>
          <p:nvPr/>
        </p:nvPicPr>
        <p:blipFill>
          <a:blip r:embed="rId2"/>
          <a:stretch>
            <a:fillRect/>
          </a:stretch>
        </p:blipFill>
        <p:spPr>
          <a:xfrm>
            <a:off x="1155699" y="2132856"/>
            <a:ext cx="9877425" cy="3333750"/>
          </a:xfrm>
          <a:prstGeom prst="rect">
            <a:avLst/>
          </a:prstGeom>
        </p:spPr>
      </p:pic>
    </p:spTree>
    <p:extLst>
      <p:ext uri="{BB962C8B-B14F-4D97-AF65-F5344CB8AC3E}">
        <p14:creationId xmlns:p14="http://schemas.microsoft.com/office/powerpoint/2010/main" val="6938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AA2D2A-0E80-447F-AEF2-B9520BD958B7}"/>
              </a:ext>
            </a:extLst>
          </p:cNvPr>
          <p:cNvSpPr>
            <a:spLocks noGrp="1"/>
          </p:cNvSpPr>
          <p:nvPr>
            <p:ph type="title"/>
          </p:nvPr>
        </p:nvSpPr>
        <p:spPr>
          <a:xfrm>
            <a:off x="1218883" y="332656"/>
            <a:ext cx="10360501" cy="1223963"/>
          </a:xfrm>
        </p:spPr>
        <p:txBody>
          <a:bodyPr/>
          <a:lstStyle/>
          <a:p>
            <a:r>
              <a:rPr lang="pl-PL" dirty="0" err="1"/>
              <a:t>Who</a:t>
            </a:r>
            <a:r>
              <a:rPr lang="pl-PL" dirty="0"/>
              <a:t> </a:t>
            </a:r>
            <a:r>
              <a:rPr lang="pl-PL" dirty="0" err="1"/>
              <a:t>is</a:t>
            </a:r>
            <a:r>
              <a:rPr lang="pl-PL" dirty="0"/>
              <a:t> </a:t>
            </a:r>
            <a:r>
              <a:rPr lang="pl-PL" dirty="0" err="1"/>
              <a:t>using</a:t>
            </a:r>
            <a:r>
              <a:rPr lang="pl-PL" dirty="0"/>
              <a:t> Vue.js</a:t>
            </a:r>
          </a:p>
        </p:txBody>
      </p:sp>
      <p:sp>
        <p:nvSpPr>
          <p:cNvPr id="3" name="Symbol zastępczy zawartości 2">
            <a:extLst>
              <a:ext uri="{FF2B5EF4-FFF2-40B4-BE49-F238E27FC236}">
                <a16:creationId xmlns:a16="http://schemas.microsoft.com/office/drawing/2014/main" id="{FF4B8ADD-3927-484F-8258-BE8928639BAD}"/>
              </a:ext>
            </a:extLst>
          </p:cNvPr>
          <p:cNvSpPr>
            <a:spLocks noGrp="1"/>
          </p:cNvSpPr>
          <p:nvPr>
            <p:ph idx="1"/>
          </p:nvPr>
        </p:nvSpPr>
        <p:spPr/>
        <p:txBody>
          <a:bodyPr/>
          <a:lstStyle/>
          <a:p>
            <a:r>
              <a:rPr lang="pl-PL" dirty="0" err="1"/>
              <a:t>GitLab</a:t>
            </a:r>
            <a:endParaRPr lang="pl-PL" dirty="0"/>
          </a:p>
          <a:p>
            <a:r>
              <a:rPr lang="pl-PL" dirty="0" err="1"/>
              <a:t>Netflix</a:t>
            </a:r>
            <a:endParaRPr lang="pl-PL" dirty="0"/>
          </a:p>
          <a:p>
            <a:r>
              <a:rPr lang="pl-PL" dirty="0"/>
              <a:t>Xiaomi</a:t>
            </a:r>
          </a:p>
          <a:p>
            <a:r>
              <a:rPr lang="pl-PL" dirty="0" err="1"/>
              <a:t>Alibaba</a:t>
            </a:r>
            <a:endParaRPr lang="pl-PL" dirty="0"/>
          </a:p>
          <a:p>
            <a:r>
              <a:rPr lang="pl-PL" dirty="0" err="1"/>
              <a:t>WizzAir</a:t>
            </a:r>
            <a:endParaRPr lang="pl-PL" dirty="0"/>
          </a:p>
          <a:p>
            <a:r>
              <a:rPr lang="pl-PL" dirty="0"/>
              <a:t>Facebook</a:t>
            </a:r>
          </a:p>
          <a:p>
            <a:r>
              <a:rPr lang="pl-PL" dirty="0" err="1"/>
              <a:t>Alibaba</a:t>
            </a:r>
            <a:endParaRPr lang="pl-PL" dirty="0"/>
          </a:p>
        </p:txBody>
      </p:sp>
    </p:spTree>
    <p:extLst>
      <p:ext uri="{BB962C8B-B14F-4D97-AF65-F5344CB8AC3E}">
        <p14:creationId xmlns:p14="http://schemas.microsoft.com/office/powerpoint/2010/main" val="27451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773932" y="332656"/>
            <a:ext cx="8938472" cy="2764335"/>
          </a:xfrm>
        </p:spPr>
        <p:txBody>
          <a:bodyPr rtlCol="0"/>
          <a:lstStyle/>
          <a:p>
            <a:pPr rtl="0"/>
            <a:r>
              <a:rPr lang="pl-PL" dirty="0" err="1"/>
              <a:t>References</a:t>
            </a:r>
            <a:endParaRPr lang="pl" dirty="0"/>
          </a:p>
        </p:txBody>
      </p:sp>
      <p:sp>
        <p:nvSpPr>
          <p:cNvPr id="5" name="Tekst — symbol zastępczy 4"/>
          <p:cNvSpPr>
            <a:spLocks noGrp="1"/>
          </p:cNvSpPr>
          <p:nvPr>
            <p:ph type="body" idx="1"/>
          </p:nvPr>
        </p:nvSpPr>
        <p:spPr>
          <a:xfrm>
            <a:off x="1773932" y="3150543"/>
            <a:ext cx="7069519" cy="1220933"/>
          </a:xfrm>
        </p:spPr>
        <p:txBody>
          <a:bodyPr rtlCol="0">
            <a:normAutofit fontScale="85000" lnSpcReduction="10000"/>
          </a:bodyPr>
          <a:lstStyle/>
          <a:p>
            <a:pPr marL="457200" indent="-457200">
              <a:buFont typeface="Arial" panose="020B0604020202020204" pitchFamily="34" charset="0"/>
              <a:buChar char="•"/>
            </a:pPr>
            <a:r>
              <a:rPr lang="pl-PL" dirty="0">
                <a:hlinkClick r:id="rId2"/>
              </a:rPr>
              <a:t>https://en.wikipedia.org/wiki/Vue.js</a:t>
            </a:r>
            <a:endParaRPr lang="pl-PL" dirty="0"/>
          </a:p>
          <a:p>
            <a:pPr marL="457200" indent="-457200">
              <a:buFont typeface="Arial" panose="020B0604020202020204" pitchFamily="34" charset="0"/>
              <a:buChar char="•"/>
            </a:pPr>
            <a:r>
              <a:rPr lang="pl-PL" dirty="0">
                <a:hlinkClick r:id="rId3"/>
              </a:rPr>
              <a:t>https://vuejs.org/v2/guide/</a:t>
            </a:r>
            <a:endParaRPr lang="pl-PL" dirty="0"/>
          </a:p>
          <a:p>
            <a:pPr marL="457200" indent="-457200">
              <a:buFont typeface="Arial" panose="020B0604020202020204" pitchFamily="34" charset="0"/>
              <a:buChar char="•"/>
            </a:pPr>
            <a:r>
              <a:rPr lang="en-US" dirty="0"/>
              <a:t>https://robinck.github.io/</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989956" y="1556792"/>
            <a:ext cx="8735325" cy="2000251"/>
          </a:xfrm>
        </p:spPr>
        <p:txBody>
          <a:bodyPr rtlCol="0"/>
          <a:lstStyle/>
          <a:p>
            <a:pPr rtl="0"/>
            <a:r>
              <a:rPr lang="pl-PL" dirty="0" err="1"/>
              <a:t>Thank</a:t>
            </a:r>
            <a:r>
              <a:rPr lang="pl-PL" dirty="0"/>
              <a:t> </a:t>
            </a:r>
            <a:r>
              <a:rPr lang="pl-PL" dirty="0" err="1"/>
              <a:t>you</a:t>
            </a:r>
            <a:r>
              <a:rPr lang="pl-PL" dirty="0"/>
              <a:t> for </a:t>
            </a:r>
            <a:r>
              <a:rPr lang="pl-PL" dirty="0" err="1"/>
              <a:t>your</a:t>
            </a:r>
            <a:r>
              <a:rPr lang="pl-PL" dirty="0"/>
              <a:t> </a:t>
            </a:r>
            <a:r>
              <a:rPr lang="pl-PL" dirty="0" err="1"/>
              <a:t>attention</a:t>
            </a:r>
            <a:endParaRPr lang="pl" dirty="0"/>
          </a:p>
        </p:txBody>
      </p:sp>
      <p:sp>
        <p:nvSpPr>
          <p:cNvPr id="5" name="Podtytuł 4"/>
          <p:cNvSpPr>
            <a:spLocks noGrp="1"/>
          </p:cNvSpPr>
          <p:nvPr>
            <p:ph type="subTitle" idx="1"/>
          </p:nvPr>
        </p:nvSpPr>
        <p:spPr>
          <a:xfrm>
            <a:off x="416760" y="4797152"/>
            <a:ext cx="8735325" cy="1752600"/>
          </a:xfrm>
        </p:spPr>
        <p:txBody>
          <a:bodyPr rtlCol="0"/>
          <a:lstStyle/>
          <a:p>
            <a:pPr rtl="0"/>
            <a:r>
              <a:rPr lang="pl-PL" dirty="0"/>
              <a:t>Piotr Dominiak</a:t>
            </a:r>
          </a:p>
          <a:p>
            <a:pPr rtl="0"/>
            <a:r>
              <a:rPr lang="pl-PL" dirty="0"/>
              <a:t>Internet engineering</a:t>
            </a:r>
          </a:p>
          <a:p>
            <a:pPr rtl="0"/>
            <a:r>
              <a:rPr lang="pl-PL" dirty="0"/>
              <a:t>Wimip 2020</a:t>
            </a:r>
            <a:endParaRPr lang="pl" dirty="0"/>
          </a:p>
        </p:txBody>
      </p:sp>
      <p:pic>
        <p:nvPicPr>
          <p:cNvPr id="4" name="Obraz 3" descr="Obraz zawierający rysunek&#10;&#10;Opis wygenerowany automatycznie">
            <a:extLst>
              <a:ext uri="{FF2B5EF4-FFF2-40B4-BE49-F238E27FC236}">
                <a16:creationId xmlns:a16="http://schemas.microsoft.com/office/drawing/2014/main" id="{112387B7-E4B2-4C8C-AC54-E2F841F61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085" y="692696"/>
            <a:ext cx="1411564" cy="1224136"/>
          </a:xfrm>
          <a:prstGeom prst="rect">
            <a:avLst/>
          </a:prstGeom>
        </p:spPr>
      </p:pic>
    </p:spTree>
    <p:extLst>
      <p:ext uri="{BB962C8B-B14F-4D97-AF65-F5344CB8AC3E}">
        <p14:creationId xmlns:p14="http://schemas.microsoft.com/office/powerpoint/2010/main" val="389849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3E38EC-0550-4CC6-9474-745B7BD9BE1E}"/>
              </a:ext>
            </a:extLst>
          </p:cNvPr>
          <p:cNvSpPr>
            <a:spLocks noGrp="1"/>
          </p:cNvSpPr>
          <p:nvPr>
            <p:ph type="title"/>
          </p:nvPr>
        </p:nvSpPr>
        <p:spPr/>
        <p:txBody>
          <a:bodyPr/>
          <a:lstStyle/>
          <a:p>
            <a:r>
              <a:rPr lang="pl-PL" dirty="0" err="1"/>
              <a:t>Summary</a:t>
            </a:r>
            <a:r>
              <a:rPr lang="pl-PL" dirty="0"/>
              <a:t> </a:t>
            </a:r>
            <a:r>
              <a:rPr lang="pl-PL" dirty="0" err="1"/>
              <a:t>continued</a:t>
            </a:r>
            <a:endParaRPr lang="pl-PL" dirty="0"/>
          </a:p>
        </p:txBody>
      </p:sp>
      <p:sp>
        <p:nvSpPr>
          <p:cNvPr id="3" name="Symbol zastępczy zawartości 2">
            <a:extLst>
              <a:ext uri="{FF2B5EF4-FFF2-40B4-BE49-F238E27FC236}">
                <a16:creationId xmlns:a16="http://schemas.microsoft.com/office/drawing/2014/main" id="{54AA7A4A-ADBC-4106-A227-8E29DA308A13}"/>
              </a:ext>
            </a:extLst>
          </p:cNvPr>
          <p:cNvSpPr>
            <a:spLocks noGrp="1"/>
          </p:cNvSpPr>
          <p:nvPr>
            <p:ph idx="1"/>
          </p:nvPr>
        </p:nvSpPr>
        <p:spPr/>
        <p:txBody>
          <a:bodyPr/>
          <a:lstStyle/>
          <a:p>
            <a:pPr marL="0" indent="0" algn="just">
              <a:buNone/>
            </a:pPr>
            <a:r>
              <a:rPr lang="en-US" dirty="0"/>
              <a:t>Vue is a progressive framework for building user interfaces. Unlike other monolithic frameworks, Vue is designed from the ground up to be incrementally adoptable. The core library is focused on the view layer only and is easy to pick up and integrate with other libraries or existing projects. On the other hand, Vue is also perfectly capable of powering sophisticated Single-Page Applications when used in combination with modern tooling and supporting libraries.</a:t>
            </a:r>
            <a:endParaRPr lang="pl-PL" dirty="0"/>
          </a:p>
        </p:txBody>
      </p:sp>
    </p:spTree>
    <p:extLst>
      <p:ext uri="{BB962C8B-B14F-4D97-AF65-F5344CB8AC3E}">
        <p14:creationId xmlns:p14="http://schemas.microsoft.com/office/powerpoint/2010/main" val="5051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p:txBody>
          <a:bodyPr rtlCol="0"/>
          <a:lstStyle/>
          <a:p>
            <a:pPr rtl="0"/>
            <a:r>
              <a:rPr lang="pl-PL" dirty="0" err="1"/>
              <a:t>History</a:t>
            </a:r>
            <a:endParaRPr lang="en-US" dirty="0"/>
          </a:p>
        </p:txBody>
      </p:sp>
      <p:sp>
        <p:nvSpPr>
          <p:cNvPr id="14" name="Zawartość — symbol zastępczy 13"/>
          <p:cNvSpPr>
            <a:spLocks noGrp="1"/>
          </p:cNvSpPr>
          <p:nvPr>
            <p:ph idx="1"/>
          </p:nvPr>
        </p:nvSpPr>
        <p:spPr/>
        <p:txBody>
          <a:bodyPr rtlCol="0"/>
          <a:lstStyle/>
          <a:p>
            <a:pPr algn="just"/>
            <a:r>
              <a:rPr lang="en-US" dirty="0"/>
              <a:t>Vue was created by Evan You after working for </a:t>
            </a:r>
            <a:r>
              <a:rPr lang="pl-PL" dirty="0"/>
              <a:t>Google</a:t>
            </a:r>
            <a:r>
              <a:rPr lang="en-US" dirty="0"/>
              <a:t> using </a:t>
            </a:r>
            <a:r>
              <a:rPr lang="pl-PL" dirty="0" err="1"/>
              <a:t>AngularJS</a:t>
            </a:r>
            <a:r>
              <a:rPr lang="en-US" dirty="0"/>
              <a:t> in several projects. The first source code commit to the project was dated July 2013, and Vue was first released the following February, in 2014.</a:t>
            </a:r>
            <a:endParaRPr lang="pl-PL" dirty="0"/>
          </a:p>
          <a:p>
            <a:pPr algn="just"/>
            <a:r>
              <a:rPr lang="en-US" dirty="0"/>
              <a:t>First release</a:t>
            </a:r>
            <a:r>
              <a:rPr lang="pl-PL" dirty="0"/>
              <a:t> </a:t>
            </a:r>
            <a:r>
              <a:rPr lang="en-US" dirty="0"/>
              <a:t>(v0.6)</a:t>
            </a:r>
            <a:r>
              <a:rPr lang="pl-PL" dirty="0"/>
              <a:t>:</a:t>
            </a:r>
            <a:r>
              <a:rPr lang="en-US" dirty="0"/>
              <a:t> Feb 2014 </a:t>
            </a:r>
            <a:endParaRPr lang="pl-PL" dirty="0"/>
          </a:p>
          <a:p>
            <a:pPr algn="just"/>
            <a:r>
              <a:rPr lang="pl-PL" dirty="0"/>
              <a:t>v1.0.0 </a:t>
            </a:r>
            <a:r>
              <a:rPr lang="pl-PL" dirty="0" err="1"/>
              <a:t>Evangelion</a:t>
            </a:r>
            <a:r>
              <a:rPr lang="pl-PL" dirty="0"/>
              <a:t>: </a:t>
            </a:r>
            <a:r>
              <a:rPr lang="pl-PL" dirty="0" err="1"/>
              <a:t>Oct</a:t>
            </a:r>
            <a:r>
              <a:rPr lang="pl-PL" dirty="0"/>
              <a:t> 2015</a:t>
            </a:r>
          </a:p>
          <a:p>
            <a:pPr algn="just"/>
            <a:r>
              <a:rPr lang="pl-PL" dirty="0"/>
              <a:t>V2.0.0 </a:t>
            </a:r>
            <a:r>
              <a:rPr lang="pl-PL" dirty="0" err="1"/>
              <a:t>Ghost</a:t>
            </a:r>
            <a:r>
              <a:rPr lang="pl-PL" dirty="0"/>
              <a:t> in the Shell: Sep 2016</a:t>
            </a:r>
          </a:p>
          <a:p>
            <a:pPr algn="just"/>
            <a:r>
              <a:rPr lang="pl-PL" dirty="0" err="1"/>
              <a:t>Latest</a:t>
            </a:r>
            <a:r>
              <a:rPr lang="pl-PL" dirty="0"/>
              <a:t> </a:t>
            </a:r>
            <a:r>
              <a:rPr lang="pl-PL" dirty="0" err="1"/>
              <a:t>Macross</a:t>
            </a:r>
            <a:r>
              <a:rPr lang="pl-PL" dirty="0"/>
              <a:t>: </a:t>
            </a:r>
            <a:r>
              <a:rPr lang="pl-PL" dirty="0" err="1"/>
              <a:t>Feb</a:t>
            </a:r>
            <a:r>
              <a:rPr lang="pl-PL" dirty="0"/>
              <a:t> 2019</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E42E2B-775E-471A-BB6C-70568155E20F}"/>
              </a:ext>
            </a:extLst>
          </p:cNvPr>
          <p:cNvSpPr>
            <a:spLocks noGrp="1"/>
          </p:cNvSpPr>
          <p:nvPr>
            <p:ph type="title"/>
          </p:nvPr>
        </p:nvSpPr>
        <p:spPr/>
        <p:txBody>
          <a:bodyPr/>
          <a:lstStyle/>
          <a:p>
            <a:r>
              <a:rPr lang="pl-PL" dirty="0" err="1"/>
              <a:t>Lifecycle</a:t>
            </a:r>
            <a:endParaRPr lang="pl-PL" dirty="0"/>
          </a:p>
        </p:txBody>
      </p:sp>
      <p:pic>
        <p:nvPicPr>
          <p:cNvPr id="4" name="Symbol zastępczy zawartości 3">
            <a:extLst>
              <a:ext uri="{FF2B5EF4-FFF2-40B4-BE49-F238E27FC236}">
                <a16:creationId xmlns:a16="http://schemas.microsoft.com/office/drawing/2014/main" id="{A219527C-95F3-4C6F-836D-036B28152400}"/>
              </a:ext>
            </a:extLst>
          </p:cNvPr>
          <p:cNvPicPr>
            <a:picLocks noGrp="1" noChangeAspect="1"/>
          </p:cNvPicPr>
          <p:nvPr>
            <p:ph idx="1"/>
          </p:nvPr>
        </p:nvPicPr>
        <p:blipFill>
          <a:blip r:embed="rId2"/>
          <a:stretch>
            <a:fillRect/>
          </a:stretch>
        </p:blipFill>
        <p:spPr>
          <a:xfrm>
            <a:off x="2244611" y="1701800"/>
            <a:ext cx="8309203" cy="4462463"/>
          </a:xfrm>
          <a:prstGeom prst="rect">
            <a:avLst/>
          </a:prstGeom>
        </p:spPr>
      </p:pic>
    </p:spTree>
    <p:extLst>
      <p:ext uri="{BB962C8B-B14F-4D97-AF65-F5344CB8AC3E}">
        <p14:creationId xmlns:p14="http://schemas.microsoft.com/office/powerpoint/2010/main" val="289282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770016-6F60-4D49-BDF5-FB51958711BA}"/>
              </a:ext>
            </a:extLst>
          </p:cNvPr>
          <p:cNvSpPr>
            <a:spLocks noGrp="1"/>
          </p:cNvSpPr>
          <p:nvPr>
            <p:ph type="title"/>
          </p:nvPr>
        </p:nvSpPr>
        <p:spPr>
          <a:xfrm>
            <a:off x="1218883" y="332656"/>
            <a:ext cx="10360501" cy="1223963"/>
          </a:xfrm>
        </p:spPr>
        <p:txBody>
          <a:bodyPr/>
          <a:lstStyle/>
          <a:p>
            <a:r>
              <a:rPr lang="pl-PL" dirty="0" err="1"/>
              <a:t>Features</a:t>
            </a:r>
            <a:endParaRPr lang="pl-PL" dirty="0"/>
          </a:p>
        </p:txBody>
      </p:sp>
      <p:sp>
        <p:nvSpPr>
          <p:cNvPr id="3" name="Symbol zastępczy zawartości 2">
            <a:extLst>
              <a:ext uri="{FF2B5EF4-FFF2-40B4-BE49-F238E27FC236}">
                <a16:creationId xmlns:a16="http://schemas.microsoft.com/office/drawing/2014/main" id="{CB2BC471-895F-413B-B3AD-20EA1CA67121}"/>
              </a:ext>
            </a:extLst>
          </p:cNvPr>
          <p:cNvSpPr>
            <a:spLocks noGrp="1"/>
          </p:cNvSpPr>
          <p:nvPr>
            <p:ph idx="1"/>
          </p:nvPr>
        </p:nvSpPr>
        <p:spPr/>
        <p:txBody>
          <a:bodyPr/>
          <a:lstStyle/>
          <a:p>
            <a:r>
              <a:rPr lang="pl-PL" b="1" dirty="0"/>
              <a:t>Components</a:t>
            </a:r>
          </a:p>
          <a:p>
            <a:r>
              <a:rPr lang="pl-PL" b="1" dirty="0"/>
              <a:t>Templates</a:t>
            </a:r>
          </a:p>
          <a:p>
            <a:r>
              <a:rPr lang="pl-PL" b="1" dirty="0" err="1"/>
              <a:t>Reactivity</a:t>
            </a:r>
            <a:endParaRPr lang="pl-PL" b="1" dirty="0"/>
          </a:p>
          <a:p>
            <a:r>
              <a:rPr lang="pl-PL" b="1" dirty="0" err="1"/>
              <a:t>Transitions</a:t>
            </a:r>
            <a:endParaRPr lang="pl-PL" b="1" dirty="0"/>
          </a:p>
          <a:p>
            <a:r>
              <a:rPr lang="pl-PL" b="1" dirty="0"/>
              <a:t>Routing</a:t>
            </a:r>
          </a:p>
          <a:p>
            <a:pPr marL="0" indent="0">
              <a:buNone/>
            </a:pPr>
            <a:br>
              <a:rPr lang="pl-PL" dirty="0"/>
            </a:br>
            <a:endParaRPr lang="pl-PL" dirty="0"/>
          </a:p>
        </p:txBody>
      </p:sp>
    </p:spTree>
    <p:extLst>
      <p:ext uri="{BB962C8B-B14F-4D97-AF65-F5344CB8AC3E}">
        <p14:creationId xmlns:p14="http://schemas.microsoft.com/office/powerpoint/2010/main" val="371058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9CEC99-A3B3-4E7B-9A12-14D2B1E1D033}"/>
              </a:ext>
            </a:extLst>
          </p:cNvPr>
          <p:cNvSpPr>
            <a:spLocks noGrp="1"/>
          </p:cNvSpPr>
          <p:nvPr>
            <p:ph type="title"/>
          </p:nvPr>
        </p:nvSpPr>
        <p:spPr/>
        <p:txBody>
          <a:bodyPr/>
          <a:lstStyle/>
          <a:p>
            <a:r>
              <a:rPr lang="pl-PL" b="1" dirty="0"/>
              <a:t>Components				</a:t>
            </a:r>
            <a:endParaRPr lang="pl-PL" dirty="0"/>
          </a:p>
        </p:txBody>
      </p:sp>
      <p:pic>
        <p:nvPicPr>
          <p:cNvPr id="5" name="Symbol zastępczy zawartości 4" descr="Obraz zawierający zrzut ekranu&#10;&#10;Opis wygenerowany automatycznie">
            <a:extLst>
              <a:ext uri="{FF2B5EF4-FFF2-40B4-BE49-F238E27FC236}">
                <a16:creationId xmlns:a16="http://schemas.microsoft.com/office/drawing/2014/main" id="{B9DD30D0-72B2-4381-8FD0-51044814A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6500" y="886618"/>
            <a:ext cx="3562350" cy="1285875"/>
          </a:xfrm>
        </p:spPr>
      </p:pic>
      <p:sp>
        <p:nvSpPr>
          <p:cNvPr id="8" name="Prostokąt 7">
            <a:extLst>
              <a:ext uri="{FF2B5EF4-FFF2-40B4-BE49-F238E27FC236}">
                <a16:creationId xmlns:a16="http://schemas.microsoft.com/office/drawing/2014/main" id="{A0ABFD92-D59F-4E17-B9AF-DED4B57A0AD6}"/>
              </a:ext>
            </a:extLst>
          </p:cNvPr>
          <p:cNvSpPr/>
          <p:nvPr/>
        </p:nvSpPr>
        <p:spPr>
          <a:xfrm>
            <a:off x="1341884" y="2577645"/>
            <a:ext cx="6092825" cy="2308324"/>
          </a:xfrm>
          <a:prstGeom prst="rect">
            <a:avLst/>
          </a:prstGeom>
        </p:spPr>
        <p:txBody>
          <a:bodyPr>
            <a:spAutoFit/>
          </a:bodyPr>
          <a:lstStyle/>
          <a:p>
            <a:pPr algn="just"/>
            <a:r>
              <a:rPr lang="en-US" dirty="0"/>
              <a:t>Vue components extend basic HTML elements to encapsulate reusable code. At a high level, components are custom elements to which the Vue’s compiler attaches behavior. In Vue, a component is essentially a Vue instance with pre-defined options</a:t>
            </a:r>
            <a:endParaRPr lang="pl-PL" dirty="0"/>
          </a:p>
        </p:txBody>
      </p:sp>
    </p:spTree>
    <p:extLst>
      <p:ext uri="{BB962C8B-B14F-4D97-AF65-F5344CB8AC3E}">
        <p14:creationId xmlns:p14="http://schemas.microsoft.com/office/powerpoint/2010/main" val="361489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A6A355-F6D1-4AD4-8775-22B90C0D41AB}"/>
              </a:ext>
            </a:extLst>
          </p:cNvPr>
          <p:cNvSpPr>
            <a:spLocks noGrp="1"/>
          </p:cNvSpPr>
          <p:nvPr>
            <p:ph type="title"/>
          </p:nvPr>
        </p:nvSpPr>
        <p:spPr/>
        <p:txBody>
          <a:bodyPr/>
          <a:lstStyle/>
          <a:p>
            <a:r>
              <a:rPr lang="pl-PL" dirty="0"/>
              <a:t>Templates</a:t>
            </a:r>
          </a:p>
        </p:txBody>
      </p:sp>
      <p:sp>
        <p:nvSpPr>
          <p:cNvPr id="3" name="Symbol zastępczy zawartości 2">
            <a:extLst>
              <a:ext uri="{FF2B5EF4-FFF2-40B4-BE49-F238E27FC236}">
                <a16:creationId xmlns:a16="http://schemas.microsoft.com/office/drawing/2014/main" id="{70F60959-56C3-433B-A94E-697E014E80E2}"/>
              </a:ext>
            </a:extLst>
          </p:cNvPr>
          <p:cNvSpPr>
            <a:spLocks noGrp="1"/>
          </p:cNvSpPr>
          <p:nvPr>
            <p:ph idx="1"/>
          </p:nvPr>
        </p:nvSpPr>
        <p:spPr/>
        <p:txBody>
          <a:bodyPr>
            <a:normAutofit/>
          </a:bodyPr>
          <a:lstStyle/>
          <a:p>
            <a:pPr marL="0" indent="0" algn="just">
              <a:buNone/>
            </a:pPr>
            <a:r>
              <a:rPr lang="en-US" dirty="0"/>
              <a:t>Vue uses an HTML-based template syntax that allows binding the rendered DOM to the underlying Vue instance's data. All Vue templates are valid HTML that can be parsed by specification-compliant browsers and HTML parsers. Vue compiles the templates into virtual DOM render functions. A virtual Document Object Model (or “DOM”) allows Vue to render components in its memory before updating the browser. Combined with the reactivity system, Vue is able to calculate the minimal number of components to re-render and apply the minimal amount of DOM manipulations when the app state changes.</a:t>
            </a:r>
          </a:p>
        </p:txBody>
      </p:sp>
    </p:spTree>
    <p:extLst>
      <p:ext uri="{BB962C8B-B14F-4D97-AF65-F5344CB8AC3E}">
        <p14:creationId xmlns:p14="http://schemas.microsoft.com/office/powerpoint/2010/main" val="22731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FC4887-FDA3-479C-9941-E310E28C8ECF}"/>
              </a:ext>
            </a:extLst>
          </p:cNvPr>
          <p:cNvSpPr>
            <a:spLocks noGrp="1"/>
          </p:cNvSpPr>
          <p:nvPr>
            <p:ph type="title"/>
          </p:nvPr>
        </p:nvSpPr>
        <p:spPr/>
        <p:txBody>
          <a:bodyPr/>
          <a:lstStyle/>
          <a:p>
            <a:r>
              <a:rPr lang="pl-PL" dirty="0" err="1"/>
              <a:t>Reactivity</a:t>
            </a:r>
            <a:endParaRPr lang="pl-PL" dirty="0"/>
          </a:p>
        </p:txBody>
      </p:sp>
      <p:sp>
        <p:nvSpPr>
          <p:cNvPr id="3" name="Symbol zastępczy zawartości 2">
            <a:extLst>
              <a:ext uri="{FF2B5EF4-FFF2-40B4-BE49-F238E27FC236}">
                <a16:creationId xmlns:a16="http://schemas.microsoft.com/office/drawing/2014/main" id="{C5FA1889-217F-423C-8B09-B7613CFE61E3}"/>
              </a:ext>
            </a:extLst>
          </p:cNvPr>
          <p:cNvSpPr>
            <a:spLocks noGrp="1"/>
          </p:cNvSpPr>
          <p:nvPr>
            <p:ph idx="1"/>
          </p:nvPr>
        </p:nvSpPr>
        <p:spPr>
          <a:xfrm>
            <a:off x="1218883" y="1916657"/>
            <a:ext cx="2787297" cy="3744417"/>
          </a:xfrm>
        </p:spPr>
        <p:txBody>
          <a:bodyPr>
            <a:normAutofit fontScale="77500" lnSpcReduction="20000"/>
          </a:bodyPr>
          <a:lstStyle/>
          <a:p>
            <a:pPr marL="0" indent="0" algn="just">
              <a:buNone/>
            </a:pPr>
            <a:r>
              <a:rPr lang="en-US" dirty="0"/>
              <a:t>Vue features a reactivity system that uses plain JavaScript objects and optimized re-rendering. Each component keeps track of its reactive dependencies during its render, so the system knows precisely when to re-render, and which components to re-render.</a:t>
            </a:r>
            <a:endParaRPr lang="pl-PL" dirty="0"/>
          </a:p>
        </p:txBody>
      </p:sp>
      <p:pic>
        <p:nvPicPr>
          <p:cNvPr id="4" name="Symbol zastępczy zawartości 3">
            <a:extLst>
              <a:ext uri="{FF2B5EF4-FFF2-40B4-BE49-F238E27FC236}">
                <a16:creationId xmlns:a16="http://schemas.microsoft.com/office/drawing/2014/main" id="{6A47C7EB-8111-4092-9B6C-4B889F0EEA5B}"/>
              </a:ext>
            </a:extLst>
          </p:cNvPr>
          <p:cNvPicPr>
            <a:picLocks noChangeAspect="1"/>
          </p:cNvPicPr>
          <p:nvPr/>
        </p:nvPicPr>
        <p:blipFill>
          <a:blip r:embed="rId2"/>
          <a:stretch>
            <a:fillRect/>
          </a:stretch>
        </p:blipFill>
        <p:spPr>
          <a:xfrm>
            <a:off x="4290170" y="1498600"/>
            <a:ext cx="7647922" cy="3944591"/>
          </a:xfrm>
          <a:prstGeom prst="rect">
            <a:avLst/>
          </a:prstGeom>
        </p:spPr>
      </p:pic>
    </p:spTree>
    <p:extLst>
      <p:ext uri="{BB962C8B-B14F-4D97-AF65-F5344CB8AC3E}">
        <p14:creationId xmlns:p14="http://schemas.microsoft.com/office/powerpoint/2010/main" val="34651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ka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45_TF02787990_TF02787990" id="{E00529DA-E8C7-496A-B228-21B879F95DFC}" vid="{0B659D47-CB99-4BE9-B333-032F2F4003AC}"/>
    </a:ext>
  </a:extLst>
</a:theme>
</file>

<file path=ppt/theme/theme2.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Prezentacja Potrójne linie obwodów elektrycznych (panoramiczna)</Template>
  <TotalTime>51</TotalTime>
  <Words>867</Words>
  <Application>Microsoft Office PowerPoint</Application>
  <PresentationFormat>Niestandardowy</PresentationFormat>
  <Paragraphs>91</Paragraphs>
  <Slides>24</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24</vt:i4>
      </vt:variant>
    </vt:vector>
  </HeadingPairs>
  <TitlesOfParts>
    <vt:vector size="27" baseType="lpstr">
      <vt:lpstr>Arial</vt:lpstr>
      <vt:lpstr>Calibri</vt:lpstr>
      <vt:lpstr>Technika 16:9</vt:lpstr>
      <vt:lpstr>Vue.js</vt:lpstr>
      <vt:lpstr>Summary</vt:lpstr>
      <vt:lpstr>Summary continued</vt:lpstr>
      <vt:lpstr>History</vt:lpstr>
      <vt:lpstr>Lifecycle</vt:lpstr>
      <vt:lpstr>Features</vt:lpstr>
      <vt:lpstr>Components    </vt:lpstr>
      <vt:lpstr>Templates</vt:lpstr>
      <vt:lpstr>Reactivity</vt:lpstr>
      <vt:lpstr>Transitions</vt:lpstr>
      <vt:lpstr>Routing</vt:lpstr>
      <vt:lpstr>ADVANTAGES</vt:lpstr>
      <vt:lpstr>Size</vt:lpstr>
      <vt:lpstr>Easy to learn and use</vt:lpstr>
      <vt:lpstr>Smooth integration</vt:lpstr>
      <vt:lpstr>Thorough documentation</vt:lpstr>
      <vt:lpstr>Flexibility</vt:lpstr>
      <vt:lpstr>Directives</vt:lpstr>
      <vt:lpstr>Loops</vt:lpstr>
      <vt:lpstr>Binding HTML Classes</vt:lpstr>
      <vt:lpstr>EVENT and KEY modifiers</vt:lpstr>
      <vt:lpstr>Who is using Vue.js</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dc:title>
  <dc:creator>1</dc:creator>
  <cp:lastModifiedBy>1</cp:lastModifiedBy>
  <cp:revision>7</cp:revision>
  <dcterms:created xsi:type="dcterms:W3CDTF">2020-01-06T17:28:13Z</dcterms:created>
  <dcterms:modified xsi:type="dcterms:W3CDTF">2020-01-06T18:22:33Z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