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4" r:id="rId4"/>
    <p:sldId id="258" r:id="rId5"/>
    <p:sldId id="259" r:id="rId6"/>
    <p:sldId id="260" r:id="rId7"/>
    <p:sldId id="257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E7A4D-75BC-4B20-AFC1-048F5821AE29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E7909556-0395-4D72-89B4-22A03A7102E0}">
      <dgm:prSet phldrT="[Tekst]"/>
      <dgm:spPr>
        <a:solidFill>
          <a:schemeClr val="accent1"/>
        </a:solidFill>
      </dgm:spPr>
      <dgm:t>
        <a:bodyPr/>
        <a:lstStyle/>
        <a:p>
          <a:r>
            <a: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BARDZO WIELE ZMIENNYCH OBJAŚNIAJĄCYCH</a:t>
          </a:r>
        </a:p>
      </dgm:t>
    </dgm:pt>
    <dgm:pt modelId="{A7DEF561-DDE5-4DC2-92EF-9EADC4AA1887}" type="parTrans" cxnId="{F6C17ECD-5C82-48CB-943B-AFD337D359F4}">
      <dgm:prSet/>
      <dgm:spPr/>
      <dgm:t>
        <a:bodyPr/>
        <a:lstStyle/>
        <a:p>
          <a:endParaRPr lang="pl-PL"/>
        </a:p>
      </dgm:t>
    </dgm:pt>
    <dgm:pt modelId="{873F6BBF-03F7-4C1E-9916-42DC1943F1C3}" type="sibTrans" cxnId="{F6C17ECD-5C82-48CB-943B-AFD337D359F4}">
      <dgm:prSet/>
      <dgm:spPr/>
      <dgm:t>
        <a:bodyPr/>
        <a:lstStyle/>
        <a:p>
          <a:endParaRPr lang="pl-PL"/>
        </a:p>
      </dgm:t>
    </dgm:pt>
    <dgm:pt modelId="{4DDC4537-C6A1-41FA-B9F2-5D4BBBB7ED49}">
      <dgm:prSet phldrT="[Tekst]" custT="1"/>
      <dgm:spPr>
        <a:solidFill>
          <a:schemeClr val="accent2"/>
        </a:solidFill>
      </dgm:spPr>
      <dgm:t>
        <a:bodyPr/>
        <a:lstStyle/>
        <a:p>
          <a:pPr algn="ctr"/>
          <a:r>
            <a:rPr lang="pl-PL" sz="1400" b="0" dirty="0">
              <a:latin typeface="+mn-lt"/>
            </a:rPr>
            <a:t>DŁUGI CZAS OBLICZEŃ</a:t>
          </a:r>
        </a:p>
      </dgm:t>
    </dgm:pt>
    <dgm:pt modelId="{52792B54-8C65-4D4E-9D34-F1EFEFFA7478}" type="parTrans" cxnId="{D1993DAB-18B7-4729-817E-C240D438F1D6}">
      <dgm:prSet/>
      <dgm:spPr/>
      <dgm:t>
        <a:bodyPr/>
        <a:lstStyle/>
        <a:p>
          <a:endParaRPr lang="pl-PL"/>
        </a:p>
      </dgm:t>
    </dgm:pt>
    <dgm:pt modelId="{39480FE7-7298-4E57-8E05-DE0A49C0EE7D}" type="sibTrans" cxnId="{D1993DAB-18B7-4729-817E-C240D438F1D6}">
      <dgm:prSet/>
      <dgm:spPr/>
      <dgm:t>
        <a:bodyPr/>
        <a:lstStyle/>
        <a:p>
          <a:endParaRPr lang="pl-PL"/>
        </a:p>
      </dgm:t>
    </dgm:pt>
    <dgm:pt modelId="{A24D3402-05C6-498B-BC76-CB9B3BC14737}">
      <dgm:prSet phldrT="[Tekst]"/>
      <dgm:spPr>
        <a:solidFill>
          <a:schemeClr val="accent2"/>
        </a:solidFill>
      </dgm:spPr>
      <dgm:t>
        <a:bodyPr/>
        <a:lstStyle/>
        <a:p>
          <a:r>
            <a:rPr lang="pl-PL" b="0" dirty="0">
              <a:solidFill>
                <a:schemeClr val="bg1"/>
              </a:solidFill>
            </a:rPr>
            <a:t>SZUM POGARSZA POPRAWNOŚĆ</a:t>
          </a:r>
        </a:p>
      </dgm:t>
    </dgm:pt>
    <dgm:pt modelId="{53D3D118-63AF-41FE-AF2E-399505265D4A}" type="parTrans" cxnId="{99B2D9F9-0D19-49DB-AD80-634752444A6D}">
      <dgm:prSet/>
      <dgm:spPr/>
      <dgm:t>
        <a:bodyPr/>
        <a:lstStyle/>
        <a:p>
          <a:endParaRPr lang="pl-PL"/>
        </a:p>
      </dgm:t>
    </dgm:pt>
    <dgm:pt modelId="{6B254AE0-6580-4859-A9C7-6656DE19180C}" type="sibTrans" cxnId="{99B2D9F9-0D19-49DB-AD80-634752444A6D}">
      <dgm:prSet/>
      <dgm:spPr/>
      <dgm:t>
        <a:bodyPr/>
        <a:lstStyle/>
        <a:p>
          <a:endParaRPr lang="pl-PL"/>
        </a:p>
      </dgm:t>
    </dgm:pt>
    <dgm:pt modelId="{2DD8A488-67AC-4EB7-BA7E-6EF0DA03C1B0}">
      <dgm:prSet phldrT="[Tekst]"/>
      <dgm:spPr>
        <a:solidFill>
          <a:schemeClr val="accent2"/>
        </a:solidFill>
      </dgm:spPr>
      <dgm:t>
        <a:bodyPr/>
        <a:lstStyle/>
        <a:p>
          <a:r>
            <a:rPr lang="pl-PL" b="0" dirty="0"/>
            <a:t>PRZEKLEŃSTWO WYMIAROWOŚCI</a:t>
          </a:r>
        </a:p>
      </dgm:t>
    </dgm:pt>
    <dgm:pt modelId="{D4305A33-52A0-4A9E-AC8F-C15FD82B7305}" type="parTrans" cxnId="{15E5ABB3-75A4-43B9-87FF-D95B14A35F34}">
      <dgm:prSet/>
      <dgm:spPr/>
      <dgm:t>
        <a:bodyPr/>
        <a:lstStyle/>
        <a:p>
          <a:endParaRPr lang="pl-PL"/>
        </a:p>
      </dgm:t>
    </dgm:pt>
    <dgm:pt modelId="{3F5133F8-7071-4F0C-9739-9ACB96182A78}" type="sibTrans" cxnId="{15E5ABB3-75A4-43B9-87FF-D95B14A35F34}">
      <dgm:prSet/>
      <dgm:spPr/>
      <dgm:t>
        <a:bodyPr/>
        <a:lstStyle/>
        <a:p>
          <a:endParaRPr lang="pl-PL"/>
        </a:p>
      </dgm:t>
    </dgm:pt>
    <dgm:pt modelId="{86A7630A-7884-42F0-9ECE-81D4CD5B72DD}" type="pres">
      <dgm:prSet presAssocID="{201E7A4D-75BC-4B20-AFC1-048F5821AE2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AA1F2A2-D916-49DA-87D3-E51930D57BBD}" type="pres">
      <dgm:prSet presAssocID="{E7909556-0395-4D72-89B4-22A03A7102E0}" presName="singleCycle" presStyleCnt="0"/>
      <dgm:spPr/>
    </dgm:pt>
    <dgm:pt modelId="{9A37EA90-2EF7-4555-929A-4FA5CB75B6D9}" type="pres">
      <dgm:prSet presAssocID="{E7909556-0395-4D72-89B4-22A03A7102E0}" presName="singleCenter" presStyleLbl="node1" presStyleIdx="0" presStyleCnt="4" custScaleX="142803" custScaleY="142803" custLinFactNeighborX="15651" custLinFactNeighborY="-2496">
        <dgm:presLayoutVars>
          <dgm:chMax val="7"/>
          <dgm:chPref val="7"/>
        </dgm:presLayoutVars>
      </dgm:prSet>
      <dgm:spPr/>
    </dgm:pt>
    <dgm:pt modelId="{C8C57085-267F-41FE-9ED4-D3D2FE7F0DFB}" type="pres">
      <dgm:prSet presAssocID="{52792B54-8C65-4D4E-9D34-F1EFEFFA7478}" presName="Name56" presStyleLbl="parChTrans1D2" presStyleIdx="0" presStyleCnt="3"/>
      <dgm:spPr/>
    </dgm:pt>
    <dgm:pt modelId="{1FED924D-D7F3-43B8-B6FD-30E2E00400DF}" type="pres">
      <dgm:prSet presAssocID="{4DDC4537-C6A1-41FA-B9F2-5D4BBBB7ED49}" presName="text0" presStyleLbl="node1" presStyleIdx="1" presStyleCnt="4" custScaleX="189667" custScaleY="154997" custRadScaleRad="103033" custRadScaleInc="27845">
        <dgm:presLayoutVars>
          <dgm:bulletEnabled val="1"/>
        </dgm:presLayoutVars>
      </dgm:prSet>
      <dgm:spPr/>
    </dgm:pt>
    <dgm:pt modelId="{F0D9D20A-FB98-4945-8FB3-525AF0BE0C10}" type="pres">
      <dgm:prSet presAssocID="{53D3D118-63AF-41FE-AF2E-399505265D4A}" presName="Name56" presStyleLbl="parChTrans1D2" presStyleIdx="1" presStyleCnt="3"/>
      <dgm:spPr/>
    </dgm:pt>
    <dgm:pt modelId="{25460786-5E13-4F01-99EB-F03067EABED3}" type="pres">
      <dgm:prSet presAssocID="{A24D3402-05C6-498B-BC76-CB9B3BC14737}" presName="text0" presStyleLbl="node1" presStyleIdx="2" presStyleCnt="4" custScaleX="192566" custScaleY="166113" custRadScaleRad="128144" custRadScaleInc="-43440">
        <dgm:presLayoutVars>
          <dgm:bulletEnabled val="1"/>
        </dgm:presLayoutVars>
      </dgm:prSet>
      <dgm:spPr/>
    </dgm:pt>
    <dgm:pt modelId="{C7D7D6D0-FA45-4860-B13D-BDB8AB826D33}" type="pres">
      <dgm:prSet presAssocID="{D4305A33-52A0-4A9E-AC8F-C15FD82B7305}" presName="Name56" presStyleLbl="parChTrans1D2" presStyleIdx="2" presStyleCnt="3"/>
      <dgm:spPr/>
    </dgm:pt>
    <dgm:pt modelId="{80B1FA3B-33C5-4EFF-BD59-89D6D222113F}" type="pres">
      <dgm:prSet presAssocID="{2DD8A488-67AC-4EB7-BA7E-6EF0DA03C1B0}" presName="text0" presStyleLbl="node1" presStyleIdx="3" presStyleCnt="4" custScaleX="184732" custScaleY="167000" custRadScaleRad="70643" custRadScaleInc="38078">
        <dgm:presLayoutVars>
          <dgm:bulletEnabled val="1"/>
        </dgm:presLayoutVars>
      </dgm:prSet>
      <dgm:spPr/>
    </dgm:pt>
  </dgm:ptLst>
  <dgm:cxnLst>
    <dgm:cxn modelId="{F970E60D-30F2-4FAE-AABD-51685DDC1667}" type="presOf" srcId="{201E7A4D-75BC-4B20-AFC1-048F5821AE29}" destId="{86A7630A-7884-42F0-9ECE-81D4CD5B72DD}" srcOrd="0" destOrd="0" presId="urn:microsoft.com/office/officeart/2008/layout/RadialCluster"/>
    <dgm:cxn modelId="{8017FD16-9CD1-4A01-88E2-0EB9CDDA88F2}" type="presOf" srcId="{2DD8A488-67AC-4EB7-BA7E-6EF0DA03C1B0}" destId="{80B1FA3B-33C5-4EFF-BD59-89D6D222113F}" srcOrd="0" destOrd="0" presId="urn:microsoft.com/office/officeart/2008/layout/RadialCluster"/>
    <dgm:cxn modelId="{48B3F382-A9C2-4918-B4B6-9A3ACFC6D7F5}" type="presOf" srcId="{4DDC4537-C6A1-41FA-B9F2-5D4BBBB7ED49}" destId="{1FED924D-D7F3-43B8-B6FD-30E2E00400DF}" srcOrd="0" destOrd="0" presId="urn:microsoft.com/office/officeart/2008/layout/RadialCluster"/>
    <dgm:cxn modelId="{D1993DAB-18B7-4729-817E-C240D438F1D6}" srcId="{E7909556-0395-4D72-89B4-22A03A7102E0}" destId="{4DDC4537-C6A1-41FA-B9F2-5D4BBBB7ED49}" srcOrd="0" destOrd="0" parTransId="{52792B54-8C65-4D4E-9D34-F1EFEFFA7478}" sibTransId="{39480FE7-7298-4E57-8E05-DE0A49C0EE7D}"/>
    <dgm:cxn modelId="{15E5ABB3-75A4-43B9-87FF-D95B14A35F34}" srcId="{E7909556-0395-4D72-89B4-22A03A7102E0}" destId="{2DD8A488-67AC-4EB7-BA7E-6EF0DA03C1B0}" srcOrd="2" destOrd="0" parTransId="{D4305A33-52A0-4A9E-AC8F-C15FD82B7305}" sibTransId="{3F5133F8-7071-4F0C-9739-9ACB96182A78}"/>
    <dgm:cxn modelId="{12513BBD-B815-4BA1-B943-31A67C49306D}" type="presOf" srcId="{E7909556-0395-4D72-89B4-22A03A7102E0}" destId="{9A37EA90-2EF7-4555-929A-4FA5CB75B6D9}" srcOrd="0" destOrd="0" presId="urn:microsoft.com/office/officeart/2008/layout/RadialCluster"/>
    <dgm:cxn modelId="{A49A3DC7-D7C0-47EA-99BE-2055FCF2EBD0}" type="presOf" srcId="{53D3D118-63AF-41FE-AF2E-399505265D4A}" destId="{F0D9D20A-FB98-4945-8FB3-525AF0BE0C10}" srcOrd="0" destOrd="0" presId="urn:microsoft.com/office/officeart/2008/layout/RadialCluster"/>
    <dgm:cxn modelId="{F6C17ECD-5C82-48CB-943B-AFD337D359F4}" srcId="{201E7A4D-75BC-4B20-AFC1-048F5821AE29}" destId="{E7909556-0395-4D72-89B4-22A03A7102E0}" srcOrd="0" destOrd="0" parTransId="{A7DEF561-DDE5-4DC2-92EF-9EADC4AA1887}" sibTransId="{873F6BBF-03F7-4C1E-9916-42DC1943F1C3}"/>
    <dgm:cxn modelId="{3FA3DCD0-E5E2-4E1D-A20C-4FDF9E9C9A1A}" type="presOf" srcId="{D4305A33-52A0-4A9E-AC8F-C15FD82B7305}" destId="{C7D7D6D0-FA45-4860-B13D-BDB8AB826D33}" srcOrd="0" destOrd="0" presId="urn:microsoft.com/office/officeart/2008/layout/RadialCluster"/>
    <dgm:cxn modelId="{37E2DFEA-9D13-4589-9F1D-7159940319F5}" type="presOf" srcId="{52792B54-8C65-4D4E-9D34-F1EFEFFA7478}" destId="{C8C57085-267F-41FE-9ED4-D3D2FE7F0DFB}" srcOrd="0" destOrd="0" presId="urn:microsoft.com/office/officeart/2008/layout/RadialCluster"/>
    <dgm:cxn modelId="{A303BBF8-413E-4DFB-A4D1-D9AED0BFBCF6}" type="presOf" srcId="{A24D3402-05C6-498B-BC76-CB9B3BC14737}" destId="{25460786-5E13-4F01-99EB-F03067EABED3}" srcOrd="0" destOrd="0" presId="urn:microsoft.com/office/officeart/2008/layout/RadialCluster"/>
    <dgm:cxn modelId="{99B2D9F9-0D19-49DB-AD80-634752444A6D}" srcId="{E7909556-0395-4D72-89B4-22A03A7102E0}" destId="{A24D3402-05C6-498B-BC76-CB9B3BC14737}" srcOrd="1" destOrd="0" parTransId="{53D3D118-63AF-41FE-AF2E-399505265D4A}" sibTransId="{6B254AE0-6580-4859-A9C7-6656DE19180C}"/>
    <dgm:cxn modelId="{BE4C8E52-5181-46C5-88E7-0E5411D07700}" type="presParOf" srcId="{86A7630A-7884-42F0-9ECE-81D4CD5B72DD}" destId="{BAA1F2A2-D916-49DA-87D3-E51930D57BBD}" srcOrd="0" destOrd="0" presId="urn:microsoft.com/office/officeart/2008/layout/RadialCluster"/>
    <dgm:cxn modelId="{BF438FEA-FBF3-476D-9DD8-DD26ABCDFE24}" type="presParOf" srcId="{BAA1F2A2-D916-49DA-87D3-E51930D57BBD}" destId="{9A37EA90-2EF7-4555-929A-4FA5CB75B6D9}" srcOrd="0" destOrd="0" presId="urn:microsoft.com/office/officeart/2008/layout/RadialCluster"/>
    <dgm:cxn modelId="{BBD6F956-9121-4692-871B-4D49248B4B3D}" type="presParOf" srcId="{BAA1F2A2-D916-49DA-87D3-E51930D57BBD}" destId="{C8C57085-267F-41FE-9ED4-D3D2FE7F0DFB}" srcOrd="1" destOrd="0" presId="urn:microsoft.com/office/officeart/2008/layout/RadialCluster"/>
    <dgm:cxn modelId="{463B722E-8A79-4551-93EB-8BA97F3049BF}" type="presParOf" srcId="{BAA1F2A2-D916-49DA-87D3-E51930D57BBD}" destId="{1FED924D-D7F3-43B8-B6FD-30E2E00400DF}" srcOrd="2" destOrd="0" presId="urn:microsoft.com/office/officeart/2008/layout/RadialCluster"/>
    <dgm:cxn modelId="{3F819819-0141-4EA1-8226-463425B1A278}" type="presParOf" srcId="{BAA1F2A2-D916-49DA-87D3-E51930D57BBD}" destId="{F0D9D20A-FB98-4945-8FB3-525AF0BE0C10}" srcOrd="3" destOrd="0" presId="urn:microsoft.com/office/officeart/2008/layout/RadialCluster"/>
    <dgm:cxn modelId="{7E25D9B5-65A1-4987-B257-70A10C52D534}" type="presParOf" srcId="{BAA1F2A2-D916-49DA-87D3-E51930D57BBD}" destId="{25460786-5E13-4F01-99EB-F03067EABED3}" srcOrd="4" destOrd="0" presId="urn:microsoft.com/office/officeart/2008/layout/RadialCluster"/>
    <dgm:cxn modelId="{CB74CE50-D84D-49B2-974B-F853B4830D94}" type="presParOf" srcId="{BAA1F2A2-D916-49DA-87D3-E51930D57BBD}" destId="{C7D7D6D0-FA45-4860-B13D-BDB8AB826D33}" srcOrd="5" destOrd="0" presId="urn:microsoft.com/office/officeart/2008/layout/RadialCluster"/>
    <dgm:cxn modelId="{2F8E0D63-DB3E-47AC-9A3A-5FBCD101CC19}" type="presParOf" srcId="{BAA1F2A2-D916-49DA-87D3-E51930D57BBD}" destId="{80B1FA3B-33C5-4EFF-BD59-89D6D222113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7EA90-2EF7-4555-929A-4FA5CB75B6D9}">
      <dsp:nvSpPr>
        <dsp:cNvPr id="0" name=""/>
        <dsp:cNvSpPr/>
      </dsp:nvSpPr>
      <dsp:spPr>
        <a:xfrm>
          <a:off x="5976323" y="1606386"/>
          <a:ext cx="1850031" cy="1850031"/>
        </a:xfrm>
        <a:prstGeom prst="roundRect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BARDZO WIELE ZMIENNYCH OBJAŚNIAJĄCYCH</a:t>
          </a:r>
        </a:p>
      </dsp:txBody>
      <dsp:txXfrm>
        <a:off x="6066634" y="1696697"/>
        <a:ext cx="1669409" cy="1669409"/>
      </dsp:txXfrm>
    </dsp:sp>
    <dsp:sp modelId="{C8C57085-267F-41FE-9ED4-D3D2FE7F0DFB}">
      <dsp:nvSpPr>
        <dsp:cNvPr id="0" name=""/>
        <dsp:cNvSpPr/>
      </dsp:nvSpPr>
      <dsp:spPr>
        <a:xfrm rot="16138279">
          <a:off x="6748690" y="1472767"/>
          <a:ext cx="2672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28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D924D-D7F3-43B8-B6FD-30E2E00400DF}">
      <dsp:nvSpPr>
        <dsp:cNvPr id="0" name=""/>
        <dsp:cNvSpPr/>
      </dsp:nvSpPr>
      <dsp:spPr>
        <a:xfrm>
          <a:off x="6044703" y="-6215"/>
          <a:ext cx="1646297" cy="1345364"/>
        </a:xfrm>
        <a:prstGeom prst="roundRect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</a:rPr>
            <a:t>DŁUGI CZAS OBLICZEŃ</a:t>
          </a:r>
        </a:p>
      </dsp:txBody>
      <dsp:txXfrm>
        <a:off x="6110378" y="59460"/>
        <a:ext cx="1514947" cy="1214014"/>
      </dsp:txXfrm>
    </dsp:sp>
    <dsp:sp modelId="{F0D9D20A-FB98-4945-8FB3-525AF0BE0C10}">
      <dsp:nvSpPr>
        <dsp:cNvPr id="0" name=""/>
        <dsp:cNvSpPr/>
      </dsp:nvSpPr>
      <dsp:spPr>
        <a:xfrm rot="487690">
          <a:off x="7825538" y="2675003"/>
          <a:ext cx="1625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511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60786-5E13-4F01-99EB-F03067EABED3}">
      <dsp:nvSpPr>
        <dsp:cNvPr id="0" name=""/>
        <dsp:cNvSpPr/>
      </dsp:nvSpPr>
      <dsp:spPr>
        <a:xfrm>
          <a:off x="7987234" y="2084928"/>
          <a:ext cx="1671460" cy="1441850"/>
        </a:xfrm>
        <a:prstGeom prst="roundRect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solidFill>
                <a:schemeClr val="bg1"/>
              </a:solidFill>
            </a:rPr>
            <a:t>SZUM POGARSZA POPRAWNOŚĆ</a:t>
          </a:r>
        </a:p>
      </dsp:txBody>
      <dsp:txXfrm>
        <a:off x="8057619" y="2155313"/>
        <a:ext cx="1530690" cy="1301080"/>
      </dsp:txXfrm>
    </dsp:sp>
    <dsp:sp modelId="{C7D7D6D0-FA45-4860-B13D-BDB8AB826D33}">
      <dsp:nvSpPr>
        <dsp:cNvPr id="0" name=""/>
        <dsp:cNvSpPr/>
      </dsp:nvSpPr>
      <dsp:spPr>
        <a:xfrm rot="10335353">
          <a:off x="5683456" y="2677016"/>
          <a:ext cx="2942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4209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1FA3B-33C5-4EFF-BD59-89D6D222113F}">
      <dsp:nvSpPr>
        <dsp:cNvPr id="0" name=""/>
        <dsp:cNvSpPr/>
      </dsp:nvSpPr>
      <dsp:spPr>
        <a:xfrm>
          <a:off x="4081335" y="2081090"/>
          <a:ext cx="1603462" cy="1449549"/>
        </a:xfrm>
        <a:prstGeom prst="roundRect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kern="1200" dirty="0"/>
            <a:t>PRZEKLEŃSTWO WYMIAROWOŚCI</a:t>
          </a:r>
        </a:p>
      </dsp:txBody>
      <dsp:txXfrm>
        <a:off x="4152096" y="2151851"/>
        <a:ext cx="1461940" cy="130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16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5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388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0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37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918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63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506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ECC59D-D52E-4969-B006-106172D8591A}" type="datetimeFigureOut">
              <a:rPr lang="pl-PL" smtClean="0"/>
              <a:t>31.01.2020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C55F74B-1409-4120-9F28-F1F9AFB24868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0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ekjanus/optymalizacja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4D93F5-2D55-4187-9A72-5A8B2E0B1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b="1" dirty="0"/>
              <a:t>Regresja metodą najmniejszego kąta (LARS)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9F73F6-FEE0-4303-B3AA-BC868AA09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35" y="3373676"/>
            <a:ext cx="7647373" cy="988881"/>
          </a:xfrm>
        </p:spPr>
        <p:txBody>
          <a:bodyPr>
            <a:normAutofit fontScale="92500" lnSpcReduction="10000"/>
          </a:bodyPr>
          <a:lstStyle/>
          <a:p>
            <a:r>
              <a:rPr lang="pl-PL" sz="2800" b="1" dirty="0">
                <a:solidFill>
                  <a:schemeClr val="bg1"/>
                </a:solidFill>
              </a:rPr>
              <a:t>Paulina Tomaszewska</a:t>
            </a:r>
          </a:p>
          <a:p>
            <a:r>
              <a:rPr lang="pl-PL" sz="2800" b="1" dirty="0">
                <a:solidFill>
                  <a:schemeClr val="bg1"/>
                </a:solidFill>
              </a:rPr>
              <a:t>Piotr Janus</a:t>
            </a:r>
          </a:p>
        </p:txBody>
      </p:sp>
    </p:spTree>
    <p:extLst>
      <p:ext uri="{BB962C8B-B14F-4D97-AF65-F5344CB8AC3E}">
        <p14:creationId xmlns:p14="http://schemas.microsoft.com/office/powerpoint/2010/main" val="7132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19043F-8C3D-4976-BC37-535B5D99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1D31B8-E8C7-4392-BCD7-43F9EBC0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Kontekst – wyznania w uczeniu maszynowym</a:t>
            </a:r>
          </a:p>
          <a:p>
            <a:r>
              <a:rPr lang="pl-PL" sz="2400" dirty="0"/>
              <a:t>Algorytm</a:t>
            </a:r>
          </a:p>
          <a:p>
            <a:r>
              <a:rPr lang="pl-PL" sz="2400" dirty="0"/>
              <a:t>Wyjaśnienie nazwy metody</a:t>
            </a:r>
          </a:p>
          <a:p>
            <a:r>
              <a:rPr lang="pl-PL" sz="2400" dirty="0"/>
              <a:t>Omówienie wyników</a:t>
            </a:r>
          </a:p>
        </p:txBody>
      </p:sp>
    </p:spTree>
    <p:extLst>
      <p:ext uri="{BB962C8B-B14F-4D97-AF65-F5344CB8AC3E}">
        <p14:creationId xmlns:p14="http://schemas.microsoft.com/office/powerpoint/2010/main" val="19437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0E581E-71E5-4E60-BCE3-BA4B8894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problemu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2194D232-8414-4EEE-939A-56E444303D5D}"/>
                  </a:ext>
                </a:extLst>
              </p:cNvPr>
              <p:cNvSpPr txBox="1"/>
              <p:nvPr/>
            </p:nvSpPr>
            <p:spPr>
              <a:xfrm>
                <a:off x="1864312" y="3429000"/>
                <a:ext cx="8272818" cy="113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pl-PL" sz="4400" smtClean="0"/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l-PL" sz="4400"/>
                          <m:t>min</m:t>
                        </m:r>
                      </m:e>
                      <m:lim>
                        <m:r>
                          <a:rPr lang="pl-PL" sz="4400" i="1"/>
                          <m:t>𝛽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pl-PL" sz="4400" i="1"/>
                        </m:ctrlPr>
                      </m:dPr>
                      <m:e>
                        <m:sSubSup>
                          <m:sSubSupPr>
                            <m:ctrlPr>
                              <a:rPr lang="pl-PL" sz="4400" i="1"/>
                            </m:ctrlPr>
                          </m:sSubSupPr>
                          <m:e>
                            <m:f>
                              <m:fPr>
                                <m:ctrlPr>
                                  <a:rPr lang="pl-PL" sz="4400" i="1" smtClean="0"/>
                                </m:ctrlPr>
                              </m:fPr>
                              <m:num>
                                <m:r>
                                  <a:rPr lang="pl-PL" sz="4400" b="0" i="1" smtClean="0"/>
                                  <m:t>1</m:t>
                                </m:r>
                              </m:num>
                              <m:den>
                                <m:r>
                                  <a:rPr lang="pl-PL" sz="4400" b="0" i="1" smtClean="0"/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pl-PL" sz="4400" i="1"/>
                                </m:ctrlPr>
                              </m:dPr>
                              <m:e>
                                <m:r>
                                  <a:rPr lang="pl-PL" sz="4400" i="1"/>
                                  <m:t>𝑦</m:t>
                                </m:r>
                                <m:r>
                                  <a:rPr lang="pl-PL" sz="4400"/>
                                  <m:t>−</m:t>
                                </m:r>
                                <m:r>
                                  <a:rPr lang="pl-PL" sz="4400" i="1"/>
                                  <m:t>𝑋</m:t>
                                </m:r>
                                <m:r>
                                  <a:rPr lang="pl-PL" sz="4400" i="1"/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pl-PL" sz="4400" i="1"/>
                              <m:t>2</m:t>
                            </m:r>
                          </m:sub>
                          <m:sup>
                            <m:r>
                              <a:rPr lang="pl-PL" sz="4400" i="1"/>
                              <m:t>2</m:t>
                            </m:r>
                          </m:sup>
                        </m:sSubSup>
                        <m:r>
                          <a:rPr lang="pl-PL" sz="4400" i="0"/>
                          <m:t>+</m:t>
                        </m:r>
                        <m:sSub>
                          <m:sSubPr>
                            <m:ctrlPr>
                              <a:rPr lang="pl-PL" sz="4400" i="1" smtClean="0"/>
                            </m:ctrlPr>
                          </m:sSubPr>
                          <m:e>
                            <m:r>
                              <a:rPr lang="pl-PL" sz="4400" i="1"/>
                              <m:t>𝜆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l-PL" sz="4400" i="1"/>
                                </m:ctrlPr>
                              </m:dPr>
                              <m:e>
                                <m:r>
                                  <a:rPr lang="pl-PL" sz="4400" i="1"/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pl-PL" sz="4400" b="0" i="1" smtClean="0"/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4400" dirty="0"/>
                  <a:t>,  </a:t>
                </a:r>
                <a14:m>
                  <m:oMath xmlns:m="http://schemas.openxmlformats.org/officeDocument/2006/math">
                    <m:r>
                      <a:rPr lang="pl-PL" sz="4400" i="1"/>
                      <m:t>𝜆</m:t>
                    </m:r>
                    <m:r>
                      <a:rPr lang="pl-PL" sz="4400" b="0" i="1" smtClean="0"/>
                      <m:t>&gt;0</m:t>
                    </m:r>
                  </m:oMath>
                </a14:m>
                <a:endParaRPr lang="pl-PL" sz="4400" dirty="0"/>
              </a:p>
            </p:txBody>
          </p:sp>
        </mc:Choice>
        <mc:Fallback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2194D232-8414-4EEE-939A-56E444303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12" y="3429000"/>
                <a:ext cx="8272818" cy="1134221"/>
              </a:xfrm>
              <a:prstGeom prst="rect">
                <a:avLst/>
              </a:prstGeom>
              <a:blipFill>
                <a:blip r:embed="rId2"/>
                <a:stretch>
                  <a:fillRect t="-538" b="-32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44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16AEF-63AF-437E-A5D8-6E3E7549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b="1" dirty="0"/>
              <a:t>Wyznawania w uczeniu maszynowym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DDBFB703-5694-4EA5-A414-418DC6284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03513"/>
              </p:ext>
            </p:extLst>
          </p:nvPr>
        </p:nvGraphicFramePr>
        <p:xfrm>
          <a:off x="-3959727" y="2336178"/>
          <a:ext cx="12590544" cy="4318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16B09B8-5034-41DA-AF82-CF572C3E8AD3}"/>
              </a:ext>
            </a:extLst>
          </p:cNvPr>
          <p:cNvSpPr/>
          <p:nvPr/>
        </p:nvSpPr>
        <p:spPr>
          <a:xfrm>
            <a:off x="5902036" y="3519055"/>
            <a:ext cx="3168073" cy="13485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SELEKCJA ZMIENNYCH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013BCB2-DE22-4451-A257-830C0DA8F150}"/>
              </a:ext>
            </a:extLst>
          </p:cNvPr>
          <p:cNvSpPr txBox="1"/>
          <p:nvPr/>
        </p:nvSpPr>
        <p:spPr>
          <a:xfrm>
            <a:off x="9143690" y="3002651"/>
            <a:ext cx="29651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Algorytmy:</a:t>
            </a:r>
          </a:p>
          <a:p>
            <a:pPr marL="285750" indent="-285750">
              <a:buFontTx/>
              <a:buChar char="-"/>
            </a:pPr>
            <a:r>
              <a:rPr lang="pl-PL" sz="2400" dirty="0"/>
              <a:t>LASSO</a:t>
            </a:r>
          </a:p>
          <a:p>
            <a:pPr marL="285750" indent="-285750">
              <a:buFontTx/>
              <a:buChar char="-"/>
            </a:pPr>
            <a:r>
              <a:rPr lang="pl-PL" sz="2400" dirty="0" err="1"/>
              <a:t>Stagewise</a:t>
            </a:r>
            <a:r>
              <a:rPr lang="pl-PL" sz="2400" dirty="0"/>
              <a:t> </a:t>
            </a:r>
            <a:r>
              <a:rPr lang="pl-PL" sz="2400" dirty="0" err="1"/>
              <a:t>Forward</a:t>
            </a:r>
            <a:endParaRPr lang="pl-PL" sz="2400" dirty="0"/>
          </a:p>
          <a:p>
            <a:pPr marL="285750" indent="-285750">
              <a:buFontTx/>
              <a:buChar char="-"/>
            </a:pPr>
            <a:r>
              <a:rPr lang="pl-PL" sz="2400" b="1" dirty="0"/>
              <a:t>LARS</a:t>
            </a:r>
          </a:p>
          <a:p>
            <a:pPr marL="285750" indent="-285750">
              <a:buFontTx/>
              <a:buChar char="-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4335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0F46B3-9BEA-436D-B34D-A4EB760A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b="1" dirty="0"/>
              <a:t>Regresja metodą najmniejszego kąta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B4CCC1E-B1C5-4079-A32E-FFDA2C175067}"/>
              </a:ext>
            </a:extLst>
          </p:cNvPr>
          <p:cNvSpPr/>
          <p:nvPr/>
        </p:nvSpPr>
        <p:spPr>
          <a:xfrm>
            <a:off x="6439973" y="1859586"/>
            <a:ext cx="5536004" cy="5052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900" i="1" dirty="0"/>
              <a:t>inicjalizacja: zbiór aktywny jest pusty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znajdź zmienną objaśniającą o największej korelacji z residuum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idź w kierunku nowo wybranej zmiennej, tak długo aż inna zmienna w zbiorze nieaktywnych będzie miała taką samą lub większą korelację z residuum.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Sprawdź warunki stopu, jeśli nie są spełnione, idź do pkt. 4, w przeciwnym przypadku zakończ.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Dołącz kolejną zmienną, idź w kierunku wyznaczonym przez aktualną i poprzednią zmienną tak długo jak opisano w pkt 2.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Wróć do pkt 3.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F0EA678-D91E-4D9A-8D12-9D3E7254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" y="2429341"/>
            <a:ext cx="6288386" cy="382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0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DA4E6A-4D5C-445E-A1CF-B7708AC8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Wyjaśnienie nazwy metody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D0280942-0C38-44EB-927D-5358E9B88AC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81192" y="3078032"/>
                <a:ext cx="4757955" cy="353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sz="2400" dirty="0"/>
                  <a:t>Korelacja: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l-PL" sz="2400" b="0" dirty="0"/>
              </a:p>
              <a:p>
                <a:pPr marL="0" indent="0">
                  <a:buNone/>
                </a:pPr>
                <a:r>
                  <a:rPr lang="pl-PL" sz="2400" dirty="0"/>
                  <a:t>gdzie: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pl-PL" sz="2400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D0280942-0C38-44EB-927D-5358E9B88A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3078032"/>
                <a:ext cx="4757955" cy="3530197"/>
              </a:xfrm>
              <a:prstGeom prst="rect">
                <a:avLst/>
              </a:prstGeom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B3F2EB09-7407-456F-8E05-8A9195346C73}"/>
              </a:ext>
            </a:extLst>
          </p:cNvPr>
          <p:cNvSpPr/>
          <p:nvPr/>
        </p:nvSpPr>
        <p:spPr>
          <a:xfrm>
            <a:off x="5223802" y="3597682"/>
            <a:ext cx="3431926" cy="125635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SZUKAMY ZM. O NAJWIĘKSZEJ KORELACJI</a:t>
            </a:r>
          </a:p>
        </p:txBody>
      </p:sp>
      <p:sp>
        <p:nvSpPr>
          <p:cNvPr id="6" name="Strzałka: w lewo 5">
            <a:extLst>
              <a:ext uri="{FF2B5EF4-FFF2-40B4-BE49-F238E27FC236}">
                <a16:creationId xmlns:a16="http://schemas.microsoft.com/office/drawing/2014/main" id="{4F4DAFFC-D331-4F87-AB80-8CE60B339B38}"/>
              </a:ext>
            </a:extLst>
          </p:cNvPr>
          <p:cNvSpPr/>
          <p:nvPr/>
        </p:nvSpPr>
        <p:spPr>
          <a:xfrm rot="5872163">
            <a:off x="3043957" y="3286779"/>
            <a:ext cx="659990" cy="273761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67871BBF-4EFA-4D8D-BD1E-C6C9BE9174AE}"/>
                  </a:ext>
                </a:extLst>
              </p:cNvPr>
              <p:cNvSpPr txBox="1"/>
              <p:nvPr/>
            </p:nvSpPr>
            <p:spPr>
              <a:xfrm>
                <a:off x="2302984" y="2186794"/>
                <a:ext cx="2375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/>
                  <a:t>Iloczyn skalarny</a:t>
                </a:r>
              </a:p>
              <a:p>
                <a:pPr algn="ctr"/>
                <a:r>
                  <a:rPr lang="pl-PL" dirty="0"/>
                  <a:t>(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67871BBF-4EFA-4D8D-BD1E-C6C9BE91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84" y="2186794"/>
                <a:ext cx="2375548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4E1C2AFB-1601-4F3E-B1A3-C07C1CB32722}"/>
                  </a:ext>
                </a:extLst>
              </p:cNvPr>
              <p:cNvSpPr txBox="1"/>
              <p:nvPr/>
            </p:nvSpPr>
            <p:spPr>
              <a:xfrm>
                <a:off x="9447221" y="3013787"/>
                <a:ext cx="195308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Czyli chcemy aby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było maksymalne, co jest równoważne temu aby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było minimalne </a:t>
                </a:r>
              </a:p>
            </p:txBody>
          </p:sp>
        </mc:Choice>
        <mc:Fallback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4E1C2AFB-1601-4F3E-B1A3-C07C1CB3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221" y="3013787"/>
                <a:ext cx="1953088" cy="1754326"/>
              </a:xfrm>
              <a:prstGeom prst="rect">
                <a:avLst/>
              </a:prstGeom>
              <a:blipFill>
                <a:blip r:embed="rId4"/>
                <a:stretch>
                  <a:fillRect l="-2813" t="-1736" b="-451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ówna się 9">
            <a:extLst>
              <a:ext uri="{FF2B5EF4-FFF2-40B4-BE49-F238E27FC236}">
                <a16:creationId xmlns:a16="http://schemas.microsoft.com/office/drawing/2014/main" id="{69B8D0A3-88BD-448C-B061-7F31FE6AB462}"/>
              </a:ext>
            </a:extLst>
          </p:cNvPr>
          <p:cNvSpPr/>
          <p:nvPr/>
        </p:nvSpPr>
        <p:spPr>
          <a:xfrm rot="10800000">
            <a:off x="9931647" y="4837932"/>
            <a:ext cx="984237" cy="598423"/>
          </a:xfrm>
          <a:prstGeom prst="mathEqua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6D9A64D-D955-4A96-A909-9E7ECC05AF76}"/>
              </a:ext>
            </a:extLst>
          </p:cNvPr>
          <p:cNvSpPr txBox="1"/>
          <p:nvPr/>
        </p:nvSpPr>
        <p:spPr>
          <a:xfrm>
            <a:off x="9088269" y="5487214"/>
            <a:ext cx="3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Regresja metodą najmniejszego kąta (LARS)</a:t>
            </a:r>
          </a:p>
        </p:txBody>
      </p:sp>
    </p:spTree>
    <p:extLst>
      <p:ext uri="{BB962C8B-B14F-4D97-AF65-F5344CB8AC3E}">
        <p14:creationId xmlns:p14="http://schemas.microsoft.com/office/powerpoint/2010/main" val="297688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CFE63DE-A91F-4F82-8D75-365CE196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567785"/>
            <a:ext cx="11544133" cy="1497507"/>
          </a:xfrm>
        </p:spPr>
        <p:txBody>
          <a:bodyPr>
            <a:normAutofit/>
          </a:bodyPr>
          <a:lstStyle/>
          <a:p>
            <a:r>
              <a:rPr lang="pl-PL" sz="4000" b="1" dirty="0"/>
              <a:t>Analiza poprawności i wydajności zaimplementowanej metody</a:t>
            </a:r>
          </a:p>
        </p:txBody>
      </p:sp>
    </p:spTree>
    <p:extLst>
      <p:ext uri="{BB962C8B-B14F-4D97-AF65-F5344CB8AC3E}">
        <p14:creationId xmlns:p14="http://schemas.microsoft.com/office/powerpoint/2010/main" val="208342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BD2335-8A67-403E-9A75-255BF144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96" y="3317384"/>
            <a:ext cx="11610808" cy="1497507"/>
          </a:xfrm>
        </p:spPr>
        <p:txBody>
          <a:bodyPr>
            <a:noAutofit/>
          </a:bodyPr>
          <a:lstStyle/>
          <a:p>
            <a:r>
              <a:rPr lang="pl-PL" b="1" dirty="0"/>
              <a:t>Wszystkie materiały,  W tym Użyte Zbiory danych, Dostępne są pod Adresem: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D5ACDA-082C-427C-B8F9-0AC89713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5399833"/>
            <a:ext cx="11029615" cy="600556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github.com/piotrekjanus/optymalizacja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7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32CB862-BDE7-4116-948D-E87C8251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Dziękujemy</a:t>
            </a:r>
            <a:r>
              <a:rPr lang="en-US" sz="4400" dirty="0">
                <a:solidFill>
                  <a:srgbClr val="FFFFFF"/>
                </a:solidFill>
              </a:rPr>
              <a:t> ZA </a:t>
            </a:r>
            <a:r>
              <a:rPr lang="en-US" sz="4400" dirty="0" err="1">
                <a:solidFill>
                  <a:srgbClr val="FFFFFF"/>
                </a:solidFill>
              </a:rPr>
              <a:t>uwagę</a:t>
            </a:r>
            <a:r>
              <a:rPr lang="pl-PL" sz="4400" dirty="0">
                <a:solidFill>
                  <a:srgbClr val="FFFFFF"/>
                </a:solidFill>
              </a:rPr>
              <a:t>!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4707213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yw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yw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w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233</Words>
  <Application>Microsoft Office PowerPoint</Application>
  <PresentationFormat>Panoramiczny</PresentationFormat>
  <Paragraphs>43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Cambria Math</vt:lpstr>
      <vt:lpstr>Gill Sans MT</vt:lpstr>
      <vt:lpstr>Wingdings 2</vt:lpstr>
      <vt:lpstr>Dywidenda</vt:lpstr>
      <vt:lpstr>Regresja metodą najmniejszego kąta (LARS)</vt:lpstr>
      <vt:lpstr>Plan prezentacji</vt:lpstr>
      <vt:lpstr>Definicja problemu</vt:lpstr>
      <vt:lpstr>Wyznawania w uczeniu maszynowym</vt:lpstr>
      <vt:lpstr>Regresja metodą najmniejszego kąta</vt:lpstr>
      <vt:lpstr>Wyjaśnienie nazwy metody</vt:lpstr>
      <vt:lpstr>Analiza poprawności i wydajności zaimplementowanej metody</vt:lpstr>
      <vt:lpstr>Wszystkie materiały,  W tym Użyte Zbiory danych, Dostępne są pod Adresem: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Regresja metodą najmniejszego kąta (LARS)</dc:title>
  <dc:creator>Piotr Janus</dc:creator>
  <cp:lastModifiedBy>Piotr Janus</cp:lastModifiedBy>
  <cp:revision>1</cp:revision>
  <dcterms:created xsi:type="dcterms:W3CDTF">2020-01-31T09:25:03Z</dcterms:created>
  <dcterms:modified xsi:type="dcterms:W3CDTF">2020-01-31T09:38:52Z</dcterms:modified>
</cp:coreProperties>
</file>