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9" r:id="rId5"/>
    <p:sldId id="282" r:id="rId6"/>
    <p:sldId id="281" r:id="rId7"/>
    <p:sldId id="267" r:id="rId8"/>
    <p:sldId id="270" r:id="rId9"/>
    <p:sldId id="284" r:id="rId10"/>
    <p:sldId id="283" r:id="rId11"/>
    <p:sldId id="286" r:id="rId12"/>
    <p:sldId id="287" r:id="rId13"/>
    <p:sldId id="289" r:id="rId14"/>
    <p:sldId id="288" r:id="rId15"/>
    <p:sldId id="262" r:id="rId16"/>
    <p:sldId id="290" r:id="rId17"/>
    <p:sldId id="291" r:id="rId18"/>
    <p:sldId id="266" r:id="rId19"/>
    <p:sldId id="292" r:id="rId20"/>
    <p:sldId id="293" r:id="rId21"/>
    <p:sldId id="265" r:id="rId22"/>
  </p:sldIdLst>
  <p:sldSz cx="12192000" cy="6858000"/>
  <p:notesSz cx="6858000" cy="9144000"/>
  <p:defaultTextStyle>
    <a:defPPr rtl="0">
      <a:defRPr lang="pl-PL"/>
    </a:defPPr>
    <a:lvl1pPr marL="0" algn="l" defTabSz="914400" rtl="0" eaLnBrk="1" latinLnBrk="0" hangingPunct="1">
      <a:defRPr lang="pl-PL" sz="1800" kern="1200">
        <a:solidFill>
          <a:schemeClr val="tx1"/>
        </a:solidFill>
        <a:latin typeface="+mn-lt"/>
        <a:ea typeface="+mn-ea"/>
        <a:cs typeface="+mn-cs"/>
      </a:defRPr>
    </a:lvl1pPr>
    <a:lvl2pPr marL="457200" algn="l" defTabSz="914400" rtl="0" eaLnBrk="1" latinLnBrk="0" hangingPunct="1">
      <a:defRPr lang="pl-PL" sz="1800" kern="1200">
        <a:solidFill>
          <a:schemeClr val="tx1"/>
        </a:solidFill>
        <a:latin typeface="+mn-lt"/>
        <a:ea typeface="+mn-ea"/>
        <a:cs typeface="+mn-cs"/>
      </a:defRPr>
    </a:lvl2pPr>
    <a:lvl3pPr marL="914400" algn="l" defTabSz="914400" rtl="0" eaLnBrk="1" latinLnBrk="0" hangingPunct="1">
      <a:defRPr lang="pl-PL" sz="1800" kern="1200">
        <a:solidFill>
          <a:schemeClr val="tx1"/>
        </a:solidFill>
        <a:latin typeface="+mn-lt"/>
        <a:ea typeface="+mn-ea"/>
        <a:cs typeface="+mn-cs"/>
      </a:defRPr>
    </a:lvl3pPr>
    <a:lvl4pPr marL="1371600" algn="l" defTabSz="914400" rtl="0" eaLnBrk="1" latinLnBrk="0" hangingPunct="1">
      <a:defRPr lang="pl-PL" sz="1800" kern="1200">
        <a:solidFill>
          <a:schemeClr val="tx1"/>
        </a:solidFill>
        <a:latin typeface="+mn-lt"/>
        <a:ea typeface="+mn-ea"/>
        <a:cs typeface="+mn-cs"/>
      </a:defRPr>
    </a:lvl4pPr>
    <a:lvl5pPr marL="1828800" algn="l" defTabSz="914400" rtl="0" eaLnBrk="1" latinLnBrk="0" hangingPunct="1">
      <a:defRPr lang="pl-PL" sz="1800" kern="1200">
        <a:solidFill>
          <a:schemeClr val="tx1"/>
        </a:solidFill>
        <a:latin typeface="+mn-lt"/>
        <a:ea typeface="+mn-ea"/>
        <a:cs typeface="+mn-cs"/>
      </a:defRPr>
    </a:lvl5pPr>
    <a:lvl6pPr marL="2286000" algn="l" defTabSz="914400" rtl="0" eaLnBrk="1" latinLnBrk="0" hangingPunct="1">
      <a:defRPr lang="pl-PL" sz="1800" kern="1200">
        <a:solidFill>
          <a:schemeClr val="tx1"/>
        </a:solidFill>
        <a:latin typeface="+mn-lt"/>
        <a:ea typeface="+mn-ea"/>
        <a:cs typeface="+mn-cs"/>
      </a:defRPr>
    </a:lvl6pPr>
    <a:lvl7pPr marL="2743200" algn="l" defTabSz="914400" rtl="0" eaLnBrk="1" latinLnBrk="0" hangingPunct="1">
      <a:defRPr lang="pl-PL" sz="1800" kern="1200">
        <a:solidFill>
          <a:schemeClr val="tx1"/>
        </a:solidFill>
        <a:latin typeface="+mn-lt"/>
        <a:ea typeface="+mn-ea"/>
        <a:cs typeface="+mn-cs"/>
      </a:defRPr>
    </a:lvl7pPr>
    <a:lvl8pPr marL="3200400" algn="l" defTabSz="914400" rtl="0" eaLnBrk="1" latinLnBrk="0" hangingPunct="1">
      <a:defRPr lang="pl-PL" sz="1800" kern="1200">
        <a:solidFill>
          <a:schemeClr val="tx1"/>
        </a:solidFill>
        <a:latin typeface="+mn-lt"/>
        <a:ea typeface="+mn-ea"/>
        <a:cs typeface="+mn-cs"/>
      </a:defRPr>
    </a:lvl8pPr>
    <a:lvl9pPr marL="3657600" algn="l" defTabSz="914400" rtl="0" eaLnBrk="1" latinLnBrk="0" hangingPunct="1">
      <a:defRPr lang="pl-PL"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538" autoAdjust="0"/>
    <p:restoredTop sz="94692"/>
  </p:normalViewPr>
  <p:slideViewPr>
    <p:cSldViewPr snapToGrid="0" snapToObjects="1">
      <p:cViewPr varScale="1">
        <p:scale>
          <a:sx n="87" d="100"/>
          <a:sy n="87" d="100"/>
        </p:scale>
        <p:origin x="96" y="144"/>
      </p:cViewPr>
      <p:guideLst>
        <p:guide orient="horz" pos="2160"/>
        <p:guide pos="3840"/>
      </p:guideLst>
    </p:cSldViewPr>
  </p:slideViewPr>
  <p:notesTextViewPr>
    <p:cViewPr>
      <p:scale>
        <a:sx n="3" d="2"/>
        <a:sy n="3" d="2"/>
      </p:scale>
      <p:origin x="0" y="0"/>
    </p:cViewPr>
  </p:notesTextViewPr>
  <p:notesViewPr>
    <p:cSldViewPr snapToGrid="0" snapToObjects="1">
      <p:cViewPr>
        <p:scale>
          <a:sx n="150" d="100"/>
          <a:sy n="150" d="100"/>
        </p:scale>
        <p:origin x="1512" y="-132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rtlCol="0"/>
        <a:lstStyle/>
        <a:p>
          <a:pPr rtl="0"/>
          <a:endParaRPr lang="en-US"/>
        </a:p>
      </dgm:t>
    </dgm:pt>
    <dgm:pt modelId="{4259F840-24E7-476F-9F30-482E46395856}">
      <dgm:prSet phldrT="[Text]" custT="1"/>
      <dgm:spPr>
        <a:solidFill>
          <a:schemeClr val="accent1"/>
        </a:solidFill>
        <a:ln>
          <a:solidFill>
            <a:schemeClr val="accent1"/>
          </a:solidFill>
        </a:ln>
      </dgm:spPr>
      <dgm:t>
        <a:bodyPr rtlCol="0"/>
        <a:lstStyle/>
        <a:p>
          <a:pPr rtl="0"/>
          <a:r>
            <a:rPr lang="pl-PL" sz="1400" noProof="0" dirty="0" err="1"/>
            <a:t>Ingest</a:t>
          </a:r>
          <a:endParaRPr lang="pl-PL" sz="1400" noProof="0" dirty="0"/>
        </a:p>
      </dgm:t>
    </dgm:pt>
    <dgm:pt modelId="{FCE8068D-7E50-4749-A8D0-ADEDAC5637B3}" type="parTrans" cxnId="{42EE41D1-3C16-4937-BB38-B076896C09A0}">
      <dgm:prSet/>
      <dgm:spPr/>
      <dgm:t>
        <a:bodyPr rtlCol="0"/>
        <a:lstStyle/>
        <a:p>
          <a:pPr rtl="0"/>
          <a:endParaRPr lang="pl-PL" noProof="0" dirty="0"/>
        </a:p>
      </dgm:t>
    </dgm:pt>
    <dgm:pt modelId="{DCC444A4-F20A-48F5-A61E-47BFFF185A57}" type="sibTrans" cxnId="{42EE41D1-3C16-4937-BB38-B076896C09A0}">
      <dgm:prSet/>
      <dgm:spPr/>
      <dgm:t>
        <a:bodyPr rtlCol="0"/>
        <a:lstStyle/>
        <a:p>
          <a:pPr rtl="0"/>
          <a:endParaRPr lang="pl-PL" noProof="0" dirty="0"/>
        </a:p>
      </dgm:t>
    </dgm:pt>
    <dgm:pt modelId="{B54C8F6C-BE1E-4EAB-B7A0-48DE01FFAA36}">
      <dgm:prSet phldrT="[Text]"/>
      <dgm:spPr/>
      <dgm:t>
        <a:bodyPr rtlCol="0"/>
        <a:lstStyle/>
        <a:p>
          <a:pPr rtl="0"/>
          <a:r>
            <a:rPr lang="en-US" b="1" i="0" u="none" noProof="0" dirty="0"/>
            <a:t>Step 1</a:t>
          </a:r>
        </a:p>
        <a:p>
          <a:pPr rtl="0"/>
          <a:r>
            <a:rPr lang="en-US" b="0" i="0" u="none" noProof="0" dirty="0"/>
            <a:t>Extracting data from API,</a:t>
          </a:r>
        </a:p>
        <a:p>
          <a:pPr rtl="0"/>
          <a:r>
            <a:rPr lang="en-US" b="0" i="0" u="none" noProof="0" dirty="0"/>
            <a:t>copying CSV files for data enrichment.</a:t>
          </a:r>
          <a:endParaRPr lang="en-US" noProof="0" dirty="0"/>
        </a:p>
      </dgm:t>
    </dgm:pt>
    <dgm:pt modelId="{8DE7CD45-B7C0-432E-B819-6A7D97E31315}" type="parTrans" cxnId="{770CA1CC-3DDD-451E-AE83-A71CA570260C}">
      <dgm:prSet/>
      <dgm:spPr/>
      <dgm:t>
        <a:bodyPr rtlCol="0"/>
        <a:lstStyle/>
        <a:p>
          <a:pPr rtl="0"/>
          <a:endParaRPr lang="pl-PL" noProof="0" dirty="0"/>
        </a:p>
      </dgm:t>
    </dgm:pt>
    <dgm:pt modelId="{C33B8BEF-A818-4A2F-A99A-E2B29895E184}" type="sibTrans" cxnId="{770CA1CC-3DDD-451E-AE83-A71CA570260C}">
      <dgm:prSet/>
      <dgm:spPr/>
      <dgm:t>
        <a:bodyPr rtlCol="0"/>
        <a:lstStyle/>
        <a:p>
          <a:pPr rtl="0"/>
          <a:endParaRPr lang="pl-PL" noProof="0" dirty="0"/>
        </a:p>
      </dgm:t>
    </dgm:pt>
    <dgm:pt modelId="{E4033A39-DCC4-4038-9562-AEDDBBB37A99}">
      <dgm:prSet phldrT="[Text]" custT="1"/>
      <dgm:spPr>
        <a:solidFill>
          <a:schemeClr val="accent4"/>
        </a:solidFill>
        <a:ln>
          <a:solidFill>
            <a:schemeClr val="accent4"/>
          </a:solidFill>
        </a:ln>
      </dgm:spPr>
      <dgm:t>
        <a:bodyPr rtlCol="0"/>
        <a:lstStyle/>
        <a:p>
          <a:pPr rtl="0"/>
          <a:r>
            <a:rPr lang="en-US" sz="1400" b="0" i="0" dirty="0"/>
            <a:t>St</a:t>
          </a:r>
          <a:r>
            <a:rPr lang="pl-PL" sz="1400" b="0" i="0" dirty="0" err="1"/>
            <a:t>orage</a:t>
          </a:r>
          <a:endParaRPr lang="pl-PL" sz="1400" noProof="0" dirty="0"/>
        </a:p>
      </dgm:t>
    </dgm:pt>
    <dgm:pt modelId="{048EEAE6-78BA-4B00-B7BB-9C22DBB1E8F4}" type="parTrans" cxnId="{32EF2862-2950-4DF8-BEA8-CD19460CCA31}">
      <dgm:prSet/>
      <dgm:spPr/>
      <dgm:t>
        <a:bodyPr rtlCol="0"/>
        <a:lstStyle/>
        <a:p>
          <a:pPr rtl="0"/>
          <a:endParaRPr lang="pl-PL" noProof="0" dirty="0"/>
        </a:p>
      </dgm:t>
    </dgm:pt>
    <dgm:pt modelId="{80AB0E5B-0C58-465D-A545-5B21133D2849}" type="sibTrans" cxnId="{32EF2862-2950-4DF8-BEA8-CD19460CCA31}">
      <dgm:prSet/>
      <dgm:spPr/>
      <dgm:t>
        <a:bodyPr rtlCol="0"/>
        <a:lstStyle/>
        <a:p>
          <a:pPr rtl="0"/>
          <a:endParaRPr lang="pl-PL" noProof="0" dirty="0"/>
        </a:p>
      </dgm:t>
    </dgm:pt>
    <dgm:pt modelId="{A4C0B4E4-70AD-4901-9E3F-7EA25DD6DAA1}">
      <dgm:prSet phldrT="[Text]"/>
      <dgm:spPr/>
      <dgm:t>
        <a:bodyPr rtlCol="0"/>
        <a:lstStyle/>
        <a:p>
          <a:pPr rtl="0"/>
          <a:r>
            <a:rPr lang="en-US" b="1" i="0" u="none" noProof="0" dirty="0"/>
            <a:t>Step 3</a:t>
          </a:r>
        </a:p>
        <a:p>
          <a:pPr rtl="0"/>
          <a:r>
            <a:rPr lang="en-US" b="0" i="0" u="none" noProof="0" dirty="0"/>
            <a:t>Saving data from Kafka consumer to a Delta table, storing CSV files in DBFS.</a:t>
          </a:r>
          <a:endParaRPr lang="en-US" noProof="0" dirty="0"/>
        </a:p>
      </dgm:t>
    </dgm:pt>
    <dgm:pt modelId="{701D9033-BAD3-4299-933F-A47AFDC2ECD0}" type="parTrans" cxnId="{5E74CB62-E52E-4CEE-8AA1-9812BFC0D67E}">
      <dgm:prSet/>
      <dgm:spPr/>
      <dgm:t>
        <a:bodyPr rtlCol="0"/>
        <a:lstStyle/>
        <a:p>
          <a:pPr rtl="0"/>
          <a:endParaRPr lang="pl-PL" noProof="0" dirty="0"/>
        </a:p>
      </dgm:t>
    </dgm:pt>
    <dgm:pt modelId="{657DB10D-2517-48AA-B970-6D815DBD4123}" type="sibTrans" cxnId="{5E74CB62-E52E-4CEE-8AA1-9812BFC0D67E}">
      <dgm:prSet/>
      <dgm:spPr/>
      <dgm:t>
        <a:bodyPr rtlCol="0"/>
        <a:lstStyle/>
        <a:p>
          <a:pPr rtl="0"/>
          <a:endParaRPr lang="pl-PL" noProof="0" dirty="0"/>
        </a:p>
      </dgm:t>
    </dgm:pt>
    <dgm:pt modelId="{87BF7896-20EA-4E8F-B6F4-A34EC5C9CB50}">
      <dgm:prSet phldrT="[Text]" custT="1"/>
      <dgm:spPr>
        <a:solidFill>
          <a:schemeClr val="accent5"/>
        </a:solidFill>
        <a:ln>
          <a:solidFill>
            <a:schemeClr val="accent5"/>
          </a:solidFill>
        </a:ln>
      </dgm:spPr>
      <dgm:t>
        <a:bodyPr rtlCol="0"/>
        <a:lstStyle/>
        <a:p>
          <a:pPr rtl="0"/>
          <a:r>
            <a:rPr lang="pl-PL" sz="1400" noProof="0" dirty="0"/>
            <a:t>Processing</a:t>
          </a:r>
        </a:p>
      </dgm:t>
    </dgm:pt>
    <dgm:pt modelId="{05E47BA5-F724-4AEE-9B5B-401F18E028E6}" type="parTrans" cxnId="{92330C11-C197-4512-BDA4-8D8A69AF7D1C}">
      <dgm:prSet/>
      <dgm:spPr/>
      <dgm:t>
        <a:bodyPr rtlCol="0"/>
        <a:lstStyle/>
        <a:p>
          <a:pPr rtl="0"/>
          <a:endParaRPr lang="pl-PL" noProof="0" dirty="0"/>
        </a:p>
      </dgm:t>
    </dgm:pt>
    <dgm:pt modelId="{D63CE73E-35DE-48C3-8753-7648BC953C0D}" type="sibTrans" cxnId="{92330C11-C197-4512-BDA4-8D8A69AF7D1C}">
      <dgm:prSet/>
      <dgm:spPr/>
      <dgm:t>
        <a:bodyPr rtlCol="0"/>
        <a:lstStyle/>
        <a:p>
          <a:pPr rtl="0"/>
          <a:endParaRPr lang="pl-PL" noProof="0" dirty="0"/>
        </a:p>
      </dgm:t>
    </dgm:pt>
    <dgm:pt modelId="{43CBB0A2-9D75-4264-8A30-3E8974B40658}">
      <dgm:prSet phldrT="[Text]"/>
      <dgm:spPr/>
      <dgm:t>
        <a:bodyPr rtlCol="0"/>
        <a:lstStyle/>
        <a:p>
          <a:pPr rtl="0"/>
          <a:r>
            <a:rPr lang="en-US" b="1" i="0" u="none" noProof="0" dirty="0"/>
            <a:t>Step 4</a:t>
          </a:r>
        </a:p>
        <a:p>
          <a:pPr rtl="0"/>
          <a:r>
            <a:rPr lang="en-US" b="0" i="0" u="none" noProof="0" dirty="0"/>
            <a:t>In Spark: converting data to proper schemas and cleaning</a:t>
          </a:r>
          <a:endParaRPr lang="en-US" noProof="0" dirty="0"/>
        </a:p>
      </dgm:t>
    </dgm:pt>
    <dgm:pt modelId="{F806E590-5F8E-48A1-96AC-9E738290D2ED}" type="parTrans" cxnId="{4D2DF581-8128-4440-9E51-29109DC6ED52}">
      <dgm:prSet/>
      <dgm:spPr/>
      <dgm:t>
        <a:bodyPr rtlCol="0"/>
        <a:lstStyle/>
        <a:p>
          <a:pPr rtl="0"/>
          <a:endParaRPr lang="pl-PL" noProof="0" dirty="0"/>
        </a:p>
      </dgm:t>
    </dgm:pt>
    <dgm:pt modelId="{20F77EFB-335C-4BC3-AD95-8421EDF343E6}" type="sibTrans" cxnId="{4D2DF581-8128-4440-9E51-29109DC6ED52}">
      <dgm:prSet/>
      <dgm:spPr/>
      <dgm:t>
        <a:bodyPr rtlCol="0"/>
        <a:lstStyle/>
        <a:p>
          <a:pPr rtl="0"/>
          <a:endParaRPr lang="pl-PL" noProof="0" dirty="0"/>
        </a:p>
      </dgm:t>
    </dgm:pt>
    <dgm:pt modelId="{660CF888-26B9-4DCA-B7E0-A150825288D0}">
      <dgm:prSet phldrT="[Text]" custT="1"/>
      <dgm:spPr>
        <a:solidFill>
          <a:schemeClr val="accent6"/>
        </a:solidFill>
        <a:ln>
          <a:solidFill>
            <a:schemeClr val="accent6"/>
          </a:solidFill>
        </a:ln>
      </dgm:spPr>
      <dgm:t>
        <a:bodyPr rtlCol="0"/>
        <a:lstStyle/>
        <a:p>
          <a:pPr rtl="0"/>
          <a:r>
            <a:rPr lang="pl-PL" sz="1400" noProof="0" dirty="0"/>
            <a:t>Analysis</a:t>
          </a:r>
        </a:p>
      </dgm:t>
    </dgm:pt>
    <dgm:pt modelId="{C1C2508F-5620-49AF-BFC7-5EF96CC474E3}" type="parTrans" cxnId="{947C7663-DE86-43C7-B3C9-9F5928A23C68}">
      <dgm:prSet/>
      <dgm:spPr/>
      <dgm:t>
        <a:bodyPr rtlCol="0"/>
        <a:lstStyle/>
        <a:p>
          <a:pPr rtl="0"/>
          <a:endParaRPr lang="pl-PL" noProof="0" dirty="0"/>
        </a:p>
      </dgm:t>
    </dgm:pt>
    <dgm:pt modelId="{197B6A99-6CC2-49FD-8495-CB34839ABB2C}" type="sibTrans" cxnId="{947C7663-DE86-43C7-B3C9-9F5928A23C68}">
      <dgm:prSet/>
      <dgm:spPr/>
      <dgm:t>
        <a:bodyPr rtlCol="0"/>
        <a:lstStyle/>
        <a:p>
          <a:pPr rtl="0"/>
          <a:endParaRPr lang="pl-PL" noProof="0" dirty="0"/>
        </a:p>
      </dgm:t>
    </dgm:pt>
    <dgm:pt modelId="{BA1616FF-810F-45C9-9A2F-AC41CB3CC6BC}">
      <dgm:prSet phldrT="[Text]"/>
      <dgm:spPr/>
      <dgm:t>
        <a:bodyPr rtlCol="0"/>
        <a:lstStyle/>
        <a:p>
          <a:pPr rtl="0"/>
          <a:r>
            <a:rPr lang="en-US" b="1" i="0" u="none" noProof="0" dirty="0"/>
            <a:t>Step 5</a:t>
          </a:r>
        </a:p>
        <a:p>
          <a:pPr rtl="0"/>
          <a:r>
            <a:rPr lang="en-US" b="0" i="0" u="none" noProof="0" dirty="0"/>
            <a:t>In Spark: sorting, aggregating, determining coefficients.</a:t>
          </a:r>
          <a:endParaRPr lang="en-US" noProof="0" dirty="0"/>
        </a:p>
      </dgm:t>
    </dgm:pt>
    <dgm:pt modelId="{9544FBF8-477A-41E1-A1AC-3D721A7822EB}" type="parTrans" cxnId="{BA5CF126-908D-4215-B2E2-AF7012301DA0}">
      <dgm:prSet/>
      <dgm:spPr/>
      <dgm:t>
        <a:bodyPr rtlCol="0"/>
        <a:lstStyle/>
        <a:p>
          <a:pPr rtl="0"/>
          <a:endParaRPr lang="pl-PL" noProof="0" dirty="0"/>
        </a:p>
      </dgm:t>
    </dgm:pt>
    <dgm:pt modelId="{6F62B292-7542-4770-A5DA-AD6E93F9642D}" type="sibTrans" cxnId="{BA5CF126-908D-4215-B2E2-AF7012301DA0}">
      <dgm:prSet/>
      <dgm:spPr/>
      <dgm:t>
        <a:bodyPr rtlCol="0"/>
        <a:lstStyle/>
        <a:p>
          <a:pPr rtl="0"/>
          <a:endParaRPr lang="pl-PL" noProof="0" dirty="0"/>
        </a:p>
      </dgm:t>
    </dgm:pt>
    <dgm:pt modelId="{97DB74B5-36C1-4083-BE16-BE9779159093}">
      <dgm:prSet phldrT="[Text]" custT="1"/>
      <dgm:spPr>
        <a:solidFill>
          <a:schemeClr val="accent6">
            <a:lumMod val="75000"/>
          </a:schemeClr>
        </a:solidFill>
        <a:ln>
          <a:noFill/>
        </a:ln>
      </dgm:spPr>
      <dgm:t>
        <a:bodyPr rtlCol="0"/>
        <a:lstStyle/>
        <a:p>
          <a:pPr rtl="0"/>
          <a:r>
            <a:rPr lang="pl-PL" sz="1400" noProof="0" dirty="0" err="1"/>
            <a:t>Serving</a:t>
          </a:r>
          <a:endParaRPr lang="pl-PL" sz="1400" noProof="0" dirty="0"/>
        </a:p>
      </dgm:t>
    </dgm:pt>
    <dgm:pt modelId="{6C1A497B-059D-41D7-B22F-7BDC6CFD947A}" type="parTrans" cxnId="{97D15D88-2DC1-4956-9B64-C442B4AE1CB3}">
      <dgm:prSet/>
      <dgm:spPr/>
      <dgm:t>
        <a:bodyPr rtlCol="0"/>
        <a:lstStyle/>
        <a:p>
          <a:pPr rtl="0"/>
          <a:endParaRPr lang="pl-PL" noProof="0" dirty="0"/>
        </a:p>
      </dgm:t>
    </dgm:pt>
    <dgm:pt modelId="{F04D9720-1E1D-4133-9C2F-A9F070591B2B}" type="sibTrans" cxnId="{97D15D88-2DC1-4956-9B64-C442B4AE1CB3}">
      <dgm:prSet/>
      <dgm:spPr/>
      <dgm:t>
        <a:bodyPr rtlCol="0"/>
        <a:lstStyle/>
        <a:p>
          <a:pPr rtl="0"/>
          <a:endParaRPr lang="pl-PL" noProof="0" dirty="0"/>
        </a:p>
      </dgm:t>
    </dgm:pt>
    <dgm:pt modelId="{B059B0DE-AE0E-408C-98A7-05AB6DD73373}">
      <dgm:prSet phldrT="[Text]"/>
      <dgm:spPr/>
      <dgm:t>
        <a:bodyPr rtlCol="0"/>
        <a:lstStyle/>
        <a:p>
          <a:pPr rtl="0"/>
          <a:r>
            <a:rPr lang="en-US" b="1" i="0" u="none" noProof="0" dirty="0"/>
            <a:t>Step 6</a:t>
          </a:r>
        </a:p>
        <a:p>
          <a:pPr rtl="0"/>
          <a:r>
            <a:rPr lang="en-US" noProof="0" dirty="0"/>
            <a:t>Storing data in Azure SQL Database, Displaying figures and maps in an Azure App Service application.</a:t>
          </a:r>
        </a:p>
      </dgm:t>
    </dgm:pt>
    <dgm:pt modelId="{727AA871-1A31-445C-A336-3204D36FAC47}" type="parTrans" cxnId="{4961C5D8-87CF-431D-8E8D-857C807E64B3}">
      <dgm:prSet/>
      <dgm:spPr/>
      <dgm:t>
        <a:bodyPr rtlCol="0"/>
        <a:lstStyle/>
        <a:p>
          <a:pPr rtl="0"/>
          <a:endParaRPr lang="pl-PL" noProof="0" dirty="0"/>
        </a:p>
      </dgm:t>
    </dgm:pt>
    <dgm:pt modelId="{EB87680C-8ED2-476E-AF1D-D26D672907E1}" type="sibTrans" cxnId="{4961C5D8-87CF-431D-8E8D-857C807E64B3}">
      <dgm:prSet/>
      <dgm:spPr/>
      <dgm:t>
        <a:bodyPr rtlCol="0"/>
        <a:lstStyle/>
        <a:p>
          <a:pPr rtl="0"/>
          <a:endParaRPr lang="pl-PL" noProof="0" dirty="0"/>
        </a:p>
      </dgm:t>
    </dgm:pt>
    <dgm:pt modelId="{08D92C00-0E82-46DF-A64E-ED494E39D6B6}">
      <dgm:prSet phldrT="[Text]" custT="1"/>
      <dgm:spPr>
        <a:solidFill>
          <a:schemeClr val="tx1">
            <a:lumMod val="95000"/>
            <a:lumOff val="5000"/>
          </a:schemeClr>
        </a:solidFill>
        <a:ln>
          <a:noFill/>
        </a:ln>
      </dgm:spPr>
      <dgm:t>
        <a:bodyPr rtlCol="0"/>
        <a:lstStyle/>
        <a:p>
          <a:pPr rtl="0"/>
          <a:r>
            <a:rPr lang="pl-PL" sz="1400" noProof="0" dirty="0"/>
            <a:t>Streaming</a:t>
          </a:r>
        </a:p>
      </dgm:t>
    </dgm:pt>
    <dgm:pt modelId="{0550D7DF-3EDB-48FB-89CC-AE03ED1BF7F8}" type="parTrans" cxnId="{F92C866F-20C1-4FB0-A92D-0841FC3FAB59}">
      <dgm:prSet/>
      <dgm:spPr/>
      <dgm:t>
        <a:bodyPr/>
        <a:lstStyle/>
        <a:p>
          <a:endParaRPr lang="pl-PL"/>
        </a:p>
      </dgm:t>
    </dgm:pt>
    <dgm:pt modelId="{2E956FF2-FE9A-4DFE-BFED-A4D0DBDDB36B}" type="sibTrans" cxnId="{F92C866F-20C1-4FB0-A92D-0841FC3FAB59}">
      <dgm:prSet/>
      <dgm:spPr/>
      <dgm:t>
        <a:bodyPr/>
        <a:lstStyle/>
        <a:p>
          <a:endParaRPr lang="pl-PL"/>
        </a:p>
      </dgm:t>
    </dgm:pt>
    <dgm:pt modelId="{A8710285-698B-4C95-82A0-EE9D3558D564}">
      <dgm:prSet phldrT="[Text]"/>
      <dgm:spPr>
        <a:noFill/>
        <a:ln>
          <a:noFill/>
        </a:ln>
      </dgm:spPr>
      <dgm:t>
        <a:bodyPr rtlCol="0"/>
        <a:lstStyle/>
        <a:p>
          <a:pPr rtl="0"/>
          <a:r>
            <a:rPr lang="en-US" b="1" i="0" u="none" noProof="0" dirty="0"/>
            <a:t>Step 2</a:t>
          </a:r>
        </a:p>
        <a:p>
          <a:pPr rtl="0"/>
          <a:r>
            <a:rPr lang="en-US" b="0" noProof="0" dirty="0"/>
            <a:t>Streaming data from Azure App Service application through Kafka</a:t>
          </a:r>
        </a:p>
      </dgm:t>
    </dgm:pt>
    <dgm:pt modelId="{02432A7E-675A-48F3-8F29-196293C64AB1}" type="parTrans" cxnId="{2B314C5E-8665-454F-85C1-156BC537A6E4}">
      <dgm:prSet/>
      <dgm:spPr/>
      <dgm:t>
        <a:bodyPr/>
        <a:lstStyle/>
        <a:p>
          <a:endParaRPr lang="pl-PL"/>
        </a:p>
      </dgm:t>
    </dgm:pt>
    <dgm:pt modelId="{DD6EC4FF-F1AD-464A-B9F3-01234990D8C9}" type="sibTrans" cxnId="{2B314C5E-8665-454F-85C1-156BC537A6E4}">
      <dgm:prSet/>
      <dgm:spPr/>
      <dgm:t>
        <a:bodyPr/>
        <a:lstStyle/>
        <a:p>
          <a:endParaRPr lang="pl-PL"/>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6" custScaleY="96723">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6" custLinFactNeighborX="5029" custLinFactNeighborY="0">
        <dgm:presLayoutVars>
          <dgm:bulletEnabled val="1"/>
        </dgm:presLayoutVars>
      </dgm:prSet>
      <dgm:spPr/>
    </dgm:pt>
    <dgm:pt modelId="{6BA46904-CB7C-4538-BD49-D3891EF19552}" type="pres">
      <dgm:prSet presAssocID="{4259F840-24E7-476F-9F30-482E46395856}" presName="ConnectLine1" presStyleLbl="sibTrans1D1" presStyleIdx="0" presStyleCnt="6"/>
      <dgm:spPr>
        <a:noFill/>
        <a:ln w="635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6"/>
      <dgm:spPr>
        <a:solidFill>
          <a:schemeClr val="accent1"/>
        </a:solidFill>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46690BCA-710C-4010-9DCF-F4D4A50CAA40}" type="pres">
      <dgm:prSet presAssocID="{08D92C00-0E82-46DF-A64E-ED494E39D6B6}" presName="composite1" presStyleCnt="0"/>
      <dgm:spPr/>
    </dgm:pt>
    <dgm:pt modelId="{A650D2B0-52E8-40D9-8AD6-A5170B43F474}" type="pres">
      <dgm:prSet presAssocID="{08D92C00-0E82-46DF-A64E-ED494E39D6B6}" presName="parent1" presStyleLbl="alignNode1" presStyleIdx="1" presStyleCnt="6">
        <dgm:presLayoutVars>
          <dgm:chMax val="1"/>
          <dgm:chPref val="1"/>
          <dgm:bulletEnabled val="1"/>
        </dgm:presLayoutVars>
      </dgm:prSet>
      <dgm:spPr/>
    </dgm:pt>
    <dgm:pt modelId="{D62C5F86-63B4-47B4-BA32-1AABF77400AC}" type="pres">
      <dgm:prSet presAssocID="{08D92C00-0E82-46DF-A64E-ED494E39D6B6}" presName="Childtext1" presStyleLbl="revTx" presStyleIdx="1" presStyleCnt="6" custLinFactNeighborY="0">
        <dgm:presLayoutVars>
          <dgm:bulletEnabled val="1"/>
        </dgm:presLayoutVars>
      </dgm:prSet>
      <dgm:spPr/>
    </dgm:pt>
    <dgm:pt modelId="{E3A52D82-1671-42BA-B666-21F555A2B3A7}" type="pres">
      <dgm:prSet presAssocID="{08D92C00-0E82-46DF-A64E-ED494E39D6B6}" presName="ConnectLine1" presStyleLbl="sibTrans1D1" presStyleIdx="1" presStyleCnt="6"/>
      <dgm:spPr>
        <a:noFill/>
        <a:ln w="6350" cap="flat" cmpd="sng" algn="ctr">
          <a:solidFill>
            <a:schemeClr val="accent3">
              <a:hueOff val="0"/>
              <a:satOff val="0"/>
              <a:lumOff val="0"/>
              <a:alphaOff val="0"/>
            </a:schemeClr>
          </a:solidFill>
          <a:prstDash val="dash"/>
          <a:miter lim="800000"/>
        </a:ln>
        <a:effectLst/>
      </dgm:spPr>
    </dgm:pt>
    <dgm:pt modelId="{24956AC7-7F23-4DF3-8721-5FE06DC461CA}" type="pres">
      <dgm:prSet presAssocID="{08D92C00-0E82-46DF-A64E-ED494E39D6B6}" presName="ConnectLineEnd1" presStyleLbl="lnNode1" presStyleIdx="1" presStyleCnt="6"/>
      <dgm:spPr/>
    </dgm:pt>
    <dgm:pt modelId="{C2BFD16F-F72B-435F-AB0B-56F115528688}" type="pres">
      <dgm:prSet presAssocID="{08D92C00-0E82-46DF-A64E-ED494E39D6B6}" presName="EmptyPane1" presStyleCnt="0"/>
      <dgm:spPr/>
    </dgm:pt>
    <dgm:pt modelId="{3C5999A7-2D40-4FBB-8E86-2662FA6B84C4}" type="pres">
      <dgm:prSet presAssocID="{2E956FF2-FE9A-4DFE-BFED-A4D0DBDDB36B}"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2" presStyleCnt="6">
        <dgm:presLayoutVars>
          <dgm:chMax val="1"/>
          <dgm:chPref val="1"/>
          <dgm:bulletEnabled val="1"/>
        </dgm:presLayoutVars>
      </dgm:prSet>
      <dgm:spPr/>
    </dgm:pt>
    <dgm:pt modelId="{FEBD3C2A-A340-470A-A475-AE614EA07678}" type="pres">
      <dgm:prSet presAssocID="{E4033A39-DCC4-4038-9562-AEDDBBB37A99}" presName="Childtext1" presStyleLbl="revTx" presStyleIdx="2" presStyleCnt="6" custLinFactNeighborY="0">
        <dgm:presLayoutVars>
          <dgm:bulletEnabled val="1"/>
        </dgm:presLayoutVars>
      </dgm:prSet>
      <dgm:spPr/>
    </dgm:pt>
    <dgm:pt modelId="{080474C8-0FEA-4FD1-97F1-0978CFB4A37F}" type="pres">
      <dgm:prSet presAssocID="{E4033A39-DCC4-4038-9562-AEDDBBB37A99}" presName="ConnectLine1" presStyleLbl="sibTrans1D1" presStyleIdx="2" presStyleCnt="6"/>
      <dgm:spPr>
        <a:noFill/>
        <a:ln w="6350" cap="flat" cmpd="sng" algn="ctr">
          <a:solidFill>
            <a:schemeClr val="accent4"/>
          </a:solidFill>
          <a:prstDash val="dash"/>
          <a:miter lim="800000"/>
        </a:ln>
        <a:effectLst/>
      </dgm:spPr>
    </dgm:pt>
    <dgm:pt modelId="{4797FB61-2602-4A58-81E6-6F133DB1E419}" type="pres">
      <dgm:prSet presAssocID="{E4033A39-DCC4-4038-9562-AEDDBBB37A99}" presName="ConnectLineEnd1" presStyleLbl="lnNode1" presStyleIdx="2" presStyleCnt="6"/>
      <dgm:spPr>
        <a:solidFill>
          <a:schemeClr val="accent4"/>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3" presStyleCnt="6">
        <dgm:presLayoutVars>
          <dgm:chMax val="1"/>
          <dgm:chPref val="1"/>
          <dgm:bulletEnabled val="1"/>
        </dgm:presLayoutVars>
      </dgm:prSet>
      <dgm:spPr/>
    </dgm:pt>
    <dgm:pt modelId="{80CDBBF8-C6B4-4166-87C1-DC9120CC7586}" type="pres">
      <dgm:prSet presAssocID="{87BF7896-20EA-4E8F-B6F4-A34EC5C9CB50}" presName="Childtext1" presStyleLbl="revTx" presStyleIdx="3" presStyleCnt="6" custLinFactNeighborY="0">
        <dgm:presLayoutVars>
          <dgm:bulletEnabled val="1"/>
        </dgm:presLayoutVars>
      </dgm:prSet>
      <dgm:spPr/>
    </dgm:pt>
    <dgm:pt modelId="{89759DE5-9F8A-470E-A6D8-F13BB4DEE93D}" type="pres">
      <dgm:prSet presAssocID="{87BF7896-20EA-4E8F-B6F4-A34EC5C9CB50}" presName="ConnectLine1" presStyleLbl="sibTrans1D1" presStyleIdx="3" presStyleCnt="6"/>
      <dgm:spPr>
        <a:noFill/>
        <a:ln w="6350" cap="flat" cmpd="sng" algn="ctr">
          <a:solidFill>
            <a:schemeClr val="accent5"/>
          </a:solidFill>
          <a:prstDash val="dash"/>
          <a:miter lim="800000"/>
        </a:ln>
        <a:effectLst/>
      </dgm:spPr>
    </dgm:pt>
    <dgm:pt modelId="{07CCF286-8B46-4A20-ACAC-84BA2D6EFBBC}" type="pres">
      <dgm:prSet presAssocID="{87BF7896-20EA-4E8F-B6F4-A34EC5C9CB50}" presName="ConnectLineEnd1" presStyleLbl="lnNode1" presStyleIdx="3" presStyleCnt="6"/>
      <dgm:spPr>
        <a:solidFill>
          <a:schemeClr val="accent5"/>
        </a:solidFill>
      </dgm:spPr>
    </dgm:pt>
    <dgm:pt modelId="{4624FC32-5405-42B1-B5CC-DF0659852A58}" type="pres">
      <dgm:prSet presAssocID="{87BF7896-20EA-4E8F-B6F4-A34EC5C9CB50}" presName="EmptyPane1" presStyleCnt="0"/>
      <dgm:spPr/>
    </dgm:pt>
    <dgm:pt modelId="{59F6C2B0-B773-4ADB-86AA-E3CF7680518A}" type="pres">
      <dgm:prSet presAssocID="{D63CE73E-35DE-48C3-8753-7648BC953C0D}" presName="spaceBetweenRectangles1" presStyleCnt="0"/>
      <dgm:spPr/>
    </dgm:pt>
    <dgm:pt modelId="{B0E1F84C-D563-44BC-8BD7-46D8F837902A}" type="pres">
      <dgm:prSet presAssocID="{660CF888-26B9-4DCA-B7E0-A150825288D0}" presName="composite1" presStyleCnt="0"/>
      <dgm:spPr/>
    </dgm:pt>
    <dgm:pt modelId="{AA687F1E-592A-4A16-9630-0E0C2D82BDEC}" type="pres">
      <dgm:prSet presAssocID="{660CF888-26B9-4DCA-B7E0-A150825288D0}" presName="parent1" presStyleLbl="alignNode1" presStyleIdx="4" presStyleCnt="6">
        <dgm:presLayoutVars>
          <dgm:chMax val="1"/>
          <dgm:chPref val="1"/>
          <dgm:bulletEnabled val="1"/>
        </dgm:presLayoutVars>
      </dgm:prSet>
      <dgm:spPr/>
    </dgm:pt>
    <dgm:pt modelId="{36210ACA-E081-40B5-87EC-500863B13ADD}" type="pres">
      <dgm:prSet presAssocID="{660CF888-26B9-4DCA-B7E0-A150825288D0}" presName="Childtext1" presStyleLbl="revTx" presStyleIdx="4" presStyleCnt="6" custLinFactNeighborY="0">
        <dgm:presLayoutVars>
          <dgm:bulletEnabled val="1"/>
        </dgm:presLayoutVars>
      </dgm:prSet>
      <dgm:spPr/>
    </dgm:pt>
    <dgm:pt modelId="{EA3C7446-024E-4EEF-BED4-FFB1F2246CF3}" type="pres">
      <dgm:prSet presAssocID="{660CF888-26B9-4DCA-B7E0-A150825288D0}" presName="ConnectLine1" presStyleLbl="sibTrans1D1" presStyleIdx="4" presStyleCnt="6"/>
      <dgm:spPr>
        <a:noFill/>
        <a:ln w="6350" cap="flat" cmpd="sng" algn="ctr">
          <a:solidFill>
            <a:schemeClr val="accent6"/>
          </a:solidFill>
          <a:prstDash val="dash"/>
          <a:miter lim="800000"/>
        </a:ln>
        <a:effectLst/>
      </dgm:spPr>
    </dgm:pt>
    <dgm:pt modelId="{FDC60305-8FBB-44FD-9B53-CDBFE9F7FDD0}" type="pres">
      <dgm:prSet presAssocID="{660CF888-26B9-4DCA-B7E0-A150825288D0}" presName="ConnectLineEnd1" presStyleLbl="lnNode1" presStyleIdx="4" presStyleCnt="6"/>
      <dgm:spPr>
        <a:solidFill>
          <a:schemeClr val="accent6"/>
        </a:solidFill>
        <a:ln>
          <a:noFill/>
        </a:ln>
      </dgm:spPr>
    </dgm:pt>
    <dgm:pt modelId="{24F9A8F5-7105-4D28-A633-EB8EEF371211}" type="pres">
      <dgm:prSet presAssocID="{660CF888-26B9-4DCA-B7E0-A150825288D0}" presName="EmptyPane1" presStyleCnt="0"/>
      <dgm:spPr/>
    </dgm:pt>
    <dgm:pt modelId="{F1F5E13B-2672-4759-B561-13FA519AB496}" type="pres">
      <dgm:prSet presAssocID="{197B6A99-6CC2-49FD-8495-CB34839ABB2C}" presName="spaceBetweenRectangles1" presStyleCnt="0"/>
      <dgm:spPr/>
    </dgm:pt>
    <dgm:pt modelId="{03163906-36D6-4FB8-BB18-E04FA84A47A6}" type="pres">
      <dgm:prSet presAssocID="{97DB74B5-36C1-4083-BE16-BE9779159093}" presName="composite1" presStyleCnt="0"/>
      <dgm:spPr/>
    </dgm:pt>
    <dgm:pt modelId="{B54E50C8-30CD-4A49-B6D7-34D9AB2A3043}" type="pres">
      <dgm:prSet presAssocID="{97DB74B5-36C1-4083-BE16-BE9779159093}" presName="parent1" presStyleLbl="alignNode1" presStyleIdx="5" presStyleCnt="6">
        <dgm:presLayoutVars>
          <dgm:chMax val="1"/>
          <dgm:chPref val="1"/>
          <dgm:bulletEnabled val="1"/>
        </dgm:presLayoutVars>
      </dgm:prSet>
      <dgm:spPr/>
    </dgm:pt>
    <dgm:pt modelId="{9679B796-2B40-4D87-8578-52BF0C29AEB4}" type="pres">
      <dgm:prSet presAssocID="{97DB74B5-36C1-4083-BE16-BE9779159093}" presName="Childtext1" presStyleLbl="revTx" presStyleIdx="5" presStyleCnt="6" custLinFactNeighborY="0">
        <dgm:presLayoutVars>
          <dgm:bulletEnabled val="1"/>
        </dgm:presLayoutVars>
      </dgm:prSet>
      <dgm:spPr/>
    </dgm:pt>
    <dgm:pt modelId="{894318B2-70C4-403D-BE3D-359CAB62002A}" type="pres">
      <dgm:prSet presAssocID="{97DB74B5-36C1-4083-BE16-BE9779159093}" presName="ConnectLine1" presStyleLbl="sibTrans1D1" presStyleIdx="5" presStyleCnt="6"/>
      <dgm:spPr>
        <a:noFill/>
        <a:ln w="6350" cap="flat" cmpd="sng" algn="ctr">
          <a:solidFill>
            <a:schemeClr val="accent6">
              <a:lumMod val="75000"/>
            </a:schemeClr>
          </a:solidFill>
          <a:prstDash val="dash"/>
          <a:miter lim="800000"/>
        </a:ln>
        <a:effectLst/>
      </dgm:spPr>
    </dgm:pt>
    <dgm:pt modelId="{C2518668-97A8-402E-BC0D-09AE8E2ABBE2}" type="pres">
      <dgm:prSet presAssocID="{97DB74B5-36C1-4083-BE16-BE9779159093}" presName="ConnectLineEnd1" presStyleLbl="lnNode1" presStyleIdx="5" presStyleCnt="6"/>
      <dgm:spPr>
        <a:solidFill>
          <a:schemeClr val="accent6">
            <a:lumMod val="75000"/>
          </a:schemeClr>
        </a:solidFill>
      </dgm:spPr>
    </dgm:pt>
    <dgm:pt modelId="{B8E1DD63-FDF0-4B15-85B7-2053E048AAC9}" type="pres">
      <dgm:prSet presAssocID="{97DB74B5-36C1-4083-BE16-BE977915909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3" destOrd="0" parTransId="{05E47BA5-F724-4AEE-9B5B-401F18E028E6}" sibTransId="{D63CE73E-35DE-48C3-8753-7648BC953C0D}"/>
    <dgm:cxn modelId="{5D9B3125-79DF-4C1A-AB86-4D167E1ED6BC}" type="presOf" srcId="{B059B0DE-AE0E-408C-98A7-05AB6DD73373}" destId="{9679B796-2B40-4D87-8578-52BF0C29AEB4}" srcOrd="0" destOrd="0" presId="urn:microsoft.com/office/officeart/2016/7/layout/RoundedRectangleTimeline"/>
    <dgm:cxn modelId="{BA5CF126-908D-4215-B2E2-AF7012301DA0}" srcId="{660CF888-26B9-4DCA-B7E0-A150825288D0}" destId="{BA1616FF-810F-45C9-9A2F-AC41CB3CC6BC}" srcOrd="0" destOrd="0" parTransId="{9544FBF8-477A-41E1-A1AC-3D721A7822EB}" sibTransId="{6F62B292-7542-4770-A5DA-AD6E93F9642D}"/>
    <dgm:cxn modelId="{2B314C5E-8665-454F-85C1-156BC537A6E4}" srcId="{08D92C00-0E82-46DF-A64E-ED494E39D6B6}" destId="{A8710285-698B-4C95-82A0-EE9D3558D564}" srcOrd="0" destOrd="0" parTransId="{02432A7E-675A-48F3-8F29-196293C64AB1}" sibTransId="{DD6EC4FF-F1AD-464A-B9F3-01234990D8C9}"/>
    <dgm:cxn modelId="{32EF2862-2950-4DF8-BEA8-CD19460CCA31}" srcId="{E5B2E815-0D19-41DC-B01B-4D608769620A}" destId="{E4033A39-DCC4-4038-9562-AEDDBBB37A99}" srcOrd="2"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47C7663-DE86-43C7-B3C9-9F5928A23C68}" srcId="{E5B2E815-0D19-41DC-B01B-4D608769620A}" destId="{660CF888-26B9-4DCA-B7E0-A150825288D0}" srcOrd="4" destOrd="0" parTransId="{C1C2508F-5620-49AF-BFC7-5EF96CC474E3}" sibTransId="{197B6A99-6CC2-49FD-8495-CB34839ABB2C}"/>
    <dgm:cxn modelId="{F92C866F-20C1-4FB0-A92D-0841FC3FAB59}" srcId="{E5B2E815-0D19-41DC-B01B-4D608769620A}" destId="{08D92C00-0E82-46DF-A64E-ED494E39D6B6}" srcOrd="1" destOrd="0" parTransId="{0550D7DF-3EDB-48FB-89CC-AE03ED1BF7F8}" sibTransId="{2E956FF2-FE9A-4DFE-BFED-A4D0DBDDB36B}"/>
    <dgm:cxn modelId="{B7BDCA73-65C2-4BF5-93F0-7A3D442F0CF3}" type="presOf" srcId="{BA1616FF-810F-45C9-9A2F-AC41CB3CC6BC}" destId="{36210ACA-E081-40B5-87EC-500863B13ADD}" srcOrd="0" destOrd="0" presId="urn:microsoft.com/office/officeart/2016/7/layout/RoundedRectangleTimeline"/>
    <dgm:cxn modelId="{465A5776-4A66-4B45-9D1D-8CF41D4CC45D}" type="presOf" srcId="{97DB74B5-36C1-4083-BE16-BE9779159093}" destId="{B54E50C8-30CD-4A49-B6D7-34D9AB2A3043}"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97D15D88-2DC1-4956-9B64-C442B4AE1CB3}" srcId="{E5B2E815-0D19-41DC-B01B-4D608769620A}" destId="{97DB74B5-36C1-4083-BE16-BE9779159093}" srcOrd="5" destOrd="0" parTransId="{6C1A497B-059D-41D7-B22F-7BDC6CFD947A}" sibTransId="{F04D9720-1E1D-4133-9C2F-A9F070591B2B}"/>
    <dgm:cxn modelId="{CEC8B788-971E-422E-A8E4-A00BBB2E51D9}" type="presOf" srcId="{660CF888-26B9-4DCA-B7E0-A150825288D0}" destId="{AA687F1E-592A-4A16-9630-0E0C2D82BDEC}"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6E406A5-4065-4695-BEF8-F446BC29ACCE}" type="presOf" srcId="{08D92C00-0E82-46DF-A64E-ED494E39D6B6}" destId="{A650D2B0-52E8-40D9-8AD6-A5170B43F474}"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4961C5D8-87CF-431D-8E8D-857C807E64B3}" srcId="{97DB74B5-36C1-4083-BE16-BE9779159093}" destId="{B059B0DE-AE0E-408C-98A7-05AB6DD73373}" srcOrd="0" destOrd="0" parTransId="{727AA871-1A31-445C-A336-3204D36FAC47}" sibTransId="{EB87680C-8ED2-476E-AF1D-D26D672907E1}"/>
    <dgm:cxn modelId="{0CA390ED-20D0-4931-9ED2-39898E967B4E}" type="presOf" srcId="{43CBB0A2-9D75-4264-8A30-3E8974B40658}" destId="{80CDBBF8-C6B4-4166-87C1-DC9120CC7586}" srcOrd="0" destOrd="0" presId="urn:microsoft.com/office/officeart/2016/7/layout/RoundedRectangleTimeline"/>
    <dgm:cxn modelId="{203B5BFA-3699-4DCB-9C2F-226D45C9B8D8}" type="presOf" srcId="{A8710285-698B-4C95-82A0-EE9D3558D564}" destId="{D62C5F86-63B4-47B4-BA32-1AABF77400AC}"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EF046080-DE1C-4DDF-AE67-5E472A3FC9C1}" type="presParOf" srcId="{196C9F68-3606-4282-A4C6-4485F1280B5F}" destId="{46690BCA-710C-4010-9DCF-F4D4A50CAA40}" srcOrd="2" destOrd="0" presId="urn:microsoft.com/office/officeart/2016/7/layout/RoundedRectangleTimeline"/>
    <dgm:cxn modelId="{0C3291FE-D07F-4BF7-BF0B-E3DC34513F2A}" type="presParOf" srcId="{46690BCA-710C-4010-9DCF-F4D4A50CAA40}" destId="{A650D2B0-52E8-40D9-8AD6-A5170B43F474}" srcOrd="0" destOrd="0" presId="urn:microsoft.com/office/officeart/2016/7/layout/RoundedRectangleTimeline"/>
    <dgm:cxn modelId="{04B321FE-2E34-4DD8-BDD8-033A763A4049}" type="presParOf" srcId="{46690BCA-710C-4010-9DCF-F4D4A50CAA40}" destId="{D62C5F86-63B4-47B4-BA32-1AABF77400AC}" srcOrd="1" destOrd="0" presId="urn:microsoft.com/office/officeart/2016/7/layout/RoundedRectangleTimeline"/>
    <dgm:cxn modelId="{FC570ED7-1EFB-4C08-A1A0-11D81F91B215}" type="presParOf" srcId="{46690BCA-710C-4010-9DCF-F4D4A50CAA40}" destId="{E3A52D82-1671-42BA-B666-21F555A2B3A7}" srcOrd="2" destOrd="0" presId="urn:microsoft.com/office/officeart/2016/7/layout/RoundedRectangleTimeline"/>
    <dgm:cxn modelId="{B05AED0D-2FA1-4F6B-B975-E743CCA92DAE}" type="presParOf" srcId="{46690BCA-710C-4010-9DCF-F4D4A50CAA40}" destId="{24956AC7-7F23-4DF3-8721-5FE06DC461CA}" srcOrd="3" destOrd="0" presId="urn:microsoft.com/office/officeart/2016/7/layout/RoundedRectangleTimeline"/>
    <dgm:cxn modelId="{9598858B-8CFF-43DE-AB9C-B6149DB90B5A}" type="presParOf" srcId="{46690BCA-710C-4010-9DCF-F4D4A50CAA40}" destId="{C2BFD16F-F72B-435F-AB0B-56F115528688}" srcOrd="4" destOrd="0" presId="urn:microsoft.com/office/officeart/2016/7/layout/RoundedRectangleTimeline"/>
    <dgm:cxn modelId="{07B98066-6CB5-46CC-BB20-063339BC4CA9}" type="presParOf" srcId="{196C9F68-3606-4282-A4C6-4485F1280B5F}" destId="{3C5999A7-2D40-4FBB-8E86-2662FA6B84C4}" srcOrd="3" destOrd="0" presId="urn:microsoft.com/office/officeart/2016/7/layout/RoundedRectangleTimeline"/>
    <dgm:cxn modelId="{74F95C78-3813-45AA-932B-C94A3B7513CB}" type="presParOf" srcId="{196C9F68-3606-4282-A4C6-4485F1280B5F}" destId="{07989479-D1A2-4D15-AA3A-B0CFFB9F91D9}" srcOrd="4"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5" destOrd="0" presId="urn:microsoft.com/office/officeart/2016/7/layout/RoundedRectangleTimeline"/>
    <dgm:cxn modelId="{46F7084B-A873-4467-94F4-3AD8C57AA15B}" type="presParOf" srcId="{196C9F68-3606-4282-A4C6-4485F1280B5F}" destId="{FB379A6E-C0F9-420B-90FC-2785E757E6AE}" srcOrd="6"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EBC6C4B1-C34F-422A-A8DD-FC2F19BCEB5C}" type="presParOf" srcId="{196C9F68-3606-4282-A4C6-4485F1280B5F}" destId="{59F6C2B0-B773-4ADB-86AA-E3CF7680518A}" srcOrd="7" destOrd="0" presId="urn:microsoft.com/office/officeart/2016/7/layout/RoundedRectangleTimeline"/>
    <dgm:cxn modelId="{B44021F9-64F2-42AF-8887-CE643D474544}" type="presParOf" srcId="{196C9F68-3606-4282-A4C6-4485F1280B5F}" destId="{B0E1F84C-D563-44BC-8BD7-46D8F837902A}" srcOrd="8" destOrd="0" presId="urn:microsoft.com/office/officeart/2016/7/layout/RoundedRectangleTimeline"/>
    <dgm:cxn modelId="{FCA62D8C-0836-470B-887D-2F5190C1E251}" type="presParOf" srcId="{B0E1F84C-D563-44BC-8BD7-46D8F837902A}" destId="{AA687F1E-592A-4A16-9630-0E0C2D82BDEC}" srcOrd="0" destOrd="0" presId="urn:microsoft.com/office/officeart/2016/7/layout/RoundedRectangleTimeline"/>
    <dgm:cxn modelId="{4C911D76-BB97-4623-868F-355DF8DF2AAB}" type="presParOf" srcId="{B0E1F84C-D563-44BC-8BD7-46D8F837902A}" destId="{36210ACA-E081-40B5-87EC-500863B13ADD}" srcOrd="1" destOrd="0" presId="urn:microsoft.com/office/officeart/2016/7/layout/RoundedRectangleTimeline"/>
    <dgm:cxn modelId="{C8C41DEA-3865-4846-8FD4-E6DFCC957E91}" type="presParOf" srcId="{B0E1F84C-D563-44BC-8BD7-46D8F837902A}" destId="{EA3C7446-024E-4EEF-BED4-FFB1F2246CF3}" srcOrd="2" destOrd="0" presId="urn:microsoft.com/office/officeart/2016/7/layout/RoundedRectangleTimeline"/>
    <dgm:cxn modelId="{22828323-B902-4F1B-89BB-C3A7000232ED}" type="presParOf" srcId="{B0E1F84C-D563-44BC-8BD7-46D8F837902A}" destId="{FDC60305-8FBB-44FD-9B53-CDBFE9F7FDD0}" srcOrd="3" destOrd="0" presId="urn:microsoft.com/office/officeart/2016/7/layout/RoundedRectangleTimeline"/>
    <dgm:cxn modelId="{1F4954B3-28D9-4959-A137-A17D9A25E472}" type="presParOf" srcId="{B0E1F84C-D563-44BC-8BD7-46D8F837902A}" destId="{24F9A8F5-7105-4D28-A633-EB8EEF371211}" srcOrd="4" destOrd="0" presId="urn:microsoft.com/office/officeart/2016/7/layout/RoundedRectangleTimeline"/>
    <dgm:cxn modelId="{E5C70CFA-FDF3-429E-9DC4-FCC0A221C639}" type="presParOf" srcId="{196C9F68-3606-4282-A4C6-4485F1280B5F}" destId="{F1F5E13B-2672-4759-B561-13FA519AB496}" srcOrd="9" destOrd="0" presId="urn:microsoft.com/office/officeart/2016/7/layout/RoundedRectangleTimeline"/>
    <dgm:cxn modelId="{2E1BA3A4-18DB-49E6-9DF9-3510522C180C}" type="presParOf" srcId="{196C9F68-3606-4282-A4C6-4485F1280B5F}" destId="{03163906-36D6-4FB8-BB18-E04FA84A47A6}" srcOrd="10" destOrd="0" presId="urn:microsoft.com/office/officeart/2016/7/layout/RoundedRectangleTimeline"/>
    <dgm:cxn modelId="{6FDBCE34-B62A-4AB3-92F1-8B57B7B1B86B}" type="presParOf" srcId="{03163906-36D6-4FB8-BB18-E04FA84A47A6}" destId="{B54E50C8-30CD-4A49-B6D7-34D9AB2A3043}" srcOrd="0" destOrd="0" presId="urn:microsoft.com/office/officeart/2016/7/layout/RoundedRectangleTimeline"/>
    <dgm:cxn modelId="{33895046-1F00-4017-9E23-59160C869AAA}" type="presParOf" srcId="{03163906-36D6-4FB8-BB18-E04FA84A47A6}" destId="{9679B796-2B40-4D87-8578-52BF0C29AEB4}" srcOrd="1" destOrd="0" presId="urn:microsoft.com/office/officeart/2016/7/layout/RoundedRectangleTimeline"/>
    <dgm:cxn modelId="{12ECDFF8-EE38-4217-84A5-B6DB76365A88}" type="presParOf" srcId="{03163906-36D6-4FB8-BB18-E04FA84A47A6}" destId="{894318B2-70C4-403D-BE3D-359CAB62002A}" srcOrd="2" destOrd="0" presId="urn:microsoft.com/office/officeart/2016/7/layout/RoundedRectangleTimeline"/>
    <dgm:cxn modelId="{DB815251-1804-4927-8D3C-488788811B42}" type="presParOf" srcId="{03163906-36D6-4FB8-BB18-E04FA84A47A6}" destId="{C2518668-97A8-402E-BC0D-09AE8E2ABBE2}" srcOrd="3" destOrd="0" presId="urn:microsoft.com/office/officeart/2016/7/layout/RoundedRectangleTimeline"/>
    <dgm:cxn modelId="{E71AA971-1AAE-4077-BE68-1019D6BC222D}" type="presParOf" srcId="{03163906-36D6-4FB8-BB18-E04FA84A47A6}" destId="{B8E1DD63-FDF0-4B15-85B7-2053E048AAC9}" srcOrd="4" destOrd="0" presId="urn:microsoft.com/office/officeart/2016/7/layout/RoundedRectangleTimeline"/>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104012" y="1386998"/>
          <a:ext cx="420874" cy="1577340"/>
        </a:xfrm>
        <a:prstGeom prst="round2Same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err="1"/>
            <a:t>Ingest</a:t>
          </a:r>
          <a:endParaRPr lang="pl-PL" sz="1400" kern="1200" noProof="0" dirty="0"/>
        </a:p>
      </dsp:txBody>
      <dsp:txXfrm rot="5400000">
        <a:off x="546325" y="1985776"/>
        <a:ext cx="1556795" cy="379784"/>
      </dsp:txXfrm>
    </dsp:sp>
    <dsp:sp modelId="{45A02F84-C6CB-43F5-AEE4-3EA66C2BD25F}">
      <dsp:nvSpPr>
        <dsp:cNvPr id="0" name=""/>
        <dsp:cNvSpPr/>
      </dsp:nvSpPr>
      <dsp:spPr>
        <a:xfrm>
          <a:off x="132207" y="0"/>
          <a:ext cx="2628900"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rtlCol="0" anchor="b" anchorCtr="1">
          <a:noAutofit/>
        </a:bodyPr>
        <a:lstStyle/>
        <a:p>
          <a:pPr marL="0" lvl="0" indent="0" algn="ctr" defTabSz="711200" rtl="0">
            <a:lnSpc>
              <a:spcPct val="90000"/>
            </a:lnSpc>
            <a:spcBef>
              <a:spcPct val="0"/>
            </a:spcBef>
            <a:spcAft>
              <a:spcPct val="35000"/>
            </a:spcAft>
            <a:buNone/>
          </a:pPr>
          <a:r>
            <a:rPr lang="en-US" sz="1600" b="1" i="0" u="none" kern="1200" noProof="0" dirty="0"/>
            <a:t>Step 1</a:t>
          </a:r>
        </a:p>
        <a:p>
          <a:pPr marL="0" lvl="0" indent="0" algn="ctr" defTabSz="711200" rtl="0">
            <a:lnSpc>
              <a:spcPct val="90000"/>
            </a:lnSpc>
            <a:spcBef>
              <a:spcPct val="0"/>
            </a:spcBef>
            <a:spcAft>
              <a:spcPct val="35000"/>
            </a:spcAft>
            <a:buNone/>
          </a:pPr>
          <a:r>
            <a:rPr lang="en-US" sz="1600" b="0" i="0" u="none" kern="1200" noProof="0" dirty="0"/>
            <a:t>Extracting data from API,</a:t>
          </a:r>
        </a:p>
        <a:p>
          <a:pPr marL="0" lvl="0" indent="0" algn="ctr" defTabSz="711200" rtl="0">
            <a:lnSpc>
              <a:spcPct val="90000"/>
            </a:lnSpc>
            <a:spcBef>
              <a:spcPct val="0"/>
            </a:spcBef>
            <a:spcAft>
              <a:spcPct val="35000"/>
            </a:spcAft>
            <a:buNone/>
          </a:pPr>
          <a:r>
            <a:rPr lang="en-US" sz="1600" b="0" i="0" u="none" kern="1200" noProof="0" dirty="0"/>
            <a:t>copying CSV files for data enrichment.</a:t>
          </a:r>
          <a:endParaRPr lang="en-US" sz="1600" kern="1200" noProof="0" dirty="0"/>
        </a:p>
      </dsp:txBody>
      <dsp:txXfrm>
        <a:off x="132207" y="0"/>
        <a:ext cx="2628900" cy="1522968"/>
      </dsp:txXfrm>
    </dsp:sp>
    <dsp:sp modelId="{6BA46904-CB7C-4538-BD49-D3891EF19552}">
      <dsp:nvSpPr>
        <dsp:cNvPr id="0" name=""/>
        <dsp:cNvSpPr/>
      </dsp:nvSpPr>
      <dsp:spPr>
        <a:xfrm>
          <a:off x="1314450" y="1609995"/>
          <a:ext cx="0" cy="348107"/>
        </a:xfrm>
        <a:prstGeom prst="line">
          <a:avLst/>
        </a:prstGeom>
        <a:noFill/>
        <a:ln w="635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270936" y="1522968"/>
          <a:ext cx="87026" cy="8702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50D2B0-52E8-40D9-8AD6-A5170B43F474}">
      <dsp:nvSpPr>
        <dsp:cNvPr id="0" name=""/>
        <dsp:cNvSpPr/>
      </dsp:nvSpPr>
      <dsp:spPr>
        <a:xfrm>
          <a:off x="2103120" y="1958102"/>
          <a:ext cx="1577340" cy="435133"/>
        </a:xfrm>
        <a:prstGeom prst="rect">
          <a:avLst/>
        </a:prstGeom>
        <a:solidFill>
          <a:schemeClr val="tx1">
            <a:lumMod val="95000"/>
            <a:lumOff val="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a:t>Streaming</a:t>
          </a:r>
        </a:p>
      </dsp:txBody>
      <dsp:txXfrm>
        <a:off x="2103120" y="1958102"/>
        <a:ext cx="1577340" cy="435133"/>
      </dsp:txXfrm>
    </dsp:sp>
    <dsp:sp modelId="{D62C5F86-63B4-47B4-BA32-1AABF77400AC}">
      <dsp:nvSpPr>
        <dsp:cNvPr id="0" name=""/>
        <dsp:cNvSpPr/>
      </dsp:nvSpPr>
      <dsp:spPr>
        <a:xfrm>
          <a:off x="1577340" y="2828369"/>
          <a:ext cx="26288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rtlCol="0" anchor="t" anchorCtr="1">
          <a:noAutofit/>
        </a:bodyPr>
        <a:lstStyle/>
        <a:p>
          <a:pPr marL="0" lvl="0" indent="0" algn="ctr" defTabSz="711200" rtl="0">
            <a:lnSpc>
              <a:spcPct val="90000"/>
            </a:lnSpc>
            <a:spcBef>
              <a:spcPct val="0"/>
            </a:spcBef>
            <a:spcAft>
              <a:spcPct val="35000"/>
            </a:spcAft>
            <a:buNone/>
          </a:pPr>
          <a:r>
            <a:rPr lang="en-US" sz="1600" b="1" i="0" u="none" kern="1200" noProof="0" dirty="0"/>
            <a:t>Step 2</a:t>
          </a:r>
        </a:p>
        <a:p>
          <a:pPr marL="0" lvl="0" indent="0" algn="ctr" defTabSz="711200" rtl="0">
            <a:lnSpc>
              <a:spcPct val="90000"/>
            </a:lnSpc>
            <a:spcBef>
              <a:spcPct val="0"/>
            </a:spcBef>
            <a:spcAft>
              <a:spcPct val="35000"/>
            </a:spcAft>
            <a:buNone/>
          </a:pPr>
          <a:r>
            <a:rPr lang="en-US" sz="1600" b="0" kern="1200" noProof="0" dirty="0"/>
            <a:t>Streaming data from Azure App Service application through Kafka</a:t>
          </a:r>
        </a:p>
      </dsp:txBody>
      <dsp:txXfrm>
        <a:off x="1577340" y="2828369"/>
        <a:ext cx="2628899" cy="1522968"/>
      </dsp:txXfrm>
    </dsp:sp>
    <dsp:sp modelId="{E3A52D82-1671-42BA-B666-21F555A2B3A7}">
      <dsp:nvSpPr>
        <dsp:cNvPr id="0" name=""/>
        <dsp:cNvSpPr/>
      </dsp:nvSpPr>
      <dsp:spPr>
        <a:xfrm>
          <a:off x="2891790" y="2393235"/>
          <a:ext cx="0" cy="348107"/>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4956AC7-7F23-4DF3-8721-5FE06DC461CA}">
      <dsp:nvSpPr>
        <dsp:cNvPr id="0" name=""/>
        <dsp:cNvSpPr/>
      </dsp:nvSpPr>
      <dsp:spPr>
        <a:xfrm>
          <a:off x="2848276" y="2741342"/>
          <a:ext cx="87026" cy="8702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3680460" y="1958102"/>
          <a:ext cx="1577340" cy="435133"/>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en-US" sz="1400" b="0" i="0" kern="1200" dirty="0"/>
            <a:t>St</a:t>
          </a:r>
          <a:r>
            <a:rPr lang="pl-PL" sz="1400" b="0" i="0" kern="1200" dirty="0" err="1"/>
            <a:t>orage</a:t>
          </a:r>
          <a:endParaRPr lang="pl-PL" sz="1400" kern="1200" noProof="0" dirty="0"/>
        </a:p>
      </dsp:txBody>
      <dsp:txXfrm>
        <a:off x="3680460" y="1958102"/>
        <a:ext cx="1577340" cy="435133"/>
      </dsp:txXfrm>
    </dsp:sp>
    <dsp:sp modelId="{FEBD3C2A-A340-470A-A475-AE614EA07678}">
      <dsp:nvSpPr>
        <dsp:cNvPr id="0" name=""/>
        <dsp:cNvSpPr/>
      </dsp:nvSpPr>
      <dsp:spPr>
        <a:xfrm>
          <a:off x="3154680" y="0"/>
          <a:ext cx="2628900"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rtlCol="0" anchor="b" anchorCtr="1">
          <a:noAutofit/>
        </a:bodyPr>
        <a:lstStyle/>
        <a:p>
          <a:pPr marL="0" lvl="0" indent="0" algn="ctr" defTabSz="711200" rtl="0">
            <a:lnSpc>
              <a:spcPct val="90000"/>
            </a:lnSpc>
            <a:spcBef>
              <a:spcPct val="0"/>
            </a:spcBef>
            <a:spcAft>
              <a:spcPct val="35000"/>
            </a:spcAft>
            <a:buNone/>
          </a:pPr>
          <a:r>
            <a:rPr lang="en-US" sz="1600" b="1" i="0" u="none" kern="1200" noProof="0" dirty="0"/>
            <a:t>Step 3</a:t>
          </a:r>
        </a:p>
        <a:p>
          <a:pPr marL="0" lvl="0" indent="0" algn="ctr" defTabSz="711200" rtl="0">
            <a:lnSpc>
              <a:spcPct val="90000"/>
            </a:lnSpc>
            <a:spcBef>
              <a:spcPct val="0"/>
            </a:spcBef>
            <a:spcAft>
              <a:spcPct val="35000"/>
            </a:spcAft>
            <a:buNone/>
          </a:pPr>
          <a:r>
            <a:rPr lang="en-US" sz="1600" b="0" i="0" u="none" kern="1200" noProof="0" dirty="0"/>
            <a:t>Saving data from Kafka consumer to a Delta table, storing CSV files in DBFS.</a:t>
          </a:r>
          <a:endParaRPr lang="en-US" sz="1600" kern="1200" noProof="0" dirty="0"/>
        </a:p>
      </dsp:txBody>
      <dsp:txXfrm>
        <a:off x="3154680" y="0"/>
        <a:ext cx="2628900" cy="1522968"/>
      </dsp:txXfrm>
    </dsp:sp>
    <dsp:sp modelId="{080474C8-0FEA-4FD1-97F1-0978CFB4A37F}">
      <dsp:nvSpPr>
        <dsp:cNvPr id="0" name=""/>
        <dsp:cNvSpPr/>
      </dsp:nvSpPr>
      <dsp:spPr>
        <a:xfrm>
          <a:off x="4469130" y="1609995"/>
          <a:ext cx="0" cy="348107"/>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4425616" y="1522968"/>
          <a:ext cx="87026" cy="8702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5257800" y="1958102"/>
          <a:ext cx="1577339" cy="435133"/>
        </a:xfrm>
        <a:prstGeom prst="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a:t>Processing</a:t>
          </a:r>
        </a:p>
      </dsp:txBody>
      <dsp:txXfrm>
        <a:off x="5257800" y="1958102"/>
        <a:ext cx="1577339" cy="435133"/>
      </dsp:txXfrm>
    </dsp:sp>
    <dsp:sp modelId="{80CDBBF8-C6B4-4166-87C1-DC9120CC7586}">
      <dsp:nvSpPr>
        <dsp:cNvPr id="0" name=""/>
        <dsp:cNvSpPr/>
      </dsp:nvSpPr>
      <dsp:spPr>
        <a:xfrm>
          <a:off x="4732020" y="2828369"/>
          <a:ext cx="26288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rtlCol="0" anchor="t" anchorCtr="1">
          <a:noAutofit/>
        </a:bodyPr>
        <a:lstStyle/>
        <a:p>
          <a:pPr marL="0" lvl="0" indent="0" algn="ctr" defTabSz="711200" rtl="0">
            <a:lnSpc>
              <a:spcPct val="90000"/>
            </a:lnSpc>
            <a:spcBef>
              <a:spcPct val="0"/>
            </a:spcBef>
            <a:spcAft>
              <a:spcPct val="35000"/>
            </a:spcAft>
            <a:buNone/>
          </a:pPr>
          <a:r>
            <a:rPr lang="en-US" sz="1600" b="1" i="0" u="none" kern="1200" noProof="0" dirty="0"/>
            <a:t>Step 4</a:t>
          </a:r>
        </a:p>
        <a:p>
          <a:pPr marL="0" lvl="0" indent="0" algn="ctr" defTabSz="711200" rtl="0">
            <a:lnSpc>
              <a:spcPct val="90000"/>
            </a:lnSpc>
            <a:spcBef>
              <a:spcPct val="0"/>
            </a:spcBef>
            <a:spcAft>
              <a:spcPct val="35000"/>
            </a:spcAft>
            <a:buNone/>
          </a:pPr>
          <a:r>
            <a:rPr lang="en-US" sz="1600" b="0" i="0" u="none" kern="1200" noProof="0" dirty="0"/>
            <a:t>In Spark: converting data to proper schemas and cleaning</a:t>
          </a:r>
          <a:endParaRPr lang="en-US" sz="1600" kern="1200" noProof="0" dirty="0"/>
        </a:p>
      </dsp:txBody>
      <dsp:txXfrm>
        <a:off x="4732020" y="2828369"/>
        <a:ext cx="2628899" cy="1522968"/>
      </dsp:txXfrm>
    </dsp:sp>
    <dsp:sp modelId="{89759DE5-9F8A-470E-A6D8-F13BB4DEE93D}">
      <dsp:nvSpPr>
        <dsp:cNvPr id="0" name=""/>
        <dsp:cNvSpPr/>
      </dsp:nvSpPr>
      <dsp:spPr>
        <a:xfrm>
          <a:off x="6046470" y="2393235"/>
          <a:ext cx="0" cy="348107"/>
        </a:xfrm>
        <a:prstGeom prst="line">
          <a:avLst/>
        </a:prstGeom>
        <a:noFill/>
        <a:ln w="6350" cap="flat" cmpd="sng" algn="ctr">
          <a:solidFill>
            <a:schemeClr val="accent5"/>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6002956" y="2741342"/>
          <a:ext cx="87026" cy="87026"/>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F1E-592A-4A16-9630-0E0C2D82BDEC}">
      <dsp:nvSpPr>
        <dsp:cNvPr id="0" name=""/>
        <dsp:cNvSpPr/>
      </dsp:nvSpPr>
      <dsp:spPr>
        <a:xfrm>
          <a:off x="6835140" y="1958102"/>
          <a:ext cx="1577339" cy="435133"/>
        </a:xfrm>
        <a:prstGeom prst="rect">
          <a:avLst/>
        </a:prstGeom>
        <a:solidFill>
          <a:schemeClr val="accent6"/>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a:t>Analysis</a:t>
          </a:r>
        </a:p>
      </dsp:txBody>
      <dsp:txXfrm>
        <a:off x="6835140" y="1958102"/>
        <a:ext cx="1577339" cy="435133"/>
      </dsp:txXfrm>
    </dsp:sp>
    <dsp:sp modelId="{36210ACA-E081-40B5-87EC-500863B13ADD}">
      <dsp:nvSpPr>
        <dsp:cNvPr id="0" name=""/>
        <dsp:cNvSpPr/>
      </dsp:nvSpPr>
      <dsp:spPr>
        <a:xfrm>
          <a:off x="6309360" y="0"/>
          <a:ext cx="26288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rtlCol="0" anchor="b" anchorCtr="1">
          <a:noAutofit/>
        </a:bodyPr>
        <a:lstStyle/>
        <a:p>
          <a:pPr marL="0" lvl="0" indent="0" algn="ctr" defTabSz="711200" rtl="0">
            <a:lnSpc>
              <a:spcPct val="90000"/>
            </a:lnSpc>
            <a:spcBef>
              <a:spcPct val="0"/>
            </a:spcBef>
            <a:spcAft>
              <a:spcPct val="35000"/>
            </a:spcAft>
            <a:buNone/>
          </a:pPr>
          <a:r>
            <a:rPr lang="en-US" sz="1600" b="1" i="0" u="none" kern="1200" noProof="0" dirty="0"/>
            <a:t>Step 5</a:t>
          </a:r>
        </a:p>
        <a:p>
          <a:pPr marL="0" lvl="0" indent="0" algn="ctr" defTabSz="711200" rtl="0">
            <a:lnSpc>
              <a:spcPct val="90000"/>
            </a:lnSpc>
            <a:spcBef>
              <a:spcPct val="0"/>
            </a:spcBef>
            <a:spcAft>
              <a:spcPct val="35000"/>
            </a:spcAft>
            <a:buNone/>
          </a:pPr>
          <a:r>
            <a:rPr lang="en-US" sz="1600" b="0" i="0" u="none" kern="1200" noProof="0" dirty="0"/>
            <a:t>In Spark: sorting, aggregating, determining coefficients.</a:t>
          </a:r>
          <a:endParaRPr lang="en-US" sz="1600" kern="1200" noProof="0" dirty="0"/>
        </a:p>
      </dsp:txBody>
      <dsp:txXfrm>
        <a:off x="6309360" y="0"/>
        <a:ext cx="2628899" cy="1522968"/>
      </dsp:txXfrm>
    </dsp:sp>
    <dsp:sp modelId="{EA3C7446-024E-4EEF-BED4-FFB1F2246CF3}">
      <dsp:nvSpPr>
        <dsp:cNvPr id="0" name=""/>
        <dsp:cNvSpPr/>
      </dsp:nvSpPr>
      <dsp:spPr>
        <a:xfrm>
          <a:off x="7623810" y="1609995"/>
          <a:ext cx="0" cy="348107"/>
        </a:xfrm>
        <a:prstGeom prst="line">
          <a:avLst/>
        </a:prstGeom>
        <a:noFill/>
        <a:ln w="6350" cap="flat" cmpd="sng" algn="ctr">
          <a:solidFill>
            <a:schemeClr val="accent6"/>
          </a:solidFill>
          <a:prstDash val="dash"/>
          <a:miter lim="800000"/>
        </a:ln>
        <a:effectLst/>
      </dsp:spPr>
      <dsp:style>
        <a:lnRef idx="1">
          <a:scrgbClr r="0" g="0" b="0"/>
        </a:lnRef>
        <a:fillRef idx="0">
          <a:scrgbClr r="0" g="0" b="0"/>
        </a:fillRef>
        <a:effectRef idx="0">
          <a:scrgbClr r="0" g="0" b="0"/>
        </a:effectRef>
        <a:fontRef idx="minor"/>
      </dsp:style>
    </dsp:sp>
    <dsp:sp modelId="{FDC60305-8FBB-44FD-9B53-CDBFE9F7FDD0}">
      <dsp:nvSpPr>
        <dsp:cNvPr id="0" name=""/>
        <dsp:cNvSpPr/>
      </dsp:nvSpPr>
      <dsp:spPr>
        <a:xfrm>
          <a:off x="7580296" y="1522968"/>
          <a:ext cx="87026" cy="87026"/>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E50C8-30CD-4A49-B6D7-34D9AB2A3043}">
      <dsp:nvSpPr>
        <dsp:cNvPr id="0" name=""/>
        <dsp:cNvSpPr/>
      </dsp:nvSpPr>
      <dsp:spPr>
        <a:xfrm rot="5400000">
          <a:off x="8983583" y="1386999"/>
          <a:ext cx="435133" cy="1577339"/>
        </a:xfrm>
        <a:prstGeom prst="round2SameRect">
          <a:avLst/>
        </a:prstGeom>
        <a:solidFill>
          <a:schemeClr val="accent6">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err="1"/>
            <a:t>Serving</a:t>
          </a:r>
          <a:endParaRPr lang="pl-PL" sz="1400" kern="1200" noProof="0" dirty="0"/>
        </a:p>
      </dsp:txBody>
      <dsp:txXfrm rot="-5400000">
        <a:off x="8412481" y="1979343"/>
        <a:ext cx="1556098" cy="392651"/>
      </dsp:txXfrm>
    </dsp:sp>
    <dsp:sp modelId="{9679B796-2B40-4D87-8578-52BF0C29AEB4}">
      <dsp:nvSpPr>
        <dsp:cNvPr id="0" name=""/>
        <dsp:cNvSpPr/>
      </dsp:nvSpPr>
      <dsp:spPr>
        <a:xfrm>
          <a:off x="7886699" y="2828369"/>
          <a:ext cx="26288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rtlCol="0" anchor="t" anchorCtr="1">
          <a:noAutofit/>
        </a:bodyPr>
        <a:lstStyle/>
        <a:p>
          <a:pPr marL="0" lvl="0" indent="0" algn="ctr" defTabSz="711200" rtl="0">
            <a:lnSpc>
              <a:spcPct val="90000"/>
            </a:lnSpc>
            <a:spcBef>
              <a:spcPct val="0"/>
            </a:spcBef>
            <a:spcAft>
              <a:spcPct val="35000"/>
            </a:spcAft>
            <a:buNone/>
          </a:pPr>
          <a:r>
            <a:rPr lang="en-US" sz="1600" b="1" i="0" u="none" kern="1200" noProof="0" dirty="0"/>
            <a:t>Step 6</a:t>
          </a:r>
        </a:p>
        <a:p>
          <a:pPr marL="0" lvl="0" indent="0" algn="ctr" defTabSz="711200" rtl="0">
            <a:lnSpc>
              <a:spcPct val="90000"/>
            </a:lnSpc>
            <a:spcBef>
              <a:spcPct val="0"/>
            </a:spcBef>
            <a:spcAft>
              <a:spcPct val="35000"/>
            </a:spcAft>
            <a:buNone/>
          </a:pPr>
          <a:r>
            <a:rPr lang="en-US" sz="1600" kern="1200" noProof="0" dirty="0"/>
            <a:t>Storing data in Azure SQL Database, Displaying figures and maps in an Azure App Service application.</a:t>
          </a:r>
        </a:p>
      </dsp:txBody>
      <dsp:txXfrm>
        <a:off x="7886699" y="2828369"/>
        <a:ext cx="2628899" cy="1522968"/>
      </dsp:txXfrm>
    </dsp:sp>
    <dsp:sp modelId="{894318B2-70C4-403D-BE3D-359CAB62002A}">
      <dsp:nvSpPr>
        <dsp:cNvPr id="0" name=""/>
        <dsp:cNvSpPr/>
      </dsp:nvSpPr>
      <dsp:spPr>
        <a:xfrm>
          <a:off x="9201149" y="2393235"/>
          <a:ext cx="0" cy="348107"/>
        </a:xfrm>
        <a:prstGeom prst="line">
          <a:avLst/>
        </a:prstGeom>
        <a:noFill/>
        <a:ln w="6350" cap="flat" cmpd="sng" algn="ctr">
          <a:solidFill>
            <a:schemeClr val="accent6">
              <a:lumMod val="75000"/>
            </a:schemeClr>
          </a:solidFill>
          <a:prstDash val="dash"/>
          <a:miter lim="800000"/>
        </a:ln>
        <a:effectLst/>
      </dsp:spPr>
      <dsp:style>
        <a:lnRef idx="1">
          <a:scrgbClr r="0" g="0" b="0"/>
        </a:lnRef>
        <a:fillRef idx="0">
          <a:scrgbClr r="0" g="0" b="0"/>
        </a:fillRef>
        <a:effectRef idx="0">
          <a:scrgbClr r="0" g="0" b="0"/>
        </a:effectRef>
        <a:fontRef idx="minor"/>
      </dsp:style>
    </dsp:sp>
    <dsp:sp modelId="{C2518668-97A8-402E-BC0D-09AE8E2ABBE2}">
      <dsp:nvSpPr>
        <dsp:cNvPr id="0" name=""/>
        <dsp:cNvSpPr/>
      </dsp:nvSpPr>
      <dsp:spPr>
        <a:xfrm>
          <a:off x="9157636" y="2741342"/>
          <a:ext cx="87026" cy="87026"/>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Oś czasu w prostokącie zaokrąglonym"/>
  <dgm:desc val="Służy do wyświetlania listy zdarzeń uporządkowanych w kolejności chronologicznej. Niewidoczne pole zawiera opis, a daty są pokazywane w prostokątach, z wyjątkiem pierwszego i ostatniego elementu, które mają zaokrąglone rogi. Może służyć do wyświetlania dużej ilość tekstu z długimi, opisowymi datami."/>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l-PL" sz="1200"/>
            </a:lvl1pPr>
          </a:lstStyle>
          <a:p>
            <a:pPr rtl="0"/>
            <a:endParaRPr lang="pl-PL"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l-PL" sz="1200"/>
            </a:lvl1pPr>
          </a:lstStyle>
          <a:p>
            <a:pPr rtl="0"/>
            <a:fld id="{3D3DD571-E22F-4A38-B450-8CCBD829A548}" type="datetimeFigureOut">
              <a:rPr lang="pl-PL"/>
              <a:t>27.03.2024</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l-PL"/>
            </a:defPPr>
          </a:lstStyle>
          <a:p>
            <a:pPr rtl="0"/>
            <a:endParaRPr lang="pl-PL"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l-PL" sz="1200"/>
            </a:lvl1pPr>
          </a:lstStyle>
          <a:p>
            <a:pPr rtl="0"/>
            <a:endParaRPr lang="pl-PL"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l-PL" sz="1200"/>
            </a:lvl1pPr>
          </a:lstStyle>
          <a:p>
            <a:pPr rtl="0"/>
            <a:fld id="{BC0C2C40-CB1C-4820-9151-EC51EC2E7E0F}" type="slidenum">
              <a:rPr lang="pl-PL"/>
              <a:t>‹#›</a:t>
            </a:fld>
            <a:endParaRPr lang="pl-PL"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lang="pl-PL" sz="1200" kern="1200">
        <a:solidFill>
          <a:schemeClr val="tx1"/>
        </a:solidFill>
        <a:latin typeface="+mn-lt"/>
        <a:ea typeface="+mn-ea"/>
        <a:cs typeface="+mn-cs"/>
      </a:defRPr>
    </a:lvl1pPr>
    <a:lvl2pPr marL="457200" algn="l" defTabSz="914400" rtl="0" eaLnBrk="1" latinLnBrk="0" hangingPunct="1">
      <a:defRPr lang="pl-PL" sz="1200" kern="1200">
        <a:solidFill>
          <a:schemeClr val="tx1"/>
        </a:solidFill>
        <a:latin typeface="+mn-lt"/>
        <a:ea typeface="+mn-ea"/>
        <a:cs typeface="+mn-cs"/>
      </a:defRPr>
    </a:lvl2pPr>
    <a:lvl3pPr marL="914400" algn="l" defTabSz="914400" rtl="0" eaLnBrk="1" latinLnBrk="0" hangingPunct="1">
      <a:defRPr lang="pl-PL" sz="1200" kern="1200">
        <a:solidFill>
          <a:schemeClr val="tx1"/>
        </a:solidFill>
        <a:latin typeface="+mn-lt"/>
        <a:ea typeface="+mn-ea"/>
        <a:cs typeface="+mn-cs"/>
      </a:defRPr>
    </a:lvl3pPr>
    <a:lvl4pPr marL="1371600" algn="l" defTabSz="914400" rtl="0" eaLnBrk="1" latinLnBrk="0" hangingPunct="1">
      <a:defRPr lang="pl-PL" sz="1200" kern="1200">
        <a:solidFill>
          <a:schemeClr val="tx1"/>
        </a:solidFill>
        <a:latin typeface="+mn-lt"/>
        <a:ea typeface="+mn-ea"/>
        <a:cs typeface="+mn-cs"/>
      </a:defRPr>
    </a:lvl4pPr>
    <a:lvl5pPr marL="1828800" algn="l" defTabSz="914400" rtl="0" eaLnBrk="1" latinLnBrk="0" hangingPunct="1">
      <a:defRPr lang="pl-PL" sz="1200" kern="1200">
        <a:solidFill>
          <a:schemeClr val="tx1"/>
        </a:solidFill>
        <a:latin typeface="+mn-lt"/>
        <a:ea typeface="+mn-ea"/>
        <a:cs typeface="+mn-cs"/>
      </a:defRPr>
    </a:lvl5pPr>
    <a:lvl6pPr marL="2286000" algn="l" defTabSz="914400" rtl="0" eaLnBrk="1" latinLnBrk="0" hangingPunct="1">
      <a:defRPr lang="pl-PL" sz="1200" kern="1200">
        <a:solidFill>
          <a:schemeClr val="tx1"/>
        </a:solidFill>
        <a:latin typeface="+mn-lt"/>
        <a:ea typeface="+mn-ea"/>
        <a:cs typeface="+mn-cs"/>
      </a:defRPr>
    </a:lvl6pPr>
    <a:lvl7pPr marL="2743200" algn="l" defTabSz="914400" rtl="0" eaLnBrk="1" latinLnBrk="0" hangingPunct="1">
      <a:defRPr lang="pl-PL" sz="1200" kern="1200">
        <a:solidFill>
          <a:schemeClr val="tx1"/>
        </a:solidFill>
        <a:latin typeface="+mn-lt"/>
        <a:ea typeface="+mn-ea"/>
        <a:cs typeface="+mn-cs"/>
      </a:defRPr>
    </a:lvl7pPr>
    <a:lvl8pPr marL="3200400" algn="l" defTabSz="914400" rtl="0" eaLnBrk="1" latinLnBrk="0" hangingPunct="1">
      <a:defRPr lang="pl-PL" sz="1200" kern="1200">
        <a:solidFill>
          <a:schemeClr val="tx1"/>
        </a:solidFill>
        <a:latin typeface="+mn-lt"/>
        <a:ea typeface="+mn-ea"/>
        <a:cs typeface="+mn-cs"/>
      </a:defRPr>
    </a:lvl8pPr>
    <a:lvl9pPr marL="3657600" algn="l" defTabSz="914400" rtl="0" eaLnBrk="1" latinLnBrk="0" hangingPunct="1">
      <a:defRPr lang="pl-PL"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dataset under examination is the 'StackOverflow2013' database, which spans from the years 2008 to 2013. This comprehensive dataset provides a rich opportunity for various analytical explorations and can offer valuable insights into the trends, patterns, and dynamics of the Stack Overflow community during its early years.</a:t>
            </a:r>
          </a:p>
          <a:p>
            <a:endParaRPr lang="en-US" dirty="0">
              <a:solidFill>
                <a:srgbClr val="374151"/>
              </a:solidFill>
              <a:latin typeface="Söhne"/>
            </a:endParaRPr>
          </a:p>
          <a:p>
            <a:r>
              <a:rPr lang="en-US" dirty="0">
                <a:solidFill>
                  <a:srgbClr val="374151"/>
                </a:solidFill>
                <a:latin typeface="Söhne"/>
              </a:rPr>
              <a:t>25’’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a:t>
            </a:fld>
            <a:endParaRPr lang="pl-PL" dirty="0"/>
          </a:p>
        </p:txBody>
      </p:sp>
    </p:spTree>
    <p:extLst>
      <p:ext uri="{BB962C8B-B14F-4D97-AF65-F5344CB8AC3E}">
        <p14:creationId xmlns:p14="http://schemas.microsoft.com/office/powerpoint/2010/main" val="2351032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FB566-DDB9-50C0-7C0F-525E3B7D31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999433-69D7-2C49-B471-642271A46B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667BED-1B68-2423-8862-5D99B19358C2}"/>
              </a:ext>
            </a:extLst>
          </p:cNvPr>
          <p:cNvSpPr>
            <a:spLocks noGrp="1"/>
          </p:cNvSpPr>
          <p:nvPr>
            <p:ph type="body" idx="1"/>
          </p:nvPr>
        </p:nvSpPr>
        <p:spPr/>
        <p:txBody>
          <a:bodyPr/>
          <a:lstStyle/>
          <a:p>
            <a:pPr algn="just"/>
            <a:r>
              <a:rPr lang="en-US" dirty="0"/>
              <a:t>In this slide, I'm detailing the efficient process of exporting data from SQL Server to CSV and then compressing it for optimal transfer speed.</a:t>
            </a:r>
          </a:p>
          <a:p>
            <a:pPr algn="just"/>
            <a:endParaRPr lang="en-US" dirty="0"/>
          </a:p>
          <a:p>
            <a:pPr algn="just"/>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pPr algn="just"/>
            <a:endParaRPr lang="en-US" dirty="0"/>
          </a:p>
          <a:p>
            <a:pPr algn="just"/>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pPr algn="just"/>
            <a:endParaRPr lang="en-US" dirty="0"/>
          </a:p>
          <a:p>
            <a:pPr algn="just"/>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pPr algn="just"/>
            <a:endParaRPr lang="en-US" dirty="0"/>
          </a:p>
          <a:p>
            <a:pPr algn="just"/>
            <a:r>
              <a:rPr lang="en-US" dirty="0"/>
              <a:t>67’’</a:t>
            </a:r>
            <a:endParaRPr lang="pl-PL" dirty="0"/>
          </a:p>
        </p:txBody>
      </p:sp>
      <p:sp>
        <p:nvSpPr>
          <p:cNvPr id="4" name="Slide Number Placeholder 3">
            <a:extLst>
              <a:ext uri="{FF2B5EF4-FFF2-40B4-BE49-F238E27FC236}">
                <a16:creationId xmlns:a16="http://schemas.microsoft.com/office/drawing/2014/main" id="{526BF33B-ED21-4247-9C8F-E91C3E158C94}"/>
              </a:ext>
            </a:extLst>
          </p:cNvPr>
          <p:cNvSpPr>
            <a:spLocks noGrp="1"/>
          </p:cNvSpPr>
          <p:nvPr>
            <p:ph type="sldNum" sz="quarter" idx="5"/>
          </p:nvPr>
        </p:nvSpPr>
        <p:spPr/>
        <p:txBody>
          <a:bodyPr/>
          <a:lstStyle/>
          <a:p>
            <a:pPr rtl="0"/>
            <a:fld id="{BC0C2C40-CB1C-4820-9151-EC51EC2E7E0F}" type="slidenum">
              <a:rPr lang="pl-PL" smtClean="0"/>
              <a:t>10</a:t>
            </a:fld>
            <a:endParaRPr lang="pl-PL" dirty="0"/>
          </a:p>
        </p:txBody>
      </p:sp>
    </p:spTree>
    <p:extLst>
      <p:ext uri="{BB962C8B-B14F-4D97-AF65-F5344CB8AC3E}">
        <p14:creationId xmlns:p14="http://schemas.microsoft.com/office/powerpoint/2010/main" val="1852284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77088-D300-D6C8-4A27-32793C1151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109BB3-90AD-BE25-4F85-70CD0C155C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FBEA56-46A1-AAD2-FDA1-C6EB48561EF1}"/>
              </a:ext>
            </a:extLst>
          </p:cNvPr>
          <p:cNvSpPr>
            <a:spLocks noGrp="1"/>
          </p:cNvSpPr>
          <p:nvPr>
            <p:ph type="body" idx="1"/>
          </p:nvPr>
        </p:nvSpPr>
        <p:spPr/>
        <p:txBody>
          <a:bodyPr/>
          <a:lstStyle/>
          <a:p>
            <a:pPr algn="just"/>
            <a:r>
              <a:rPr lang="en-US" dirty="0"/>
              <a:t>In this slide, I'm detailing the efficient process of exporting data from SQL Server to CSV and then compressing it for optimal transfer speed.</a:t>
            </a:r>
          </a:p>
          <a:p>
            <a:pPr algn="just"/>
            <a:endParaRPr lang="en-US" dirty="0"/>
          </a:p>
          <a:p>
            <a:pPr algn="just"/>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pPr algn="just"/>
            <a:endParaRPr lang="en-US" dirty="0"/>
          </a:p>
          <a:p>
            <a:pPr algn="just"/>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pPr algn="just"/>
            <a:endParaRPr lang="en-US" dirty="0"/>
          </a:p>
          <a:p>
            <a:pPr algn="just"/>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pPr algn="just"/>
            <a:endParaRPr lang="en-US" dirty="0"/>
          </a:p>
          <a:p>
            <a:pPr algn="just"/>
            <a:r>
              <a:rPr lang="en-US" dirty="0"/>
              <a:t>67’’</a:t>
            </a:r>
            <a:endParaRPr lang="pl-PL" dirty="0"/>
          </a:p>
        </p:txBody>
      </p:sp>
      <p:sp>
        <p:nvSpPr>
          <p:cNvPr id="4" name="Slide Number Placeholder 3">
            <a:extLst>
              <a:ext uri="{FF2B5EF4-FFF2-40B4-BE49-F238E27FC236}">
                <a16:creationId xmlns:a16="http://schemas.microsoft.com/office/drawing/2014/main" id="{E841231F-9941-CE55-3429-8E9423F1BFEB}"/>
              </a:ext>
            </a:extLst>
          </p:cNvPr>
          <p:cNvSpPr>
            <a:spLocks noGrp="1"/>
          </p:cNvSpPr>
          <p:nvPr>
            <p:ph type="sldNum" sz="quarter" idx="5"/>
          </p:nvPr>
        </p:nvSpPr>
        <p:spPr/>
        <p:txBody>
          <a:bodyPr/>
          <a:lstStyle/>
          <a:p>
            <a:pPr rtl="0"/>
            <a:fld id="{BC0C2C40-CB1C-4820-9151-EC51EC2E7E0F}" type="slidenum">
              <a:rPr lang="pl-PL" smtClean="0"/>
              <a:t>11</a:t>
            </a:fld>
            <a:endParaRPr lang="pl-PL" dirty="0"/>
          </a:p>
        </p:txBody>
      </p:sp>
    </p:spTree>
    <p:extLst>
      <p:ext uri="{BB962C8B-B14F-4D97-AF65-F5344CB8AC3E}">
        <p14:creationId xmlns:p14="http://schemas.microsoft.com/office/powerpoint/2010/main" val="3055690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I used for the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68’’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12</a:t>
            </a:fld>
            <a:endParaRPr lang="pl-PL" dirty="0"/>
          </a:p>
        </p:txBody>
      </p:sp>
    </p:spTree>
    <p:extLst>
      <p:ext uri="{BB962C8B-B14F-4D97-AF65-F5344CB8AC3E}">
        <p14:creationId xmlns:p14="http://schemas.microsoft.com/office/powerpoint/2010/main" val="1846291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EEB5A-14D2-6291-7E10-DEF842CEEA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B71283-7D8D-B3F7-5A9A-4D7769C770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39CD8A-D865-0429-0038-796D0B4A705E}"/>
              </a:ext>
            </a:extLst>
          </p:cNvPr>
          <p:cNvSpPr>
            <a:spLocks noGrp="1"/>
          </p:cNvSpPr>
          <p:nvPr>
            <p:ph type="body" idx="1"/>
          </p:nvPr>
        </p:nvSpPr>
        <p:spPr/>
        <p:txBody>
          <a:bodyPr/>
          <a:lstStyle/>
          <a:p>
            <a:pPr algn="just"/>
            <a:r>
              <a:rPr lang="en-US" dirty="0"/>
              <a:t>In this part of the presentation, I'm focusing on the data source that I used for the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68’’</a:t>
            </a:r>
            <a:endParaRPr lang="pl-PL" dirty="0"/>
          </a:p>
        </p:txBody>
      </p:sp>
      <p:sp>
        <p:nvSpPr>
          <p:cNvPr id="4" name="Slide Number Placeholder 3">
            <a:extLst>
              <a:ext uri="{FF2B5EF4-FFF2-40B4-BE49-F238E27FC236}">
                <a16:creationId xmlns:a16="http://schemas.microsoft.com/office/drawing/2014/main" id="{30A9C681-BC6B-5BBC-733E-1F2514509854}"/>
              </a:ext>
            </a:extLst>
          </p:cNvPr>
          <p:cNvSpPr>
            <a:spLocks noGrp="1"/>
          </p:cNvSpPr>
          <p:nvPr>
            <p:ph type="sldNum" sz="quarter" idx="5"/>
          </p:nvPr>
        </p:nvSpPr>
        <p:spPr/>
        <p:txBody>
          <a:bodyPr/>
          <a:lstStyle/>
          <a:p>
            <a:pPr rtl="0"/>
            <a:fld id="{BC0C2C40-CB1C-4820-9151-EC51EC2E7E0F}" type="slidenum">
              <a:rPr lang="pl-PL" smtClean="0"/>
              <a:t>13</a:t>
            </a:fld>
            <a:endParaRPr lang="pl-PL" dirty="0"/>
          </a:p>
        </p:txBody>
      </p:sp>
    </p:spTree>
    <p:extLst>
      <p:ext uri="{BB962C8B-B14F-4D97-AF65-F5344CB8AC3E}">
        <p14:creationId xmlns:p14="http://schemas.microsoft.com/office/powerpoint/2010/main" val="3157984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8BB8F-6251-8C85-39B9-977B5066C3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F3F7BA-157C-609B-5996-15292EA2C4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BB905A-6616-62D3-A255-467BC2056063}"/>
              </a:ext>
            </a:extLst>
          </p:cNvPr>
          <p:cNvSpPr>
            <a:spLocks noGrp="1"/>
          </p:cNvSpPr>
          <p:nvPr>
            <p:ph type="body" idx="1"/>
          </p:nvPr>
        </p:nvSpPr>
        <p:spPr/>
        <p:txBody>
          <a:bodyPr/>
          <a:lstStyle/>
          <a:p>
            <a:pPr algn="just"/>
            <a:r>
              <a:rPr lang="en-US" dirty="0"/>
              <a:t>In this part of the presentation, I'm focusing on the data source that I used for the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68’’</a:t>
            </a:r>
            <a:endParaRPr lang="pl-PL" dirty="0"/>
          </a:p>
        </p:txBody>
      </p:sp>
      <p:sp>
        <p:nvSpPr>
          <p:cNvPr id="4" name="Slide Number Placeholder 3">
            <a:extLst>
              <a:ext uri="{FF2B5EF4-FFF2-40B4-BE49-F238E27FC236}">
                <a16:creationId xmlns:a16="http://schemas.microsoft.com/office/drawing/2014/main" id="{2A207565-1445-C999-318C-D752B694A1E3}"/>
              </a:ext>
            </a:extLst>
          </p:cNvPr>
          <p:cNvSpPr>
            <a:spLocks noGrp="1"/>
          </p:cNvSpPr>
          <p:nvPr>
            <p:ph type="sldNum" sz="quarter" idx="5"/>
          </p:nvPr>
        </p:nvSpPr>
        <p:spPr/>
        <p:txBody>
          <a:bodyPr/>
          <a:lstStyle/>
          <a:p>
            <a:pPr rtl="0"/>
            <a:fld id="{BC0C2C40-CB1C-4820-9151-EC51EC2E7E0F}" type="slidenum">
              <a:rPr lang="pl-PL" smtClean="0"/>
              <a:t>14</a:t>
            </a:fld>
            <a:endParaRPr lang="pl-PL" dirty="0"/>
          </a:p>
        </p:txBody>
      </p:sp>
    </p:spTree>
    <p:extLst>
      <p:ext uri="{BB962C8B-B14F-4D97-AF65-F5344CB8AC3E}">
        <p14:creationId xmlns:p14="http://schemas.microsoft.com/office/powerpoint/2010/main" val="4271770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I present the crucial step in data preparation: Data Cleaning. The main challenge I faced was the presence of HTML code within the text fields. This code caused problems in export procedures.</a:t>
            </a:r>
          </a:p>
          <a:p>
            <a:endParaRPr lang="en-US" dirty="0"/>
          </a:p>
          <a:p>
            <a:r>
              <a:rPr lang="en-US" dirty="0"/>
              <a:t>To address this, I implemented a data cleaning process through the creation of database views. These views serve a specific purpose: they remove unnecessary carriage return (\r) and newline (\n) characters from text fields. Additionally, to align with the objective of converting the data into CSV format, I needed to ensure that each text field is properly quoted.</a:t>
            </a:r>
          </a:p>
          <a:p>
            <a:endParaRPr lang="en-US" dirty="0"/>
          </a:p>
          <a:p>
            <a:r>
              <a:rPr lang="en-US" dirty="0"/>
              <a:t>The SQL script you see performs this transformation seamlessly. By wrapping the text fields with quotes and stripping out unwanted characters, I make the data CSV-ready. This step was not only necessary but also the most efficient route to prepare the text fields for the conversion process.</a:t>
            </a:r>
          </a:p>
          <a:p>
            <a:endParaRPr lang="en-US" dirty="0"/>
          </a:p>
          <a:p>
            <a:r>
              <a:rPr lang="en-US" dirty="0"/>
              <a:t>60’’</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15</a:t>
            </a:fld>
            <a:endParaRPr lang="pl-PL" dirty="0"/>
          </a:p>
        </p:txBody>
      </p:sp>
    </p:spTree>
    <p:extLst>
      <p:ext uri="{BB962C8B-B14F-4D97-AF65-F5344CB8AC3E}">
        <p14:creationId xmlns:p14="http://schemas.microsoft.com/office/powerpoint/2010/main" val="3035862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72240-E217-8C24-DA80-1D1285D307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62351-D10C-85D7-5C9E-436FA6166C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5E83F0-EAED-3CDE-000C-7903D09DB8D4}"/>
              </a:ext>
            </a:extLst>
          </p:cNvPr>
          <p:cNvSpPr>
            <a:spLocks noGrp="1"/>
          </p:cNvSpPr>
          <p:nvPr>
            <p:ph type="body" idx="1"/>
          </p:nvPr>
        </p:nvSpPr>
        <p:spPr/>
        <p:txBody>
          <a:bodyPr/>
          <a:lstStyle/>
          <a:p>
            <a:r>
              <a:rPr lang="en-US" dirty="0"/>
              <a:t>On this slide, I present the crucial step in data preparation: Data Cleaning. The main challenge I faced was the presence of HTML code within the text fields. This code caused problems in export procedures.</a:t>
            </a:r>
          </a:p>
          <a:p>
            <a:endParaRPr lang="en-US" dirty="0"/>
          </a:p>
          <a:p>
            <a:r>
              <a:rPr lang="en-US" dirty="0"/>
              <a:t>To address this, I implemented a data cleaning process through the creation of database views. These views serve a specific purpose: they remove unnecessary carriage return (\r) and newline (\n) characters from text fields. Additionally, to align with the objective of converting the data into CSV format, I needed to ensure that each text field is properly quoted.</a:t>
            </a:r>
          </a:p>
          <a:p>
            <a:endParaRPr lang="en-US" dirty="0"/>
          </a:p>
          <a:p>
            <a:r>
              <a:rPr lang="en-US" dirty="0"/>
              <a:t>The SQL script you see performs this transformation seamlessly. By wrapping the text fields with quotes and stripping out unwanted characters, I make the data CSV-ready. This step was not only necessary but also the most efficient route to prepare the text fields for the conversion process.</a:t>
            </a:r>
          </a:p>
          <a:p>
            <a:endParaRPr lang="en-US" dirty="0"/>
          </a:p>
          <a:p>
            <a:r>
              <a:rPr lang="en-US" dirty="0"/>
              <a:t>60’’</a:t>
            </a:r>
            <a:endParaRPr lang="pl-PL" dirty="0"/>
          </a:p>
        </p:txBody>
      </p:sp>
      <p:sp>
        <p:nvSpPr>
          <p:cNvPr id="4" name="Slide Number Placeholder 3">
            <a:extLst>
              <a:ext uri="{FF2B5EF4-FFF2-40B4-BE49-F238E27FC236}">
                <a16:creationId xmlns:a16="http://schemas.microsoft.com/office/drawing/2014/main" id="{EC727033-BE9A-0FD9-45E1-76E82426E952}"/>
              </a:ext>
            </a:extLst>
          </p:cNvPr>
          <p:cNvSpPr>
            <a:spLocks noGrp="1"/>
          </p:cNvSpPr>
          <p:nvPr>
            <p:ph type="sldNum" sz="quarter" idx="5"/>
          </p:nvPr>
        </p:nvSpPr>
        <p:spPr/>
        <p:txBody>
          <a:bodyPr/>
          <a:lstStyle/>
          <a:p>
            <a:pPr rtl="0"/>
            <a:fld id="{BC0C2C40-CB1C-4820-9151-EC51EC2E7E0F}" type="slidenum">
              <a:rPr lang="pl-PL" smtClean="0"/>
              <a:t>16</a:t>
            </a:fld>
            <a:endParaRPr lang="pl-PL" dirty="0"/>
          </a:p>
        </p:txBody>
      </p:sp>
    </p:spTree>
    <p:extLst>
      <p:ext uri="{BB962C8B-B14F-4D97-AF65-F5344CB8AC3E}">
        <p14:creationId xmlns:p14="http://schemas.microsoft.com/office/powerpoint/2010/main" val="3212689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48590-5DA5-AFF7-187B-25E8056FA7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9F0955-D953-7A4C-7039-B594953C1A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0274FE-4628-B525-B898-68B1447A59E3}"/>
              </a:ext>
            </a:extLst>
          </p:cNvPr>
          <p:cNvSpPr>
            <a:spLocks noGrp="1"/>
          </p:cNvSpPr>
          <p:nvPr>
            <p:ph type="body" idx="1"/>
          </p:nvPr>
        </p:nvSpPr>
        <p:spPr/>
        <p:txBody>
          <a:bodyPr/>
          <a:lstStyle/>
          <a:p>
            <a:r>
              <a:rPr lang="en-US" dirty="0"/>
              <a:t>On this slide, I present the crucial step in data preparation: Data Cleaning. The main challenge I faced was the presence of HTML code within the text fields. This code caused problems in export procedures.</a:t>
            </a:r>
          </a:p>
          <a:p>
            <a:endParaRPr lang="en-US" dirty="0"/>
          </a:p>
          <a:p>
            <a:r>
              <a:rPr lang="en-US" dirty="0"/>
              <a:t>To address this, I implemented a data cleaning process through the creation of database views. These views serve a specific purpose: they remove unnecessary carriage return (\r) and newline (\n) characters from text fields. Additionally, to align with the objective of converting the data into CSV format, I needed to ensure that each text field is properly quoted.</a:t>
            </a:r>
          </a:p>
          <a:p>
            <a:endParaRPr lang="en-US" dirty="0"/>
          </a:p>
          <a:p>
            <a:r>
              <a:rPr lang="en-US" dirty="0"/>
              <a:t>The SQL script you see performs this transformation seamlessly. By wrapping the text fields with quotes and stripping out unwanted characters, I make the data CSV-ready. This step was not only necessary but also the most efficient route to prepare the text fields for the conversion process.</a:t>
            </a:r>
          </a:p>
          <a:p>
            <a:endParaRPr lang="en-US" dirty="0"/>
          </a:p>
          <a:p>
            <a:r>
              <a:rPr lang="en-US" dirty="0"/>
              <a:t>60’’</a:t>
            </a:r>
            <a:endParaRPr lang="pl-PL" dirty="0"/>
          </a:p>
        </p:txBody>
      </p:sp>
      <p:sp>
        <p:nvSpPr>
          <p:cNvPr id="4" name="Slide Number Placeholder 3">
            <a:extLst>
              <a:ext uri="{FF2B5EF4-FFF2-40B4-BE49-F238E27FC236}">
                <a16:creationId xmlns:a16="http://schemas.microsoft.com/office/drawing/2014/main" id="{ACCC4C5E-5BE5-D1B9-018C-E76B6BCE54B3}"/>
              </a:ext>
            </a:extLst>
          </p:cNvPr>
          <p:cNvSpPr>
            <a:spLocks noGrp="1"/>
          </p:cNvSpPr>
          <p:nvPr>
            <p:ph type="sldNum" sz="quarter" idx="5"/>
          </p:nvPr>
        </p:nvSpPr>
        <p:spPr/>
        <p:txBody>
          <a:bodyPr/>
          <a:lstStyle/>
          <a:p>
            <a:pPr rtl="0"/>
            <a:fld id="{BC0C2C40-CB1C-4820-9151-EC51EC2E7E0F}" type="slidenum">
              <a:rPr lang="pl-PL" smtClean="0"/>
              <a:t>17</a:t>
            </a:fld>
            <a:endParaRPr lang="pl-PL" dirty="0"/>
          </a:p>
        </p:txBody>
      </p:sp>
    </p:spTree>
    <p:extLst>
      <p:ext uri="{BB962C8B-B14F-4D97-AF65-F5344CB8AC3E}">
        <p14:creationId xmlns:p14="http://schemas.microsoft.com/office/powerpoint/2010/main" val="835349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a:p>
            <a:pPr algn="just"/>
            <a:r>
              <a:rPr lang="en-US" dirty="0"/>
              <a:t>This slide summarizes the key findings from the analysis. The most significant observation is that the bulk of the time was spent on cleaning the data, which underscores the importance of having clean data for accurate analysis. I noted that Spark was highly efficient in handling Parquet files, though it’s crucial to provide the correct schema upfront to ensure smooth processing.</a:t>
            </a:r>
          </a:p>
          <a:p>
            <a:pPr algn="just"/>
            <a:endParaRPr lang="en-US" dirty="0"/>
          </a:p>
          <a:p>
            <a:pPr algn="just"/>
            <a:r>
              <a:rPr lang="en-US" dirty="0"/>
              <a:t>Another point of interest is the observation that using regular expressions proved to be quite slow, which suggests the need for more efficient text processing methods in future analyses. Lastly, considering the overall data pipeline performance, deploying a database on Azure SQL Database and connecting it directly to Databricks could offer a more streamlined and faster approach. </a:t>
            </a:r>
          </a:p>
          <a:p>
            <a:pPr algn="just"/>
            <a:endParaRPr lang="en-US" dirty="0"/>
          </a:p>
          <a:p>
            <a:pPr algn="just"/>
            <a:r>
              <a:rPr lang="en-US" dirty="0"/>
              <a:t>42’’</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18</a:t>
            </a:fld>
            <a:endParaRPr lang="pl-PL" dirty="0"/>
          </a:p>
        </p:txBody>
      </p:sp>
    </p:spTree>
    <p:extLst>
      <p:ext uri="{BB962C8B-B14F-4D97-AF65-F5344CB8AC3E}">
        <p14:creationId xmlns:p14="http://schemas.microsoft.com/office/powerpoint/2010/main" val="274371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I used for the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68’’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2</a:t>
            </a:fld>
            <a:endParaRPr lang="pl-PL" dirty="0"/>
          </a:p>
        </p:txBody>
      </p:sp>
    </p:spTree>
    <p:extLst>
      <p:ext uri="{BB962C8B-B14F-4D97-AF65-F5344CB8AC3E}">
        <p14:creationId xmlns:p14="http://schemas.microsoft.com/office/powerpoint/2010/main" val="1928418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I used for the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68’’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3</a:t>
            </a:fld>
            <a:endParaRPr lang="pl-PL" dirty="0"/>
          </a:p>
        </p:txBody>
      </p:sp>
    </p:spTree>
    <p:extLst>
      <p:ext uri="{BB962C8B-B14F-4D97-AF65-F5344CB8AC3E}">
        <p14:creationId xmlns:p14="http://schemas.microsoft.com/office/powerpoint/2010/main" val="1721143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The slide shows how the whole project looked like.</a:t>
            </a:r>
          </a:p>
          <a:p>
            <a:endParaRPr lang="en-US" sz="1100" dirty="0"/>
          </a:p>
          <a:p>
            <a:r>
              <a:rPr lang="en-US" sz="1100" dirty="0"/>
              <a:t>I began by downloading the database and establishing a connection to SQL Server, by attaching the downloaded database, laying the groundwork for the subsequent stages.</a:t>
            </a:r>
          </a:p>
          <a:p>
            <a:endParaRPr lang="en-US" sz="1100" dirty="0"/>
          </a:p>
          <a:p>
            <a:r>
              <a:rPr lang="en-US" sz="1100" dirty="0"/>
              <a:t>I then conducted data cleaning, ensuring the data types were correct and identifying any issues. This step was crucial for proper conversion to CSV.</a:t>
            </a:r>
          </a:p>
          <a:p>
            <a:endParaRPr lang="en-US" sz="1100" dirty="0"/>
          </a:p>
          <a:p>
            <a:r>
              <a:rPr lang="en-US" sz="1100" dirty="0"/>
              <a:t>Using BCP from command line, I converted the data into a CSV format.</a:t>
            </a:r>
          </a:p>
          <a:p>
            <a:endParaRPr lang="en-US" sz="1100" dirty="0"/>
          </a:p>
          <a:p>
            <a:r>
              <a:rPr lang="en-US" sz="1100" dirty="0"/>
              <a:t>I compressed the data into </a:t>
            </a:r>
            <a:r>
              <a:rPr lang="en-US" sz="1100" dirty="0" err="1"/>
              <a:t>gzip</a:t>
            </a:r>
            <a:r>
              <a:rPr lang="en-US" sz="1100" dirty="0"/>
              <a:t> format to make it smaller, which saves time when sending the data to Databricks.</a:t>
            </a:r>
          </a:p>
          <a:p>
            <a:endParaRPr lang="en-US" sz="1100" dirty="0"/>
          </a:p>
          <a:p>
            <a:r>
              <a:rPr lang="en-US" sz="1100" dirty="0"/>
              <a:t>To streamline the workflow, I set up a Docker container with Databricks CLI, simplifying the transfer of everything to Databricks.</a:t>
            </a:r>
          </a:p>
          <a:p>
            <a:endParaRPr lang="en-US" sz="1100" dirty="0"/>
          </a:p>
          <a:p>
            <a:r>
              <a:rPr lang="en-US" sz="1100" dirty="0"/>
              <a:t>Moving forward, I used Spark to convert the compressed CSV files into the Parquet format.</a:t>
            </a:r>
          </a:p>
          <a:p>
            <a:endParaRPr lang="en-US" sz="1100" dirty="0"/>
          </a:p>
          <a:p>
            <a:r>
              <a:rPr lang="en-US" sz="1100" dirty="0"/>
              <a:t>Finally, using Scala, I analyzed the data, and with Python's Pandas and Matplotlib libraries, I created charts that clearly depict the insights I've gleaned.</a:t>
            </a:r>
          </a:p>
          <a:p>
            <a:endParaRPr lang="en-US" sz="1100" dirty="0"/>
          </a:p>
          <a:p>
            <a:r>
              <a:rPr lang="en-US" sz="1100" dirty="0"/>
              <a:t>Each step was pivotal in transforming the data to successfully complete the project.</a:t>
            </a:r>
          </a:p>
          <a:p>
            <a:endParaRPr lang="en-US" sz="1100" dirty="0"/>
          </a:p>
          <a:p>
            <a:r>
              <a:rPr lang="en-US" sz="1100" dirty="0"/>
              <a:t>80’’</a:t>
            </a:r>
            <a:endParaRPr lang="pl-PL" sz="11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4</a:t>
            </a:fld>
            <a:endParaRPr lang="pl-PL" dirty="0"/>
          </a:p>
        </p:txBody>
      </p:sp>
    </p:spTree>
    <p:extLst>
      <p:ext uri="{BB962C8B-B14F-4D97-AF65-F5344CB8AC3E}">
        <p14:creationId xmlns:p14="http://schemas.microsoft.com/office/powerpoint/2010/main" val="1077465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slide, I'm detailing the efficient process of exporting data from SQL Server to CSV and then compressing it for optimal transfer speed.</a:t>
            </a:r>
          </a:p>
          <a:p>
            <a:pPr algn="just"/>
            <a:endParaRPr lang="en-US" dirty="0"/>
          </a:p>
          <a:p>
            <a:pPr algn="just"/>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pPr algn="just"/>
            <a:endParaRPr lang="en-US" dirty="0"/>
          </a:p>
          <a:p>
            <a:pPr algn="just"/>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pPr algn="just"/>
            <a:endParaRPr lang="en-US" dirty="0"/>
          </a:p>
          <a:p>
            <a:pPr algn="just"/>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pPr algn="just"/>
            <a:endParaRPr lang="en-US" dirty="0"/>
          </a:p>
          <a:p>
            <a:pPr algn="just"/>
            <a:r>
              <a:rPr lang="en-US" dirty="0"/>
              <a:t>67’’</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5</a:t>
            </a:fld>
            <a:endParaRPr lang="pl-PL" dirty="0"/>
          </a:p>
        </p:txBody>
      </p:sp>
    </p:spTree>
    <p:extLst>
      <p:ext uri="{BB962C8B-B14F-4D97-AF65-F5344CB8AC3E}">
        <p14:creationId xmlns:p14="http://schemas.microsoft.com/office/powerpoint/2010/main" val="3341483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7E21B-C8EA-5405-658E-BECF3D6A68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1B42E1-0186-483F-F85B-65C7173BA2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8D6316-381B-EB25-A356-1DB23B4AAEA3}"/>
              </a:ext>
            </a:extLst>
          </p:cNvPr>
          <p:cNvSpPr>
            <a:spLocks noGrp="1"/>
          </p:cNvSpPr>
          <p:nvPr>
            <p:ph type="body" idx="1"/>
          </p:nvPr>
        </p:nvSpPr>
        <p:spPr/>
        <p:txBody>
          <a:bodyPr/>
          <a:lstStyle/>
          <a:p>
            <a:pPr algn="just"/>
            <a:r>
              <a:rPr lang="en-US" sz="1000" dirty="0"/>
              <a:t>In this section of the presentation, I'm going to walk you through the process of creating a Docker container equipped with Databricks CLI for the purpose of transferring files efficiently to Databricks.</a:t>
            </a:r>
          </a:p>
          <a:p>
            <a:pPr algn="just"/>
            <a:endParaRPr lang="en-US" sz="1000" dirty="0"/>
          </a:p>
          <a:p>
            <a:pPr algn="just"/>
            <a:r>
              <a:rPr lang="en-US" sz="1000" dirty="0"/>
              <a:t>I began by defining a </a:t>
            </a:r>
            <a:r>
              <a:rPr lang="en-US" sz="1000" dirty="0" err="1"/>
              <a:t>Dockerfile</a:t>
            </a:r>
            <a:r>
              <a:rPr lang="en-US" sz="1000" dirty="0"/>
              <a:t>. This file is a blueprint for Docker, describing the environment needed to run Databricks CLI. It's based on a Python image, installs the Databricks CLI, and sets a working directory.</a:t>
            </a:r>
          </a:p>
          <a:p>
            <a:pPr algn="just"/>
            <a:endParaRPr lang="en-US" sz="1000" dirty="0"/>
          </a:p>
          <a:p>
            <a:pPr algn="just"/>
            <a:r>
              <a:rPr lang="en-US" sz="1000" dirty="0"/>
              <a:t>Next, I created an image from the </a:t>
            </a:r>
            <a:r>
              <a:rPr lang="en-US" sz="1000" dirty="0" err="1"/>
              <a:t>Dockerfile</a:t>
            </a:r>
            <a:r>
              <a:rPr lang="en-US" sz="1000" dirty="0"/>
              <a:t>. The command shown on the slide builds the Docker image, which contains all the necessary components to run the Databricks CLI.</a:t>
            </a:r>
          </a:p>
          <a:p>
            <a:pPr algn="just"/>
            <a:endParaRPr lang="en-US" sz="1000" dirty="0"/>
          </a:p>
          <a:p>
            <a:pPr algn="just"/>
            <a:r>
              <a:rPr lang="en-US" sz="1000" dirty="0"/>
              <a:t>Once the image was ready, I proceeded to run the Docker container. This step involves executing a Docker run command, which initiates a container instance where I can execute Databricks CLI commands.</a:t>
            </a:r>
          </a:p>
          <a:p>
            <a:pPr algn="just"/>
            <a:endParaRPr lang="en-US" sz="1000" dirty="0"/>
          </a:p>
          <a:p>
            <a:pPr algn="just"/>
            <a:r>
              <a:rPr lang="en-US" sz="1000" dirty="0"/>
              <a:t>The fourth step was to copy the CSV files to Databricks. To do this securely, I first configured access to Databricks using a token. This ensures that the connection to Databricks is secure and that only authorized commands are executed. Once the token was configured, I used the Databricks CLI to copy files from the local data directory to the Databricks file system, replacing any existing files with the same name.</a:t>
            </a:r>
          </a:p>
          <a:p>
            <a:pPr algn="just"/>
            <a:endParaRPr lang="en-US" sz="1000" dirty="0"/>
          </a:p>
          <a:p>
            <a:pPr algn="just"/>
            <a:r>
              <a:rPr lang="en-US" sz="1000" dirty="0"/>
              <a:t>The result, which you can see on the right, is the list of files successfully copied to Databricks. These are the </a:t>
            </a:r>
            <a:r>
              <a:rPr lang="en-US" sz="1000" dirty="0" err="1"/>
              <a:t>gzipped</a:t>
            </a:r>
            <a:r>
              <a:rPr lang="en-US" sz="1000" dirty="0"/>
              <a:t> CSV files now stored in the Databricks file system, ready to be used for further conversion and data analysis.</a:t>
            </a:r>
          </a:p>
          <a:p>
            <a:pPr algn="just"/>
            <a:endParaRPr lang="en-US" sz="1000" dirty="0"/>
          </a:p>
          <a:p>
            <a:pPr algn="just"/>
            <a:r>
              <a:rPr lang="en-US" sz="1000" dirty="0"/>
              <a:t>84’’</a:t>
            </a:r>
            <a:endParaRPr lang="pl-PL" sz="1000" dirty="0"/>
          </a:p>
        </p:txBody>
      </p:sp>
      <p:sp>
        <p:nvSpPr>
          <p:cNvPr id="4" name="Slide Number Placeholder 3">
            <a:extLst>
              <a:ext uri="{FF2B5EF4-FFF2-40B4-BE49-F238E27FC236}">
                <a16:creationId xmlns:a16="http://schemas.microsoft.com/office/drawing/2014/main" id="{7A9BFFE0-1EB1-6C97-29B0-D0B47A0CCD26}"/>
              </a:ext>
            </a:extLst>
          </p:cNvPr>
          <p:cNvSpPr>
            <a:spLocks noGrp="1"/>
          </p:cNvSpPr>
          <p:nvPr>
            <p:ph type="sldNum" sz="quarter" idx="5"/>
          </p:nvPr>
        </p:nvSpPr>
        <p:spPr/>
        <p:txBody>
          <a:bodyPr/>
          <a:lstStyle/>
          <a:p>
            <a:pPr rtl="0"/>
            <a:fld id="{BC0C2C40-CB1C-4820-9151-EC51EC2E7E0F}" type="slidenum">
              <a:rPr lang="pl-PL" smtClean="0"/>
              <a:t>6</a:t>
            </a:fld>
            <a:endParaRPr lang="pl-PL" dirty="0"/>
          </a:p>
        </p:txBody>
      </p:sp>
    </p:spTree>
    <p:extLst>
      <p:ext uri="{BB962C8B-B14F-4D97-AF65-F5344CB8AC3E}">
        <p14:creationId xmlns:p14="http://schemas.microsoft.com/office/powerpoint/2010/main" val="2874406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693DA-3A39-AA0A-0B9A-48EFEBBDB1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133437-BC25-42A4-A8D0-BA755522CD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A05BCF-3157-9369-1701-66E2A34EA2D7}"/>
              </a:ext>
            </a:extLst>
          </p:cNvPr>
          <p:cNvSpPr>
            <a:spLocks noGrp="1"/>
          </p:cNvSpPr>
          <p:nvPr>
            <p:ph type="body" idx="1"/>
          </p:nvPr>
        </p:nvSpPr>
        <p:spPr/>
        <p:txBody>
          <a:bodyPr/>
          <a:lstStyle/>
          <a:p>
            <a:pPr algn="just"/>
            <a:r>
              <a:rPr lang="en-US" dirty="0"/>
              <a:t>In this slide, I'm detailing the efficient process of exporting data from SQL Server to CSV and then compressing it for optimal transfer speed.</a:t>
            </a:r>
          </a:p>
          <a:p>
            <a:pPr algn="just"/>
            <a:endParaRPr lang="en-US" dirty="0"/>
          </a:p>
          <a:p>
            <a:pPr algn="just"/>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pPr algn="just"/>
            <a:endParaRPr lang="en-US" dirty="0"/>
          </a:p>
          <a:p>
            <a:pPr algn="just"/>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pPr algn="just"/>
            <a:endParaRPr lang="en-US" dirty="0"/>
          </a:p>
          <a:p>
            <a:pPr algn="just"/>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pPr algn="just"/>
            <a:endParaRPr lang="en-US" dirty="0"/>
          </a:p>
          <a:p>
            <a:pPr algn="just"/>
            <a:r>
              <a:rPr lang="en-US" dirty="0"/>
              <a:t>67’’</a:t>
            </a:r>
            <a:endParaRPr lang="pl-PL" dirty="0"/>
          </a:p>
        </p:txBody>
      </p:sp>
      <p:sp>
        <p:nvSpPr>
          <p:cNvPr id="4" name="Slide Number Placeholder 3">
            <a:extLst>
              <a:ext uri="{FF2B5EF4-FFF2-40B4-BE49-F238E27FC236}">
                <a16:creationId xmlns:a16="http://schemas.microsoft.com/office/drawing/2014/main" id="{436BD6FB-CECA-EEAF-17A3-9034CC4338B5}"/>
              </a:ext>
            </a:extLst>
          </p:cNvPr>
          <p:cNvSpPr>
            <a:spLocks noGrp="1"/>
          </p:cNvSpPr>
          <p:nvPr>
            <p:ph type="sldNum" sz="quarter" idx="5"/>
          </p:nvPr>
        </p:nvSpPr>
        <p:spPr/>
        <p:txBody>
          <a:bodyPr/>
          <a:lstStyle/>
          <a:p>
            <a:pPr rtl="0"/>
            <a:fld id="{BC0C2C40-CB1C-4820-9151-EC51EC2E7E0F}" type="slidenum">
              <a:rPr lang="pl-PL" smtClean="0"/>
              <a:t>7</a:t>
            </a:fld>
            <a:endParaRPr lang="pl-PL" dirty="0"/>
          </a:p>
        </p:txBody>
      </p:sp>
    </p:spTree>
    <p:extLst>
      <p:ext uri="{BB962C8B-B14F-4D97-AF65-F5344CB8AC3E}">
        <p14:creationId xmlns:p14="http://schemas.microsoft.com/office/powerpoint/2010/main" val="55754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E12E2-01FE-D8A1-1511-6A1160C3F3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F2356F-041D-3AC8-22A9-541AB4E2A7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4CE8A4-2852-0174-96ED-AE40552395F9}"/>
              </a:ext>
            </a:extLst>
          </p:cNvPr>
          <p:cNvSpPr>
            <a:spLocks noGrp="1"/>
          </p:cNvSpPr>
          <p:nvPr>
            <p:ph type="body" idx="1"/>
          </p:nvPr>
        </p:nvSpPr>
        <p:spPr/>
        <p:txBody>
          <a:bodyPr/>
          <a:lstStyle/>
          <a:p>
            <a:pPr algn="just"/>
            <a:r>
              <a:rPr lang="en-US" dirty="0"/>
              <a:t>In this slide, I'm detailing the efficient process of exporting data from SQL Server to CSV and then compressing it for optimal transfer speed.</a:t>
            </a:r>
          </a:p>
          <a:p>
            <a:pPr algn="just"/>
            <a:endParaRPr lang="en-US" dirty="0"/>
          </a:p>
          <a:p>
            <a:pPr algn="just"/>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pPr algn="just"/>
            <a:endParaRPr lang="en-US" dirty="0"/>
          </a:p>
          <a:p>
            <a:pPr algn="just"/>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pPr algn="just"/>
            <a:endParaRPr lang="en-US" dirty="0"/>
          </a:p>
          <a:p>
            <a:pPr algn="just"/>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pPr algn="just"/>
            <a:endParaRPr lang="en-US" dirty="0"/>
          </a:p>
          <a:p>
            <a:pPr algn="just"/>
            <a:r>
              <a:rPr lang="en-US" dirty="0"/>
              <a:t>67’’</a:t>
            </a:r>
            <a:endParaRPr lang="pl-PL" dirty="0"/>
          </a:p>
        </p:txBody>
      </p:sp>
      <p:sp>
        <p:nvSpPr>
          <p:cNvPr id="4" name="Slide Number Placeholder 3">
            <a:extLst>
              <a:ext uri="{FF2B5EF4-FFF2-40B4-BE49-F238E27FC236}">
                <a16:creationId xmlns:a16="http://schemas.microsoft.com/office/drawing/2014/main" id="{438EB15F-0B8C-7450-879E-60B266777D2F}"/>
              </a:ext>
            </a:extLst>
          </p:cNvPr>
          <p:cNvSpPr>
            <a:spLocks noGrp="1"/>
          </p:cNvSpPr>
          <p:nvPr>
            <p:ph type="sldNum" sz="quarter" idx="5"/>
          </p:nvPr>
        </p:nvSpPr>
        <p:spPr/>
        <p:txBody>
          <a:bodyPr/>
          <a:lstStyle/>
          <a:p>
            <a:pPr rtl="0"/>
            <a:fld id="{BC0C2C40-CB1C-4820-9151-EC51EC2E7E0F}" type="slidenum">
              <a:rPr lang="pl-PL" smtClean="0"/>
              <a:t>8</a:t>
            </a:fld>
            <a:endParaRPr lang="pl-PL" dirty="0"/>
          </a:p>
        </p:txBody>
      </p:sp>
    </p:spTree>
    <p:extLst>
      <p:ext uri="{BB962C8B-B14F-4D97-AF65-F5344CB8AC3E}">
        <p14:creationId xmlns:p14="http://schemas.microsoft.com/office/powerpoint/2010/main" val="3890160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7FA91-2005-75CB-961B-D04E1433F6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80D46D-3F45-1610-D4B4-E7B68D1A1E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75FFA1-300B-8B2D-F823-6CF870FC00BB}"/>
              </a:ext>
            </a:extLst>
          </p:cNvPr>
          <p:cNvSpPr>
            <a:spLocks noGrp="1"/>
          </p:cNvSpPr>
          <p:nvPr>
            <p:ph type="body" idx="1"/>
          </p:nvPr>
        </p:nvSpPr>
        <p:spPr/>
        <p:txBody>
          <a:bodyPr/>
          <a:lstStyle/>
          <a:p>
            <a:pPr algn="just"/>
            <a:r>
              <a:rPr lang="en-US" dirty="0"/>
              <a:t>In this slide, I'm detailing the efficient process of exporting data from SQL Server to CSV and then compressing it for optimal transfer speed.</a:t>
            </a:r>
          </a:p>
          <a:p>
            <a:pPr algn="just"/>
            <a:endParaRPr lang="en-US" dirty="0"/>
          </a:p>
          <a:p>
            <a:pPr algn="just"/>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pPr algn="just"/>
            <a:endParaRPr lang="en-US" dirty="0"/>
          </a:p>
          <a:p>
            <a:pPr algn="just"/>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pPr algn="just"/>
            <a:endParaRPr lang="en-US" dirty="0"/>
          </a:p>
          <a:p>
            <a:pPr algn="just"/>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pPr algn="just"/>
            <a:endParaRPr lang="en-US" dirty="0"/>
          </a:p>
          <a:p>
            <a:pPr algn="just"/>
            <a:r>
              <a:rPr lang="en-US" dirty="0"/>
              <a:t>67’’</a:t>
            </a:r>
            <a:endParaRPr lang="pl-PL" dirty="0"/>
          </a:p>
        </p:txBody>
      </p:sp>
      <p:sp>
        <p:nvSpPr>
          <p:cNvPr id="4" name="Slide Number Placeholder 3">
            <a:extLst>
              <a:ext uri="{FF2B5EF4-FFF2-40B4-BE49-F238E27FC236}">
                <a16:creationId xmlns:a16="http://schemas.microsoft.com/office/drawing/2014/main" id="{FFE1148B-70E4-D0CD-61CC-2EA2C02EBE91}"/>
              </a:ext>
            </a:extLst>
          </p:cNvPr>
          <p:cNvSpPr>
            <a:spLocks noGrp="1"/>
          </p:cNvSpPr>
          <p:nvPr>
            <p:ph type="sldNum" sz="quarter" idx="5"/>
          </p:nvPr>
        </p:nvSpPr>
        <p:spPr/>
        <p:txBody>
          <a:bodyPr/>
          <a:lstStyle/>
          <a:p>
            <a:pPr rtl="0"/>
            <a:fld id="{BC0C2C40-CB1C-4820-9151-EC51EC2E7E0F}" type="slidenum">
              <a:rPr lang="pl-PL" smtClean="0"/>
              <a:t>9</a:t>
            </a:fld>
            <a:endParaRPr lang="pl-PL" dirty="0"/>
          </a:p>
        </p:txBody>
      </p:sp>
    </p:spTree>
    <p:extLst>
      <p:ext uri="{BB962C8B-B14F-4D97-AF65-F5344CB8AC3E}">
        <p14:creationId xmlns:p14="http://schemas.microsoft.com/office/powerpoint/2010/main" val="574820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rtlCol="0">
            <a:normAutofit/>
          </a:bodyPr>
          <a:lstStyle>
            <a:lvl1pPr>
              <a:defRPr lang="pl-PL" sz="6600" b="0">
                <a:solidFill>
                  <a:schemeClr val="tx1"/>
                </a:solidFill>
              </a:defRPr>
            </a:lvl1pPr>
          </a:lstStyle>
          <a:p>
            <a:pPr rtl="0"/>
            <a:r>
              <a:rPr lang="en-US"/>
              <a:t>Click to edit Master title style</a:t>
            </a:r>
            <a:endParaRPr lang="pl-PL"/>
          </a:p>
        </p:txBody>
      </p:sp>
      <p:pic>
        <p:nvPicPr>
          <p:cNvPr id="8" name="Obraz 7" descr="Graficzny interfejs użytkownika&#10;&#10;Automatycznie generowany opis">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3CBF65E1-9312-40C9-B537-2EF2373A3D5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27.03.2024</a:t>
            </a:fld>
            <a:endParaRPr lang="pl-PL" dirty="0"/>
          </a:p>
        </p:txBody>
      </p:sp>
      <p:sp>
        <p:nvSpPr>
          <p:cNvPr id="5" name="Stopka — symbol zastępczy 4">
            <a:extLst>
              <a:ext uri="{FF2B5EF4-FFF2-40B4-BE49-F238E27FC236}">
                <a16:creationId xmlns:a16="http://schemas.microsoft.com/office/drawing/2014/main" id="{9727D5D2-711E-4128-B02F-A2F5F3B7B68D}"/>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5C013624-5ED1-471D-B870-97A86379132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27.03.2024</a:t>
            </a:fld>
            <a:endParaRPr lang="pl-PL" dirty="0"/>
          </a:p>
        </p:txBody>
      </p:sp>
      <p:sp>
        <p:nvSpPr>
          <p:cNvPr id="5" name="Stopka — symbol zastępczy 4">
            <a:extLst>
              <a:ext uri="{FF2B5EF4-FFF2-40B4-BE49-F238E27FC236}">
                <a16:creationId xmlns:a16="http://schemas.microsoft.com/office/drawing/2014/main" id="{B3A089F5-C44A-423E-A411-0170507EB571}"/>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8" name="Zawartość — symbol zastępczy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pl-PL" sz="1400" smtClean="0">
                <a:solidFill>
                  <a:schemeClr val="tx1">
                    <a:lumMod val="75000"/>
                    <a:lumOff val="25000"/>
                  </a:schemeClr>
                </a:solidFill>
              </a:defRPr>
            </a:lvl1pPr>
            <a:lvl2pPr>
              <a:lnSpc>
                <a:spcPct val="100000"/>
              </a:lnSpc>
              <a:defRPr lang="pl-PL" sz="1400" smtClean="0">
                <a:solidFill>
                  <a:schemeClr val="tx1">
                    <a:lumMod val="75000"/>
                    <a:lumOff val="25000"/>
                  </a:schemeClr>
                </a:solidFill>
              </a:defRPr>
            </a:lvl2pPr>
            <a:lvl3pPr>
              <a:lnSpc>
                <a:spcPct val="100000"/>
              </a:lnSpc>
              <a:defRPr lang="pl-PL" sz="1400" smtClean="0">
                <a:solidFill>
                  <a:schemeClr val="tx1">
                    <a:lumMod val="75000"/>
                    <a:lumOff val="25000"/>
                  </a:schemeClr>
                </a:solidFill>
              </a:defRPr>
            </a:lvl3pPr>
            <a:lvl4pPr>
              <a:lnSpc>
                <a:spcPct val="100000"/>
              </a:lnSpc>
              <a:defRPr lang="pl-PL" sz="1400" smtClean="0">
                <a:solidFill>
                  <a:schemeClr val="tx1">
                    <a:lumMod val="75000"/>
                    <a:lumOff val="25000"/>
                  </a:schemeClr>
                </a:solidFill>
              </a:defRPr>
            </a:lvl4pPr>
            <a:lvl5pPr>
              <a:lnSpc>
                <a:spcPct val="100000"/>
              </a:lnSpc>
              <a:defRPr lang="pl-PL" sz="1400">
                <a:solidFill>
                  <a:schemeClr val="tx1">
                    <a:lumMod val="75000"/>
                    <a:lumOff val="25000"/>
                  </a:schemeClr>
                </a:solidFill>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sp>
        <p:nvSpPr>
          <p:cNvPr id="9" name="Data — symbol zastępczy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lang="pl-PL" sz="1200" baseline="0">
                <a:solidFill>
                  <a:schemeClr val="tx1">
                    <a:lumMod val="65000"/>
                    <a:lumOff val="35000"/>
                  </a:schemeClr>
                </a:solidFill>
              </a:defRPr>
            </a:lvl1pPr>
          </a:lstStyle>
          <a:p>
            <a:pPr rtl="0"/>
            <a:fld id="{8BEEBAAA-29B5-4AF5-BC5F-7E580C29002D}" type="datetimeFigureOut">
              <a:rPr lang="pl-PL" smtClean="0"/>
              <a:pPr rtl="0"/>
              <a:t>27.03.2024</a:t>
            </a:fld>
            <a:endParaRPr lang="pl-PL" dirty="0"/>
          </a:p>
        </p:txBody>
      </p:sp>
      <p:sp>
        <p:nvSpPr>
          <p:cNvPr id="10" name="Stopka — symbol zastępczy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lang="pl-PL" sz="1200" baseline="0">
                <a:solidFill>
                  <a:schemeClr val="tx1">
                    <a:lumMod val="65000"/>
                    <a:lumOff val="35000"/>
                  </a:schemeClr>
                </a:solidFill>
              </a:defRPr>
            </a:lvl1pPr>
          </a:lstStyle>
          <a:p>
            <a:pPr rtl="0"/>
            <a:endParaRPr lang="pl-PL" dirty="0"/>
          </a:p>
        </p:txBody>
      </p:sp>
      <p:sp>
        <p:nvSpPr>
          <p:cNvPr id="11" name="Numer slajdu — symbol zastępczy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lang="pl-PL" sz="1200" baseline="0">
                <a:solidFill>
                  <a:schemeClr val="tx1">
                    <a:lumMod val="65000"/>
                    <a:lumOff val="35000"/>
                  </a:schemeClr>
                </a:solidFill>
              </a:defRPr>
            </a:lvl1pPr>
          </a:lstStyle>
          <a:p>
            <a:pPr rtl="0"/>
            <a:fld id="{9860EDB8-5305-433F-BE41-D7A86D811DB3}" type="slidenum">
              <a:rPr lang="pl-PL" smtClean="0"/>
              <a:pPr/>
              <a:t>‹#›</a:t>
            </a:fld>
            <a:endParaRPr lang="pl-PL" dirty="0"/>
          </a:p>
        </p:txBody>
      </p:sp>
      <p:cxnSp>
        <p:nvCxnSpPr>
          <p:cNvPr id="12" name="Łącznik prosty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ytuł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sp>
        <p:nvSpPr>
          <p:cNvPr id="7" name="Zawartość — symbol zastępczy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pl-PL" sz="2400" smtClean="0">
                <a:solidFill>
                  <a:schemeClr val="tx1">
                    <a:lumMod val="75000"/>
                    <a:lumOff val="25000"/>
                  </a:schemeClr>
                </a:solidFill>
                <a:latin typeface="+mn-lt"/>
              </a:defRPr>
            </a:lvl1pPr>
            <a:lvl2pPr>
              <a:defRPr lang="pl-PL" sz="1200" dirty="0" smtClean="0">
                <a:solidFill>
                  <a:schemeClr val="tx1">
                    <a:lumMod val="75000"/>
                    <a:lumOff val="25000"/>
                  </a:schemeClr>
                </a:solidFill>
                <a:latin typeface="+mn-lt"/>
              </a:defRPr>
            </a:lvl2pPr>
            <a:lvl3pPr>
              <a:defRPr lang="pl-PL" sz="1200" dirty="0" smtClean="0">
                <a:solidFill>
                  <a:schemeClr val="tx1">
                    <a:lumMod val="75000"/>
                    <a:lumOff val="25000"/>
                  </a:schemeClr>
                </a:solidFill>
                <a:latin typeface="+mn-lt"/>
              </a:defRPr>
            </a:lvl3pPr>
            <a:lvl4pPr>
              <a:defRPr lang="pl-PL" sz="1200" dirty="0" smtClean="0">
                <a:solidFill>
                  <a:schemeClr val="tx1">
                    <a:lumMod val="75000"/>
                    <a:lumOff val="25000"/>
                  </a:schemeClr>
                </a:solidFill>
                <a:latin typeface="+mn-lt"/>
              </a:defRPr>
            </a:lvl4pPr>
            <a:lvl5pPr>
              <a:defRPr lang="pl-PL" sz="1200" dirty="0">
                <a:solidFill>
                  <a:schemeClr val="tx1">
                    <a:lumMod val="75000"/>
                    <a:lumOff val="25000"/>
                  </a:schemeClr>
                </a:solidFill>
                <a:latin typeface="+mn-lt"/>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cxnSp>
        <p:nvCxnSpPr>
          <p:cNvPr id="8" name="Łącznik prosty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ytuł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Zawartość — symbol zastępczy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Data — symbol zastępczy 4">
            <a:extLst>
              <a:ext uri="{FF2B5EF4-FFF2-40B4-BE49-F238E27FC236}">
                <a16:creationId xmlns:a16="http://schemas.microsoft.com/office/drawing/2014/main" id="{C3C35230-6E6B-4AE2-A238-476A2293EE2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27.03.2024</a:t>
            </a:fld>
            <a:endParaRPr lang="pl-PL" dirty="0"/>
          </a:p>
        </p:txBody>
      </p:sp>
      <p:sp>
        <p:nvSpPr>
          <p:cNvPr id="6" name="Stopka — symbol zastępczy 5">
            <a:extLst>
              <a:ext uri="{FF2B5EF4-FFF2-40B4-BE49-F238E27FC236}">
                <a16:creationId xmlns:a16="http://schemas.microsoft.com/office/drawing/2014/main" id="{B3EC195B-3566-4F5A-8A17-C0D96E0DC8AB}"/>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 symbol zastępczy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4" name="Zawartość — symbol zastępczy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Tekst — symbol zastępczy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6" name="Zawartość — symbol zastępczy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7" name="Data — symbol zastępczy 6">
            <a:extLst>
              <a:ext uri="{FF2B5EF4-FFF2-40B4-BE49-F238E27FC236}">
                <a16:creationId xmlns:a16="http://schemas.microsoft.com/office/drawing/2014/main" id="{3A812791-1A66-47A2-B8AB-CF2C8494CA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27.03.2024</a:t>
            </a:fld>
            <a:endParaRPr lang="pl-PL" dirty="0"/>
          </a:p>
        </p:txBody>
      </p:sp>
      <p:sp>
        <p:nvSpPr>
          <p:cNvPr id="8" name="Stopka — symbol zastępczy 7">
            <a:extLst>
              <a:ext uri="{FF2B5EF4-FFF2-40B4-BE49-F238E27FC236}">
                <a16:creationId xmlns:a16="http://schemas.microsoft.com/office/drawing/2014/main" id="{4433D370-BE25-4CF9-8D18-A8B0D6286AC1}"/>
              </a:ext>
            </a:extLst>
          </p:cNvPr>
          <p:cNvSpPr>
            <a:spLocks noGrp="1"/>
          </p:cNvSpPr>
          <p:nvPr>
            <p:ph type="ftr" sz="quarter" idx="11"/>
          </p:nvPr>
        </p:nvSpPr>
        <p:spPr/>
        <p:txBody>
          <a:bodyPr rtlCol="0"/>
          <a:lstStyle>
            <a:defPPr>
              <a:defRPr lang="pl-PL"/>
            </a:defPPr>
          </a:lstStyle>
          <a:p>
            <a:pPr rtl="0"/>
            <a:endParaRPr lang="pl-PL" dirty="0"/>
          </a:p>
        </p:txBody>
      </p:sp>
      <p:sp>
        <p:nvSpPr>
          <p:cNvPr id="9" name="Numer slajdu — symbol zastępczy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Data — symbol zastępczy 2">
            <a:extLst>
              <a:ext uri="{FF2B5EF4-FFF2-40B4-BE49-F238E27FC236}">
                <a16:creationId xmlns:a16="http://schemas.microsoft.com/office/drawing/2014/main" id="{4203A496-9194-4AF3-A700-304E648B30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27.03.2024</a:t>
            </a:fld>
            <a:endParaRPr lang="pl-PL" dirty="0"/>
          </a:p>
        </p:txBody>
      </p:sp>
      <p:sp>
        <p:nvSpPr>
          <p:cNvPr id="4" name="Stopka — symbol zastępczy 3">
            <a:extLst>
              <a:ext uri="{FF2B5EF4-FFF2-40B4-BE49-F238E27FC236}">
                <a16:creationId xmlns:a16="http://schemas.microsoft.com/office/drawing/2014/main" id="{5303CEB3-10DB-4C6B-B786-6EA61FEAF4ED}"/>
              </a:ext>
            </a:extLst>
          </p:cNvPr>
          <p:cNvSpPr>
            <a:spLocks noGrp="1"/>
          </p:cNvSpPr>
          <p:nvPr>
            <p:ph type="ftr" sz="quarter" idx="11"/>
          </p:nvPr>
        </p:nvSpPr>
        <p:spPr/>
        <p:txBody>
          <a:bodyPr rtlCol="0"/>
          <a:lstStyle>
            <a:defPPr>
              <a:defRPr lang="pl-PL"/>
            </a:defPPr>
          </a:lstStyle>
          <a:p>
            <a:pPr rtl="0"/>
            <a:endParaRPr lang="pl-PL" dirty="0"/>
          </a:p>
        </p:txBody>
      </p:sp>
      <p:sp>
        <p:nvSpPr>
          <p:cNvPr id="5" name="Numer slajdu — symbol zastępczy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a:extLst>
              <a:ext uri="{FF2B5EF4-FFF2-40B4-BE49-F238E27FC236}">
                <a16:creationId xmlns:a16="http://schemas.microsoft.com/office/drawing/2014/main" id="{4121782B-EB6A-4988-856E-D6637A15B3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27.03.2024</a:t>
            </a:fld>
            <a:endParaRPr lang="pl-PL" dirty="0"/>
          </a:p>
        </p:txBody>
      </p:sp>
      <p:sp>
        <p:nvSpPr>
          <p:cNvPr id="3" name="Stopka — symbol zastępczy 2">
            <a:extLst>
              <a:ext uri="{FF2B5EF4-FFF2-40B4-BE49-F238E27FC236}">
                <a16:creationId xmlns:a16="http://schemas.microsoft.com/office/drawing/2014/main" id="{161005B5-4499-443A-AEC7-4504692A5F99}"/>
              </a:ext>
            </a:extLst>
          </p:cNvPr>
          <p:cNvSpPr>
            <a:spLocks noGrp="1"/>
          </p:cNvSpPr>
          <p:nvPr>
            <p:ph type="ftr" sz="quarter" idx="11"/>
          </p:nvPr>
        </p:nvSpPr>
        <p:spPr/>
        <p:txBody>
          <a:bodyPr rtlCol="0"/>
          <a:lstStyle>
            <a:defPPr>
              <a:defRPr lang="pl-PL"/>
            </a:defPPr>
          </a:lstStyle>
          <a:p>
            <a:pPr rtl="0"/>
            <a:endParaRPr lang="pl-PL" dirty="0"/>
          </a:p>
        </p:txBody>
      </p:sp>
      <p:sp>
        <p:nvSpPr>
          <p:cNvPr id="4" name="Numer slajdu — symbol zastępczy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rtlCol="0"/>
          <a:lstStyle>
            <a:lvl1pPr>
              <a:defRPr lang="pl-PL" sz="3200"/>
            </a:lvl1pPr>
            <a:lvl2pPr>
              <a:defRPr lang="pl-PL" sz="2800"/>
            </a:lvl2pPr>
            <a:lvl3pPr>
              <a:defRPr lang="pl-PL" sz="2400"/>
            </a:lvl3pPr>
            <a:lvl4pPr>
              <a:defRPr lang="pl-PL" sz="2000"/>
            </a:lvl4pPr>
            <a:lvl5pPr>
              <a:defRPr lang="pl-PL" sz="2000"/>
            </a:lvl5pPr>
            <a:lvl6pPr>
              <a:defRPr lang="pl-PL" sz="2000"/>
            </a:lvl6pPr>
            <a:lvl7pPr>
              <a:defRPr lang="pl-PL" sz="2000"/>
            </a:lvl7pPr>
            <a:lvl8pPr>
              <a:defRPr lang="pl-PL" sz="2000"/>
            </a:lvl8pPr>
            <a:lvl9pPr>
              <a:defRPr lang="pl-PL"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Tekst — symbol zastępczy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610672D7-560C-46F5-B38A-5864AF61BD8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27.03.2024</a:t>
            </a:fld>
            <a:endParaRPr lang="pl-PL" dirty="0"/>
          </a:p>
        </p:txBody>
      </p:sp>
      <p:sp>
        <p:nvSpPr>
          <p:cNvPr id="6" name="Stopka — symbol zastępczy 5">
            <a:extLst>
              <a:ext uri="{FF2B5EF4-FFF2-40B4-BE49-F238E27FC236}">
                <a16:creationId xmlns:a16="http://schemas.microsoft.com/office/drawing/2014/main" id="{83333971-AB39-461C-BCDD-6F82E9DF4F5D}"/>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Obraz — symbol zastępczy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rtlCol="0"/>
          <a:lstStyle>
            <a:lvl1pPr marL="0" indent="0">
              <a:buNone/>
              <a:defRPr lang="pl-PL" sz="3200"/>
            </a:lvl1pPr>
            <a:lvl2pPr marL="457196" indent="0">
              <a:buNone/>
              <a:defRPr lang="pl-PL" sz="2800"/>
            </a:lvl2pPr>
            <a:lvl3pPr marL="914391" indent="0">
              <a:buNone/>
              <a:defRPr lang="pl-PL" sz="2400"/>
            </a:lvl3pPr>
            <a:lvl4pPr marL="1371587" indent="0">
              <a:buNone/>
              <a:defRPr lang="pl-PL" sz="2000"/>
            </a:lvl4pPr>
            <a:lvl5pPr marL="1828783" indent="0">
              <a:buNone/>
              <a:defRPr lang="pl-PL" sz="2000"/>
            </a:lvl5pPr>
            <a:lvl6pPr marL="2285978" indent="0">
              <a:buNone/>
              <a:defRPr lang="pl-PL" sz="2000"/>
            </a:lvl6pPr>
            <a:lvl7pPr marL="2743174" indent="0">
              <a:buNone/>
              <a:defRPr lang="pl-PL" sz="2000"/>
            </a:lvl7pPr>
            <a:lvl8pPr marL="3200370" indent="0">
              <a:buNone/>
              <a:defRPr lang="pl-PL" sz="2000"/>
            </a:lvl8pPr>
            <a:lvl9pPr marL="3657565" indent="0">
              <a:buNone/>
              <a:defRPr lang="pl-PL" sz="2000"/>
            </a:lvl9pPr>
          </a:lstStyle>
          <a:p>
            <a:pPr rtl="0"/>
            <a:r>
              <a:rPr lang="en-US"/>
              <a:t>Click icon to add picture</a:t>
            </a:r>
            <a:endParaRPr lang="pl-PL" dirty="0"/>
          </a:p>
        </p:txBody>
      </p:sp>
      <p:sp>
        <p:nvSpPr>
          <p:cNvPr id="4" name="Tekst — symbol zastępczy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D7853192-BC34-458B-84D8-10413109E1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27.03.2024</a:t>
            </a:fld>
            <a:endParaRPr lang="pl-PL" dirty="0"/>
          </a:p>
        </p:txBody>
      </p:sp>
      <p:sp>
        <p:nvSpPr>
          <p:cNvPr id="6" name="Stopka — symbol zastępczy 5">
            <a:extLst>
              <a:ext uri="{FF2B5EF4-FFF2-40B4-BE49-F238E27FC236}">
                <a16:creationId xmlns:a16="http://schemas.microsoft.com/office/drawing/2014/main" id="{AC4140DD-DF78-4ACA-994A-2C80E820B3C8}"/>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pl-PL"/>
            </a:defPPr>
          </a:lstStyle>
          <a:p>
            <a:pPr rtl="0"/>
            <a:r>
              <a:rPr lang="pl-PL"/>
              <a:t>Kliknij, aby edytować styl wzorca tytułu</a:t>
            </a:r>
          </a:p>
        </p:txBody>
      </p:sp>
      <p:sp>
        <p:nvSpPr>
          <p:cNvPr id="3" name="Tekst — symbol zastępczy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4" name="Data — symbol zastępczy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lang="pl-PL" sz="1200">
                <a:solidFill>
                  <a:schemeClr val="tx1">
                    <a:tint val="75000"/>
                  </a:schemeClr>
                </a:solidFill>
              </a:defRPr>
            </a:lvl1pPr>
          </a:lstStyle>
          <a:p>
            <a:pPr rtl="0"/>
            <a:fld id="{703E2F8D-62B3-48AF-BAF5-944399905ED0}" type="datetimeFigureOut">
              <a:rPr lang="pl-PL" smtClean="0"/>
              <a:t>27.03.2024</a:t>
            </a:fld>
            <a:endParaRPr lang="pl-PL" dirty="0"/>
          </a:p>
        </p:txBody>
      </p:sp>
      <p:sp>
        <p:nvSpPr>
          <p:cNvPr id="5" name="Stopka — symbol zastępczy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lang="pl-PL" sz="1200">
                <a:solidFill>
                  <a:schemeClr val="tx1">
                    <a:tint val="75000"/>
                  </a:schemeClr>
                </a:solidFill>
              </a:defRPr>
            </a:lvl1pPr>
          </a:lstStyle>
          <a:p>
            <a:pPr rtl="0"/>
            <a:endParaRPr lang="pl-PL" dirty="0"/>
          </a:p>
        </p:txBody>
      </p:sp>
      <p:sp>
        <p:nvSpPr>
          <p:cNvPr id="6" name="Numer slajdu — symbol zastępczy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lang="pl-PL" sz="1200">
                <a:solidFill>
                  <a:schemeClr val="tx1">
                    <a:tint val="75000"/>
                  </a:schemeClr>
                </a:solidFill>
              </a:defRPr>
            </a:lvl1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lang="pl-PL"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lang="pl-PL"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lang="pl-PL"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lang="pl-PL"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p:bodyStyle>
    <p:otherStyle>
      <a:defPPr>
        <a:defRPr lang="pl-PL"/>
      </a:defPPr>
      <a:lvl1pPr marL="0" algn="l" defTabSz="914391" rtl="0" eaLnBrk="1" latinLnBrk="0" hangingPunct="1">
        <a:defRPr lang="pl-PL" sz="1800" kern="1200">
          <a:solidFill>
            <a:schemeClr val="tx1"/>
          </a:solidFill>
          <a:latin typeface="+mn-lt"/>
          <a:ea typeface="+mn-ea"/>
          <a:cs typeface="+mn-cs"/>
        </a:defRPr>
      </a:lvl1pPr>
      <a:lvl2pPr marL="457196" algn="l" defTabSz="914391" rtl="0" eaLnBrk="1" latinLnBrk="0" hangingPunct="1">
        <a:defRPr lang="pl-PL" sz="1800" kern="1200">
          <a:solidFill>
            <a:schemeClr val="tx1"/>
          </a:solidFill>
          <a:latin typeface="+mn-lt"/>
          <a:ea typeface="+mn-ea"/>
          <a:cs typeface="+mn-cs"/>
        </a:defRPr>
      </a:lvl2pPr>
      <a:lvl3pPr marL="914391" algn="l" defTabSz="914391" rtl="0" eaLnBrk="1" latinLnBrk="0" hangingPunct="1">
        <a:defRPr lang="pl-PL" sz="1800" kern="1200">
          <a:solidFill>
            <a:schemeClr val="tx1"/>
          </a:solidFill>
          <a:latin typeface="+mn-lt"/>
          <a:ea typeface="+mn-ea"/>
          <a:cs typeface="+mn-cs"/>
        </a:defRPr>
      </a:lvl3pPr>
      <a:lvl4pPr marL="1371587" algn="l" defTabSz="914391" rtl="0" eaLnBrk="1" latinLnBrk="0" hangingPunct="1">
        <a:defRPr lang="pl-PL" sz="1800" kern="1200">
          <a:solidFill>
            <a:schemeClr val="tx1"/>
          </a:solidFill>
          <a:latin typeface="+mn-lt"/>
          <a:ea typeface="+mn-ea"/>
          <a:cs typeface="+mn-cs"/>
        </a:defRPr>
      </a:lvl4pPr>
      <a:lvl5pPr marL="1828783" algn="l" defTabSz="914391" rtl="0" eaLnBrk="1" latinLnBrk="0" hangingPunct="1">
        <a:defRPr lang="pl-PL" sz="1800" kern="1200">
          <a:solidFill>
            <a:schemeClr val="tx1"/>
          </a:solidFill>
          <a:latin typeface="+mn-lt"/>
          <a:ea typeface="+mn-ea"/>
          <a:cs typeface="+mn-cs"/>
        </a:defRPr>
      </a:lvl5pPr>
      <a:lvl6pPr marL="2285978" algn="l" defTabSz="914391" rtl="0" eaLnBrk="1" latinLnBrk="0" hangingPunct="1">
        <a:defRPr lang="pl-PL" sz="1800" kern="1200">
          <a:solidFill>
            <a:schemeClr val="tx1"/>
          </a:solidFill>
          <a:latin typeface="+mn-lt"/>
          <a:ea typeface="+mn-ea"/>
          <a:cs typeface="+mn-cs"/>
        </a:defRPr>
      </a:lvl6pPr>
      <a:lvl7pPr marL="2743174" algn="l" defTabSz="914391" rtl="0" eaLnBrk="1" latinLnBrk="0" hangingPunct="1">
        <a:defRPr lang="pl-PL" sz="1800" kern="1200">
          <a:solidFill>
            <a:schemeClr val="tx1"/>
          </a:solidFill>
          <a:latin typeface="+mn-lt"/>
          <a:ea typeface="+mn-ea"/>
          <a:cs typeface="+mn-cs"/>
        </a:defRPr>
      </a:lvl7pPr>
      <a:lvl8pPr marL="3200370" algn="l" defTabSz="914391" rtl="0" eaLnBrk="1" latinLnBrk="0" hangingPunct="1">
        <a:defRPr lang="pl-PL" sz="1800" kern="1200">
          <a:solidFill>
            <a:schemeClr val="tx1"/>
          </a:solidFill>
          <a:latin typeface="+mn-lt"/>
          <a:ea typeface="+mn-ea"/>
          <a:cs typeface="+mn-cs"/>
        </a:defRPr>
      </a:lvl8pPr>
      <a:lvl9pPr marL="3657565" algn="l" defTabSz="914391" rtl="0" eaLnBrk="1" latinLnBrk="0" hangingPunct="1">
        <a:defRPr lang="pl-PL"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3.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3.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3.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png"/><Relationship Id="rId7"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8.png"/><Relationship Id="rId5" Type="http://schemas.openxmlformats.org/officeDocument/2006/relationships/diagramQuickStyle" Target="../diagrams/quickStyle1.xml"/><Relationship Id="rId10" Type="http://schemas.openxmlformats.org/officeDocument/2006/relationships/image" Target="../media/image7.png"/><Relationship Id="rId4" Type="http://schemas.openxmlformats.org/officeDocument/2006/relationships/diagramLayout" Target="../diagrams/layout1.xml"/><Relationship Id="rId9" Type="http://schemas.openxmlformats.org/officeDocument/2006/relationships/image" Target="../media/image6.png"/><Relationship Id="rId1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0.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8775583F-376C-40AE-9849-09070F0B5E51}"/>
              </a:ext>
            </a:extLst>
          </p:cNvPr>
          <p:cNvSpPr>
            <a:spLocks noGrp="1"/>
          </p:cNvSpPr>
          <p:nvPr>
            <p:ph type="title"/>
          </p:nvPr>
        </p:nvSpPr>
        <p:spPr>
          <a:xfrm>
            <a:off x="440340" y="3464711"/>
            <a:ext cx="9734791" cy="1155139"/>
          </a:xfrm>
        </p:spPr>
        <p:txBody>
          <a:bodyPr rtlCol="0" anchor="b">
            <a:noAutofit/>
          </a:bodyPr>
          <a:lstStyle>
            <a:defPPr>
              <a:defRPr lang="pl-PL"/>
            </a:defPPr>
          </a:lstStyle>
          <a:p>
            <a:r>
              <a:rPr lang="en-US" sz="3600" dirty="0"/>
              <a:t>Processing Data on Air Pollution in Europe Using a Modern Data Platform</a:t>
            </a:r>
            <a:endParaRPr lang="pl-PL" sz="3600" dirty="0"/>
          </a:p>
        </p:txBody>
      </p:sp>
      <p:sp>
        <p:nvSpPr>
          <p:cNvPr id="5" name="Podtytuł 4">
            <a:extLst>
              <a:ext uri="{FF2B5EF4-FFF2-40B4-BE49-F238E27FC236}">
                <a16:creationId xmlns:a16="http://schemas.microsoft.com/office/drawing/2014/main" id="{7165814A-5271-4039-9F12-014787DA9EF7}"/>
              </a:ext>
            </a:extLst>
          </p:cNvPr>
          <p:cNvSpPr>
            <a:spLocks noGrp="1"/>
          </p:cNvSpPr>
          <p:nvPr>
            <p:ph type="subTitle" idx="4294967295"/>
          </p:nvPr>
        </p:nvSpPr>
        <p:spPr>
          <a:xfrm>
            <a:off x="447389" y="4675383"/>
            <a:ext cx="4938713" cy="1208088"/>
          </a:xfrm>
          <a:prstGeom prst="rect">
            <a:avLst/>
          </a:prstGeom>
        </p:spPr>
        <p:txBody>
          <a:bodyPr rtlCol="0">
            <a:normAutofit/>
          </a:bodyPr>
          <a:lstStyle>
            <a:defPPr>
              <a:defRPr lang="pl-PL"/>
            </a:defPPr>
          </a:lstStyle>
          <a:p>
            <a:pPr marL="0" indent="0" algn="l" rtl="0">
              <a:lnSpc>
                <a:spcPct val="100000"/>
              </a:lnSpc>
              <a:buNone/>
            </a:pPr>
            <a:r>
              <a:rPr lang="en-US" sz="2000" dirty="0">
                <a:solidFill>
                  <a:schemeClr val="accent2"/>
                </a:solidFill>
                <a:latin typeface="Segoe UI" panose="020B0502040204020203" pitchFamily="34" charset="0"/>
                <a:cs typeface="Segoe UI" panose="020B0502040204020203" pitchFamily="34" charset="0"/>
              </a:rPr>
              <a:t>Piotr Slusarczyk</a:t>
            </a:r>
            <a:endParaRPr lang="pl-PL" sz="2000" dirty="0">
              <a:solidFill>
                <a:schemeClr val="accent2"/>
              </a:solidFill>
              <a:latin typeface="Segoe UI" panose="020B0502040204020203" pitchFamily="34" charset="0"/>
              <a:cs typeface="Segoe UI" panose="020B0502040204020203" pitchFamily="34" charset="0"/>
            </a:endParaRPr>
          </a:p>
        </p:txBody>
      </p:sp>
      <p:grpSp>
        <p:nvGrpSpPr>
          <p:cNvPr id="2" name="Grupa 1" descr="koła połączone liniami">
            <a:extLst>
              <a:ext uri="{FF2B5EF4-FFF2-40B4-BE49-F238E27FC236}">
                <a16:creationId xmlns:a16="http://schemas.microsoft.com/office/drawing/2014/main" id="{698A0E4F-CFB4-48D6-8D5D-D7F7DD3198A1}"/>
              </a:ext>
            </a:extLst>
          </p:cNvPr>
          <p:cNvGrpSpPr/>
          <p:nvPr/>
        </p:nvGrpSpPr>
        <p:grpSpPr>
          <a:xfrm>
            <a:off x="8421900" y="661130"/>
            <a:ext cx="2386156" cy="2378046"/>
            <a:chOff x="6059289" y="1031132"/>
            <a:chExt cx="4855145" cy="4853637"/>
          </a:xfrm>
        </p:grpSpPr>
        <p:cxnSp>
          <p:nvCxnSpPr>
            <p:cNvPr id="8" name="Łącznik prosty 7" descr="linia prosta">
              <a:extLst>
                <a:ext uri="{FF2B5EF4-FFF2-40B4-BE49-F238E27FC236}">
                  <a16:creationId xmlns:a16="http://schemas.microsoft.com/office/drawing/2014/main" id="{C765D672-336B-734D-801A-36CBB0354E18}"/>
                </a:ext>
              </a:extLst>
            </p:cNvPr>
            <p:cNvCxnSpPr>
              <a:cxnSpLocks/>
              <a:stCxn id="6" idx="6"/>
            </p:cNvCxnSpPr>
            <p:nvPr/>
          </p:nvCxnSpPr>
          <p:spPr>
            <a:xfrm>
              <a:off x="7362794" y="3390527"/>
              <a:ext cx="1956302" cy="159222"/>
            </a:xfrm>
            <a:prstGeom prst="line">
              <a:avLst/>
            </a:prstGeom>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89008531-943E-8C42-82ED-72460A2D10A4}"/>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6" name="Owal 5" descr="kształt owalny">
              <a:extLst>
                <a:ext uri="{FF2B5EF4-FFF2-40B4-BE49-F238E27FC236}">
                  <a16:creationId xmlns:a16="http://schemas.microsoft.com/office/drawing/2014/main" id="{9A66A37A-7FB5-194C-B2F8-BB77745D65B0}"/>
                </a:ext>
              </a:extLst>
            </p:cNvPr>
            <p:cNvSpPr/>
            <p:nvPr/>
          </p:nvSpPr>
          <p:spPr>
            <a:xfrm>
              <a:off x="6059289" y="2738775"/>
              <a:ext cx="1303507" cy="13035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13" name="Owal 12" descr="kształt owalny">
              <a:extLst>
                <a:ext uri="{FF2B5EF4-FFF2-40B4-BE49-F238E27FC236}">
                  <a16:creationId xmlns:a16="http://schemas.microsoft.com/office/drawing/2014/main" id="{9B093669-6BD2-2541-BF99-500AC2759CD6}"/>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9" name="Owal 8" descr="kształt owalny">
              <a:extLst>
                <a:ext uri="{FF2B5EF4-FFF2-40B4-BE49-F238E27FC236}">
                  <a16:creationId xmlns:a16="http://schemas.microsoft.com/office/drawing/2014/main" id="{EEB60046-7AC0-4C4A-9CA7-4DE66AF0F9E2}"/>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cxnSp>
          <p:nvCxnSpPr>
            <p:cNvPr id="10" name="Łącznik prosty 9" descr="linia prosta">
              <a:extLst>
                <a:ext uri="{FF2B5EF4-FFF2-40B4-BE49-F238E27FC236}">
                  <a16:creationId xmlns:a16="http://schemas.microsoft.com/office/drawing/2014/main" id="{DC6AFA79-D8E3-E745-9969-5BF09667F3B4}"/>
                </a:ext>
              </a:extLst>
            </p:cNvPr>
            <p:cNvCxnSpPr>
              <a:cxnSpLocks/>
              <a:endCxn id="9"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1" name="Owal 10" descr="kształt owalny">
              <a:extLst>
                <a:ext uri="{FF2B5EF4-FFF2-40B4-BE49-F238E27FC236}">
                  <a16:creationId xmlns:a16="http://schemas.microsoft.com/office/drawing/2014/main" id="{398897D7-2466-E540-8D23-AD7AEA562812}"/>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grpSp>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48049-EE72-6B00-9503-A21DC2C5FEF0}"/>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B556956C-9851-2BAA-2E7A-3770382BF409}"/>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pl-PL" sz="2600" b="1" dirty="0"/>
              <a:t>Storage (</a:t>
            </a:r>
            <a:r>
              <a:rPr lang="pl-PL" sz="2600" b="1" dirty="0" err="1"/>
              <a:t>again</a:t>
            </a:r>
            <a:r>
              <a:rPr lang="pl-PL" sz="2600" b="1" dirty="0"/>
              <a:t>)</a:t>
            </a:r>
          </a:p>
        </p:txBody>
      </p:sp>
      <p:pic>
        <p:nvPicPr>
          <p:cNvPr id="5" name="Picture 4">
            <a:extLst>
              <a:ext uri="{FF2B5EF4-FFF2-40B4-BE49-F238E27FC236}">
                <a16:creationId xmlns:a16="http://schemas.microsoft.com/office/drawing/2014/main" id="{A055CAC2-0A3E-CFBC-7454-27031A511247}"/>
              </a:ext>
            </a:extLst>
          </p:cNvPr>
          <p:cNvPicPr>
            <a:picLocks noChangeAspect="1"/>
          </p:cNvPicPr>
          <p:nvPr/>
        </p:nvPicPr>
        <p:blipFill>
          <a:blip r:embed="rId3"/>
          <a:stretch>
            <a:fillRect/>
          </a:stretch>
        </p:blipFill>
        <p:spPr>
          <a:xfrm>
            <a:off x="2114680" y="1426689"/>
            <a:ext cx="7962640" cy="4750592"/>
          </a:xfrm>
          <a:prstGeom prst="rect">
            <a:avLst/>
          </a:prstGeom>
        </p:spPr>
      </p:pic>
      <p:pic>
        <p:nvPicPr>
          <p:cNvPr id="6" name="Picture 5">
            <a:extLst>
              <a:ext uri="{FF2B5EF4-FFF2-40B4-BE49-F238E27FC236}">
                <a16:creationId xmlns:a16="http://schemas.microsoft.com/office/drawing/2014/main" id="{25CD822D-F929-E32F-CC28-E0600A2B0439}"/>
              </a:ext>
            </a:extLst>
          </p:cNvPr>
          <p:cNvPicPr>
            <a:picLocks noChangeAspect="1"/>
          </p:cNvPicPr>
          <p:nvPr/>
        </p:nvPicPr>
        <p:blipFill>
          <a:blip r:embed="rId4"/>
          <a:stretch>
            <a:fillRect/>
          </a:stretch>
        </p:blipFill>
        <p:spPr>
          <a:xfrm>
            <a:off x="10956815" y="145906"/>
            <a:ext cx="790685" cy="800212"/>
          </a:xfrm>
          <a:prstGeom prst="rect">
            <a:avLst/>
          </a:prstGeom>
        </p:spPr>
      </p:pic>
      <p:pic>
        <p:nvPicPr>
          <p:cNvPr id="7" name="Picture 6">
            <a:extLst>
              <a:ext uri="{FF2B5EF4-FFF2-40B4-BE49-F238E27FC236}">
                <a16:creationId xmlns:a16="http://schemas.microsoft.com/office/drawing/2014/main" id="{B1769872-0229-113E-FBEE-66DAB01797F6}"/>
              </a:ext>
            </a:extLst>
          </p:cNvPr>
          <p:cNvPicPr>
            <a:picLocks noChangeAspect="1"/>
          </p:cNvPicPr>
          <p:nvPr/>
        </p:nvPicPr>
        <p:blipFill>
          <a:blip r:embed="rId5"/>
          <a:stretch>
            <a:fillRect/>
          </a:stretch>
        </p:blipFill>
        <p:spPr>
          <a:xfrm>
            <a:off x="9988668" y="324317"/>
            <a:ext cx="790685" cy="621801"/>
          </a:xfrm>
          <a:prstGeom prst="rect">
            <a:avLst/>
          </a:prstGeom>
        </p:spPr>
      </p:pic>
    </p:spTree>
    <p:extLst>
      <p:ext uri="{BB962C8B-B14F-4D97-AF65-F5344CB8AC3E}">
        <p14:creationId xmlns:p14="http://schemas.microsoft.com/office/powerpoint/2010/main" val="2122809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1639C-D720-092A-4C5B-F0D8146BBEF2}"/>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54C46830-1D7D-01FD-E8E6-F56EE88C074B}"/>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pl-PL" sz="2600" b="1" dirty="0"/>
              <a:t>Processing</a:t>
            </a:r>
          </a:p>
        </p:txBody>
      </p:sp>
      <p:pic>
        <p:nvPicPr>
          <p:cNvPr id="6" name="Picture 5">
            <a:extLst>
              <a:ext uri="{FF2B5EF4-FFF2-40B4-BE49-F238E27FC236}">
                <a16:creationId xmlns:a16="http://schemas.microsoft.com/office/drawing/2014/main" id="{6393FF73-9B2D-2FF6-D8F9-34A1C0AE1138}"/>
              </a:ext>
            </a:extLst>
          </p:cNvPr>
          <p:cNvPicPr>
            <a:picLocks noChangeAspect="1"/>
          </p:cNvPicPr>
          <p:nvPr/>
        </p:nvPicPr>
        <p:blipFill>
          <a:blip r:embed="rId3"/>
          <a:stretch>
            <a:fillRect/>
          </a:stretch>
        </p:blipFill>
        <p:spPr>
          <a:xfrm>
            <a:off x="1219054" y="1762941"/>
            <a:ext cx="10213386" cy="3332117"/>
          </a:xfrm>
          <a:prstGeom prst="rect">
            <a:avLst/>
          </a:prstGeom>
        </p:spPr>
      </p:pic>
      <p:pic>
        <p:nvPicPr>
          <p:cNvPr id="8" name="Picture 7">
            <a:extLst>
              <a:ext uri="{FF2B5EF4-FFF2-40B4-BE49-F238E27FC236}">
                <a16:creationId xmlns:a16="http://schemas.microsoft.com/office/drawing/2014/main" id="{CFF6F561-2465-BCDB-F558-7BD18A3DA70D}"/>
              </a:ext>
            </a:extLst>
          </p:cNvPr>
          <p:cNvPicPr>
            <a:picLocks noChangeAspect="1"/>
          </p:cNvPicPr>
          <p:nvPr/>
        </p:nvPicPr>
        <p:blipFill>
          <a:blip r:embed="rId4"/>
          <a:stretch>
            <a:fillRect/>
          </a:stretch>
        </p:blipFill>
        <p:spPr>
          <a:xfrm>
            <a:off x="10890008" y="145906"/>
            <a:ext cx="790685" cy="800212"/>
          </a:xfrm>
          <a:prstGeom prst="rect">
            <a:avLst/>
          </a:prstGeom>
        </p:spPr>
      </p:pic>
    </p:spTree>
    <p:extLst>
      <p:ext uri="{BB962C8B-B14F-4D97-AF65-F5344CB8AC3E}">
        <p14:creationId xmlns:p14="http://schemas.microsoft.com/office/powerpoint/2010/main" val="751396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dirty="0">
                <a:latin typeface="Segoe UI Semibold" panose="020B0502040204020203" pitchFamily="34" charset="0"/>
                <a:cs typeface="Segoe UI Semibold" panose="020B0502040204020203" pitchFamily="34" charset="0"/>
              </a:rPr>
              <a:t>Analysis</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6" name="Picture 5">
            <a:extLst>
              <a:ext uri="{FF2B5EF4-FFF2-40B4-BE49-F238E27FC236}">
                <a16:creationId xmlns:a16="http://schemas.microsoft.com/office/drawing/2014/main" id="{DD7776EB-DC5D-6658-5FBC-0BC04F4F7EDB}"/>
              </a:ext>
            </a:extLst>
          </p:cNvPr>
          <p:cNvPicPr>
            <a:picLocks noChangeAspect="1"/>
          </p:cNvPicPr>
          <p:nvPr/>
        </p:nvPicPr>
        <p:blipFill>
          <a:blip r:embed="rId3"/>
          <a:stretch>
            <a:fillRect/>
          </a:stretch>
        </p:blipFill>
        <p:spPr>
          <a:xfrm>
            <a:off x="444500" y="1246017"/>
            <a:ext cx="4893745" cy="2147029"/>
          </a:xfrm>
          <a:prstGeom prst="rect">
            <a:avLst/>
          </a:prstGeom>
        </p:spPr>
      </p:pic>
      <p:pic>
        <p:nvPicPr>
          <p:cNvPr id="8" name="Picture 7">
            <a:extLst>
              <a:ext uri="{FF2B5EF4-FFF2-40B4-BE49-F238E27FC236}">
                <a16:creationId xmlns:a16="http://schemas.microsoft.com/office/drawing/2014/main" id="{69DE8E46-C26F-F4BC-9E2B-6B9FFB09C50E}"/>
              </a:ext>
            </a:extLst>
          </p:cNvPr>
          <p:cNvPicPr>
            <a:picLocks noChangeAspect="1"/>
          </p:cNvPicPr>
          <p:nvPr/>
        </p:nvPicPr>
        <p:blipFill>
          <a:blip r:embed="rId4"/>
          <a:stretch>
            <a:fillRect/>
          </a:stretch>
        </p:blipFill>
        <p:spPr>
          <a:xfrm>
            <a:off x="5414043" y="1515649"/>
            <a:ext cx="6333457" cy="4824701"/>
          </a:xfrm>
          <a:prstGeom prst="rect">
            <a:avLst/>
          </a:prstGeom>
        </p:spPr>
      </p:pic>
      <p:pic>
        <p:nvPicPr>
          <p:cNvPr id="12" name="Picture 11">
            <a:extLst>
              <a:ext uri="{FF2B5EF4-FFF2-40B4-BE49-F238E27FC236}">
                <a16:creationId xmlns:a16="http://schemas.microsoft.com/office/drawing/2014/main" id="{5A413A18-22A8-29AC-32D2-C321A55FF7F7}"/>
              </a:ext>
            </a:extLst>
          </p:cNvPr>
          <p:cNvPicPr>
            <a:picLocks noChangeAspect="1"/>
          </p:cNvPicPr>
          <p:nvPr/>
        </p:nvPicPr>
        <p:blipFill>
          <a:blip r:embed="rId5"/>
          <a:stretch>
            <a:fillRect/>
          </a:stretch>
        </p:blipFill>
        <p:spPr>
          <a:xfrm>
            <a:off x="9248051" y="173943"/>
            <a:ext cx="790685" cy="800212"/>
          </a:xfrm>
          <a:prstGeom prst="rect">
            <a:avLst/>
          </a:prstGeom>
        </p:spPr>
      </p:pic>
      <p:pic>
        <p:nvPicPr>
          <p:cNvPr id="13" name="Picture 12">
            <a:extLst>
              <a:ext uri="{FF2B5EF4-FFF2-40B4-BE49-F238E27FC236}">
                <a16:creationId xmlns:a16="http://schemas.microsoft.com/office/drawing/2014/main" id="{1918C782-1284-DCDD-4DA9-3EF3A4610F3F}"/>
              </a:ext>
            </a:extLst>
          </p:cNvPr>
          <p:cNvPicPr>
            <a:picLocks noChangeAspect="1"/>
          </p:cNvPicPr>
          <p:nvPr/>
        </p:nvPicPr>
        <p:blipFill>
          <a:blip r:embed="rId6"/>
          <a:stretch>
            <a:fillRect/>
          </a:stretch>
        </p:blipFill>
        <p:spPr>
          <a:xfrm>
            <a:off x="10863511" y="208666"/>
            <a:ext cx="863909" cy="765489"/>
          </a:xfrm>
          <a:prstGeom prst="rect">
            <a:avLst/>
          </a:prstGeom>
        </p:spPr>
      </p:pic>
      <p:pic>
        <p:nvPicPr>
          <p:cNvPr id="14" name="Picture 13">
            <a:extLst>
              <a:ext uri="{FF2B5EF4-FFF2-40B4-BE49-F238E27FC236}">
                <a16:creationId xmlns:a16="http://schemas.microsoft.com/office/drawing/2014/main" id="{2E888975-0FA0-0C25-C650-4D4D6D62EE5A}"/>
              </a:ext>
            </a:extLst>
          </p:cNvPr>
          <p:cNvPicPr>
            <a:picLocks noChangeAspect="1"/>
          </p:cNvPicPr>
          <p:nvPr/>
        </p:nvPicPr>
        <p:blipFill>
          <a:blip r:embed="rId7"/>
          <a:stretch>
            <a:fillRect/>
          </a:stretch>
        </p:blipFill>
        <p:spPr>
          <a:xfrm>
            <a:off x="10057733" y="274563"/>
            <a:ext cx="757187" cy="678998"/>
          </a:xfrm>
          <a:prstGeom prst="rect">
            <a:avLst/>
          </a:prstGeom>
        </p:spPr>
      </p:pic>
    </p:spTree>
    <p:extLst>
      <p:ext uri="{BB962C8B-B14F-4D97-AF65-F5344CB8AC3E}">
        <p14:creationId xmlns:p14="http://schemas.microsoft.com/office/powerpoint/2010/main" val="320193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DA496-61BA-56F5-1695-25556CF418E2}"/>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97E4E5F8-548F-54D6-4A47-91F861719439}"/>
              </a:ext>
            </a:extLst>
          </p:cNvPr>
          <p:cNvSpPr>
            <a:spLocks noGrp="1"/>
          </p:cNvSpPr>
          <p:nvPr>
            <p:ph type="title"/>
          </p:nvPr>
        </p:nvSpPr>
        <p:spPr>
          <a:xfrm>
            <a:off x="444500" y="414843"/>
            <a:ext cx="9146972" cy="640080"/>
          </a:xfrm>
        </p:spPr>
        <p:txBody>
          <a:bodyPr rtlCol="0"/>
          <a:lstStyle>
            <a:defPPr>
              <a:defRPr lang="pl-PL"/>
            </a:defPPr>
          </a:lstStyle>
          <a:p>
            <a:pPr rtl="0"/>
            <a:r>
              <a:rPr lang="pl-PL" b="1" dirty="0">
                <a:latin typeface="Segoe UI Semibold" panose="020B0502040204020203" pitchFamily="34" charset="0"/>
                <a:cs typeface="Segoe UI Semibold" panose="020B0502040204020203" pitchFamily="34" charset="0"/>
              </a:rPr>
              <a:t>Analysis</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3" name="Picture 2">
            <a:extLst>
              <a:ext uri="{FF2B5EF4-FFF2-40B4-BE49-F238E27FC236}">
                <a16:creationId xmlns:a16="http://schemas.microsoft.com/office/drawing/2014/main" id="{9A44A629-CFFE-6462-B53B-584881CAF1BD}"/>
              </a:ext>
            </a:extLst>
          </p:cNvPr>
          <p:cNvPicPr>
            <a:picLocks noChangeAspect="1"/>
          </p:cNvPicPr>
          <p:nvPr/>
        </p:nvPicPr>
        <p:blipFill>
          <a:blip r:embed="rId3"/>
          <a:stretch>
            <a:fillRect/>
          </a:stretch>
        </p:blipFill>
        <p:spPr>
          <a:xfrm>
            <a:off x="444499" y="1426778"/>
            <a:ext cx="4912107" cy="4138450"/>
          </a:xfrm>
          <a:prstGeom prst="rect">
            <a:avLst/>
          </a:prstGeom>
        </p:spPr>
      </p:pic>
      <p:pic>
        <p:nvPicPr>
          <p:cNvPr id="10" name="Picture 9">
            <a:extLst>
              <a:ext uri="{FF2B5EF4-FFF2-40B4-BE49-F238E27FC236}">
                <a16:creationId xmlns:a16="http://schemas.microsoft.com/office/drawing/2014/main" id="{D18171FF-2097-6780-14EC-E37162F3C720}"/>
              </a:ext>
            </a:extLst>
          </p:cNvPr>
          <p:cNvPicPr>
            <a:picLocks noChangeAspect="1"/>
          </p:cNvPicPr>
          <p:nvPr/>
        </p:nvPicPr>
        <p:blipFill>
          <a:blip r:embed="rId4"/>
          <a:stretch>
            <a:fillRect/>
          </a:stretch>
        </p:blipFill>
        <p:spPr>
          <a:xfrm>
            <a:off x="5393644" y="1259349"/>
            <a:ext cx="6353857" cy="4722571"/>
          </a:xfrm>
          <a:prstGeom prst="rect">
            <a:avLst/>
          </a:prstGeom>
        </p:spPr>
      </p:pic>
      <p:pic>
        <p:nvPicPr>
          <p:cNvPr id="14" name="Picture 13">
            <a:extLst>
              <a:ext uri="{FF2B5EF4-FFF2-40B4-BE49-F238E27FC236}">
                <a16:creationId xmlns:a16="http://schemas.microsoft.com/office/drawing/2014/main" id="{0F69CAB0-DF6F-D065-899B-05686015292B}"/>
              </a:ext>
            </a:extLst>
          </p:cNvPr>
          <p:cNvPicPr>
            <a:picLocks noChangeAspect="1"/>
          </p:cNvPicPr>
          <p:nvPr/>
        </p:nvPicPr>
        <p:blipFill>
          <a:blip r:embed="rId5"/>
          <a:stretch>
            <a:fillRect/>
          </a:stretch>
        </p:blipFill>
        <p:spPr>
          <a:xfrm>
            <a:off x="9248051" y="173943"/>
            <a:ext cx="790685" cy="800212"/>
          </a:xfrm>
          <a:prstGeom prst="rect">
            <a:avLst/>
          </a:prstGeom>
        </p:spPr>
      </p:pic>
      <p:pic>
        <p:nvPicPr>
          <p:cNvPr id="15" name="Picture 14">
            <a:extLst>
              <a:ext uri="{FF2B5EF4-FFF2-40B4-BE49-F238E27FC236}">
                <a16:creationId xmlns:a16="http://schemas.microsoft.com/office/drawing/2014/main" id="{A8E5FF5B-A833-B49D-FDB7-818FB9D34EF2}"/>
              </a:ext>
            </a:extLst>
          </p:cNvPr>
          <p:cNvPicPr>
            <a:picLocks noChangeAspect="1"/>
          </p:cNvPicPr>
          <p:nvPr/>
        </p:nvPicPr>
        <p:blipFill>
          <a:blip r:embed="rId6"/>
          <a:stretch>
            <a:fillRect/>
          </a:stretch>
        </p:blipFill>
        <p:spPr>
          <a:xfrm>
            <a:off x="10863511" y="208666"/>
            <a:ext cx="863909" cy="765489"/>
          </a:xfrm>
          <a:prstGeom prst="rect">
            <a:avLst/>
          </a:prstGeom>
        </p:spPr>
      </p:pic>
      <p:pic>
        <p:nvPicPr>
          <p:cNvPr id="16" name="Picture 15">
            <a:extLst>
              <a:ext uri="{FF2B5EF4-FFF2-40B4-BE49-F238E27FC236}">
                <a16:creationId xmlns:a16="http://schemas.microsoft.com/office/drawing/2014/main" id="{592C11E6-44B3-6E3E-2A24-69577BF875D4}"/>
              </a:ext>
            </a:extLst>
          </p:cNvPr>
          <p:cNvPicPr>
            <a:picLocks noChangeAspect="1"/>
          </p:cNvPicPr>
          <p:nvPr/>
        </p:nvPicPr>
        <p:blipFill>
          <a:blip r:embed="rId7"/>
          <a:stretch>
            <a:fillRect/>
          </a:stretch>
        </p:blipFill>
        <p:spPr>
          <a:xfrm>
            <a:off x="10057733" y="274563"/>
            <a:ext cx="757187" cy="678998"/>
          </a:xfrm>
          <a:prstGeom prst="rect">
            <a:avLst/>
          </a:prstGeom>
        </p:spPr>
      </p:pic>
      <p:sp>
        <p:nvSpPr>
          <p:cNvPr id="5" name="Zawartość — symbol zastępczy 2">
            <a:extLst>
              <a:ext uri="{FF2B5EF4-FFF2-40B4-BE49-F238E27FC236}">
                <a16:creationId xmlns:a16="http://schemas.microsoft.com/office/drawing/2014/main" id="{B5CEBFE6-1D77-4A9C-D590-FE3F45F236C5}"/>
              </a:ext>
            </a:extLst>
          </p:cNvPr>
          <p:cNvSpPr>
            <a:spLocks noGrp="1"/>
          </p:cNvSpPr>
          <p:nvPr>
            <p:ph sz="quarter" idx="10"/>
          </p:nvPr>
        </p:nvSpPr>
        <p:spPr>
          <a:xfrm>
            <a:off x="444500" y="5565228"/>
            <a:ext cx="1163963" cy="505350"/>
          </a:xfrm>
        </p:spPr>
        <p:txBody>
          <a:bodyPr rtlCol="0">
            <a:noAutofit/>
          </a:bodyPr>
          <a:lstStyle>
            <a:defPPr>
              <a:defRPr lang="pl-PL"/>
            </a:defPPr>
          </a:lstStyle>
          <a:p>
            <a:pPr marL="0" indent="0" rtl="0">
              <a:buNone/>
            </a:pPr>
            <a:r>
              <a:rPr lang="en-US" sz="2400" b="1" dirty="0">
                <a:latin typeface="Segoe UI" panose="020B0502040204020203" pitchFamily="34" charset="0"/>
                <a:cs typeface="Segoe UI" panose="020B0502040204020203" pitchFamily="34" charset="0"/>
              </a:rPr>
              <a:t>…</a:t>
            </a:r>
            <a:endParaRPr lang="pl-PL" sz="2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52304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66D9E-98F2-3DB1-F787-B28180C28FF2}"/>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6E3BD13B-A804-881E-FFC9-8C8F63FD7CE0}"/>
              </a:ext>
            </a:extLst>
          </p:cNvPr>
          <p:cNvSpPr>
            <a:spLocks noGrp="1"/>
          </p:cNvSpPr>
          <p:nvPr>
            <p:ph type="title"/>
          </p:nvPr>
        </p:nvSpPr>
        <p:spPr>
          <a:xfrm>
            <a:off x="444500" y="414843"/>
            <a:ext cx="9146972" cy="640080"/>
          </a:xfrm>
        </p:spPr>
        <p:txBody>
          <a:bodyPr rtlCol="0"/>
          <a:lstStyle>
            <a:defPPr>
              <a:defRPr lang="pl-PL"/>
            </a:defPPr>
          </a:lstStyle>
          <a:p>
            <a:pPr rtl="0"/>
            <a:r>
              <a:rPr lang="pl-PL" b="1" dirty="0">
                <a:latin typeface="Segoe UI Semibold" panose="020B0502040204020203" pitchFamily="34" charset="0"/>
                <a:cs typeface="Segoe UI Semibold" panose="020B0502040204020203" pitchFamily="34" charset="0"/>
              </a:rPr>
              <a:t>Analysis</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5" name="Picture 4">
            <a:extLst>
              <a:ext uri="{FF2B5EF4-FFF2-40B4-BE49-F238E27FC236}">
                <a16:creationId xmlns:a16="http://schemas.microsoft.com/office/drawing/2014/main" id="{5E04DF6C-6144-C6C5-CF50-72AB6632470F}"/>
              </a:ext>
            </a:extLst>
          </p:cNvPr>
          <p:cNvPicPr>
            <a:picLocks noChangeAspect="1"/>
          </p:cNvPicPr>
          <p:nvPr/>
        </p:nvPicPr>
        <p:blipFill>
          <a:blip r:embed="rId3"/>
          <a:stretch>
            <a:fillRect/>
          </a:stretch>
        </p:blipFill>
        <p:spPr>
          <a:xfrm>
            <a:off x="444500" y="1387364"/>
            <a:ext cx="5798996" cy="4383971"/>
          </a:xfrm>
          <a:prstGeom prst="rect">
            <a:avLst/>
          </a:prstGeom>
        </p:spPr>
      </p:pic>
      <p:pic>
        <p:nvPicPr>
          <p:cNvPr id="10" name="Picture 9">
            <a:extLst>
              <a:ext uri="{FF2B5EF4-FFF2-40B4-BE49-F238E27FC236}">
                <a16:creationId xmlns:a16="http://schemas.microsoft.com/office/drawing/2014/main" id="{772B571B-9A9A-759A-1C99-1AE2F479EA9E}"/>
              </a:ext>
            </a:extLst>
          </p:cNvPr>
          <p:cNvPicPr>
            <a:picLocks noChangeAspect="1"/>
          </p:cNvPicPr>
          <p:nvPr/>
        </p:nvPicPr>
        <p:blipFill>
          <a:blip r:embed="rId4"/>
          <a:stretch>
            <a:fillRect/>
          </a:stretch>
        </p:blipFill>
        <p:spPr>
          <a:xfrm>
            <a:off x="6243847" y="1245475"/>
            <a:ext cx="5665366" cy="5336939"/>
          </a:xfrm>
          <a:prstGeom prst="rect">
            <a:avLst/>
          </a:prstGeom>
        </p:spPr>
      </p:pic>
      <p:pic>
        <p:nvPicPr>
          <p:cNvPr id="14" name="Picture 13">
            <a:extLst>
              <a:ext uri="{FF2B5EF4-FFF2-40B4-BE49-F238E27FC236}">
                <a16:creationId xmlns:a16="http://schemas.microsoft.com/office/drawing/2014/main" id="{32BE7C5A-BFCD-763E-161E-7BD5AC533DB7}"/>
              </a:ext>
            </a:extLst>
          </p:cNvPr>
          <p:cNvPicPr>
            <a:picLocks noChangeAspect="1"/>
          </p:cNvPicPr>
          <p:nvPr/>
        </p:nvPicPr>
        <p:blipFill>
          <a:blip r:embed="rId5"/>
          <a:stretch>
            <a:fillRect/>
          </a:stretch>
        </p:blipFill>
        <p:spPr>
          <a:xfrm>
            <a:off x="9248051" y="173943"/>
            <a:ext cx="790685" cy="800212"/>
          </a:xfrm>
          <a:prstGeom prst="rect">
            <a:avLst/>
          </a:prstGeom>
        </p:spPr>
      </p:pic>
      <p:pic>
        <p:nvPicPr>
          <p:cNvPr id="15" name="Picture 14">
            <a:extLst>
              <a:ext uri="{FF2B5EF4-FFF2-40B4-BE49-F238E27FC236}">
                <a16:creationId xmlns:a16="http://schemas.microsoft.com/office/drawing/2014/main" id="{4A4AD7C3-949D-0F1E-3286-953F501D6D9F}"/>
              </a:ext>
            </a:extLst>
          </p:cNvPr>
          <p:cNvPicPr>
            <a:picLocks noChangeAspect="1"/>
          </p:cNvPicPr>
          <p:nvPr/>
        </p:nvPicPr>
        <p:blipFill>
          <a:blip r:embed="rId6"/>
          <a:stretch>
            <a:fillRect/>
          </a:stretch>
        </p:blipFill>
        <p:spPr>
          <a:xfrm>
            <a:off x="10863511" y="208666"/>
            <a:ext cx="863909" cy="765489"/>
          </a:xfrm>
          <a:prstGeom prst="rect">
            <a:avLst/>
          </a:prstGeom>
        </p:spPr>
      </p:pic>
      <p:pic>
        <p:nvPicPr>
          <p:cNvPr id="16" name="Picture 15">
            <a:extLst>
              <a:ext uri="{FF2B5EF4-FFF2-40B4-BE49-F238E27FC236}">
                <a16:creationId xmlns:a16="http://schemas.microsoft.com/office/drawing/2014/main" id="{502520D7-5391-34D4-407B-914FCD79F222}"/>
              </a:ext>
            </a:extLst>
          </p:cNvPr>
          <p:cNvPicPr>
            <a:picLocks noChangeAspect="1"/>
          </p:cNvPicPr>
          <p:nvPr/>
        </p:nvPicPr>
        <p:blipFill>
          <a:blip r:embed="rId7"/>
          <a:stretch>
            <a:fillRect/>
          </a:stretch>
        </p:blipFill>
        <p:spPr>
          <a:xfrm>
            <a:off x="10057733" y="274563"/>
            <a:ext cx="757187" cy="678998"/>
          </a:xfrm>
          <a:prstGeom prst="rect">
            <a:avLst/>
          </a:prstGeom>
        </p:spPr>
      </p:pic>
    </p:spTree>
    <p:extLst>
      <p:ext uri="{BB962C8B-B14F-4D97-AF65-F5344CB8AC3E}">
        <p14:creationId xmlns:p14="http://schemas.microsoft.com/office/powerpoint/2010/main" val="380373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pl-PL" b="1" dirty="0">
                <a:latin typeface="Segoe UI Semibold" panose="020B0502040204020203" pitchFamily="34" charset="0"/>
                <a:cs typeface="Segoe UI Semibold" panose="020B0502040204020203" pitchFamily="34" charset="0"/>
              </a:rPr>
              <a:t>Analysis</a:t>
            </a:r>
          </a:p>
        </p:txBody>
      </p:sp>
      <p:pic>
        <p:nvPicPr>
          <p:cNvPr id="7" name="Picture 6">
            <a:extLst>
              <a:ext uri="{FF2B5EF4-FFF2-40B4-BE49-F238E27FC236}">
                <a16:creationId xmlns:a16="http://schemas.microsoft.com/office/drawing/2014/main" id="{EA372019-E117-4142-68AF-8F8905964022}"/>
              </a:ext>
            </a:extLst>
          </p:cNvPr>
          <p:cNvPicPr>
            <a:picLocks noChangeAspect="1"/>
          </p:cNvPicPr>
          <p:nvPr/>
        </p:nvPicPr>
        <p:blipFill>
          <a:blip r:embed="rId3"/>
          <a:stretch>
            <a:fillRect/>
          </a:stretch>
        </p:blipFill>
        <p:spPr>
          <a:xfrm>
            <a:off x="6569157" y="1536347"/>
            <a:ext cx="5372850" cy="4258269"/>
          </a:xfrm>
          <a:prstGeom prst="rect">
            <a:avLst/>
          </a:prstGeom>
        </p:spPr>
      </p:pic>
      <p:pic>
        <p:nvPicPr>
          <p:cNvPr id="9" name="Picture 8">
            <a:extLst>
              <a:ext uri="{FF2B5EF4-FFF2-40B4-BE49-F238E27FC236}">
                <a16:creationId xmlns:a16="http://schemas.microsoft.com/office/drawing/2014/main" id="{E659D259-5CDD-08ED-5B9D-4735A5F9DCEA}"/>
              </a:ext>
            </a:extLst>
          </p:cNvPr>
          <p:cNvPicPr>
            <a:picLocks noChangeAspect="1"/>
          </p:cNvPicPr>
          <p:nvPr/>
        </p:nvPicPr>
        <p:blipFill>
          <a:blip r:embed="rId4"/>
          <a:stretch>
            <a:fillRect/>
          </a:stretch>
        </p:blipFill>
        <p:spPr>
          <a:xfrm>
            <a:off x="399254" y="2161192"/>
            <a:ext cx="5696745" cy="2314898"/>
          </a:xfrm>
          <a:prstGeom prst="rect">
            <a:avLst/>
          </a:prstGeom>
        </p:spPr>
      </p:pic>
      <p:pic>
        <p:nvPicPr>
          <p:cNvPr id="10" name="Picture 9">
            <a:extLst>
              <a:ext uri="{FF2B5EF4-FFF2-40B4-BE49-F238E27FC236}">
                <a16:creationId xmlns:a16="http://schemas.microsoft.com/office/drawing/2014/main" id="{4489DF5E-E5AD-C7E7-322D-3C81AC847195}"/>
              </a:ext>
            </a:extLst>
          </p:cNvPr>
          <p:cNvPicPr>
            <a:picLocks noChangeAspect="1"/>
          </p:cNvPicPr>
          <p:nvPr/>
        </p:nvPicPr>
        <p:blipFill>
          <a:blip r:embed="rId5"/>
          <a:stretch>
            <a:fillRect/>
          </a:stretch>
        </p:blipFill>
        <p:spPr>
          <a:xfrm>
            <a:off x="9248051" y="173943"/>
            <a:ext cx="790685" cy="800212"/>
          </a:xfrm>
          <a:prstGeom prst="rect">
            <a:avLst/>
          </a:prstGeom>
        </p:spPr>
      </p:pic>
      <p:pic>
        <p:nvPicPr>
          <p:cNvPr id="11" name="Picture 10">
            <a:extLst>
              <a:ext uri="{FF2B5EF4-FFF2-40B4-BE49-F238E27FC236}">
                <a16:creationId xmlns:a16="http://schemas.microsoft.com/office/drawing/2014/main" id="{888D234F-B2C4-06C1-8DDB-B4E25258D4D2}"/>
              </a:ext>
            </a:extLst>
          </p:cNvPr>
          <p:cNvPicPr>
            <a:picLocks noChangeAspect="1"/>
          </p:cNvPicPr>
          <p:nvPr/>
        </p:nvPicPr>
        <p:blipFill>
          <a:blip r:embed="rId6"/>
          <a:stretch>
            <a:fillRect/>
          </a:stretch>
        </p:blipFill>
        <p:spPr>
          <a:xfrm>
            <a:off x="10863511" y="208666"/>
            <a:ext cx="863909" cy="765489"/>
          </a:xfrm>
          <a:prstGeom prst="rect">
            <a:avLst/>
          </a:prstGeom>
        </p:spPr>
      </p:pic>
      <p:pic>
        <p:nvPicPr>
          <p:cNvPr id="12" name="Picture 11">
            <a:extLst>
              <a:ext uri="{FF2B5EF4-FFF2-40B4-BE49-F238E27FC236}">
                <a16:creationId xmlns:a16="http://schemas.microsoft.com/office/drawing/2014/main" id="{DCD7AB8E-455C-13C6-B377-D4CAD7F2562D}"/>
              </a:ext>
            </a:extLst>
          </p:cNvPr>
          <p:cNvPicPr>
            <a:picLocks noChangeAspect="1"/>
          </p:cNvPicPr>
          <p:nvPr/>
        </p:nvPicPr>
        <p:blipFill>
          <a:blip r:embed="rId7"/>
          <a:stretch>
            <a:fillRect/>
          </a:stretch>
        </p:blipFill>
        <p:spPr>
          <a:xfrm>
            <a:off x="10057733" y="274563"/>
            <a:ext cx="757187" cy="678998"/>
          </a:xfrm>
          <a:prstGeom prst="rect">
            <a:avLst/>
          </a:prstGeom>
        </p:spPr>
      </p:pic>
    </p:spTree>
    <p:extLst>
      <p:ext uri="{BB962C8B-B14F-4D97-AF65-F5344CB8AC3E}">
        <p14:creationId xmlns:p14="http://schemas.microsoft.com/office/powerpoint/2010/main" val="107943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CA2CE-8482-D9D4-2202-C289EEB4139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893C306-D3EF-7E55-4D27-2ACDFBCD33B0}"/>
              </a:ext>
            </a:extLst>
          </p:cNvPr>
          <p:cNvSpPr>
            <a:spLocks noGrp="1"/>
          </p:cNvSpPr>
          <p:nvPr>
            <p:ph type="title"/>
          </p:nvPr>
        </p:nvSpPr>
        <p:spPr>
          <a:xfrm>
            <a:off x="444500" y="412137"/>
            <a:ext cx="9146972" cy="640080"/>
          </a:xfrm>
        </p:spPr>
        <p:txBody>
          <a:bodyPr rtlCol="0"/>
          <a:lstStyle>
            <a:defPPr>
              <a:defRPr lang="pl-PL"/>
            </a:defPPr>
          </a:lstStyle>
          <a:p>
            <a:pPr rtl="0"/>
            <a:r>
              <a:rPr lang="pl-PL" b="1" dirty="0" err="1">
                <a:latin typeface="Segoe UI Semibold" panose="020B0502040204020203" pitchFamily="34" charset="0"/>
                <a:cs typeface="Segoe UI Semibold" panose="020B0502040204020203" pitchFamily="34" charset="0"/>
              </a:rPr>
              <a:t>Serving</a:t>
            </a:r>
            <a:r>
              <a:rPr lang="pl-PL" b="1" dirty="0">
                <a:latin typeface="Segoe UI Semibold" panose="020B0502040204020203" pitchFamily="34" charset="0"/>
                <a:cs typeface="Segoe UI Semibold" panose="020B0502040204020203" pitchFamily="34" charset="0"/>
              </a:rPr>
              <a:t> </a:t>
            </a:r>
            <a:r>
              <a:rPr lang="pl-PL" b="1" dirty="0" err="1">
                <a:latin typeface="Segoe UI Semibold" panose="020B0502040204020203" pitchFamily="34" charset="0"/>
                <a:cs typeface="Segoe UI Semibold" panose="020B0502040204020203" pitchFamily="34" charset="0"/>
              </a:rPr>
              <a:t>Layer</a:t>
            </a:r>
            <a:r>
              <a:rPr lang="pl-PL" b="1" dirty="0">
                <a:latin typeface="Segoe UI Semibold" panose="020B0502040204020203" pitchFamily="34" charset="0"/>
                <a:cs typeface="Segoe UI Semibold" panose="020B0502040204020203" pitchFamily="34" charset="0"/>
              </a:rPr>
              <a:t> – </a:t>
            </a:r>
            <a:r>
              <a:rPr lang="pl-PL" b="1" dirty="0" err="1">
                <a:latin typeface="Segoe UI Semibold" panose="020B0502040204020203" pitchFamily="34" charset="0"/>
                <a:cs typeface="Segoe UI Semibold" panose="020B0502040204020203" pitchFamily="34" charset="0"/>
              </a:rPr>
              <a:t>Azure</a:t>
            </a:r>
            <a:r>
              <a:rPr lang="pl-PL" b="1" dirty="0">
                <a:latin typeface="Segoe UI Semibold" panose="020B0502040204020203" pitchFamily="34" charset="0"/>
                <a:cs typeface="Segoe UI Semibold" panose="020B0502040204020203" pitchFamily="34" charset="0"/>
              </a:rPr>
              <a:t> SQL Database</a:t>
            </a:r>
          </a:p>
        </p:txBody>
      </p:sp>
      <p:pic>
        <p:nvPicPr>
          <p:cNvPr id="4" name="Picture 3">
            <a:extLst>
              <a:ext uri="{FF2B5EF4-FFF2-40B4-BE49-F238E27FC236}">
                <a16:creationId xmlns:a16="http://schemas.microsoft.com/office/drawing/2014/main" id="{0EBA824B-B50A-61B4-A223-4AF90FDF41FA}"/>
              </a:ext>
            </a:extLst>
          </p:cNvPr>
          <p:cNvPicPr>
            <a:picLocks noChangeAspect="1"/>
          </p:cNvPicPr>
          <p:nvPr/>
        </p:nvPicPr>
        <p:blipFill>
          <a:blip r:embed="rId3"/>
          <a:stretch>
            <a:fillRect/>
          </a:stretch>
        </p:blipFill>
        <p:spPr>
          <a:xfrm>
            <a:off x="227682" y="1262022"/>
            <a:ext cx="5277588" cy="1873483"/>
          </a:xfrm>
          <a:prstGeom prst="rect">
            <a:avLst/>
          </a:prstGeom>
        </p:spPr>
      </p:pic>
      <p:pic>
        <p:nvPicPr>
          <p:cNvPr id="6" name="Picture 5">
            <a:extLst>
              <a:ext uri="{FF2B5EF4-FFF2-40B4-BE49-F238E27FC236}">
                <a16:creationId xmlns:a16="http://schemas.microsoft.com/office/drawing/2014/main" id="{45C2EFA1-71D0-9BC5-B86C-A41294F05F11}"/>
              </a:ext>
            </a:extLst>
          </p:cNvPr>
          <p:cNvPicPr>
            <a:picLocks noChangeAspect="1"/>
          </p:cNvPicPr>
          <p:nvPr/>
        </p:nvPicPr>
        <p:blipFill>
          <a:blip r:embed="rId4"/>
          <a:stretch>
            <a:fillRect/>
          </a:stretch>
        </p:blipFill>
        <p:spPr>
          <a:xfrm>
            <a:off x="227682" y="3349909"/>
            <a:ext cx="3920542" cy="3095954"/>
          </a:xfrm>
          <a:prstGeom prst="rect">
            <a:avLst/>
          </a:prstGeom>
        </p:spPr>
      </p:pic>
      <p:pic>
        <p:nvPicPr>
          <p:cNvPr id="10" name="Picture 9">
            <a:extLst>
              <a:ext uri="{FF2B5EF4-FFF2-40B4-BE49-F238E27FC236}">
                <a16:creationId xmlns:a16="http://schemas.microsoft.com/office/drawing/2014/main" id="{B1E255D0-1730-4085-306A-5B69F8A7FC4B}"/>
              </a:ext>
            </a:extLst>
          </p:cNvPr>
          <p:cNvPicPr>
            <a:picLocks noChangeAspect="1"/>
          </p:cNvPicPr>
          <p:nvPr/>
        </p:nvPicPr>
        <p:blipFill>
          <a:blip r:embed="rId5"/>
          <a:stretch>
            <a:fillRect/>
          </a:stretch>
        </p:blipFill>
        <p:spPr>
          <a:xfrm>
            <a:off x="4148224" y="4059615"/>
            <a:ext cx="3405532" cy="2342072"/>
          </a:xfrm>
          <a:prstGeom prst="rect">
            <a:avLst/>
          </a:prstGeom>
        </p:spPr>
      </p:pic>
      <p:pic>
        <p:nvPicPr>
          <p:cNvPr id="15" name="Picture 14">
            <a:extLst>
              <a:ext uri="{FF2B5EF4-FFF2-40B4-BE49-F238E27FC236}">
                <a16:creationId xmlns:a16="http://schemas.microsoft.com/office/drawing/2014/main" id="{C9489B3C-5EAA-3501-A8F2-648EC69DDFC9}"/>
              </a:ext>
            </a:extLst>
          </p:cNvPr>
          <p:cNvPicPr>
            <a:picLocks noChangeAspect="1"/>
          </p:cNvPicPr>
          <p:nvPr/>
        </p:nvPicPr>
        <p:blipFill>
          <a:blip r:embed="rId6"/>
          <a:stretch>
            <a:fillRect/>
          </a:stretch>
        </p:blipFill>
        <p:spPr>
          <a:xfrm>
            <a:off x="9757580" y="173943"/>
            <a:ext cx="790685" cy="800212"/>
          </a:xfrm>
          <a:prstGeom prst="rect">
            <a:avLst/>
          </a:prstGeom>
        </p:spPr>
      </p:pic>
      <p:pic>
        <p:nvPicPr>
          <p:cNvPr id="19" name="Picture 18">
            <a:extLst>
              <a:ext uri="{FF2B5EF4-FFF2-40B4-BE49-F238E27FC236}">
                <a16:creationId xmlns:a16="http://schemas.microsoft.com/office/drawing/2014/main" id="{A49A52B4-B1C6-FBE9-A57C-D7B4B6CAF024}"/>
              </a:ext>
            </a:extLst>
          </p:cNvPr>
          <p:cNvPicPr>
            <a:picLocks noChangeAspect="1"/>
          </p:cNvPicPr>
          <p:nvPr/>
        </p:nvPicPr>
        <p:blipFill>
          <a:blip r:embed="rId7"/>
          <a:stretch>
            <a:fillRect/>
          </a:stretch>
        </p:blipFill>
        <p:spPr>
          <a:xfrm>
            <a:off x="10696251" y="288259"/>
            <a:ext cx="895475" cy="685896"/>
          </a:xfrm>
          <a:prstGeom prst="rect">
            <a:avLst/>
          </a:prstGeom>
        </p:spPr>
      </p:pic>
      <p:pic>
        <p:nvPicPr>
          <p:cNvPr id="5" name="Picture 4">
            <a:extLst>
              <a:ext uri="{FF2B5EF4-FFF2-40B4-BE49-F238E27FC236}">
                <a16:creationId xmlns:a16="http://schemas.microsoft.com/office/drawing/2014/main" id="{D8A57CEE-1B8E-5BA3-4474-081844181C91}"/>
              </a:ext>
            </a:extLst>
          </p:cNvPr>
          <p:cNvPicPr>
            <a:picLocks noChangeAspect="1"/>
          </p:cNvPicPr>
          <p:nvPr/>
        </p:nvPicPr>
        <p:blipFill>
          <a:blip r:embed="rId8"/>
          <a:stretch>
            <a:fillRect/>
          </a:stretch>
        </p:blipFill>
        <p:spPr>
          <a:xfrm>
            <a:off x="7604201" y="1262022"/>
            <a:ext cx="4360118" cy="3761670"/>
          </a:xfrm>
          <a:prstGeom prst="rect">
            <a:avLst/>
          </a:prstGeom>
        </p:spPr>
      </p:pic>
    </p:spTree>
    <p:extLst>
      <p:ext uri="{BB962C8B-B14F-4D97-AF65-F5344CB8AC3E}">
        <p14:creationId xmlns:p14="http://schemas.microsoft.com/office/powerpoint/2010/main" val="287191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84379-16BD-135B-9C6F-09469977ADFB}"/>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B8AF7F42-F095-793D-0CD9-1B746EBB2B1D}"/>
              </a:ext>
            </a:extLst>
          </p:cNvPr>
          <p:cNvPicPr>
            <a:picLocks noChangeAspect="1"/>
          </p:cNvPicPr>
          <p:nvPr/>
        </p:nvPicPr>
        <p:blipFill>
          <a:blip r:embed="rId3"/>
          <a:stretch>
            <a:fillRect/>
          </a:stretch>
        </p:blipFill>
        <p:spPr>
          <a:xfrm>
            <a:off x="444500" y="1337771"/>
            <a:ext cx="8459381" cy="2343477"/>
          </a:xfrm>
          <a:prstGeom prst="rect">
            <a:avLst/>
          </a:prstGeom>
        </p:spPr>
      </p:pic>
      <p:sp>
        <p:nvSpPr>
          <p:cNvPr id="2" name="Tytuł 1">
            <a:extLst>
              <a:ext uri="{FF2B5EF4-FFF2-40B4-BE49-F238E27FC236}">
                <a16:creationId xmlns:a16="http://schemas.microsoft.com/office/drawing/2014/main" id="{3172D20D-EF41-921F-335C-47792FF466C3}"/>
              </a:ext>
            </a:extLst>
          </p:cNvPr>
          <p:cNvSpPr>
            <a:spLocks noGrp="1"/>
          </p:cNvSpPr>
          <p:nvPr>
            <p:ph type="title"/>
          </p:nvPr>
        </p:nvSpPr>
        <p:spPr>
          <a:xfrm>
            <a:off x="444500" y="412137"/>
            <a:ext cx="9146972" cy="640080"/>
          </a:xfrm>
        </p:spPr>
        <p:txBody>
          <a:bodyPr rtlCol="0"/>
          <a:lstStyle>
            <a:defPPr>
              <a:defRPr lang="pl-PL"/>
            </a:defPPr>
          </a:lstStyle>
          <a:p>
            <a:pPr rtl="0"/>
            <a:r>
              <a:rPr lang="pl-PL" b="1" dirty="0" err="1">
                <a:latin typeface="Segoe UI Semibold" panose="020B0502040204020203" pitchFamily="34" charset="0"/>
                <a:cs typeface="Segoe UI Semibold" panose="020B0502040204020203" pitchFamily="34" charset="0"/>
              </a:rPr>
              <a:t>Serving</a:t>
            </a:r>
            <a:r>
              <a:rPr lang="pl-PL" b="1" dirty="0">
                <a:latin typeface="Segoe UI Semibold" panose="020B0502040204020203" pitchFamily="34" charset="0"/>
                <a:cs typeface="Segoe UI Semibold" panose="020B0502040204020203" pitchFamily="34" charset="0"/>
              </a:rPr>
              <a:t> </a:t>
            </a:r>
            <a:r>
              <a:rPr lang="pl-PL" b="1" dirty="0" err="1">
                <a:latin typeface="Segoe UI Semibold" panose="020B0502040204020203" pitchFamily="34" charset="0"/>
                <a:cs typeface="Segoe UI Semibold" panose="020B0502040204020203" pitchFamily="34" charset="0"/>
              </a:rPr>
              <a:t>Layer</a:t>
            </a:r>
            <a:r>
              <a:rPr lang="pl-PL" b="1" dirty="0">
                <a:latin typeface="Segoe UI Semibold" panose="020B0502040204020203" pitchFamily="34" charset="0"/>
                <a:cs typeface="Segoe UI Semibold" panose="020B0502040204020203" pitchFamily="34" charset="0"/>
              </a:rPr>
              <a:t> – Presentation in </a:t>
            </a:r>
            <a:r>
              <a:rPr lang="pl-PL" b="1" dirty="0" err="1">
                <a:latin typeface="Segoe UI Semibold" panose="020B0502040204020203" pitchFamily="34" charset="0"/>
                <a:cs typeface="Segoe UI Semibold" panose="020B0502040204020203" pitchFamily="34" charset="0"/>
              </a:rPr>
              <a:t>Azure</a:t>
            </a:r>
            <a:r>
              <a:rPr lang="pl-PL" b="1" dirty="0">
                <a:latin typeface="Segoe UI Semibold" panose="020B0502040204020203" pitchFamily="34" charset="0"/>
                <a:cs typeface="Segoe UI Semibold" panose="020B0502040204020203" pitchFamily="34" charset="0"/>
              </a:rPr>
              <a:t> Application</a:t>
            </a:r>
          </a:p>
        </p:txBody>
      </p:sp>
      <p:pic>
        <p:nvPicPr>
          <p:cNvPr id="5" name="Picture 4">
            <a:extLst>
              <a:ext uri="{FF2B5EF4-FFF2-40B4-BE49-F238E27FC236}">
                <a16:creationId xmlns:a16="http://schemas.microsoft.com/office/drawing/2014/main" id="{059E5686-97A2-6142-2424-BA8C2E82F0B7}"/>
              </a:ext>
            </a:extLst>
          </p:cNvPr>
          <p:cNvPicPr>
            <a:picLocks noChangeAspect="1"/>
          </p:cNvPicPr>
          <p:nvPr/>
        </p:nvPicPr>
        <p:blipFill>
          <a:blip r:embed="rId4"/>
          <a:stretch>
            <a:fillRect/>
          </a:stretch>
        </p:blipFill>
        <p:spPr>
          <a:xfrm>
            <a:off x="6593423" y="2531230"/>
            <a:ext cx="4620916" cy="4082389"/>
          </a:xfrm>
          <a:prstGeom prst="rect">
            <a:avLst/>
          </a:prstGeom>
        </p:spPr>
      </p:pic>
      <p:pic>
        <p:nvPicPr>
          <p:cNvPr id="9" name="Picture 8">
            <a:extLst>
              <a:ext uri="{FF2B5EF4-FFF2-40B4-BE49-F238E27FC236}">
                <a16:creationId xmlns:a16="http://schemas.microsoft.com/office/drawing/2014/main" id="{366293DD-BC01-4FC5-DF35-82134A6A4F56}"/>
              </a:ext>
            </a:extLst>
          </p:cNvPr>
          <p:cNvPicPr>
            <a:picLocks noChangeAspect="1"/>
          </p:cNvPicPr>
          <p:nvPr/>
        </p:nvPicPr>
        <p:blipFill>
          <a:blip r:embed="rId5"/>
          <a:stretch>
            <a:fillRect/>
          </a:stretch>
        </p:blipFill>
        <p:spPr>
          <a:xfrm>
            <a:off x="10772383" y="265514"/>
            <a:ext cx="863909" cy="765489"/>
          </a:xfrm>
          <a:prstGeom prst="rect">
            <a:avLst/>
          </a:prstGeom>
        </p:spPr>
      </p:pic>
      <p:pic>
        <p:nvPicPr>
          <p:cNvPr id="11" name="Picture 10">
            <a:extLst>
              <a:ext uri="{FF2B5EF4-FFF2-40B4-BE49-F238E27FC236}">
                <a16:creationId xmlns:a16="http://schemas.microsoft.com/office/drawing/2014/main" id="{F9CC7A1C-2914-DD84-21DD-398D8C08B792}"/>
              </a:ext>
            </a:extLst>
          </p:cNvPr>
          <p:cNvPicPr>
            <a:picLocks noChangeAspect="1"/>
          </p:cNvPicPr>
          <p:nvPr/>
        </p:nvPicPr>
        <p:blipFill>
          <a:blip r:embed="rId6"/>
          <a:stretch>
            <a:fillRect/>
          </a:stretch>
        </p:blipFill>
        <p:spPr>
          <a:xfrm>
            <a:off x="9832932" y="308760"/>
            <a:ext cx="757187" cy="678998"/>
          </a:xfrm>
          <a:prstGeom prst="rect">
            <a:avLst/>
          </a:prstGeom>
        </p:spPr>
      </p:pic>
    </p:spTree>
    <p:extLst>
      <p:ext uri="{BB962C8B-B14F-4D97-AF65-F5344CB8AC3E}">
        <p14:creationId xmlns:p14="http://schemas.microsoft.com/office/powerpoint/2010/main" val="2895499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rtlCol="0">
            <a:normAutofit/>
          </a:bodyPr>
          <a:lstStyle>
            <a:defPPr>
              <a:defRPr lang="pl-PL"/>
            </a:defPPr>
          </a:lstStyle>
          <a:p>
            <a:pPr rtl="0"/>
            <a:r>
              <a:rPr lang="en-US" b="1" dirty="0">
                <a:latin typeface="Segoe UI Semibold" panose="020B0502040204020203" pitchFamily="34" charset="0"/>
                <a:cs typeface="Segoe UI Semibold" panose="020B0502040204020203" pitchFamily="34" charset="0"/>
              </a:rPr>
              <a:t>Conclusions</a:t>
            </a:r>
            <a:endParaRPr lang="pl-PL" b="1" dirty="0">
              <a:latin typeface="Segoe UI Semibold" panose="020B0502040204020203" pitchFamily="34" charset="0"/>
              <a:cs typeface="Segoe UI Semibold" panose="020B0502040204020203" pitchFamily="34" charset="0"/>
            </a:endParaRPr>
          </a:p>
        </p:txBody>
      </p:sp>
      <p:sp>
        <p:nvSpPr>
          <p:cNvPr id="51" name="Zawartość — symbol zastępczy 7">
            <a:extLst>
              <a:ext uri="{FF2B5EF4-FFF2-40B4-BE49-F238E27FC236}">
                <a16:creationId xmlns:a16="http://schemas.microsoft.com/office/drawing/2014/main" id="{A6D40621-9F60-B248-A84C-7DCBF898D4DB}"/>
              </a:ext>
            </a:extLst>
          </p:cNvPr>
          <p:cNvSpPr txBox="1">
            <a:spLocks/>
          </p:cNvSpPr>
          <p:nvPr/>
        </p:nvSpPr>
        <p:spPr>
          <a:xfrm>
            <a:off x="1039854" y="2048231"/>
            <a:ext cx="9382613" cy="3652194"/>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342900" indent="-342900" rtl="0">
              <a:spcAft>
                <a:spcPts val="1200"/>
              </a:spcAft>
              <a:buFont typeface="+mj-lt"/>
              <a:buAutoNum type="arabicPeriod"/>
            </a:pPr>
            <a:r>
              <a:rPr lang="en-US" sz="1600" dirty="0">
                <a:solidFill>
                  <a:schemeClr val="tx1"/>
                </a:solidFill>
              </a:rPr>
              <a:t>The use of a Modern Data Platform has revealed that the most polluted air is in Southern Europe.</a:t>
            </a:r>
            <a:endParaRPr lang="pl-PL" sz="1600" dirty="0">
              <a:solidFill>
                <a:schemeClr val="tx1"/>
              </a:solidFill>
            </a:endParaRPr>
          </a:p>
          <a:p>
            <a:pPr marL="342900" indent="-342900" rtl="0">
              <a:spcAft>
                <a:spcPts val="1200"/>
              </a:spcAft>
              <a:buFont typeface="+mj-lt"/>
              <a:buAutoNum type="arabicPeriod"/>
            </a:pPr>
            <a:r>
              <a:rPr lang="en-US" sz="1600" dirty="0">
                <a:solidFill>
                  <a:schemeClr val="tx1"/>
                </a:solidFill>
              </a:rPr>
              <a:t>The analyses conducted were limited to only a portion of the processed data, so the results could be more diverse and interesting.</a:t>
            </a:r>
            <a:endParaRPr lang="pl-PL" sz="1600" dirty="0">
              <a:solidFill>
                <a:schemeClr val="tx1"/>
              </a:solidFill>
            </a:endParaRPr>
          </a:p>
          <a:p>
            <a:pPr marL="342900" indent="-342900" rtl="0">
              <a:spcAft>
                <a:spcPts val="1200"/>
              </a:spcAft>
              <a:buFont typeface="+mj-lt"/>
              <a:buAutoNum type="arabicPeriod"/>
            </a:pPr>
            <a:r>
              <a:rPr lang="en-US" sz="1600" dirty="0">
                <a:solidFill>
                  <a:schemeClr val="tx1"/>
                </a:solidFill>
              </a:rPr>
              <a:t>More information would be provided by comparing current data with historical data.</a:t>
            </a:r>
          </a:p>
          <a:p>
            <a:pPr marL="342900" indent="-342900" rtl="0">
              <a:spcAft>
                <a:spcPts val="1200"/>
              </a:spcAft>
              <a:buFont typeface="+mj-lt"/>
              <a:buAutoNum type="arabicPeriod"/>
            </a:pPr>
            <a:r>
              <a:rPr lang="en-US" sz="1600" dirty="0">
                <a:solidFill>
                  <a:schemeClr val="tx1"/>
                </a:solidFill>
              </a:rPr>
              <a:t>The presentation may look more professional with the use of specialized tools like Tableau.</a:t>
            </a:r>
            <a:endParaRPr lang="pl-PL" sz="1600" dirty="0">
              <a:solidFill>
                <a:schemeClr val="tx1"/>
              </a:solidFill>
            </a:endParaRPr>
          </a:p>
        </p:txBody>
      </p:sp>
      <p:pic>
        <p:nvPicPr>
          <p:cNvPr id="3" name="Picture 2">
            <a:extLst>
              <a:ext uri="{FF2B5EF4-FFF2-40B4-BE49-F238E27FC236}">
                <a16:creationId xmlns:a16="http://schemas.microsoft.com/office/drawing/2014/main" id="{6EE1B48A-7E81-6918-40E7-F666395AC743}"/>
              </a:ext>
            </a:extLst>
          </p:cNvPr>
          <p:cNvPicPr>
            <a:picLocks noChangeAspect="1"/>
          </p:cNvPicPr>
          <p:nvPr/>
        </p:nvPicPr>
        <p:blipFill>
          <a:blip r:embed="rId3"/>
          <a:stretch>
            <a:fillRect/>
          </a:stretch>
        </p:blipFill>
        <p:spPr>
          <a:xfrm>
            <a:off x="5575493" y="221133"/>
            <a:ext cx="863909" cy="765489"/>
          </a:xfrm>
          <a:prstGeom prst="rect">
            <a:avLst/>
          </a:prstGeom>
        </p:spPr>
      </p:pic>
      <p:pic>
        <p:nvPicPr>
          <p:cNvPr id="4" name="Picture 3">
            <a:extLst>
              <a:ext uri="{FF2B5EF4-FFF2-40B4-BE49-F238E27FC236}">
                <a16:creationId xmlns:a16="http://schemas.microsoft.com/office/drawing/2014/main" id="{5187F07B-36A4-FFA1-87AB-933EF8A9B022}"/>
              </a:ext>
            </a:extLst>
          </p:cNvPr>
          <p:cNvPicPr>
            <a:picLocks noChangeAspect="1"/>
          </p:cNvPicPr>
          <p:nvPr/>
        </p:nvPicPr>
        <p:blipFill>
          <a:blip r:embed="rId4"/>
          <a:stretch>
            <a:fillRect/>
          </a:stretch>
        </p:blipFill>
        <p:spPr>
          <a:xfrm>
            <a:off x="4730638" y="282316"/>
            <a:ext cx="757187" cy="678998"/>
          </a:xfrm>
          <a:prstGeom prst="rect">
            <a:avLst/>
          </a:prstGeom>
        </p:spPr>
      </p:pic>
      <p:pic>
        <p:nvPicPr>
          <p:cNvPr id="5" name="Picture 4">
            <a:extLst>
              <a:ext uri="{FF2B5EF4-FFF2-40B4-BE49-F238E27FC236}">
                <a16:creationId xmlns:a16="http://schemas.microsoft.com/office/drawing/2014/main" id="{0C54B8DB-AE9F-DE2C-A60C-B59440FA9D23}"/>
              </a:ext>
            </a:extLst>
          </p:cNvPr>
          <p:cNvPicPr>
            <a:picLocks noChangeAspect="1"/>
          </p:cNvPicPr>
          <p:nvPr/>
        </p:nvPicPr>
        <p:blipFill>
          <a:blip r:embed="rId5"/>
          <a:stretch>
            <a:fillRect/>
          </a:stretch>
        </p:blipFill>
        <p:spPr>
          <a:xfrm>
            <a:off x="8503048" y="233588"/>
            <a:ext cx="1337464" cy="758102"/>
          </a:xfrm>
          <a:prstGeom prst="rect">
            <a:avLst/>
          </a:prstGeom>
        </p:spPr>
      </p:pic>
      <p:pic>
        <p:nvPicPr>
          <p:cNvPr id="6" name="Picture 5">
            <a:extLst>
              <a:ext uri="{FF2B5EF4-FFF2-40B4-BE49-F238E27FC236}">
                <a16:creationId xmlns:a16="http://schemas.microsoft.com/office/drawing/2014/main" id="{D3F6D699-7195-3008-B3A8-27E2EF4E0D03}"/>
              </a:ext>
            </a:extLst>
          </p:cNvPr>
          <p:cNvPicPr>
            <a:picLocks noChangeAspect="1"/>
          </p:cNvPicPr>
          <p:nvPr/>
        </p:nvPicPr>
        <p:blipFill>
          <a:blip r:embed="rId6"/>
          <a:stretch>
            <a:fillRect/>
          </a:stretch>
        </p:blipFill>
        <p:spPr>
          <a:xfrm>
            <a:off x="7547023" y="246441"/>
            <a:ext cx="773761" cy="751966"/>
          </a:xfrm>
          <a:prstGeom prst="rect">
            <a:avLst/>
          </a:prstGeom>
        </p:spPr>
      </p:pic>
      <p:pic>
        <p:nvPicPr>
          <p:cNvPr id="7" name="Picture 6">
            <a:extLst>
              <a:ext uri="{FF2B5EF4-FFF2-40B4-BE49-F238E27FC236}">
                <a16:creationId xmlns:a16="http://schemas.microsoft.com/office/drawing/2014/main" id="{BC01E173-F0F7-AE15-25D7-D94EA5CB8D55}"/>
              </a:ext>
            </a:extLst>
          </p:cNvPr>
          <p:cNvPicPr>
            <a:picLocks noChangeAspect="1"/>
          </p:cNvPicPr>
          <p:nvPr/>
        </p:nvPicPr>
        <p:blipFill>
          <a:blip r:embed="rId7"/>
          <a:stretch>
            <a:fillRect/>
          </a:stretch>
        </p:blipFill>
        <p:spPr>
          <a:xfrm>
            <a:off x="9863460" y="145906"/>
            <a:ext cx="790685" cy="800212"/>
          </a:xfrm>
          <a:prstGeom prst="rect">
            <a:avLst/>
          </a:prstGeom>
        </p:spPr>
      </p:pic>
      <p:pic>
        <p:nvPicPr>
          <p:cNvPr id="8" name="Picture 7">
            <a:extLst>
              <a:ext uri="{FF2B5EF4-FFF2-40B4-BE49-F238E27FC236}">
                <a16:creationId xmlns:a16="http://schemas.microsoft.com/office/drawing/2014/main" id="{D6DE2FD8-4A8C-B2D8-A7C1-B36BFF8C0AE4}"/>
              </a:ext>
            </a:extLst>
          </p:cNvPr>
          <p:cNvPicPr>
            <a:picLocks noChangeAspect="1"/>
          </p:cNvPicPr>
          <p:nvPr/>
        </p:nvPicPr>
        <p:blipFill>
          <a:blip r:embed="rId8"/>
          <a:stretch>
            <a:fillRect/>
          </a:stretch>
        </p:blipFill>
        <p:spPr>
          <a:xfrm>
            <a:off x="10748932" y="300726"/>
            <a:ext cx="895475" cy="685896"/>
          </a:xfrm>
          <a:prstGeom prst="rect">
            <a:avLst/>
          </a:prstGeom>
        </p:spPr>
      </p:pic>
      <p:pic>
        <p:nvPicPr>
          <p:cNvPr id="9" name="Picture 8">
            <a:extLst>
              <a:ext uri="{FF2B5EF4-FFF2-40B4-BE49-F238E27FC236}">
                <a16:creationId xmlns:a16="http://schemas.microsoft.com/office/drawing/2014/main" id="{D4226ACC-FC69-54E0-365F-C882A4E06ED9}"/>
              </a:ext>
            </a:extLst>
          </p:cNvPr>
          <p:cNvPicPr>
            <a:picLocks noChangeAspect="1"/>
          </p:cNvPicPr>
          <p:nvPr/>
        </p:nvPicPr>
        <p:blipFill>
          <a:blip r:embed="rId9"/>
          <a:stretch>
            <a:fillRect/>
          </a:stretch>
        </p:blipFill>
        <p:spPr>
          <a:xfrm>
            <a:off x="3959175" y="267291"/>
            <a:ext cx="640080" cy="640080"/>
          </a:xfrm>
          <a:prstGeom prst="rect">
            <a:avLst/>
          </a:prstGeom>
        </p:spPr>
      </p:pic>
      <p:pic>
        <p:nvPicPr>
          <p:cNvPr id="10" name="Picture 9">
            <a:extLst>
              <a:ext uri="{FF2B5EF4-FFF2-40B4-BE49-F238E27FC236}">
                <a16:creationId xmlns:a16="http://schemas.microsoft.com/office/drawing/2014/main" id="{C8AEBC43-BE43-48A3-D0C9-B68DCE7685A1}"/>
              </a:ext>
            </a:extLst>
          </p:cNvPr>
          <p:cNvPicPr>
            <a:picLocks noChangeAspect="1"/>
          </p:cNvPicPr>
          <p:nvPr/>
        </p:nvPicPr>
        <p:blipFill>
          <a:blip r:embed="rId10"/>
          <a:stretch>
            <a:fillRect/>
          </a:stretch>
        </p:blipFill>
        <p:spPr>
          <a:xfrm>
            <a:off x="6595446" y="310914"/>
            <a:ext cx="790685" cy="621801"/>
          </a:xfrm>
          <a:prstGeom prst="rect">
            <a:avLst/>
          </a:prstGeom>
        </p:spPr>
      </p:pic>
    </p:spTree>
    <p:extLst>
      <p:ext uri="{BB962C8B-B14F-4D97-AF65-F5344CB8AC3E}">
        <p14:creationId xmlns:p14="http://schemas.microsoft.com/office/powerpoint/2010/main" val="405221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Air Pollution: Defining the Problem</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sp>
        <p:nvSpPr>
          <p:cNvPr id="2" name="Zawartość — symbol zastępczy 7">
            <a:extLst>
              <a:ext uri="{FF2B5EF4-FFF2-40B4-BE49-F238E27FC236}">
                <a16:creationId xmlns:a16="http://schemas.microsoft.com/office/drawing/2014/main" id="{B9A3895D-8F6F-A5EE-9AFA-FCCFBA0EA2E7}"/>
              </a:ext>
            </a:extLst>
          </p:cNvPr>
          <p:cNvSpPr txBox="1">
            <a:spLocks/>
          </p:cNvSpPr>
          <p:nvPr/>
        </p:nvSpPr>
        <p:spPr>
          <a:xfrm>
            <a:off x="1039854" y="1668927"/>
            <a:ext cx="9382613" cy="4774230"/>
          </a:xfrm>
          <a:prstGeom prst="rect">
            <a:avLst/>
          </a:prstGeom>
        </p:spPr>
        <p:txBody>
          <a:bodyPr vert="horz" lIns="91440" tIns="45720" rIns="91440" bIns="45720" rtlCol="0">
            <a:normAutofit fontScale="92500" lnSpcReduction="20000"/>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lgn="ctr" rtl="0">
              <a:spcAft>
                <a:spcPts val="1200"/>
              </a:spcAft>
              <a:buNone/>
            </a:pPr>
            <a:r>
              <a:rPr lang="en-US" sz="2000" dirty="0">
                <a:solidFill>
                  <a:schemeClr val="tx1"/>
                </a:solidFill>
              </a:rPr>
              <a:t>Air pollution is causing significant health issues globally. </a:t>
            </a:r>
          </a:p>
          <a:p>
            <a:pPr marL="0" indent="0" algn="ctr" rtl="0">
              <a:spcAft>
                <a:spcPts val="1200"/>
              </a:spcAft>
              <a:buNone/>
            </a:pPr>
            <a:r>
              <a:rPr lang="en-US" sz="2000" dirty="0">
                <a:solidFill>
                  <a:schemeClr val="tx1"/>
                </a:solidFill>
              </a:rPr>
              <a:t>Nowadays, meteorological stations around the world collect air quality data. </a:t>
            </a:r>
          </a:p>
          <a:p>
            <a:pPr marL="0" indent="0" algn="ctr" rtl="0">
              <a:spcAft>
                <a:spcPts val="1200"/>
              </a:spcAft>
              <a:buNone/>
            </a:pPr>
            <a:r>
              <a:rPr lang="en-US" sz="2000" b="1" dirty="0">
                <a:solidFill>
                  <a:schemeClr val="tx1"/>
                </a:solidFill>
              </a:rPr>
              <a:t>How can we utilize this data to identify areas with unhealthy air?</a:t>
            </a:r>
          </a:p>
          <a:p>
            <a:pPr marL="0" indent="0" rtl="0">
              <a:spcAft>
                <a:spcPts val="1200"/>
              </a:spcAft>
              <a:buNone/>
            </a:pPr>
            <a:r>
              <a:rPr lang="pl-PL" sz="1600" dirty="0" err="1">
                <a:solidFill>
                  <a:schemeClr val="tx1"/>
                </a:solidFill>
              </a:rPr>
              <a:t>Key</a:t>
            </a:r>
            <a:r>
              <a:rPr lang="pl-PL" sz="1600" dirty="0">
                <a:solidFill>
                  <a:schemeClr val="tx1"/>
                </a:solidFill>
              </a:rPr>
              <a:t> </a:t>
            </a:r>
            <a:r>
              <a:rPr lang="pl-PL" sz="1600" dirty="0" err="1">
                <a:solidFill>
                  <a:schemeClr val="tx1"/>
                </a:solidFill>
              </a:rPr>
              <a:t>Pollutants</a:t>
            </a:r>
            <a:r>
              <a:rPr lang="en-US" sz="1600" dirty="0">
                <a:solidFill>
                  <a:schemeClr val="tx1"/>
                </a:solidFill>
              </a:rPr>
              <a:t>:</a:t>
            </a:r>
          </a:p>
          <a:p>
            <a:pPr rtl="0">
              <a:spcAft>
                <a:spcPts val="1200"/>
              </a:spcAft>
              <a:buFont typeface="Wingdings" panose="05000000000000000000" pitchFamily="2" charset="2"/>
              <a:buChar char="ü"/>
            </a:pPr>
            <a:r>
              <a:rPr lang="pl-PL" sz="1600" b="1" dirty="0" err="1">
                <a:solidFill>
                  <a:schemeClr val="tx1"/>
                </a:solidFill>
              </a:rPr>
              <a:t>Particulate</a:t>
            </a:r>
            <a:r>
              <a:rPr lang="pl-PL" sz="1600" b="1" dirty="0">
                <a:solidFill>
                  <a:schemeClr val="tx1"/>
                </a:solidFill>
              </a:rPr>
              <a:t> </a:t>
            </a:r>
            <a:r>
              <a:rPr lang="pl-PL" sz="1600" b="1" dirty="0" err="1">
                <a:solidFill>
                  <a:schemeClr val="tx1"/>
                </a:solidFill>
              </a:rPr>
              <a:t>matter</a:t>
            </a:r>
            <a:r>
              <a:rPr lang="pl-PL" sz="1600" b="1" dirty="0">
                <a:solidFill>
                  <a:schemeClr val="tx1"/>
                </a:solidFill>
              </a:rPr>
              <a:t> (PM2.5 and PM10</a:t>
            </a:r>
            <a:r>
              <a:rPr lang="pl-PL" sz="1600" dirty="0">
                <a:solidFill>
                  <a:schemeClr val="tx1"/>
                </a:solidFill>
              </a:rPr>
              <a:t>) </a:t>
            </a:r>
            <a:r>
              <a:rPr lang="pl-PL" sz="1600" dirty="0" err="1">
                <a:solidFill>
                  <a:schemeClr val="tx1"/>
                </a:solidFill>
              </a:rPr>
              <a:t>that</a:t>
            </a:r>
            <a:r>
              <a:rPr lang="pl-PL" sz="1600" dirty="0">
                <a:solidFill>
                  <a:schemeClr val="tx1"/>
                </a:solidFill>
              </a:rPr>
              <a:t> </a:t>
            </a:r>
            <a:r>
              <a:rPr lang="pl-PL" sz="1600" dirty="0" err="1">
                <a:solidFill>
                  <a:schemeClr val="tx1"/>
                </a:solidFill>
              </a:rPr>
              <a:t>can</a:t>
            </a:r>
            <a:r>
              <a:rPr lang="pl-PL" sz="1600" dirty="0">
                <a:solidFill>
                  <a:schemeClr val="tx1"/>
                </a:solidFill>
              </a:rPr>
              <a:t> </a:t>
            </a:r>
            <a:r>
              <a:rPr lang="pl-PL" sz="1600" dirty="0" err="1">
                <a:solidFill>
                  <a:schemeClr val="tx1"/>
                </a:solidFill>
              </a:rPr>
              <a:t>penetrate</a:t>
            </a:r>
            <a:r>
              <a:rPr lang="pl-PL" sz="1600" dirty="0">
                <a:solidFill>
                  <a:schemeClr val="tx1"/>
                </a:solidFill>
              </a:rPr>
              <a:t> the respiratory system.</a:t>
            </a:r>
          </a:p>
          <a:p>
            <a:pPr rtl="0">
              <a:spcAft>
                <a:spcPts val="1200"/>
              </a:spcAft>
              <a:buFont typeface="Wingdings" panose="05000000000000000000" pitchFamily="2" charset="2"/>
              <a:buChar char="ü"/>
            </a:pPr>
            <a:r>
              <a:rPr lang="pl-PL" sz="1600" b="1" dirty="0" err="1">
                <a:solidFill>
                  <a:schemeClr val="tx1"/>
                </a:solidFill>
              </a:rPr>
              <a:t>Nitrogen</a:t>
            </a:r>
            <a:r>
              <a:rPr lang="pl-PL" sz="1600" b="1" dirty="0">
                <a:solidFill>
                  <a:schemeClr val="tx1"/>
                </a:solidFill>
              </a:rPr>
              <a:t> </a:t>
            </a:r>
            <a:r>
              <a:rPr lang="pl-PL" sz="1600" b="1" dirty="0" err="1">
                <a:solidFill>
                  <a:schemeClr val="tx1"/>
                </a:solidFill>
              </a:rPr>
              <a:t>oxides</a:t>
            </a:r>
            <a:r>
              <a:rPr lang="pl-PL" sz="1600" b="1" dirty="0">
                <a:solidFill>
                  <a:schemeClr val="tx1"/>
                </a:solidFill>
              </a:rPr>
              <a:t> (</a:t>
            </a:r>
            <a:r>
              <a:rPr lang="pl-PL" sz="1600" b="1" dirty="0" err="1">
                <a:solidFill>
                  <a:schemeClr val="tx1"/>
                </a:solidFill>
              </a:rPr>
              <a:t>NOx</a:t>
            </a:r>
            <a:r>
              <a:rPr lang="pl-PL" sz="1600" b="1" dirty="0">
                <a:solidFill>
                  <a:schemeClr val="tx1"/>
                </a:solidFill>
              </a:rPr>
              <a:t>) </a:t>
            </a:r>
            <a:r>
              <a:rPr lang="pl-PL" sz="1600" dirty="0" err="1">
                <a:solidFill>
                  <a:schemeClr val="tx1"/>
                </a:solidFill>
              </a:rPr>
              <a:t>contributing</a:t>
            </a:r>
            <a:r>
              <a:rPr lang="pl-PL" sz="1600" dirty="0">
                <a:solidFill>
                  <a:schemeClr val="tx1"/>
                </a:solidFill>
              </a:rPr>
              <a:t> to smog and </a:t>
            </a:r>
            <a:r>
              <a:rPr lang="pl-PL" sz="1600" dirty="0" err="1">
                <a:solidFill>
                  <a:schemeClr val="tx1"/>
                </a:solidFill>
              </a:rPr>
              <a:t>acid</a:t>
            </a:r>
            <a:r>
              <a:rPr lang="pl-PL" sz="1600" dirty="0">
                <a:solidFill>
                  <a:schemeClr val="tx1"/>
                </a:solidFill>
              </a:rPr>
              <a:t> </a:t>
            </a:r>
            <a:r>
              <a:rPr lang="pl-PL" sz="1600" dirty="0" err="1">
                <a:solidFill>
                  <a:schemeClr val="tx1"/>
                </a:solidFill>
              </a:rPr>
              <a:t>rain</a:t>
            </a:r>
            <a:r>
              <a:rPr lang="pl-PL" sz="1600" dirty="0">
                <a:solidFill>
                  <a:schemeClr val="tx1"/>
                </a:solidFill>
              </a:rPr>
              <a:t>.</a:t>
            </a:r>
          </a:p>
          <a:p>
            <a:pPr rtl="0">
              <a:spcAft>
                <a:spcPts val="1200"/>
              </a:spcAft>
              <a:buFont typeface="Wingdings" panose="05000000000000000000" pitchFamily="2" charset="2"/>
              <a:buChar char="ü"/>
            </a:pPr>
            <a:r>
              <a:rPr lang="pl-PL" sz="1600" b="1" dirty="0" err="1">
                <a:solidFill>
                  <a:schemeClr val="tx1"/>
                </a:solidFill>
              </a:rPr>
              <a:t>Sulphur</a:t>
            </a:r>
            <a:r>
              <a:rPr lang="pl-PL" sz="1600" b="1" dirty="0">
                <a:solidFill>
                  <a:schemeClr val="tx1"/>
                </a:solidFill>
              </a:rPr>
              <a:t> </a:t>
            </a:r>
            <a:r>
              <a:rPr lang="pl-PL" sz="1600" b="1" dirty="0" err="1">
                <a:solidFill>
                  <a:schemeClr val="tx1"/>
                </a:solidFill>
              </a:rPr>
              <a:t>dioxide</a:t>
            </a:r>
            <a:r>
              <a:rPr lang="pl-PL" sz="1600" b="1" dirty="0">
                <a:solidFill>
                  <a:schemeClr val="tx1"/>
                </a:solidFill>
              </a:rPr>
              <a:t> (SO2) </a:t>
            </a:r>
            <a:r>
              <a:rPr lang="pl-PL" sz="1600" dirty="0">
                <a:solidFill>
                  <a:schemeClr val="tx1"/>
                </a:solidFill>
              </a:rPr>
              <a:t>from </a:t>
            </a:r>
            <a:r>
              <a:rPr lang="pl-PL" sz="1600" dirty="0" err="1">
                <a:solidFill>
                  <a:schemeClr val="tx1"/>
                </a:solidFill>
              </a:rPr>
              <a:t>burning</a:t>
            </a:r>
            <a:r>
              <a:rPr lang="pl-PL" sz="1600" dirty="0">
                <a:solidFill>
                  <a:schemeClr val="tx1"/>
                </a:solidFill>
              </a:rPr>
              <a:t> </a:t>
            </a:r>
            <a:r>
              <a:rPr lang="pl-PL" sz="1600" dirty="0" err="1">
                <a:solidFill>
                  <a:schemeClr val="tx1"/>
                </a:solidFill>
              </a:rPr>
              <a:t>fossil</a:t>
            </a:r>
            <a:r>
              <a:rPr lang="pl-PL" sz="1600" dirty="0">
                <a:solidFill>
                  <a:schemeClr val="tx1"/>
                </a:solidFill>
              </a:rPr>
              <a:t> </a:t>
            </a:r>
            <a:r>
              <a:rPr lang="pl-PL" sz="1600" dirty="0" err="1">
                <a:solidFill>
                  <a:schemeClr val="tx1"/>
                </a:solidFill>
              </a:rPr>
              <a:t>fuels</a:t>
            </a:r>
            <a:r>
              <a:rPr lang="pl-PL" sz="1600" dirty="0">
                <a:solidFill>
                  <a:schemeClr val="tx1"/>
                </a:solidFill>
              </a:rPr>
              <a:t>, </a:t>
            </a:r>
            <a:r>
              <a:rPr lang="pl-PL" sz="1600" dirty="0" err="1">
                <a:solidFill>
                  <a:schemeClr val="tx1"/>
                </a:solidFill>
              </a:rPr>
              <a:t>leading</a:t>
            </a:r>
            <a:r>
              <a:rPr lang="pl-PL" sz="1600" dirty="0">
                <a:solidFill>
                  <a:schemeClr val="tx1"/>
                </a:solidFill>
              </a:rPr>
              <a:t> to </a:t>
            </a:r>
            <a:r>
              <a:rPr lang="pl-PL" sz="1600" dirty="0" err="1">
                <a:solidFill>
                  <a:schemeClr val="tx1"/>
                </a:solidFill>
              </a:rPr>
              <a:t>acid</a:t>
            </a:r>
            <a:r>
              <a:rPr lang="pl-PL" sz="1600" dirty="0">
                <a:solidFill>
                  <a:schemeClr val="tx1"/>
                </a:solidFill>
              </a:rPr>
              <a:t> </a:t>
            </a:r>
            <a:r>
              <a:rPr lang="pl-PL" sz="1600" dirty="0" err="1">
                <a:solidFill>
                  <a:schemeClr val="tx1"/>
                </a:solidFill>
              </a:rPr>
              <a:t>rain</a:t>
            </a:r>
            <a:r>
              <a:rPr lang="pl-PL" sz="1600" dirty="0">
                <a:solidFill>
                  <a:schemeClr val="tx1"/>
                </a:solidFill>
              </a:rPr>
              <a:t>.</a:t>
            </a:r>
          </a:p>
          <a:p>
            <a:pPr rtl="0">
              <a:spcAft>
                <a:spcPts val="1200"/>
              </a:spcAft>
              <a:buFont typeface="Wingdings" panose="05000000000000000000" pitchFamily="2" charset="2"/>
              <a:buChar char="ü"/>
            </a:pPr>
            <a:r>
              <a:rPr lang="pl-PL" sz="1600" b="1" dirty="0">
                <a:solidFill>
                  <a:schemeClr val="tx1"/>
                </a:solidFill>
              </a:rPr>
              <a:t>Carbon </a:t>
            </a:r>
            <a:r>
              <a:rPr lang="pl-PL" sz="1600" b="1" dirty="0" err="1">
                <a:solidFill>
                  <a:schemeClr val="tx1"/>
                </a:solidFill>
              </a:rPr>
              <a:t>monoxide</a:t>
            </a:r>
            <a:r>
              <a:rPr lang="pl-PL" sz="1600" b="1" dirty="0">
                <a:solidFill>
                  <a:schemeClr val="tx1"/>
                </a:solidFill>
              </a:rPr>
              <a:t> (CO)</a:t>
            </a:r>
            <a:r>
              <a:rPr lang="pl-PL" sz="1600" dirty="0">
                <a:solidFill>
                  <a:schemeClr val="tx1"/>
                </a:solidFill>
              </a:rPr>
              <a:t>, a </a:t>
            </a:r>
            <a:r>
              <a:rPr lang="pl-PL" sz="1600" dirty="0" err="1">
                <a:solidFill>
                  <a:schemeClr val="tx1"/>
                </a:solidFill>
              </a:rPr>
              <a:t>toxic</a:t>
            </a:r>
            <a:r>
              <a:rPr lang="pl-PL" sz="1600" dirty="0">
                <a:solidFill>
                  <a:schemeClr val="tx1"/>
                </a:solidFill>
              </a:rPr>
              <a:t> </a:t>
            </a:r>
            <a:r>
              <a:rPr lang="pl-PL" sz="1600" dirty="0" err="1">
                <a:solidFill>
                  <a:schemeClr val="tx1"/>
                </a:solidFill>
              </a:rPr>
              <a:t>gas</a:t>
            </a:r>
            <a:r>
              <a:rPr lang="pl-PL" sz="1600" dirty="0">
                <a:solidFill>
                  <a:schemeClr val="tx1"/>
                </a:solidFill>
              </a:rPr>
              <a:t> from </a:t>
            </a:r>
            <a:r>
              <a:rPr lang="pl-PL" sz="1600" dirty="0" err="1">
                <a:solidFill>
                  <a:schemeClr val="tx1"/>
                </a:solidFill>
              </a:rPr>
              <a:t>incomplete</a:t>
            </a:r>
            <a:r>
              <a:rPr lang="pl-PL" sz="1600" dirty="0">
                <a:solidFill>
                  <a:schemeClr val="tx1"/>
                </a:solidFill>
              </a:rPr>
              <a:t> </a:t>
            </a:r>
            <a:r>
              <a:rPr lang="pl-PL" sz="1600" dirty="0" err="1">
                <a:solidFill>
                  <a:schemeClr val="tx1"/>
                </a:solidFill>
              </a:rPr>
              <a:t>combustion</a:t>
            </a:r>
            <a:r>
              <a:rPr lang="pl-PL" sz="1600" dirty="0">
                <a:solidFill>
                  <a:schemeClr val="tx1"/>
                </a:solidFill>
              </a:rPr>
              <a:t>.</a:t>
            </a:r>
          </a:p>
          <a:p>
            <a:pPr rtl="0">
              <a:spcAft>
                <a:spcPts val="1200"/>
              </a:spcAft>
              <a:buFont typeface="Wingdings" panose="05000000000000000000" pitchFamily="2" charset="2"/>
              <a:buChar char="ü"/>
            </a:pPr>
            <a:r>
              <a:rPr lang="en-US" sz="1600" b="1" dirty="0">
                <a:solidFill>
                  <a:schemeClr val="tx1"/>
                </a:solidFill>
              </a:rPr>
              <a:t>Ammonia (NH3)</a:t>
            </a:r>
            <a:r>
              <a:rPr lang="en-US" sz="1600" dirty="0">
                <a:solidFill>
                  <a:schemeClr val="tx1"/>
                </a:solidFill>
              </a:rPr>
              <a:t> from agricultural activities and industrial processes</a:t>
            </a:r>
            <a:r>
              <a:rPr lang="pl-PL" sz="1600" dirty="0">
                <a:solidFill>
                  <a:schemeClr val="tx1"/>
                </a:solidFill>
              </a:rPr>
              <a:t>.</a:t>
            </a:r>
          </a:p>
          <a:p>
            <a:pPr rtl="0">
              <a:spcAft>
                <a:spcPts val="1200"/>
              </a:spcAft>
              <a:buFont typeface="Wingdings" panose="05000000000000000000" pitchFamily="2" charset="2"/>
              <a:buChar char="ü"/>
            </a:pPr>
            <a:r>
              <a:rPr lang="pl-PL" sz="1600" b="1" dirty="0" err="1">
                <a:solidFill>
                  <a:schemeClr val="tx1"/>
                </a:solidFill>
              </a:rPr>
              <a:t>Ground-level</a:t>
            </a:r>
            <a:r>
              <a:rPr lang="pl-PL" sz="1600" b="1" dirty="0">
                <a:solidFill>
                  <a:schemeClr val="tx1"/>
                </a:solidFill>
              </a:rPr>
              <a:t> </a:t>
            </a:r>
            <a:r>
              <a:rPr lang="pl-PL" sz="1600" b="1" dirty="0" err="1">
                <a:solidFill>
                  <a:schemeClr val="tx1"/>
                </a:solidFill>
              </a:rPr>
              <a:t>ozone</a:t>
            </a:r>
            <a:r>
              <a:rPr lang="pl-PL" sz="1600" b="1" dirty="0">
                <a:solidFill>
                  <a:schemeClr val="tx1"/>
                </a:solidFill>
              </a:rPr>
              <a:t> (O3)</a:t>
            </a:r>
            <a:r>
              <a:rPr lang="pl-PL" sz="1600" dirty="0">
                <a:solidFill>
                  <a:schemeClr val="tx1"/>
                </a:solidFill>
              </a:rPr>
              <a:t>, a </a:t>
            </a:r>
            <a:r>
              <a:rPr lang="pl-PL" sz="1600" dirty="0" err="1">
                <a:solidFill>
                  <a:schemeClr val="tx1"/>
                </a:solidFill>
              </a:rPr>
              <a:t>harmful</a:t>
            </a:r>
            <a:r>
              <a:rPr lang="pl-PL" sz="1600" dirty="0">
                <a:solidFill>
                  <a:schemeClr val="tx1"/>
                </a:solidFill>
              </a:rPr>
              <a:t> </a:t>
            </a:r>
            <a:r>
              <a:rPr lang="pl-PL" sz="1600" dirty="0" err="1">
                <a:solidFill>
                  <a:schemeClr val="tx1"/>
                </a:solidFill>
              </a:rPr>
              <a:t>air</a:t>
            </a:r>
            <a:r>
              <a:rPr lang="pl-PL" sz="1600" dirty="0">
                <a:solidFill>
                  <a:schemeClr val="tx1"/>
                </a:solidFill>
              </a:rPr>
              <a:t> </a:t>
            </a:r>
            <a:r>
              <a:rPr lang="pl-PL" sz="1600" dirty="0" err="1">
                <a:solidFill>
                  <a:schemeClr val="tx1"/>
                </a:solidFill>
              </a:rPr>
              <a:t>pollutant</a:t>
            </a:r>
            <a:r>
              <a:rPr lang="pl-PL" sz="1600" dirty="0">
                <a:solidFill>
                  <a:schemeClr val="tx1"/>
                </a:solidFill>
              </a:rPr>
              <a:t> from </a:t>
            </a:r>
            <a:r>
              <a:rPr lang="pl-PL" sz="1600" dirty="0" err="1">
                <a:solidFill>
                  <a:schemeClr val="tx1"/>
                </a:solidFill>
              </a:rPr>
              <a:t>chemical</a:t>
            </a:r>
            <a:r>
              <a:rPr lang="pl-PL" sz="1600" dirty="0">
                <a:solidFill>
                  <a:schemeClr val="tx1"/>
                </a:solidFill>
              </a:rPr>
              <a:t> </a:t>
            </a:r>
            <a:r>
              <a:rPr lang="pl-PL" sz="1600" dirty="0" err="1">
                <a:solidFill>
                  <a:schemeClr val="tx1"/>
                </a:solidFill>
              </a:rPr>
              <a:t>reactions</a:t>
            </a:r>
            <a:r>
              <a:rPr lang="pl-PL" sz="1600" dirty="0">
                <a:solidFill>
                  <a:schemeClr val="tx1"/>
                </a:solidFill>
              </a:rPr>
              <a:t> in </a:t>
            </a:r>
            <a:r>
              <a:rPr lang="pl-PL" sz="1600" dirty="0" err="1">
                <a:solidFill>
                  <a:schemeClr val="tx1"/>
                </a:solidFill>
              </a:rPr>
              <a:t>sunlight</a:t>
            </a:r>
            <a:r>
              <a:rPr lang="pl-PL" sz="1600" dirty="0">
                <a:solidFill>
                  <a:schemeClr val="tx1"/>
                </a:solidFill>
              </a:rPr>
              <a:t>.</a:t>
            </a:r>
          </a:p>
        </p:txBody>
      </p:sp>
    </p:spTree>
    <p:extLst>
      <p:ext uri="{BB962C8B-B14F-4D97-AF65-F5344CB8AC3E}">
        <p14:creationId xmlns:p14="http://schemas.microsoft.com/office/powerpoint/2010/main" val="79568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Source – Open Weather API</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6" name="Picture 5">
            <a:extLst>
              <a:ext uri="{FF2B5EF4-FFF2-40B4-BE49-F238E27FC236}">
                <a16:creationId xmlns:a16="http://schemas.microsoft.com/office/drawing/2014/main" id="{442E685D-00E7-9836-A0CD-F30E4123E056}"/>
              </a:ext>
            </a:extLst>
          </p:cNvPr>
          <p:cNvPicPr>
            <a:picLocks noChangeAspect="1"/>
          </p:cNvPicPr>
          <p:nvPr/>
        </p:nvPicPr>
        <p:blipFill>
          <a:blip r:embed="rId3"/>
          <a:stretch>
            <a:fillRect/>
          </a:stretch>
        </p:blipFill>
        <p:spPr>
          <a:xfrm>
            <a:off x="559025" y="1968085"/>
            <a:ext cx="5701886" cy="3850824"/>
          </a:xfrm>
          <a:prstGeom prst="rect">
            <a:avLst/>
          </a:prstGeom>
        </p:spPr>
      </p:pic>
      <p:pic>
        <p:nvPicPr>
          <p:cNvPr id="8" name="Picture 7">
            <a:extLst>
              <a:ext uri="{FF2B5EF4-FFF2-40B4-BE49-F238E27FC236}">
                <a16:creationId xmlns:a16="http://schemas.microsoft.com/office/drawing/2014/main" id="{6C27C3C3-1084-5CBA-A8F4-3303702DDC78}"/>
              </a:ext>
            </a:extLst>
          </p:cNvPr>
          <p:cNvPicPr>
            <a:picLocks noChangeAspect="1"/>
          </p:cNvPicPr>
          <p:nvPr/>
        </p:nvPicPr>
        <p:blipFill>
          <a:blip r:embed="rId4"/>
          <a:stretch>
            <a:fillRect/>
          </a:stretch>
        </p:blipFill>
        <p:spPr>
          <a:xfrm>
            <a:off x="9591472" y="3429000"/>
            <a:ext cx="2184007" cy="3031625"/>
          </a:xfrm>
          <a:prstGeom prst="rect">
            <a:avLst/>
          </a:prstGeom>
        </p:spPr>
      </p:pic>
      <p:pic>
        <p:nvPicPr>
          <p:cNvPr id="10" name="Picture 9">
            <a:extLst>
              <a:ext uri="{FF2B5EF4-FFF2-40B4-BE49-F238E27FC236}">
                <a16:creationId xmlns:a16="http://schemas.microsoft.com/office/drawing/2014/main" id="{19ACC6B9-1557-2FC1-AEEE-9167B7A6E579}"/>
              </a:ext>
            </a:extLst>
          </p:cNvPr>
          <p:cNvPicPr>
            <a:picLocks noChangeAspect="1"/>
          </p:cNvPicPr>
          <p:nvPr/>
        </p:nvPicPr>
        <p:blipFill>
          <a:blip r:embed="rId5"/>
          <a:stretch>
            <a:fillRect/>
          </a:stretch>
        </p:blipFill>
        <p:spPr>
          <a:xfrm>
            <a:off x="6686035" y="1223157"/>
            <a:ext cx="2763523" cy="5539839"/>
          </a:xfrm>
          <a:prstGeom prst="rect">
            <a:avLst/>
          </a:prstGeom>
        </p:spPr>
      </p:pic>
    </p:spTree>
    <p:extLst>
      <p:ext uri="{BB962C8B-B14F-4D97-AF65-F5344CB8AC3E}">
        <p14:creationId xmlns:p14="http://schemas.microsoft.com/office/powerpoint/2010/main" val="13859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5254842" cy="640080"/>
          </a:xfrm>
        </p:spPr>
        <p:txBody>
          <a:bodyPr rtlCol="0">
            <a:normAutofit/>
          </a:bodyPr>
          <a:lstStyle>
            <a:defPPr>
              <a:defRPr lang="pl-PL"/>
            </a:defPPr>
          </a:lstStyle>
          <a:p>
            <a:pPr rtl="0"/>
            <a:r>
              <a:rPr lang="en-US" sz="2400" b="1" dirty="0">
                <a:latin typeface="Segoe UI Semibold" panose="020B0502040204020203" pitchFamily="34" charset="0"/>
                <a:cs typeface="Segoe UI Semibold" panose="020B0502040204020203" pitchFamily="34" charset="0"/>
              </a:rPr>
              <a:t>Steps – Modern Data Platform</a:t>
            </a:r>
            <a:endParaRPr lang="en-US" sz="2400" b="1" dirty="0">
              <a:solidFill>
                <a:schemeClr val="bg2">
                  <a:lumMod val="50000"/>
                </a:schemeClr>
              </a:solidFill>
              <a:latin typeface="Segoe UI Semibold" panose="020B0502040204020203" pitchFamily="34" charset="0"/>
              <a:cs typeface="Segoe UI Semibold" panose="020B0502040204020203" pitchFamily="34" charset="0"/>
            </a:endParaRPr>
          </a:p>
        </p:txBody>
      </p:sp>
      <p:graphicFrame>
        <p:nvGraphicFramePr>
          <p:cNvPr id="2" name="Zawartość — symbol zastępczy 3" descr="oś czasu">
            <a:extLst>
              <a:ext uri="{FF2B5EF4-FFF2-40B4-BE49-F238E27FC236}">
                <a16:creationId xmlns:a16="http://schemas.microsoft.com/office/drawing/2014/main" id="{177FCE41-6F23-4E20-8019-0BF51BE607DB}"/>
              </a:ext>
            </a:extLst>
          </p:cNvPr>
          <p:cNvGraphicFramePr>
            <a:graphicFrameLocks/>
          </p:cNvGraphicFramePr>
          <p:nvPr>
            <p:extLst>
              <p:ext uri="{D42A27DB-BD31-4B8C-83A1-F6EECF244321}">
                <p14:modId xmlns:p14="http://schemas.microsoft.com/office/powerpoint/2010/main" val="30831672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8" name="Picture 17">
            <a:extLst>
              <a:ext uri="{FF2B5EF4-FFF2-40B4-BE49-F238E27FC236}">
                <a16:creationId xmlns:a16="http://schemas.microsoft.com/office/drawing/2014/main" id="{2951E612-3AE6-2F6E-B0DA-192DD73F17BC}"/>
              </a:ext>
            </a:extLst>
          </p:cNvPr>
          <p:cNvPicPr>
            <a:picLocks noChangeAspect="1"/>
          </p:cNvPicPr>
          <p:nvPr/>
        </p:nvPicPr>
        <p:blipFill>
          <a:blip r:embed="rId8"/>
          <a:stretch>
            <a:fillRect/>
          </a:stretch>
        </p:blipFill>
        <p:spPr>
          <a:xfrm>
            <a:off x="10284914" y="3225683"/>
            <a:ext cx="534930" cy="473988"/>
          </a:xfrm>
          <a:prstGeom prst="rect">
            <a:avLst/>
          </a:prstGeom>
        </p:spPr>
      </p:pic>
      <p:pic>
        <p:nvPicPr>
          <p:cNvPr id="19" name="Picture 18">
            <a:extLst>
              <a:ext uri="{FF2B5EF4-FFF2-40B4-BE49-F238E27FC236}">
                <a16:creationId xmlns:a16="http://schemas.microsoft.com/office/drawing/2014/main" id="{DCED6531-31A8-CBC1-604B-E3757ED5C22F}"/>
              </a:ext>
            </a:extLst>
          </p:cNvPr>
          <p:cNvPicPr>
            <a:picLocks noChangeAspect="1"/>
          </p:cNvPicPr>
          <p:nvPr/>
        </p:nvPicPr>
        <p:blipFill>
          <a:blip r:embed="rId9"/>
          <a:stretch>
            <a:fillRect/>
          </a:stretch>
        </p:blipFill>
        <p:spPr>
          <a:xfrm>
            <a:off x="9842800" y="3303210"/>
            <a:ext cx="442114" cy="396461"/>
          </a:xfrm>
          <a:prstGeom prst="rect">
            <a:avLst/>
          </a:prstGeom>
        </p:spPr>
      </p:pic>
      <p:pic>
        <p:nvPicPr>
          <p:cNvPr id="20" name="Picture 19">
            <a:extLst>
              <a:ext uri="{FF2B5EF4-FFF2-40B4-BE49-F238E27FC236}">
                <a16:creationId xmlns:a16="http://schemas.microsoft.com/office/drawing/2014/main" id="{8924EB59-3ECF-B5A6-8E84-11F0A3A67F05}"/>
              </a:ext>
            </a:extLst>
          </p:cNvPr>
          <p:cNvPicPr>
            <a:picLocks noChangeAspect="1"/>
          </p:cNvPicPr>
          <p:nvPr/>
        </p:nvPicPr>
        <p:blipFill>
          <a:blip r:embed="rId10"/>
          <a:stretch>
            <a:fillRect/>
          </a:stretch>
        </p:blipFill>
        <p:spPr>
          <a:xfrm>
            <a:off x="3630249" y="3361565"/>
            <a:ext cx="728405" cy="412875"/>
          </a:xfrm>
          <a:prstGeom prst="rect">
            <a:avLst/>
          </a:prstGeom>
        </p:spPr>
      </p:pic>
      <p:pic>
        <p:nvPicPr>
          <p:cNvPr id="21" name="Picture 20">
            <a:extLst>
              <a:ext uri="{FF2B5EF4-FFF2-40B4-BE49-F238E27FC236}">
                <a16:creationId xmlns:a16="http://schemas.microsoft.com/office/drawing/2014/main" id="{E349A7A1-6361-1D60-CE2B-015A518FD0F9}"/>
              </a:ext>
            </a:extLst>
          </p:cNvPr>
          <p:cNvPicPr>
            <a:picLocks noChangeAspect="1"/>
          </p:cNvPicPr>
          <p:nvPr/>
        </p:nvPicPr>
        <p:blipFill>
          <a:blip r:embed="rId11"/>
          <a:stretch>
            <a:fillRect/>
          </a:stretch>
        </p:blipFill>
        <p:spPr>
          <a:xfrm>
            <a:off x="3071921" y="3353629"/>
            <a:ext cx="421403" cy="409533"/>
          </a:xfrm>
          <a:prstGeom prst="rect">
            <a:avLst/>
          </a:prstGeom>
        </p:spPr>
      </p:pic>
      <p:pic>
        <p:nvPicPr>
          <p:cNvPr id="24" name="Picture 23">
            <a:extLst>
              <a:ext uri="{FF2B5EF4-FFF2-40B4-BE49-F238E27FC236}">
                <a16:creationId xmlns:a16="http://schemas.microsoft.com/office/drawing/2014/main" id="{5DDBC1EB-7000-E088-A1EE-4E9F823321C8}"/>
              </a:ext>
            </a:extLst>
          </p:cNvPr>
          <p:cNvPicPr>
            <a:picLocks noChangeAspect="1"/>
          </p:cNvPicPr>
          <p:nvPr/>
        </p:nvPicPr>
        <p:blipFill>
          <a:blip r:embed="rId12"/>
          <a:stretch>
            <a:fillRect/>
          </a:stretch>
        </p:blipFill>
        <p:spPr>
          <a:xfrm>
            <a:off x="5235378" y="4346980"/>
            <a:ext cx="504142" cy="396461"/>
          </a:xfrm>
          <a:prstGeom prst="rect">
            <a:avLst/>
          </a:prstGeom>
        </p:spPr>
      </p:pic>
      <p:pic>
        <p:nvPicPr>
          <p:cNvPr id="25" name="Picture 24">
            <a:extLst>
              <a:ext uri="{FF2B5EF4-FFF2-40B4-BE49-F238E27FC236}">
                <a16:creationId xmlns:a16="http://schemas.microsoft.com/office/drawing/2014/main" id="{434AC097-83EB-BD28-5D6C-929BE4CD2451}"/>
              </a:ext>
            </a:extLst>
          </p:cNvPr>
          <p:cNvPicPr>
            <a:picLocks noChangeAspect="1"/>
          </p:cNvPicPr>
          <p:nvPr/>
        </p:nvPicPr>
        <p:blipFill>
          <a:blip r:embed="rId13"/>
          <a:stretch>
            <a:fillRect/>
          </a:stretch>
        </p:blipFill>
        <p:spPr>
          <a:xfrm>
            <a:off x="6627535" y="3194137"/>
            <a:ext cx="523168" cy="505534"/>
          </a:xfrm>
          <a:prstGeom prst="rect">
            <a:avLst/>
          </a:prstGeom>
        </p:spPr>
      </p:pic>
      <p:pic>
        <p:nvPicPr>
          <p:cNvPr id="27" name="Picture 26">
            <a:extLst>
              <a:ext uri="{FF2B5EF4-FFF2-40B4-BE49-F238E27FC236}">
                <a16:creationId xmlns:a16="http://schemas.microsoft.com/office/drawing/2014/main" id="{F7F5CBE4-64FC-A3E1-1438-FC0FA5A00C55}"/>
              </a:ext>
            </a:extLst>
          </p:cNvPr>
          <p:cNvPicPr>
            <a:picLocks noChangeAspect="1"/>
          </p:cNvPicPr>
          <p:nvPr/>
        </p:nvPicPr>
        <p:blipFill>
          <a:blip r:embed="rId13"/>
          <a:stretch>
            <a:fillRect/>
          </a:stretch>
        </p:blipFill>
        <p:spPr>
          <a:xfrm>
            <a:off x="8127684" y="4346980"/>
            <a:ext cx="523168" cy="505534"/>
          </a:xfrm>
          <a:prstGeom prst="rect">
            <a:avLst/>
          </a:prstGeom>
        </p:spPr>
      </p:pic>
      <p:pic>
        <p:nvPicPr>
          <p:cNvPr id="30" name="Picture 29">
            <a:extLst>
              <a:ext uri="{FF2B5EF4-FFF2-40B4-BE49-F238E27FC236}">
                <a16:creationId xmlns:a16="http://schemas.microsoft.com/office/drawing/2014/main" id="{FCAE17BA-AFBC-CC0E-D1B7-90E3CA28F3A9}"/>
              </a:ext>
            </a:extLst>
          </p:cNvPr>
          <p:cNvPicPr>
            <a:picLocks noChangeAspect="1"/>
          </p:cNvPicPr>
          <p:nvPr/>
        </p:nvPicPr>
        <p:blipFill>
          <a:blip r:embed="rId14"/>
          <a:stretch>
            <a:fillRect/>
          </a:stretch>
        </p:blipFill>
        <p:spPr>
          <a:xfrm>
            <a:off x="9216028" y="3269332"/>
            <a:ext cx="618817" cy="473988"/>
          </a:xfrm>
          <a:prstGeom prst="rect">
            <a:avLst/>
          </a:prstGeom>
        </p:spPr>
      </p:pic>
      <p:pic>
        <p:nvPicPr>
          <p:cNvPr id="31" name="Picture 30">
            <a:extLst>
              <a:ext uri="{FF2B5EF4-FFF2-40B4-BE49-F238E27FC236}">
                <a16:creationId xmlns:a16="http://schemas.microsoft.com/office/drawing/2014/main" id="{22A4C051-3A8D-AC2C-C4FC-CDD7A85AC570}"/>
              </a:ext>
            </a:extLst>
          </p:cNvPr>
          <p:cNvPicPr>
            <a:picLocks noChangeAspect="1"/>
          </p:cNvPicPr>
          <p:nvPr/>
        </p:nvPicPr>
        <p:blipFill>
          <a:blip r:embed="rId8"/>
          <a:stretch>
            <a:fillRect/>
          </a:stretch>
        </p:blipFill>
        <p:spPr>
          <a:xfrm>
            <a:off x="2075561" y="4270250"/>
            <a:ext cx="534930" cy="473988"/>
          </a:xfrm>
          <a:prstGeom prst="rect">
            <a:avLst/>
          </a:prstGeom>
        </p:spPr>
      </p:pic>
      <p:pic>
        <p:nvPicPr>
          <p:cNvPr id="32" name="Picture 31">
            <a:extLst>
              <a:ext uri="{FF2B5EF4-FFF2-40B4-BE49-F238E27FC236}">
                <a16:creationId xmlns:a16="http://schemas.microsoft.com/office/drawing/2014/main" id="{BF264FA1-972B-4CE2-197A-42BC001E303D}"/>
              </a:ext>
            </a:extLst>
          </p:cNvPr>
          <p:cNvPicPr>
            <a:picLocks noChangeAspect="1"/>
          </p:cNvPicPr>
          <p:nvPr/>
        </p:nvPicPr>
        <p:blipFill>
          <a:blip r:embed="rId9"/>
          <a:stretch>
            <a:fillRect/>
          </a:stretch>
        </p:blipFill>
        <p:spPr>
          <a:xfrm>
            <a:off x="1633447" y="4347777"/>
            <a:ext cx="442114" cy="396461"/>
          </a:xfrm>
          <a:prstGeom prst="rect">
            <a:avLst/>
          </a:prstGeom>
        </p:spPr>
      </p:pic>
      <p:pic>
        <p:nvPicPr>
          <p:cNvPr id="33" name="Picture 32">
            <a:extLst>
              <a:ext uri="{FF2B5EF4-FFF2-40B4-BE49-F238E27FC236}">
                <a16:creationId xmlns:a16="http://schemas.microsoft.com/office/drawing/2014/main" id="{C162FB2C-FEFF-9B48-D4F7-48AE1E7AC542}"/>
              </a:ext>
            </a:extLst>
          </p:cNvPr>
          <p:cNvPicPr>
            <a:picLocks noChangeAspect="1"/>
          </p:cNvPicPr>
          <p:nvPr/>
        </p:nvPicPr>
        <p:blipFill>
          <a:blip r:embed="rId13"/>
          <a:stretch>
            <a:fillRect/>
          </a:stretch>
        </p:blipFill>
        <p:spPr>
          <a:xfrm>
            <a:off x="4712210" y="4270250"/>
            <a:ext cx="523168" cy="505534"/>
          </a:xfrm>
          <a:prstGeom prst="rect">
            <a:avLst/>
          </a:prstGeom>
        </p:spPr>
      </p:pic>
    </p:spTree>
    <p:extLst>
      <p:ext uri="{BB962C8B-B14F-4D97-AF65-F5344CB8AC3E}">
        <p14:creationId xmlns:p14="http://schemas.microsoft.com/office/powerpoint/2010/main" val="1423827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pl-PL" sz="2600" b="1" dirty="0" err="1"/>
              <a:t>Ingest</a:t>
            </a:r>
            <a:endParaRPr lang="pl-PL" sz="2600" b="1" dirty="0"/>
          </a:p>
        </p:txBody>
      </p:sp>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325630" y="4003379"/>
            <a:ext cx="8031986" cy="2424012"/>
          </a:xfrm>
        </p:spPr>
        <p:txBody>
          <a:bodyPr rtlCol="0">
            <a:noAutofit/>
          </a:bodyPr>
          <a:lstStyle>
            <a:defPPr>
              <a:defRPr lang="pl-PL"/>
            </a:defPPr>
          </a:lstStyle>
          <a:p>
            <a:pPr rtl="0"/>
            <a:r>
              <a:rPr lang="en-US" dirty="0">
                <a:latin typeface="Segoe UI" panose="020B0502040204020203" pitchFamily="34" charset="0"/>
                <a:cs typeface="Segoe UI" panose="020B0502040204020203" pitchFamily="34" charset="0"/>
              </a:rPr>
              <a:t>Python Flask application deployed on Azure.</a:t>
            </a:r>
          </a:p>
          <a:p>
            <a:pPr rtl="0"/>
            <a:r>
              <a:rPr lang="en-US" dirty="0">
                <a:latin typeface="Segoe UI" panose="020B0502040204020203" pitchFamily="34" charset="0"/>
                <a:cs typeface="Segoe UI" panose="020B0502040204020203" pitchFamily="34" charset="0"/>
              </a:rPr>
              <a:t>Scheduler reading data from the Open Weather API and sweeping the coordinates of Europe.</a:t>
            </a:r>
            <a:endParaRPr lang="pl-PL" dirty="0">
              <a:latin typeface="Segoe UI" panose="020B0502040204020203" pitchFamily="34" charset="0"/>
              <a:cs typeface="Segoe UI" panose="020B0502040204020203" pitchFamily="34" charset="0"/>
            </a:endParaRPr>
          </a:p>
          <a:p>
            <a:pPr rtl="0"/>
            <a:r>
              <a:rPr lang="en-US" dirty="0">
                <a:latin typeface="Segoe UI" panose="020B0502040204020203" pitchFamily="34" charset="0"/>
                <a:cs typeface="Segoe UI" panose="020B0502040204020203" pitchFamily="34" charset="0"/>
              </a:rPr>
              <a:t>CSV files with coordinates of capital cities and ISO names of countries are copied to Azure through the Databricks CLI.</a:t>
            </a:r>
            <a:endParaRPr lang="pl-PL"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66627973-50A9-630C-5CD7-9DFFAF1079B9}"/>
              </a:ext>
            </a:extLst>
          </p:cNvPr>
          <p:cNvPicPr>
            <a:picLocks noChangeAspect="1"/>
          </p:cNvPicPr>
          <p:nvPr/>
        </p:nvPicPr>
        <p:blipFill>
          <a:blip r:embed="rId3"/>
          <a:stretch>
            <a:fillRect/>
          </a:stretch>
        </p:blipFill>
        <p:spPr>
          <a:xfrm>
            <a:off x="9148387" y="1307376"/>
            <a:ext cx="2184618" cy="4999624"/>
          </a:xfrm>
          <a:prstGeom prst="rect">
            <a:avLst/>
          </a:prstGeom>
        </p:spPr>
      </p:pic>
      <p:pic>
        <p:nvPicPr>
          <p:cNvPr id="6" name="Picture 5">
            <a:extLst>
              <a:ext uri="{FF2B5EF4-FFF2-40B4-BE49-F238E27FC236}">
                <a16:creationId xmlns:a16="http://schemas.microsoft.com/office/drawing/2014/main" id="{7A81514D-43C2-58A9-27F1-F57545688D55}"/>
              </a:ext>
            </a:extLst>
          </p:cNvPr>
          <p:cNvPicPr>
            <a:picLocks noChangeAspect="1"/>
          </p:cNvPicPr>
          <p:nvPr/>
        </p:nvPicPr>
        <p:blipFill>
          <a:blip r:embed="rId4"/>
          <a:stretch>
            <a:fillRect/>
          </a:stretch>
        </p:blipFill>
        <p:spPr>
          <a:xfrm>
            <a:off x="522141" y="1322452"/>
            <a:ext cx="8459381" cy="2562583"/>
          </a:xfrm>
          <a:prstGeom prst="rect">
            <a:avLst/>
          </a:prstGeom>
        </p:spPr>
      </p:pic>
      <p:pic>
        <p:nvPicPr>
          <p:cNvPr id="9" name="Picture 8">
            <a:extLst>
              <a:ext uri="{FF2B5EF4-FFF2-40B4-BE49-F238E27FC236}">
                <a16:creationId xmlns:a16="http://schemas.microsoft.com/office/drawing/2014/main" id="{71546382-AA64-0727-9373-3F239FB4098B}"/>
              </a:ext>
            </a:extLst>
          </p:cNvPr>
          <p:cNvPicPr>
            <a:picLocks noChangeAspect="1"/>
          </p:cNvPicPr>
          <p:nvPr/>
        </p:nvPicPr>
        <p:blipFill>
          <a:blip r:embed="rId5"/>
          <a:stretch>
            <a:fillRect/>
          </a:stretch>
        </p:blipFill>
        <p:spPr>
          <a:xfrm>
            <a:off x="10772383" y="265514"/>
            <a:ext cx="863909" cy="765489"/>
          </a:xfrm>
          <a:prstGeom prst="rect">
            <a:avLst/>
          </a:prstGeom>
        </p:spPr>
      </p:pic>
      <p:pic>
        <p:nvPicPr>
          <p:cNvPr id="5" name="Picture 4">
            <a:extLst>
              <a:ext uri="{FF2B5EF4-FFF2-40B4-BE49-F238E27FC236}">
                <a16:creationId xmlns:a16="http://schemas.microsoft.com/office/drawing/2014/main" id="{CA2827CB-FD70-3224-9AA3-16E4F974CE06}"/>
              </a:ext>
            </a:extLst>
          </p:cNvPr>
          <p:cNvPicPr>
            <a:picLocks noChangeAspect="1"/>
          </p:cNvPicPr>
          <p:nvPr/>
        </p:nvPicPr>
        <p:blipFill>
          <a:blip r:embed="rId6"/>
          <a:stretch>
            <a:fillRect/>
          </a:stretch>
        </p:blipFill>
        <p:spPr>
          <a:xfrm>
            <a:off x="9832932" y="308760"/>
            <a:ext cx="757187" cy="678998"/>
          </a:xfrm>
          <a:prstGeom prst="rect">
            <a:avLst/>
          </a:prstGeom>
        </p:spPr>
      </p:pic>
    </p:spTree>
    <p:extLst>
      <p:ext uri="{BB962C8B-B14F-4D97-AF65-F5344CB8AC3E}">
        <p14:creationId xmlns:p14="http://schemas.microsoft.com/office/powerpoint/2010/main" val="35446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0FBD0-1CF5-42CE-B243-B8D84A6A28B1}"/>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D6571C43-6217-F188-7A50-8E438F74283D}"/>
              </a:ext>
            </a:extLst>
          </p:cNvPr>
          <p:cNvSpPr>
            <a:spLocks noGrp="1"/>
          </p:cNvSpPr>
          <p:nvPr>
            <p:ph type="title"/>
          </p:nvPr>
        </p:nvSpPr>
        <p:spPr>
          <a:xfrm>
            <a:off x="444500" y="430609"/>
            <a:ext cx="9146972" cy="640080"/>
          </a:xfrm>
        </p:spPr>
        <p:txBody>
          <a:bodyPr rtlCol="0" anchor="ctr">
            <a:normAutofit/>
          </a:bodyPr>
          <a:lstStyle>
            <a:defPPr>
              <a:defRPr lang="pl-PL"/>
            </a:defPPr>
          </a:lstStyle>
          <a:p>
            <a:pPr lvl="0"/>
            <a:r>
              <a:rPr lang="pl-PL" sz="1600" dirty="0"/>
              <a:t>Storage - </a:t>
            </a:r>
            <a:r>
              <a:rPr lang="en-US" sz="1600" dirty="0"/>
              <a:t>Cr</a:t>
            </a:r>
            <a:r>
              <a:rPr lang="en-US" sz="1600" b="0" i="0" u="none" noProof="0" dirty="0"/>
              <a:t>eating a Docker container with Databricks CLI, Copying </a:t>
            </a:r>
            <a:r>
              <a:rPr lang="en-US" sz="1600" dirty="0"/>
              <a:t>Files </a:t>
            </a:r>
            <a:r>
              <a:rPr lang="en-US" sz="1600" b="0" i="0" u="none" noProof="0" dirty="0"/>
              <a:t>to Databricks.</a:t>
            </a:r>
            <a:endParaRPr lang="pl-PL" sz="1600" dirty="0"/>
          </a:p>
        </p:txBody>
      </p:sp>
      <p:sp>
        <p:nvSpPr>
          <p:cNvPr id="19" name="Zawartość — symbol zastępczy 2">
            <a:extLst>
              <a:ext uri="{FF2B5EF4-FFF2-40B4-BE49-F238E27FC236}">
                <a16:creationId xmlns:a16="http://schemas.microsoft.com/office/drawing/2014/main" id="{7E3BD155-022D-50A2-65A8-350EFE2E6972}"/>
              </a:ext>
            </a:extLst>
          </p:cNvPr>
          <p:cNvSpPr>
            <a:spLocks noGrp="1"/>
          </p:cNvSpPr>
          <p:nvPr>
            <p:ph sz="quarter" idx="10"/>
          </p:nvPr>
        </p:nvSpPr>
        <p:spPr>
          <a:xfrm>
            <a:off x="444501" y="1509612"/>
            <a:ext cx="3594099" cy="386921"/>
          </a:xfrm>
        </p:spPr>
        <p:txBody>
          <a:bodyPr rtlCol="0">
            <a:noAutofit/>
          </a:bodyPr>
          <a:lstStyle>
            <a:defPPr>
              <a:defRPr lang="pl-PL"/>
            </a:defPPr>
          </a:lstStyle>
          <a:p>
            <a:pPr marL="0" indent="0" rtl="0">
              <a:buNone/>
            </a:pPr>
            <a:r>
              <a:rPr lang="en-US" dirty="0">
                <a:latin typeface="Segoe UI" panose="020B0502040204020203" pitchFamily="34" charset="0"/>
                <a:cs typeface="Segoe UI" panose="020B0502040204020203" pitchFamily="34" charset="0"/>
              </a:rPr>
              <a:t>1. Defining a </a:t>
            </a:r>
            <a:r>
              <a:rPr lang="en-US" dirty="0" err="1">
                <a:latin typeface="Segoe UI" panose="020B0502040204020203" pitchFamily="34" charset="0"/>
                <a:cs typeface="Segoe UI" panose="020B0502040204020203" pitchFamily="34" charset="0"/>
              </a:rPr>
              <a:t>dockerfile</a:t>
            </a: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082EFD96-C1D6-B33D-ED0E-D839FA40BA24}"/>
              </a:ext>
            </a:extLst>
          </p:cNvPr>
          <p:cNvPicPr>
            <a:picLocks noChangeAspect="1"/>
          </p:cNvPicPr>
          <p:nvPr/>
        </p:nvPicPr>
        <p:blipFill>
          <a:blip r:embed="rId3"/>
          <a:stretch>
            <a:fillRect/>
          </a:stretch>
        </p:blipFill>
        <p:spPr>
          <a:xfrm>
            <a:off x="444502" y="1896533"/>
            <a:ext cx="2167466" cy="966476"/>
          </a:xfrm>
          <a:prstGeom prst="rect">
            <a:avLst/>
          </a:prstGeom>
        </p:spPr>
      </p:pic>
      <p:sp>
        <p:nvSpPr>
          <p:cNvPr id="5" name="Zawartość — symbol zastępczy 2">
            <a:extLst>
              <a:ext uri="{FF2B5EF4-FFF2-40B4-BE49-F238E27FC236}">
                <a16:creationId xmlns:a16="http://schemas.microsoft.com/office/drawing/2014/main" id="{8B5052C3-32CC-92A0-33D7-915044A4BD91}"/>
              </a:ext>
            </a:extLst>
          </p:cNvPr>
          <p:cNvSpPr txBox="1">
            <a:spLocks/>
          </p:cNvSpPr>
          <p:nvPr/>
        </p:nvSpPr>
        <p:spPr>
          <a:xfrm>
            <a:off x="385232" y="293305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2. Creating an image</a:t>
            </a:r>
          </a:p>
        </p:txBody>
      </p:sp>
      <p:pic>
        <p:nvPicPr>
          <p:cNvPr id="7" name="Picture 6">
            <a:extLst>
              <a:ext uri="{FF2B5EF4-FFF2-40B4-BE49-F238E27FC236}">
                <a16:creationId xmlns:a16="http://schemas.microsoft.com/office/drawing/2014/main" id="{FE899A41-C06A-CE2B-74E9-3EF7506B5433}"/>
              </a:ext>
            </a:extLst>
          </p:cNvPr>
          <p:cNvPicPr>
            <a:picLocks noChangeAspect="1"/>
          </p:cNvPicPr>
          <p:nvPr/>
        </p:nvPicPr>
        <p:blipFill>
          <a:blip r:embed="rId4"/>
          <a:stretch>
            <a:fillRect/>
          </a:stretch>
        </p:blipFill>
        <p:spPr>
          <a:xfrm>
            <a:off x="444497" y="3295101"/>
            <a:ext cx="4853665" cy="418137"/>
          </a:xfrm>
          <a:prstGeom prst="rect">
            <a:avLst/>
          </a:prstGeom>
        </p:spPr>
      </p:pic>
      <p:pic>
        <p:nvPicPr>
          <p:cNvPr id="9" name="Picture 8">
            <a:extLst>
              <a:ext uri="{FF2B5EF4-FFF2-40B4-BE49-F238E27FC236}">
                <a16:creationId xmlns:a16="http://schemas.microsoft.com/office/drawing/2014/main" id="{63336E9A-F5EC-9E70-B0BB-E33C370F7BEF}"/>
              </a:ext>
            </a:extLst>
          </p:cNvPr>
          <p:cNvPicPr>
            <a:picLocks noChangeAspect="1"/>
          </p:cNvPicPr>
          <p:nvPr/>
        </p:nvPicPr>
        <p:blipFill>
          <a:blip r:embed="rId5"/>
          <a:stretch>
            <a:fillRect/>
          </a:stretch>
        </p:blipFill>
        <p:spPr>
          <a:xfrm>
            <a:off x="444497" y="4208137"/>
            <a:ext cx="6011335" cy="360042"/>
          </a:xfrm>
          <a:prstGeom prst="rect">
            <a:avLst/>
          </a:prstGeom>
        </p:spPr>
      </p:pic>
      <p:sp>
        <p:nvSpPr>
          <p:cNvPr id="10" name="Zawartość — symbol zastępczy 2">
            <a:extLst>
              <a:ext uri="{FF2B5EF4-FFF2-40B4-BE49-F238E27FC236}">
                <a16:creationId xmlns:a16="http://schemas.microsoft.com/office/drawing/2014/main" id="{E7913694-62D8-AFE7-A803-67387E892447}"/>
              </a:ext>
            </a:extLst>
          </p:cNvPr>
          <p:cNvSpPr txBox="1">
            <a:spLocks/>
          </p:cNvSpPr>
          <p:nvPr/>
        </p:nvSpPr>
        <p:spPr>
          <a:xfrm>
            <a:off x="385232" y="3821216"/>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3. Running the docker container</a:t>
            </a:r>
          </a:p>
        </p:txBody>
      </p:sp>
      <p:sp>
        <p:nvSpPr>
          <p:cNvPr id="12" name="Zawartość — symbol zastępczy 2">
            <a:extLst>
              <a:ext uri="{FF2B5EF4-FFF2-40B4-BE49-F238E27FC236}">
                <a16:creationId xmlns:a16="http://schemas.microsoft.com/office/drawing/2014/main" id="{A09899A5-6650-9B8A-F0F2-391C76127EB3}"/>
              </a:ext>
            </a:extLst>
          </p:cNvPr>
          <p:cNvSpPr txBox="1">
            <a:spLocks/>
          </p:cNvSpPr>
          <p:nvPr/>
        </p:nvSpPr>
        <p:spPr>
          <a:xfrm>
            <a:off x="338664" y="468577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4. Copying to Databricks</a:t>
            </a:r>
          </a:p>
        </p:txBody>
      </p:sp>
      <p:pic>
        <p:nvPicPr>
          <p:cNvPr id="16" name="Picture 15">
            <a:extLst>
              <a:ext uri="{FF2B5EF4-FFF2-40B4-BE49-F238E27FC236}">
                <a16:creationId xmlns:a16="http://schemas.microsoft.com/office/drawing/2014/main" id="{5B31624A-AFE1-57AF-D2A9-5F22959BDFE8}"/>
              </a:ext>
            </a:extLst>
          </p:cNvPr>
          <p:cNvPicPr>
            <a:picLocks noChangeAspect="1"/>
          </p:cNvPicPr>
          <p:nvPr/>
        </p:nvPicPr>
        <p:blipFill rotWithShape="1">
          <a:blip r:embed="rId6"/>
          <a:srcRect b="38673"/>
          <a:stretch/>
        </p:blipFill>
        <p:spPr>
          <a:xfrm>
            <a:off x="499531" y="5045818"/>
            <a:ext cx="5456705" cy="1507381"/>
          </a:xfrm>
          <a:prstGeom prst="rect">
            <a:avLst/>
          </a:prstGeom>
        </p:spPr>
      </p:pic>
      <p:sp>
        <p:nvSpPr>
          <p:cNvPr id="22" name="TextBox 21">
            <a:extLst>
              <a:ext uri="{FF2B5EF4-FFF2-40B4-BE49-F238E27FC236}">
                <a16:creationId xmlns:a16="http://schemas.microsoft.com/office/drawing/2014/main" id="{C2F3D8BA-6359-0CCA-5CA4-E734BA6FCDFC}"/>
              </a:ext>
            </a:extLst>
          </p:cNvPr>
          <p:cNvSpPr txBox="1"/>
          <p:nvPr/>
        </p:nvSpPr>
        <p:spPr>
          <a:xfrm>
            <a:off x="6616085" y="1518406"/>
            <a:ext cx="6096000" cy="369332"/>
          </a:xfrm>
          <a:prstGeom prst="rect">
            <a:avLst/>
          </a:prstGeom>
          <a:noFill/>
        </p:spPr>
        <p:txBody>
          <a:bodyPr wrap="square">
            <a:spAutoFit/>
          </a:bodyPr>
          <a:lstStyle/>
          <a:p>
            <a:pPr marL="0" indent="0" rtl="0">
              <a:buNone/>
            </a:pPr>
            <a:r>
              <a:rPr lang="en-US" dirty="0">
                <a:latin typeface="Segoe UI" panose="020B0502040204020203" pitchFamily="34" charset="0"/>
                <a:cs typeface="Segoe UI" panose="020B0502040204020203" pitchFamily="34" charset="0"/>
              </a:rPr>
              <a:t>5. The result</a:t>
            </a:r>
          </a:p>
        </p:txBody>
      </p:sp>
      <p:pic>
        <p:nvPicPr>
          <p:cNvPr id="6" name="Picture 5">
            <a:extLst>
              <a:ext uri="{FF2B5EF4-FFF2-40B4-BE49-F238E27FC236}">
                <a16:creationId xmlns:a16="http://schemas.microsoft.com/office/drawing/2014/main" id="{ABCB26AD-6452-3595-ADC2-71FD7504E81B}"/>
              </a:ext>
            </a:extLst>
          </p:cNvPr>
          <p:cNvPicPr>
            <a:picLocks noChangeAspect="1"/>
          </p:cNvPicPr>
          <p:nvPr/>
        </p:nvPicPr>
        <p:blipFill>
          <a:blip r:embed="rId7"/>
          <a:stretch>
            <a:fillRect/>
          </a:stretch>
        </p:blipFill>
        <p:spPr>
          <a:xfrm>
            <a:off x="6616085" y="2051130"/>
            <a:ext cx="5172797" cy="533474"/>
          </a:xfrm>
          <a:prstGeom prst="rect">
            <a:avLst/>
          </a:prstGeom>
        </p:spPr>
      </p:pic>
      <p:pic>
        <p:nvPicPr>
          <p:cNvPr id="8" name="Picture 7">
            <a:extLst>
              <a:ext uri="{FF2B5EF4-FFF2-40B4-BE49-F238E27FC236}">
                <a16:creationId xmlns:a16="http://schemas.microsoft.com/office/drawing/2014/main" id="{3A001DF0-DC6E-C6EB-2148-19039CC216E3}"/>
              </a:ext>
            </a:extLst>
          </p:cNvPr>
          <p:cNvPicPr>
            <a:picLocks noChangeAspect="1"/>
          </p:cNvPicPr>
          <p:nvPr/>
        </p:nvPicPr>
        <p:blipFill>
          <a:blip r:embed="rId8"/>
          <a:stretch>
            <a:fillRect/>
          </a:stretch>
        </p:blipFill>
        <p:spPr>
          <a:xfrm>
            <a:off x="10832852" y="207814"/>
            <a:ext cx="847843" cy="819264"/>
          </a:xfrm>
          <a:prstGeom prst="rect">
            <a:avLst/>
          </a:prstGeom>
        </p:spPr>
      </p:pic>
      <p:pic>
        <p:nvPicPr>
          <p:cNvPr id="13" name="Picture 12">
            <a:extLst>
              <a:ext uri="{FF2B5EF4-FFF2-40B4-BE49-F238E27FC236}">
                <a16:creationId xmlns:a16="http://schemas.microsoft.com/office/drawing/2014/main" id="{84B11C12-9B1C-A008-8AF3-24061137D4DA}"/>
              </a:ext>
            </a:extLst>
          </p:cNvPr>
          <p:cNvPicPr>
            <a:picLocks noChangeAspect="1"/>
          </p:cNvPicPr>
          <p:nvPr/>
        </p:nvPicPr>
        <p:blipFill>
          <a:blip r:embed="rId9"/>
          <a:stretch>
            <a:fillRect/>
          </a:stretch>
        </p:blipFill>
        <p:spPr>
          <a:xfrm>
            <a:off x="10027175" y="288348"/>
            <a:ext cx="640080" cy="640080"/>
          </a:xfrm>
          <a:prstGeom prst="rect">
            <a:avLst/>
          </a:prstGeom>
        </p:spPr>
      </p:pic>
    </p:spTree>
    <p:extLst>
      <p:ext uri="{BB962C8B-B14F-4D97-AF65-F5344CB8AC3E}">
        <p14:creationId xmlns:p14="http://schemas.microsoft.com/office/powerpoint/2010/main" val="40841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E1750-237C-8038-E9A4-C06F344267B8}"/>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3F8BB57F-A608-17BC-2B43-C658EFC6CA3F}"/>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pl-PL" sz="2600" b="1" dirty="0"/>
              <a:t>Streaming</a:t>
            </a:r>
          </a:p>
        </p:txBody>
      </p:sp>
      <p:sp>
        <p:nvSpPr>
          <p:cNvPr id="19" name="Zawartość — symbol zastępczy 2">
            <a:extLst>
              <a:ext uri="{FF2B5EF4-FFF2-40B4-BE49-F238E27FC236}">
                <a16:creationId xmlns:a16="http://schemas.microsoft.com/office/drawing/2014/main" id="{893D84FB-FFE6-4130-DA19-7335747F2E45}"/>
              </a:ext>
            </a:extLst>
          </p:cNvPr>
          <p:cNvSpPr>
            <a:spLocks noGrp="1"/>
          </p:cNvSpPr>
          <p:nvPr>
            <p:ph sz="quarter" idx="10"/>
          </p:nvPr>
        </p:nvSpPr>
        <p:spPr>
          <a:xfrm>
            <a:off x="444500" y="1397339"/>
            <a:ext cx="8031986" cy="2424012"/>
          </a:xfrm>
        </p:spPr>
        <p:txBody>
          <a:bodyPr rtlCol="0">
            <a:noAutofit/>
          </a:bodyPr>
          <a:lstStyle>
            <a:defPPr>
              <a:defRPr lang="pl-PL"/>
            </a:defPPr>
          </a:lstStyle>
          <a:p>
            <a:pPr rtl="0"/>
            <a:r>
              <a:rPr lang="en-US" dirty="0">
                <a:latin typeface="Segoe UI" panose="020B0502040204020203" pitchFamily="34" charset="0"/>
                <a:cs typeface="Segoe UI" panose="020B0502040204020203" pitchFamily="34" charset="0"/>
              </a:rPr>
              <a:t>A Kafka producer written in Python that sends the raw data </a:t>
            </a:r>
            <a:r>
              <a:rPr lang="pl-PL" dirty="0" err="1">
                <a:latin typeface="Segoe UI" panose="020B0502040204020203" pitchFamily="34" charset="0"/>
                <a:cs typeface="Segoe UI" panose="020B0502040204020203" pitchFamily="34" charset="0"/>
              </a:rPr>
              <a:t>regularly</a:t>
            </a:r>
            <a:r>
              <a:rPr lang="pl-PL"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to Azure Event Hubs</a:t>
            </a:r>
            <a:endParaRPr lang="pl-PL" dirty="0">
              <a:latin typeface="Segoe UI" panose="020B0502040204020203" pitchFamily="34" charset="0"/>
              <a:cs typeface="Segoe UI" panose="020B0502040204020203" pitchFamily="34" charset="0"/>
            </a:endParaRPr>
          </a:p>
          <a:p>
            <a:pPr rtl="0"/>
            <a:r>
              <a:rPr lang="en-US" dirty="0">
                <a:latin typeface="Segoe UI" panose="020B0502040204020203" pitchFamily="34" charset="0"/>
                <a:cs typeface="Segoe UI" panose="020B0502040204020203" pitchFamily="34" charset="0"/>
              </a:rPr>
              <a:t>Producer, scheduler, and application log components are deployed on the same Azure Flask application.</a:t>
            </a:r>
            <a:endParaRPr lang="pl-PL"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47CCD019-59A0-67C1-673E-DBB7AA101275}"/>
              </a:ext>
            </a:extLst>
          </p:cNvPr>
          <p:cNvPicPr>
            <a:picLocks noChangeAspect="1"/>
          </p:cNvPicPr>
          <p:nvPr/>
        </p:nvPicPr>
        <p:blipFill>
          <a:blip r:embed="rId3"/>
          <a:stretch>
            <a:fillRect/>
          </a:stretch>
        </p:blipFill>
        <p:spPr>
          <a:xfrm>
            <a:off x="3401568" y="2464177"/>
            <a:ext cx="5466845" cy="1927468"/>
          </a:xfrm>
          <a:prstGeom prst="rect">
            <a:avLst/>
          </a:prstGeom>
        </p:spPr>
      </p:pic>
      <p:sp>
        <p:nvSpPr>
          <p:cNvPr id="7" name="Zawartość — symbol zastępczy 2">
            <a:extLst>
              <a:ext uri="{FF2B5EF4-FFF2-40B4-BE49-F238E27FC236}">
                <a16:creationId xmlns:a16="http://schemas.microsoft.com/office/drawing/2014/main" id="{9EBB61FB-7DDE-507D-F539-47E0971B0E10}"/>
              </a:ext>
            </a:extLst>
          </p:cNvPr>
          <p:cNvSpPr txBox="1">
            <a:spLocks/>
          </p:cNvSpPr>
          <p:nvPr/>
        </p:nvSpPr>
        <p:spPr>
          <a:xfrm>
            <a:off x="576620" y="4532692"/>
            <a:ext cx="8031986" cy="1100012"/>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r>
              <a:rPr lang="en-US" dirty="0">
                <a:latin typeface="Segoe UI" panose="020B0502040204020203" pitchFamily="34" charset="0"/>
                <a:cs typeface="Segoe UI" panose="020B0502040204020203" pitchFamily="34" charset="0"/>
              </a:rPr>
              <a:t>A Kafka </a:t>
            </a:r>
            <a:r>
              <a:rPr lang="pl-PL" dirty="0" err="1">
                <a:latin typeface="Segoe UI" panose="020B0502040204020203" pitchFamily="34" charset="0"/>
                <a:cs typeface="Segoe UI" panose="020B0502040204020203" pitchFamily="34" charset="0"/>
              </a:rPr>
              <a:t>consumer</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implemented</a:t>
            </a:r>
            <a:r>
              <a:rPr lang="pl-PL" dirty="0">
                <a:latin typeface="Segoe UI" panose="020B0502040204020203" pitchFamily="34" charset="0"/>
                <a:cs typeface="Segoe UI" panose="020B0502040204020203" pitchFamily="34" charset="0"/>
              </a:rPr>
              <a:t> on </a:t>
            </a:r>
            <a:r>
              <a:rPr lang="pl-PL" dirty="0" err="1">
                <a:latin typeface="Segoe UI" panose="020B0502040204020203" pitchFamily="34" charset="0"/>
                <a:cs typeface="Segoe UI" panose="020B0502040204020203" pitchFamily="34" charset="0"/>
              </a:rPr>
              <a:t>Azure</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Databricks</a:t>
            </a:r>
            <a:endParaRPr lang="en-US" dirty="0">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C36A6B93-7E18-5A0B-148D-C703F533FD65}"/>
              </a:ext>
            </a:extLst>
          </p:cNvPr>
          <p:cNvPicPr>
            <a:picLocks noChangeAspect="1"/>
          </p:cNvPicPr>
          <p:nvPr/>
        </p:nvPicPr>
        <p:blipFill>
          <a:blip r:embed="rId4"/>
          <a:stretch>
            <a:fillRect/>
          </a:stretch>
        </p:blipFill>
        <p:spPr>
          <a:xfrm>
            <a:off x="2048256" y="4994425"/>
            <a:ext cx="6820157" cy="1456196"/>
          </a:xfrm>
          <a:prstGeom prst="rect">
            <a:avLst/>
          </a:prstGeom>
        </p:spPr>
      </p:pic>
      <p:pic>
        <p:nvPicPr>
          <p:cNvPr id="2" name="Picture 1">
            <a:extLst>
              <a:ext uri="{FF2B5EF4-FFF2-40B4-BE49-F238E27FC236}">
                <a16:creationId xmlns:a16="http://schemas.microsoft.com/office/drawing/2014/main" id="{A1CE8F5C-2F50-F0DF-4810-380F77CF3242}"/>
              </a:ext>
            </a:extLst>
          </p:cNvPr>
          <p:cNvPicPr>
            <a:picLocks noChangeAspect="1"/>
          </p:cNvPicPr>
          <p:nvPr/>
        </p:nvPicPr>
        <p:blipFill>
          <a:blip r:embed="rId5"/>
          <a:stretch>
            <a:fillRect/>
          </a:stretch>
        </p:blipFill>
        <p:spPr>
          <a:xfrm>
            <a:off x="8197183" y="233588"/>
            <a:ext cx="863909" cy="765489"/>
          </a:xfrm>
          <a:prstGeom prst="rect">
            <a:avLst/>
          </a:prstGeom>
        </p:spPr>
      </p:pic>
      <p:pic>
        <p:nvPicPr>
          <p:cNvPr id="3" name="Picture 2">
            <a:extLst>
              <a:ext uri="{FF2B5EF4-FFF2-40B4-BE49-F238E27FC236}">
                <a16:creationId xmlns:a16="http://schemas.microsoft.com/office/drawing/2014/main" id="{75F0B418-13C5-96C6-0B01-0CF0E662AC78}"/>
              </a:ext>
            </a:extLst>
          </p:cNvPr>
          <p:cNvPicPr>
            <a:picLocks noChangeAspect="1"/>
          </p:cNvPicPr>
          <p:nvPr/>
        </p:nvPicPr>
        <p:blipFill>
          <a:blip r:embed="rId6"/>
          <a:stretch>
            <a:fillRect/>
          </a:stretch>
        </p:blipFill>
        <p:spPr>
          <a:xfrm>
            <a:off x="7352328" y="294771"/>
            <a:ext cx="757187" cy="678998"/>
          </a:xfrm>
          <a:prstGeom prst="rect">
            <a:avLst/>
          </a:prstGeom>
        </p:spPr>
      </p:pic>
      <p:pic>
        <p:nvPicPr>
          <p:cNvPr id="8" name="Picture 7">
            <a:extLst>
              <a:ext uri="{FF2B5EF4-FFF2-40B4-BE49-F238E27FC236}">
                <a16:creationId xmlns:a16="http://schemas.microsoft.com/office/drawing/2014/main" id="{FB4AC908-098F-16EB-5474-EAA772F362B0}"/>
              </a:ext>
            </a:extLst>
          </p:cNvPr>
          <p:cNvPicPr>
            <a:picLocks noChangeAspect="1"/>
          </p:cNvPicPr>
          <p:nvPr/>
        </p:nvPicPr>
        <p:blipFill>
          <a:blip r:embed="rId7"/>
          <a:stretch>
            <a:fillRect/>
          </a:stretch>
        </p:blipFill>
        <p:spPr>
          <a:xfrm>
            <a:off x="10148500" y="220735"/>
            <a:ext cx="1337464" cy="758102"/>
          </a:xfrm>
          <a:prstGeom prst="rect">
            <a:avLst/>
          </a:prstGeom>
        </p:spPr>
      </p:pic>
      <p:pic>
        <p:nvPicPr>
          <p:cNvPr id="14" name="Picture 13">
            <a:extLst>
              <a:ext uri="{FF2B5EF4-FFF2-40B4-BE49-F238E27FC236}">
                <a16:creationId xmlns:a16="http://schemas.microsoft.com/office/drawing/2014/main" id="{750EAF17-694B-2F97-C732-7AEAC61C4F47}"/>
              </a:ext>
            </a:extLst>
          </p:cNvPr>
          <p:cNvPicPr>
            <a:picLocks noChangeAspect="1"/>
          </p:cNvPicPr>
          <p:nvPr/>
        </p:nvPicPr>
        <p:blipFill>
          <a:blip r:embed="rId8"/>
          <a:stretch>
            <a:fillRect/>
          </a:stretch>
        </p:blipFill>
        <p:spPr>
          <a:xfrm>
            <a:off x="9192475" y="233588"/>
            <a:ext cx="773761" cy="751966"/>
          </a:xfrm>
          <a:prstGeom prst="rect">
            <a:avLst/>
          </a:prstGeom>
        </p:spPr>
      </p:pic>
    </p:spTree>
    <p:extLst>
      <p:ext uri="{BB962C8B-B14F-4D97-AF65-F5344CB8AC3E}">
        <p14:creationId xmlns:p14="http://schemas.microsoft.com/office/powerpoint/2010/main" val="36026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47B0C-1A3B-E8BE-11AE-9203CA43D9CD}"/>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33BA125B-B6AA-17EC-7E1F-ED1211400680}"/>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pl-PL" sz="2600" b="1" dirty="0"/>
              <a:t>Streaming</a:t>
            </a:r>
          </a:p>
        </p:txBody>
      </p:sp>
      <p:sp>
        <p:nvSpPr>
          <p:cNvPr id="19" name="Zawartość — symbol zastępczy 2">
            <a:extLst>
              <a:ext uri="{FF2B5EF4-FFF2-40B4-BE49-F238E27FC236}">
                <a16:creationId xmlns:a16="http://schemas.microsoft.com/office/drawing/2014/main" id="{3C7235F6-6330-E7B2-B80A-FEC7A292DA2E}"/>
              </a:ext>
            </a:extLst>
          </p:cNvPr>
          <p:cNvSpPr>
            <a:spLocks noGrp="1"/>
          </p:cNvSpPr>
          <p:nvPr>
            <p:ph sz="quarter" idx="10"/>
          </p:nvPr>
        </p:nvSpPr>
        <p:spPr>
          <a:xfrm>
            <a:off x="444500" y="1397339"/>
            <a:ext cx="8031986" cy="1070288"/>
          </a:xfrm>
        </p:spPr>
        <p:txBody>
          <a:bodyPr rtlCol="0">
            <a:noAutofit/>
          </a:bodyPr>
          <a:lstStyle>
            <a:defPPr>
              <a:defRPr lang="pl-PL"/>
            </a:defPPr>
          </a:lstStyle>
          <a:p>
            <a:pPr rtl="0"/>
            <a:r>
              <a:rPr lang="en-US" dirty="0">
                <a:latin typeface="Segoe UI" panose="020B0502040204020203" pitchFamily="34" charset="0"/>
                <a:cs typeface="Segoe UI" panose="020B0502040204020203" pitchFamily="34" charset="0"/>
              </a:rPr>
              <a:t>Reading the stream from the beginning.</a:t>
            </a:r>
          </a:p>
          <a:p>
            <a:pPr rtl="0"/>
            <a:r>
              <a:rPr lang="en-US" dirty="0">
                <a:latin typeface="Segoe UI" panose="020B0502040204020203" pitchFamily="34" charset="0"/>
                <a:cs typeface="Segoe UI" panose="020B0502040204020203" pitchFamily="34" charset="0"/>
              </a:rPr>
              <a:t>Converting the key and value to strings</a:t>
            </a:r>
            <a:r>
              <a:rPr lang="pl-PL" dirty="0">
                <a:latin typeface="Segoe UI" panose="020B0502040204020203" pitchFamily="34" charset="0"/>
                <a:cs typeface="Segoe UI" panose="020B0502040204020203" pitchFamily="34" charset="0"/>
              </a:rPr>
              <a:t>.</a:t>
            </a:r>
          </a:p>
        </p:txBody>
      </p:sp>
      <p:pic>
        <p:nvPicPr>
          <p:cNvPr id="3" name="Picture 2">
            <a:extLst>
              <a:ext uri="{FF2B5EF4-FFF2-40B4-BE49-F238E27FC236}">
                <a16:creationId xmlns:a16="http://schemas.microsoft.com/office/drawing/2014/main" id="{33E0DB27-FADD-AFF3-3BE5-1486349AB1DE}"/>
              </a:ext>
            </a:extLst>
          </p:cNvPr>
          <p:cNvPicPr>
            <a:picLocks noChangeAspect="1"/>
          </p:cNvPicPr>
          <p:nvPr/>
        </p:nvPicPr>
        <p:blipFill>
          <a:blip r:embed="rId3"/>
          <a:stretch>
            <a:fillRect/>
          </a:stretch>
        </p:blipFill>
        <p:spPr>
          <a:xfrm>
            <a:off x="2174842" y="2298057"/>
            <a:ext cx="7316221" cy="3915321"/>
          </a:xfrm>
          <a:prstGeom prst="rect">
            <a:avLst/>
          </a:prstGeom>
        </p:spPr>
      </p:pic>
      <p:pic>
        <p:nvPicPr>
          <p:cNvPr id="2" name="Picture 1">
            <a:extLst>
              <a:ext uri="{FF2B5EF4-FFF2-40B4-BE49-F238E27FC236}">
                <a16:creationId xmlns:a16="http://schemas.microsoft.com/office/drawing/2014/main" id="{6A6DE99A-13A8-1272-DF46-1D10906B32C8}"/>
              </a:ext>
            </a:extLst>
          </p:cNvPr>
          <p:cNvPicPr>
            <a:picLocks noChangeAspect="1"/>
          </p:cNvPicPr>
          <p:nvPr/>
        </p:nvPicPr>
        <p:blipFill>
          <a:blip r:embed="rId4"/>
          <a:stretch>
            <a:fillRect/>
          </a:stretch>
        </p:blipFill>
        <p:spPr>
          <a:xfrm>
            <a:off x="8345140" y="269208"/>
            <a:ext cx="1337464" cy="758102"/>
          </a:xfrm>
          <a:prstGeom prst="rect">
            <a:avLst/>
          </a:prstGeom>
        </p:spPr>
      </p:pic>
      <p:pic>
        <p:nvPicPr>
          <p:cNvPr id="5" name="Picture 4">
            <a:extLst>
              <a:ext uri="{FF2B5EF4-FFF2-40B4-BE49-F238E27FC236}">
                <a16:creationId xmlns:a16="http://schemas.microsoft.com/office/drawing/2014/main" id="{AAD9BAA4-3C1F-8F9F-60A8-180A0C788D3E}"/>
              </a:ext>
            </a:extLst>
          </p:cNvPr>
          <p:cNvPicPr>
            <a:picLocks noChangeAspect="1"/>
          </p:cNvPicPr>
          <p:nvPr/>
        </p:nvPicPr>
        <p:blipFill>
          <a:blip r:embed="rId5"/>
          <a:stretch>
            <a:fillRect/>
          </a:stretch>
        </p:blipFill>
        <p:spPr>
          <a:xfrm>
            <a:off x="9856354" y="145906"/>
            <a:ext cx="773761" cy="751966"/>
          </a:xfrm>
          <a:prstGeom prst="rect">
            <a:avLst/>
          </a:prstGeom>
        </p:spPr>
      </p:pic>
      <p:pic>
        <p:nvPicPr>
          <p:cNvPr id="7" name="Picture 6">
            <a:extLst>
              <a:ext uri="{FF2B5EF4-FFF2-40B4-BE49-F238E27FC236}">
                <a16:creationId xmlns:a16="http://schemas.microsoft.com/office/drawing/2014/main" id="{922E5E81-0DEC-61EA-A043-573DDE2B8B54}"/>
              </a:ext>
            </a:extLst>
          </p:cNvPr>
          <p:cNvPicPr>
            <a:picLocks noChangeAspect="1"/>
          </p:cNvPicPr>
          <p:nvPr/>
        </p:nvPicPr>
        <p:blipFill>
          <a:blip r:embed="rId6"/>
          <a:stretch>
            <a:fillRect/>
          </a:stretch>
        </p:blipFill>
        <p:spPr>
          <a:xfrm>
            <a:off x="10890008" y="145906"/>
            <a:ext cx="790685" cy="800212"/>
          </a:xfrm>
          <a:prstGeom prst="rect">
            <a:avLst/>
          </a:prstGeom>
        </p:spPr>
      </p:pic>
    </p:spTree>
    <p:extLst>
      <p:ext uri="{BB962C8B-B14F-4D97-AF65-F5344CB8AC3E}">
        <p14:creationId xmlns:p14="http://schemas.microsoft.com/office/powerpoint/2010/main" val="211304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63FEF-A76D-8391-5F82-64DD4EFBA33F}"/>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919A7370-347D-8329-E0BB-D61D7707D3E7}"/>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pl-PL" sz="2600" b="1" dirty="0"/>
              <a:t>Processing</a:t>
            </a:r>
          </a:p>
        </p:txBody>
      </p:sp>
      <p:pic>
        <p:nvPicPr>
          <p:cNvPr id="7" name="Picture 6">
            <a:extLst>
              <a:ext uri="{FF2B5EF4-FFF2-40B4-BE49-F238E27FC236}">
                <a16:creationId xmlns:a16="http://schemas.microsoft.com/office/drawing/2014/main" id="{31DB956B-CDB8-82DB-1620-E543438D6258}"/>
              </a:ext>
            </a:extLst>
          </p:cNvPr>
          <p:cNvPicPr>
            <a:picLocks noChangeAspect="1"/>
          </p:cNvPicPr>
          <p:nvPr/>
        </p:nvPicPr>
        <p:blipFill>
          <a:blip r:embed="rId3"/>
          <a:stretch>
            <a:fillRect/>
          </a:stretch>
        </p:blipFill>
        <p:spPr>
          <a:xfrm>
            <a:off x="2039264" y="1374857"/>
            <a:ext cx="7552208" cy="5052534"/>
          </a:xfrm>
          <a:prstGeom prst="rect">
            <a:avLst/>
          </a:prstGeom>
        </p:spPr>
      </p:pic>
      <p:pic>
        <p:nvPicPr>
          <p:cNvPr id="8" name="Picture 7">
            <a:extLst>
              <a:ext uri="{FF2B5EF4-FFF2-40B4-BE49-F238E27FC236}">
                <a16:creationId xmlns:a16="http://schemas.microsoft.com/office/drawing/2014/main" id="{3FEF7654-1E3E-C9E4-2413-61F2672634D9}"/>
              </a:ext>
            </a:extLst>
          </p:cNvPr>
          <p:cNvPicPr>
            <a:picLocks noChangeAspect="1"/>
          </p:cNvPicPr>
          <p:nvPr/>
        </p:nvPicPr>
        <p:blipFill>
          <a:blip r:embed="rId4"/>
          <a:stretch>
            <a:fillRect/>
          </a:stretch>
        </p:blipFill>
        <p:spPr>
          <a:xfrm>
            <a:off x="10890008" y="145906"/>
            <a:ext cx="790685" cy="800212"/>
          </a:xfrm>
          <a:prstGeom prst="rect">
            <a:avLst/>
          </a:prstGeom>
        </p:spPr>
      </p:pic>
      <p:sp>
        <p:nvSpPr>
          <p:cNvPr id="2" name="Zawartość — symbol zastępczy 2">
            <a:extLst>
              <a:ext uri="{FF2B5EF4-FFF2-40B4-BE49-F238E27FC236}">
                <a16:creationId xmlns:a16="http://schemas.microsoft.com/office/drawing/2014/main" id="{DC45ACF3-7CB0-B0CB-F3F6-4A35929FE399}"/>
              </a:ext>
            </a:extLst>
          </p:cNvPr>
          <p:cNvSpPr>
            <a:spLocks noGrp="1"/>
          </p:cNvSpPr>
          <p:nvPr>
            <p:ph sz="quarter" idx="10"/>
          </p:nvPr>
        </p:nvSpPr>
        <p:spPr>
          <a:xfrm>
            <a:off x="2295333" y="6174716"/>
            <a:ext cx="1163963" cy="505350"/>
          </a:xfrm>
        </p:spPr>
        <p:txBody>
          <a:bodyPr rtlCol="0">
            <a:noAutofit/>
          </a:bodyPr>
          <a:lstStyle>
            <a:defPPr>
              <a:defRPr lang="pl-PL"/>
            </a:defPPr>
          </a:lstStyle>
          <a:p>
            <a:pPr marL="0" indent="0" rtl="0">
              <a:buNone/>
            </a:pPr>
            <a:r>
              <a:rPr lang="en-US" sz="2400" b="1" dirty="0">
                <a:latin typeface="Segoe UI" panose="020B0502040204020203" pitchFamily="34" charset="0"/>
                <a:cs typeface="Segoe UI" panose="020B0502040204020203" pitchFamily="34" charset="0"/>
              </a:rPr>
              <a:t>…</a:t>
            </a:r>
            <a:endParaRPr lang="pl-PL" sz="2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12459150"/>
      </p:ext>
    </p:extLst>
  </p:cSld>
  <p:clrMapOvr>
    <a:masterClrMapping/>
  </p:clrMapOvr>
</p:sld>
</file>

<file path=ppt/theme/theme1.xml><?xml version="1.0" encoding="utf-8"?>
<a:theme xmlns:a="http://schemas.openxmlformats.org/drawingml/2006/main" name="Motyw pakietu Offic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461142_TF22841449_Win32.potx" id="{BBFC1795-847C-474C-8CF4-E003F5FFF030}" vid="{BB8B1098-26D3-443E-85B0-BC93ED74BB9C}"/>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DD0DBF-30B2-4FC6-A5E7-8374DC718037}">
  <ds:schemaRefs>
    <ds:schemaRef ds:uri="http://schemas.microsoft.com/sharepoint/v3/contenttype/forms"/>
  </ds:schemaRefs>
</ds:datastoreItem>
</file>

<file path=customXml/itemProps3.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Mapa umysłu</Template>
  <TotalTime>806</TotalTime>
  <Words>3801</Words>
  <Application>Microsoft Office PowerPoint</Application>
  <PresentationFormat>Widescreen</PresentationFormat>
  <Paragraphs>246</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Segoe UI</vt:lpstr>
      <vt:lpstr>Segoe UI Semibold</vt:lpstr>
      <vt:lpstr>Söhne</vt:lpstr>
      <vt:lpstr>Wingdings</vt:lpstr>
      <vt:lpstr>Motyw pakietu Office</vt:lpstr>
      <vt:lpstr>Processing Data on Air Pollution in Europe Using a Modern Data Platform</vt:lpstr>
      <vt:lpstr>Air Pollution: Defining the Problem</vt:lpstr>
      <vt:lpstr>Data Source – Open Weather API</vt:lpstr>
      <vt:lpstr>Steps – Modern Data Platform</vt:lpstr>
      <vt:lpstr>Ingest</vt:lpstr>
      <vt:lpstr>Storage - Creating a Docker container with Databricks CLI, Copying Files to Databricks.</vt:lpstr>
      <vt:lpstr>Streaming</vt:lpstr>
      <vt:lpstr>Streaming</vt:lpstr>
      <vt:lpstr>Processing</vt:lpstr>
      <vt:lpstr>Storage (again)</vt:lpstr>
      <vt:lpstr>Processing</vt:lpstr>
      <vt:lpstr>Analysis</vt:lpstr>
      <vt:lpstr>Analysis</vt:lpstr>
      <vt:lpstr>Analysis</vt:lpstr>
      <vt:lpstr>Analysis</vt:lpstr>
      <vt:lpstr>Serving Layer – Azure SQL Database</vt:lpstr>
      <vt:lpstr>Serving Layer – Presentation in Azure Application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StackOverflow2013 Database from 2008 to 2013</dc:title>
  <dc:creator>Piotr Ślusarczyk</dc:creator>
  <cp:lastModifiedBy>Piotr Ślusarczyk</cp:lastModifiedBy>
  <cp:revision>96</cp:revision>
  <dcterms:created xsi:type="dcterms:W3CDTF">2023-12-25T10:46:21Z</dcterms:created>
  <dcterms:modified xsi:type="dcterms:W3CDTF">2024-03-27T01:40:19Z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