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9" r:id="rId5"/>
    <p:sldId id="282" r:id="rId6"/>
    <p:sldId id="281" r:id="rId7"/>
    <p:sldId id="267" r:id="rId8"/>
    <p:sldId id="270" r:id="rId9"/>
    <p:sldId id="284" r:id="rId10"/>
    <p:sldId id="283" r:id="rId11"/>
    <p:sldId id="286" r:id="rId12"/>
    <p:sldId id="287" r:id="rId13"/>
    <p:sldId id="289" r:id="rId14"/>
    <p:sldId id="288" r:id="rId15"/>
    <p:sldId id="262" r:id="rId16"/>
    <p:sldId id="290" r:id="rId17"/>
    <p:sldId id="291" r:id="rId18"/>
    <p:sldId id="266" r:id="rId19"/>
    <p:sldId id="292" r:id="rId20"/>
    <p:sldId id="293" r:id="rId21"/>
    <p:sldId id="265" r:id="rId22"/>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7538" autoAdjust="0"/>
    <p:restoredTop sz="94692"/>
  </p:normalViewPr>
  <p:slideViewPr>
    <p:cSldViewPr snapToGrid="0" snapToObjects="1">
      <p:cViewPr varScale="1">
        <p:scale>
          <a:sx n="87" d="100"/>
          <a:sy n="87" d="100"/>
        </p:scale>
        <p:origin x="96" y="144"/>
      </p:cViewPr>
      <p:guideLst>
        <p:guide orient="horz" pos="2160"/>
        <p:guide pos="3840"/>
      </p:guideLst>
    </p:cSldViewPr>
  </p:slideViewPr>
  <p:notesTextViewPr>
    <p:cViewPr>
      <p:scale>
        <a:sx n="3" d="2"/>
        <a:sy n="3" d="2"/>
      </p:scale>
      <p:origin x="0" y="0"/>
    </p:cViewPr>
  </p:notesTextViewPr>
  <p:notesViewPr>
    <p:cSldViewPr snapToGrid="0" snapToObjects="1">
      <p:cViewPr>
        <p:scale>
          <a:sx n="125" d="100"/>
          <a:sy n="125" d="100"/>
        </p:scale>
        <p:origin x="2052" y="-25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custT="1"/>
      <dgm:spPr>
        <a:solidFill>
          <a:schemeClr val="accent1"/>
        </a:solidFill>
        <a:ln>
          <a:solidFill>
            <a:schemeClr val="accent1"/>
          </a:solidFill>
        </a:ln>
      </dgm:spPr>
      <dgm:t>
        <a:bodyPr rtlCol="0"/>
        <a:lstStyle/>
        <a:p>
          <a:pPr rtl="0"/>
          <a:r>
            <a:rPr lang="pl-PL" sz="1400" noProof="0" dirty="0" err="1"/>
            <a:t>Ingest</a:t>
          </a:r>
          <a:endParaRPr lang="pl-PL" sz="1400"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Extracting data from API,</a:t>
          </a:r>
        </a:p>
        <a:p>
          <a:pPr rtl="0"/>
          <a:r>
            <a:rPr lang="en-US" b="0" i="0" u="none" noProof="0" dirty="0"/>
            <a:t>copying CSV files for data enrichment.</a:t>
          </a:r>
          <a:endParaRPr lang="en-US"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custT="1"/>
      <dgm:spPr>
        <a:solidFill>
          <a:schemeClr val="accent4"/>
        </a:solidFill>
        <a:ln>
          <a:solidFill>
            <a:schemeClr val="accent4"/>
          </a:solidFill>
        </a:ln>
      </dgm:spPr>
      <dgm:t>
        <a:bodyPr rtlCol="0"/>
        <a:lstStyle/>
        <a:p>
          <a:pPr rtl="0"/>
          <a:r>
            <a:rPr lang="en-US" sz="1400" b="0" i="0" dirty="0"/>
            <a:t>St</a:t>
          </a:r>
          <a:r>
            <a:rPr lang="pl-PL" sz="1400" b="0" i="0" dirty="0" err="1"/>
            <a:t>orage</a:t>
          </a:r>
          <a:endParaRPr lang="pl-PL" sz="1400"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3</a:t>
          </a:r>
        </a:p>
        <a:p>
          <a:pPr rtl="0"/>
          <a:r>
            <a:rPr lang="en-US" b="0" i="0" u="none" noProof="0" dirty="0"/>
            <a:t>Saving data from Kafka consumer to a Delta table, storing CSV files in DBFS.</a:t>
          </a:r>
          <a:endParaRPr lang="en-US"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custT="1"/>
      <dgm:spPr>
        <a:solidFill>
          <a:schemeClr val="accent5"/>
        </a:solidFill>
        <a:ln>
          <a:solidFill>
            <a:schemeClr val="accent5"/>
          </a:solidFill>
        </a:ln>
      </dgm:spPr>
      <dgm:t>
        <a:bodyPr rtlCol="0"/>
        <a:lstStyle/>
        <a:p>
          <a:pPr rtl="0"/>
          <a:r>
            <a:rPr lang="pl-PL" sz="1400" noProof="0" dirty="0"/>
            <a:t>Processing</a:t>
          </a:r>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4</a:t>
          </a:r>
        </a:p>
        <a:p>
          <a:pPr rtl="0"/>
          <a:r>
            <a:rPr lang="en-US" b="0" i="0" u="none" noProof="0" dirty="0"/>
            <a:t>In Spark: converting data to proper schemas and cleaning</a:t>
          </a:r>
          <a:endParaRPr lang="en-US"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custT="1"/>
      <dgm:spPr>
        <a:solidFill>
          <a:schemeClr val="accent6"/>
        </a:solidFill>
        <a:ln>
          <a:solidFill>
            <a:schemeClr val="accent6"/>
          </a:solidFill>
        </a:ln>
      </dgm:spPr>
      <dgm:t>
        <a:bodyPr rtlCol="0"/>
        <a:lstStyle/>
        <a:p>
          <a:pPr rtl="0"/>
          <a:r>
            <a:rPr lang="pl-PL" sz="1400" noProof="0" dirty="0"/>
            <a:t>Analysis</a:t>
          </a:r>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5</a:t>
          </a:r>
        </a:p>
        <a:p>
          <a:pPr rtl="0"/>
          <a:r>
            <a:rPr lang="en-US" b="0" i="0" u="none" noProof="0" dirty="0"/>
            <a:t>In Spark: sorting, aggregating, determining coefficients.</a:t>
          </a:r>
          <a:endParaRPr lang="en-US"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custT="1"/>
      <dgm:spPr>
        <a:solidFill>
          <a:schemeClr val="accent6">
            <a:lumMod val="75000"/>
          </a:schemeClr>
        </a:solidFill>
        <a:ln>
          <a:noFill/>
        </a:ln>
      </dgm:spPr>
      <dgm:t>
        <a:bodyPr rtlCol="0"/>
        <a:lstStyle/>
        <a:p>
          <a:pPr rtl="0"/>
          <a:r>
            <a:rPr lang="pl-PL" sz="1400" noProof="0" dirty="0" err="1"/>
            <a:t>Serving</a:t>
          </a:r>
          <a:endParaRPr lang="pl-PL" sz="1400"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6</a:t>
          </a:r>
        </a:p>
        <a:p>
          <a:pPr rtl="0"/>
          <a:r>
            <a:rPr lang="en-US" noProof="0" dirty="0"/>
            <a:t>Storing data in Azure SQL Database, Displaying figures and maps in an Azure App Service application.</a:t>
          </a:r>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08D92C00-0E82-46DF-A64E-ED494E39D6B6}">
      <dgm:prSet phldrT="[Text]" custT="1"/>
      <dgm:spPr>
        <a:solidFill>
          <a:schemeClr val="tx1">
            <a:lumMod val="95000"/>
            <a:lumOff val="5000"/>
          </a:schemeClr>
        </a:solidFill>
        <a:ln>
          <a:noFill/>
        </a:ln>
      </dgm:spPr>
      <dgm:t>
        <a:bodyPr rtlCol="0"/>
        <a:lstStyle/>
        <a:p>
          <a:pPr rtl="0"/>
          <a:r>
            <a:rPr lang="pl-PL" sz="1400" noProof="0" dirty="0"/>
            <a:t>Streaming</a:t>
          </a:r>
        </a:p>
      </dgm:t>
    </dgm:pt>
    <dgm:pt modelId="{0550D7DF-3EDB-48FB-89CC-AE03ED1BF7F8}" type="parTrans" cxnId="{F92C866F-20C1-4FB0-A92D-0841FC3FAB59}">
      <dgm:prSet/>
      <dgm:spPr/>
      <dgm:t>
        <a:bodyPr/>
        <a:lstStyle/>
        <a:p>
          <a:endParaRPr lang="pl-PL"/>
        </a:p>
      </dgm:t>
    </dgm:pt>
    <dgm:pt modelId="{2E956FF2-FE9A-4DFE-BFED-A4D0DBDDB36B}" type="sibTrans" cxnId="{F92C866F-20C1-4FB0-A92D-0841FC3FAB59}">
      <dgm:prSet/>
      <dgm:spPr/>
      <dgm:t>
        <a:bodyPr/>
        <a:lstStyle/>
        <a:p>
          <a:endParaRPr lang="pl-PL"/>
        </a:p>
      </dgm:t>
    </dgm:pt>
    <dgm:pt modelId="{A8710285-698B-4C95-82A0-EE9D3558D564}">
      <dgm:prSet phldrT="[Text]"/>
      <dgm:spPr>
        <a:noFill/>
        <a:ln>
          <a:noFill/>
        </a:ln>
      </dgm:spPr>
      <dgm:t>
        <a:bodyPr rtlCol="0"/>
        <a:lstStyle/>
        <a:p>
          <a:pPr rtl="0"/>
          <a:r>
            <a:rPr lang="en-US" b="1" i="0" u="none" noProof="0" dirty="0"/>
            <a:t>Step 2</a:t>
          </a:r>
        </a:p>
        <a:p>
          <a:pPr rtl="0"/>
          <a:r>
            <a:rPr lang="en-US" b="0" noProof="0" dirty="0"/>
            <a:t>Streaming data from Azure App Service application through Kafka</a:t>
          </a:r>
        </a:p>
      </dgm:t>
    </dgm:pt>
    <dgm:pt modelId="{02432A7E-675A-48F3-8F29-196293C64AB1}" type="parTrans" cxnId="{2B314C5E-8665-454F-85C1-156BC537A6E4}">
      <dgm:prSet/>
      <dgm:spPr/>
      <dgm:t>
        <a:bodyPr/>
        <a:lstStyle/>
        <a:p>
          <a:endParaRPr lang="pl-PL"/>
        </a:p>
      </dgm:t>
    </dgm:pt>
    <dgm:pt modelId="{DD6EC4FF-F1AD-464A-B9F3-01234990D8C9}" type="sibTrans" cxnId="{2B314C5E-8665-454F-85C1-156BC537A6E4}">
      <dgm:prSet/>
      <dgm:spPr/>
      <dgm:t>
        <a:bodyPr/>
        <a:lstStyle/>
        <a:p>
          <a:endParaRPr lang="pl-PL"/>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6" custScaleY="96723">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6" custLinFactNeighborX="5029" custLinFactNeighborY="0">
        <dgm:presLayoutVars>
          <dgm:bulletEnabled val="1"/>
        </dgm:presLayoutVars>
      </dgm:prSet>
      <dgm:spPr/>
    </dgm:pt>
    <dgm:pt modelId="{6BA46904-CB7C-4538-BD49-D3891EF19552}" type="pres">
      <dgm:prSet presAssocID="{4259F840-24E7-476F-9F30-482E46395856}" presName="ConnectLine1" presStyleLbl="sibTrans1D1" presStyleIdx="0" presStyleCnt="6"/>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6"/>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46690BCA-710C-4010-9DCF-F4D4A50CAA40}" type="pres">
      <dgm:prSet presAssocID="{08D92C00-0E82-46DF-A64E-ED494E39D6B6}" presName="composite1" presStyleCnt="0"/>
      <dgm:spPr/>
    </dgm:pt>
    <dgm:pt modelId="{A650D2B0-52E8-40D9-8AD6-A5170B43F474}" type="pres">
      <dgm:prSet presAssocID="{08D92C00-0E82-46DF-A64E-ED494E39D6B6}" presName="parent1" presStyleLbl="alignNode1" presStyleIdx="1" presStyleCnt="6">
        <dgm:presLayoutVars>
          <dgm:chMax val="1"/>
          <dgm:chPref val="1"/>
          <dgm:bulletEnabled val="1"/>
        </dgm:presLayoutVars>
      </dgm:prSet>
      <dgm:spPr/>
    </dgm:pt>
    <dgm:pt modelId="{D62C5F86-63B4-47B4-BA32-1AABF77400AC}" type="pres">
      <dgm:prSet presAssocID="{08D92C00-0E82-46DF-A64E-ED494E39D6B6}" presName="Childtext1" presStyleLbl="revTx" presStyleIdx="1" presStyleCnt="6" custLinFactNeighborY="0">
        <dgm:presLayoutVars>
          <dgm:bulletEnabled val="1"/>
        </dgm:presLayoutVars>
      </dgm:prSet>
      <dgm:spPr/>
    </dgm:pt>
    <dgm:pt modelId="{E3A52D82-1671-42BA-B666-21F555A2B3A7}" type="pres">
      <dgm:prSet presAssocID="{08D92C00-0E82-46DF-A64E-ED494E39D6B6}"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24956AC7-7F23-4DF3-8721-5FE06DC461CA}" type="pres">
      <dgm:prSet presAssocID="{08D92C00-0E82-46DF-A64E-ED494E39D6B6}" presName="ConnectLineEnd1" presStyleLbl="lnNode1" presStyleIdx="1" presStyleCnt="6"/>
      <dgm:spPr/>
    </dgm:pt>
    <dgm:pt modelId="{C2BFD16F-F72B-435F-AB0B-56F115528688}" type="pres">
      <dgm:prSet presAssocID="{08D92C00-0E82-46DF-A64E-ED494E39D6B6}" presName="EmptyPane1" presStyleCnt="0"/>
      <dgm:spPr/>
    </dgm:pt>
    <dgm:pt modelId="{3C5999A7-2D40-4FBB-8E86-2662FA6B84C4}" type="pres">
      <dgm:prSet presAssocID="{2E956FF2-FE9A-4DFE-BFED-A4D0DBDDB36B}"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2" presStyleCnt="6">
        <dgm:presLayoutVars>
          <dgm:chMax val="1"/>
          <dgm:chPref val="1"/>
          <dgm:bulletEnabled val="1"/>
        </dgm:presLayoutVars>
      </dgm:prSet>
      <dgm:spPr/>
    </dgm:pt>
    <dgm:pt modelId="{FEBD3C2A-A340-470A-A475-AE614EA07678}" type="pres">
      <dgm:prSet presAssocID="{E4033A39-DCC4-4038-9562-AEDDBBB37A99}" presName="Childtext1" presStyleLbl="revTx" presStyleIdx="2" presStyleCnt="6" custLinFactNeighborY="0">
        <dgm:presLayoutVars>
          <dgm:bulletEnabled val="1"/>
        </dgm:presLayoutVars>
      </dgm:prSet>
      <dgm:spPr/>
    </dgm:pt>
    <dgm:pt modelId="{080474C8-0FEA-4FD1-97F1-0978CFB4A37F}" type="pres">
      <dgm:prSet presAssocID="{E4033A39-DCC4-4038-9562-AEDDBBB37A99}" presName="ConnectLine1" presStyleLbl="sibTrans1D1" presStyleIdx="2" presStyleCnt="6"/>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2" presStyleCnt="6"/>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3" presStyleCnt="6">
        <dgm:presLayoutVars>
          <dgm:chMax val="1"/>
          <dgm:chPref val="1"/>
          <dgm:bulletEnabled val="1"/>
        </dgm:presLayoutVars>
      </dgm:prSet>
      <dgm:spPr/>
    </dgm:pt>
    <dgm:pt modelId="{80CDBBF8-C6B4-4166-87C1-DC9120CC7586}" type="pres">
      <dgm:prSet presAssocID="{87BF7896-20EA-4E8F-B6F4-A34EC5C9CB50}" presName="Childtext1" presStyleLbl="revTx" presStyleIdx="3" presStyleCnt="6" custLinFactNeighborY="0">
        <dgm:presLayoutVars>
          <dgm:bulletEnabled val="1"/>
        </dgm:presLayoutVars>
      </dgm:prSet>
      <dgm:spPr/>
    </dgm:pt>
    <dgm:pt modelId="{89759DE5-9F8A-470E-A6D8-F13BB4DEE93D}" type="pres">
      <dgm:prSet presAssocID="{87BF7896-20EA-4E8F-B6F4-A34EC5C9CB50}" presName="ConnectLine1" presStyleLbl="sibTrans1D1" presStyleIdx="3" presStyleCnt="6"/>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3" presStyleCnt="6"/>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4" presStyleCnt="6">
        <dgm:presLayoutVars>
          <dgm:chMax val="1"/>
          <dgm:chPref val="1"/>
          <dgm:bulletEnabled val="1"/>
        </dgm:presLayoutVars>
      </dgm:prSet>
      <dgm:spPr/>
    </dgm:pt>
    <dgm:pt modelId="{36210ACA-E081-40B5-87EC-500863B13ADD}" type="pres">
      <dgm:prSet presAssocID="{660CF888-26B9-4DCA-B7E0-A150825288D0}" presName="Childtext1" presStyleLbl="revTx" presStyleIdx="4" presStyleCnt="6" custLinFactNeighborY="0">
        <dgm:presLayoutVars>
          <dgm:bulletEnabled val="1"/>
        </dgm:presLayoutVars>
      </dgm:prSet>
      <dgm:spPr/>
    </dgm:pt>
    <dgm:pt modelId="{EA3C7446-024E-4EEF-BED4-FFB1F2246CF3}" type="pres">
      <dgm:prSet presAssocID="{660CF888-26B9-4DCA-B7E0-A150825288D0}" presName="ConnectLine1" presStyleLbl="sibTrans1D1" presStyleIdx="4" presStyleCnt="6"/>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4" presStyleCnt="6"/>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5" presStyleCnt="6">
        <dgm:presLayoutVars>
          <dgm:chMax val="1"/>
          <dgm:chPref val="1"/>
          <dgm:bulletEnabled val="1"/>
        </dgm:presLayoutVars>
      </dgm:prSet>
      <dgm:spPr/>
    </dgm:pt>
    <dgm:pt modelId="{9679B796-2B40-4D87-8578-52BF0C29AEB4}" type="pres">
      <dgm:prSet presAssocID="{97DB74B5-36C1-4083-BE16-BE9779159093}" presName="Childtext1" presStyleLbl="revTx" presStyleIdx="5" presStyleCnt="6" custLinFactNeighborY="0">
        <dgm:presLayoutVars>
          <dgm:bulletEnabled val="1"/>
        </dgm:presLayoutVars>
      </dgm:prSet>
      <dgm:spPr/>
    </dgm:pt>
    <dgm:pt modelId="{894318B2-70C4-403D-BE3D-359CAB62002A}" type="pres">
      <dgm:prSet presAssocID="{97DB74B5-36C1-4083-BE16-BE9779159093}" presName="ConnectLine1" presStyleLbl="sibTrans1D1" presStyleIdx="5" presStyleCnt="6"/>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5" presStyleCnt="6"/>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3"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2B314C5E-8665-454F-85C1-156BC537A6E4}" srcId="{08D92C00-0E82-46DF-A64E-ED494E39D6B6}" destId="{A8710285-698B-4C95-82A0-EE9D3558D564}" srcOrd="0" destOrd="0" parTransId="{02432A7E-675A-48F3-8F29-196293C64AB1}" sibTransId="{DD6EC4FF-F1AD-464A-B9F3-01234990D8C9}"/>
    <dgm:cxn modelId="{32EF2862-2950-4DF8-BEA8-CD19460CCA31}" srcId="{E5B2E815-0D19-41DC-B01B-4D608769620A}" destId="{E4033A39-DCC4-4038-9562-AEDDBBB37A99}" srcOrd="2"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4" destOrd="0" parTransId="{C1C2508F-5620-49AF-BFC7-5EF96CC474E3}" sibTransId="{197B6A99-6CC2-49FD-8495-CB34839ABB2C}"/>
    <dgm:cxn modelId="{F92C866F-20C1-4FB0-A92D-0841FC3FAB59}" srcId="{E5B2E815-0D19-41DC-B01B-4D608769620A}" destId="{08D92C00-0E82-46DF-A64E-ED494E39D6B6}" srcOrd="1" destOrd="0" parTransId="{0550D7DF-3EDB-48FB-89CC-AE03ED1BF7F8}" sibTransId="{2E956FF2-FE9A-4DFE-BFED-A4D0DBDDB36B}"/>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5"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6E406A5-4065-4695-BEF8-F446BC29ACCE}" type="presOf" srcId="{08D92C00-0E82-46DF-A64E-ED494E39D6B6}" destId="{A650D2B0-52E8-40D9-8AD6-A5170B43F474}"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203B5BFA-3699-4DCB-9C2F-226D45C9B8D8}" type="presOf" srcId="{A8710285-698B-4C95-82A0-EE9D3558D564}" destId="{D62C5F86-63B4-47B4-BA32-1AABF77400AC}"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EF046080-DE1C-4DDF-AE67-5E472A3FC9C1}" type="presParOf" srcId="{196C9F68-3606-4282-A4C6-4485F1280B5F}" destId="{46690BCA-710C-4010-9DCF-F4D4A50CAA40}" srcOrd="2" destOrd="0" presId="urn:microsoft.com/office/officeart/2016/7/layout/RoundedRectangleTimeline"/>
    <dgm:cxn modelId="{0C3291FE-D07F-4BF7-BF0B-E3DC34513F2A}" type="presParOf" srcId="{46690BCA-710C-4010-9DCF-F4D4A50CAA40}" destId="{A650D2B0-52E8-40D9-8AD6-A5170B43F474}" srcOrd="0" destOrd="0" presId="urn:microsoft.com/office/officeart/2016/7/layout/RoundedRectangleTimeline"/>
    <dgm:cxn modelId="{04B321FE-2E34-4DD8-BDD8-033A763A4049}" type="presParOf" srcId="{46690BCA-710C-4010-9DCF-F4D4A50CAA40}" destId="{D62C5F86-63B4-47B4-BA32-1AABF77400AC}" srcOrd="1" destOrd="0" presId="urn:microsoft.com/office/officeart/2016/7/layout/RoundedRectangleTimeline"/>
    <dgm:cxn modelId="{FC570ED7-1EFB-4C08-A1A0-11D81F91B215}" type="presParOf" srcId="{46690BCA-710C-4010-9DCF-F4D4A50CAA40}" destId="{E3A52D82-1671-42BA-B666-21F555A2B3A7}" srcOrd="2" destOrd="0" presId="urn:microsoft.com/office/officeart/2016/7/layout/RoundedRectangleTimeline"/>
    <dgm:cxn modelId="{B05AED0D-2FA1-4F6B-B975-E743CCA92DAE}" type="presParOf" srcId="{46690BCA-710C-4010-9DCF-F4D4A50CAA40}" destId="{24956AC7-7F23-4DF3-8721-5FE06DC461CA}" srcOrd="3" destOrd="0" presId="urn:microsoft.com/office/officeart/2016/7/layout/RoundedRectangleTimeline"/>
    <dgm:cxn modelId="{9598858B-8CFF-43DE-AB9C-B6149DB90B5A}" type="presParOf" srcId="{46690BCA-710C-4010-9DCF-F4D4A50CAA40}" destId="{C2BFD16F-F72B-435F-AB0B-56F115528688}" srcOrd="4" destOrd="0" presId="urn:microsoft.com/office/officeart/2016/7/layout/RoundedRectangleTimeline"/>
    <dgm:cxn modelId="{07B98066-6CB5-46CC-BB20-063339BC4CA9}" type="presParOf" srcId="{196C9F68-3606-4282-A4C6-4485F1280B5F}" destId="{3C5999A7-2D40-4FBB-8E86-2662FA6B84C4}" srcOrd="3" destOrd="0" presId="urn:microsoft.com/office/officeart/2016/7/layout/RoundedRectangleTimeline"/>
    <dgm:cxn modelId="{74F95C78-3813-45AA-932B-C94A3B7513CB}" type="presParOf" srcId="{196C9F68-3606-4282-A4C6-4485F1280B5F}" destId="{07989479-D1A2-4D15-AA3A-B0CFFB9F91D9}" srcOrd="4"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5" destOrd="0" presId="urn:microsoft.com/office/officeart/2016/7/layout/RoundedRectangleTimeline"/>
    <dgm:cxn modelId="{46F7084B-A873-4467-94F4-3AD8C57AA15B}" type="presParOf" srcId="{196C9F68-3606-4282-A4C6-4485F1280B5F}" destId="{FB379A6E-C0F9-420B-90FC-2785E757E6AE}" srcOrd="6"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7" destOrd="0" presId="urn:microsoft.com/office/officeart/2016/7/layout/RoundedRectangleTimeline"/>
    <dgm:cxn modelId="{B44021F9-64F2-42AF-8887-CE643D474544}" type="presParOf" srcId="{196C9F68-3606-4282-A4C6-4485F1280B5F}" destId="{B0E1F84C-D563-44BC-8BD7-46D8F837902A}" srcOrd="8"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9" destOrd="0" presId="urn:microsoft.com/office/officeart/2016/7/layout/RoundedRectangleTimeline"/>
    <dgm:cxn modelId="{2E1BA3A4-18DB-49E6-9DF9-3510522C180C}" type="presParOf" srcId="{196C9F68-3606-4282-A4C6-4485F1280B5F}" destId="{03163906-36D6-4FB8-BB18-E04FA84A47A6}" srcOrd="10"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104012" y="1386998"/>
          <a:ext cx="420874" cy="1577340"/>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Ingest</a:t>
          </a:r>
          <a:endParaRPr lang="pl-PL" sz="1400" kern="1200" noProof="0" dirty="0"/>
        </a:p>
      </dsp:txBody>
      <dsp:txXfrm rot="5400000">
        <a:off x="546325" y="1985776"/>
        <a:ext cx="1556795" cy="379784"/>
      </dsp:txXfrm>
    </dsp:sp>
    <dsp:sp modelId="{45A02F84-C6CB-43F5-AEE4-3EA66C2BD25F}">
      <dsp:nvSpPr>
        <dsp:cNvPr id="0" name=""/>
        <dsp:cNvSpPr/>
      </dsp:nvSpPr>
      <dsp:spPr>
        <a:xfrm>
          <a:off x="132207" y="0"/>
          <a:ext cx="262890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1</a:t>
          </a:r>
        </a:p>
        <a:p>
          <a:pPr marL="0" lvl="0" indent="0" algn="ctr" defTabSz="711200" rtl="0">
            <a:lnSpc>
              <a:spcPct val="90000"/>
            </a:lnSpc>
            <a:spcBef>
              <a:spcPct val="0"/>
            </a:spcBef>
            <a:spcAft>
              <a:spcPct val="35000"/>
            </a:spcAft>
            <a:buNone/>
          </a:pPr>
          <a:r>
            <a:rPr lang="en-US" sz="1600" b="0" i="0" u="none" kern="1200" noProof="0" dirty="0"/>
            <a:t>Extracting data from API,</a:t>
          </a:r>
        </a:p>
        <a:p>
          <a:pPr marL="0" lvl="0" indent="0" algn="ctr" defTabSz="711200" rtl="0">
            <a:lnSpc>
              <a:spcPct val="90000"/>
            </a:lnSpc>
            <a:spcBef>
              <a:spcPct val="0"/>
            </a:spcBef>
            <a:spcAft>
              <a:spcPct val="35000"/>
            </a:spcAft>
            <a:buNone/>
          </a:pPr>
          <a:r>
            <a:rPr lang="en-US" sz="1600" b="0" i="0" u="none" kern="1200" noProof="0" dirty="0"/>
            <a:t>copying CSV files for data enrichment.</a:t>
          </a:r>
          <a:endParaRPr lang="en-US" sz="1600" kern="1200" noProof="0" dirty="0"/>
        </a:p>
      </dsp:txBody>
      <dsp:txXfrm>
        <a:off x="132207" y="0"/>
        <a:ext cx="2628900" cy="1522968"/>
      </dsp:txXfrm>
    </dsp:sp>
    <dsp:sp modelId="{6BA46904-CB7C-4538-BD49-D3891EF19552}">
      <dsp:nvSpPr>
        <dsp:cNvPr id="0" name=""/>
        <dsp:cNvSpPr/>
      </dsp:nvSpPr>
      <dsp:spPr>
        <a:xfrm>
          <a:off x="1314450"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270936"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0D2B0-52E8-40D9-8AD6-A5170B43F474}">
      <dsp:nvSpPr>
        <dsp:cNvPr id="0" name=""/>
        <dsp:cNvSpPr/>
      </dsp:nvSpPr>
      <dsp:spPr>
        <a:xfrm>
          <a:off x="2103120" y="1958102"/>
          <a:ext cx="1577340" cy="435133"/>
        </a:xfrm>
        <a:prstGeom prst="rect">
          <a:avLst/>
        </a:prstGeom>
        <a:solidFill>
          <a:schemeClr val="tx1">
            <a:lumMod val="95000"/>
            <a:lumOff val="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Streaming</a:t>
          </a:r>
        </a:p>
      </dsp:txBody>
      <dsp:txXfrm>
        <a:off x="2103120" y="1958102"/>
        <a:ext cx="1577340" cy="435133"/>
      </dsp:txXfrm>
    </dsp:sp>
    <dsp:sp modelId="{D62C5F86-63B4-47B4-BA32-1AABF77400AC}">
      <dsp:nvSpPr>
        <dsp:cNvPr id="0" name=""/>
        <dsp:cNvSpPr/>
      </dsp:nvSpPr>
      <dsp:spPr>
        <a:xfrm>
          <a:off x="157734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2</a:t>
          </a:r>
        </a:p>
        <a:p>
          <a:pPr marL="0" lvl="0" indent="0" algn="ctr" defTabSz="711200" rtl="0">
            <a:lnSpc>
              <a:spcPct val="90000"/>
            </a:lnSpc>
            <a:spcBef>
              <a:spcPct val="0"/>
            </a:spcBef>
            <a:spcAft>
              <a:spcPct val="35000"/>
            </a:spcAft>
            <a:buNone/>
          </a:pPr>
          <a:r>
            <a:rPr lang="en-US" sz="1600" b="0" kern="1200" noProof="0" dirty="0"/>
            <a:t>Streaming data from Azure App Service application through Kafka</a:t>
          </a:r>
        </a:p>
      </dsp:txBody>
      <dsp:txXfrm>
        <a:off x="1577340" y="2828369"/>
        <a:ext cx="2628899" cy="1522968"/>
      </dsp:txXfrm>
    </dsp:sp>
    <dsp:sp modelId="{E3A52D82-1671-42BA-B666-21F555A2B3A7}">
      <dsp:nvSpPr>
        <dsp:cNvPr id="0" name=""/>
        <dsp:cNvSpPr/>
      </dsp:nvSpPr>
      <dsp:spPr>
        <a:xfrm>
          <a:off x="2891790"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4956AC7-7F23-4DF3-8721-5FE06DC461CA}">
      <dsp:nvSpPr>
        <dsp:cNvPr id="0" name=""/>
        <dsp:cNvSpPr/>
      </dsp:nvSpPr>
      <dsp:spPr>
        <a:xfrm>
          <a:off x="2848276"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680460" y="1958102"/>
          <a:ext cx="1577340"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en-US" sz="1400" b="0" i="0" kern="1200" dirty="0"/>
            <a:t>St</a:t>
          </a:r>
          <a:r>
            <a:rPr lang="pl-PL" sz="1400" b="0" i="0" kern="1200" dirty="0" err="1"/>
            <a:t>orage</a:t>
          </a:r>
          <a:endParaRPr lang="pl-PL" sz="1400" kern="1200" noProof="0" dirty="0"/>
        </a:p>
      </dsp:txBody>
      <dsp:txXfrm>
        <a:off x="3680460" y="1958102"/>
        <a:ext cx="1577340" cy="435133"/>
      </dsp:txXfrm>
    </dsp:sp>
    <dsp:sp modelId="{FEBD3C2A-A340-470A-A475-AE614EA07678}">
      <dsp:nvSpPr>
        <dsp:cNvPr id="0" name=""/>
        <dsp:cNvSpPr/>
      </dsp:nvSpPr>
      <dsp:spPr>
        <a:xfrm>
          <a:off x="3154680" y="0"/>
          <a:ext cx="262890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3</a:t>
          </a:r>
        </a:p>
        <a:p>
          <a:pPr marL="0" lvl="0" indent="0" algn="ctr" defTabSz="711200" rtl="0">
            <a:lnSpc>
              <a:spcPct val="90000"/>
            </a:lnSpc>
            <a:spcBef>
              <a:spcPct val="0"/>
            </a:spcBef>
            <a:spcAft>
              <a:spcPct val="35000"/>
            </a:spcAft>
            <a:buNone/>
          </a:pPr>
          <a:r>
            <a:rPr lang="en-US" sz="1600" b="0" i="0" u="none" kern="1200" noProof="0" dirty="0"/>
            <a:t>Saving data from Kafka consumer to a Delta table, storing CSV files in DBFS.</a:t>
          </a:r>
          <a:endParaRPr lang="en-US" sz="1600" kern="1200" noProof="0" dirty="0"/>
        </a:p>
      </dsp:txBody>
      <dsp:txXfrm>
        <a:off x="3154680" y="0"/>
        <a:ext cx="2628900" cy="1522968"/>
      </dsp:txXfrm>
    </dsp:sp>
    <dsp:sp modelId="{080474C8-0FEA-4FD1-97F1-0978CFB4A37F}">
      <dsp:nvSpPr>
        <dsp:cNvPr id="0" name=""/>
        <dsp:cNvSpPr/>
      </dsp:nvSpPr>
      <dsp:spPr>
        <a:xfrm>
          <a:off x="4469130" y="160999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425616" y="1522968"/>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257800" y="1958102"/>
          <a:ext cx="1577339"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Processing</a:t>
          </a:r>
        </a:p>
      </dsp:txBody>
      <dsp:txXfrm>
        <a:off x="5257800" y="1958102"/>
        <a:ext cx="1577339" cy="435133"/>
      </dsp:txXfrm>
    </dsp:sp>
    <dsp:sp modelId="{80CDBBF8-C6B4-4166-87C1-DC9120CC7586}">
      <dsp:nvSpPr>
        <dsp:cNvPr id="0" name=""/>
        <dsp:cNvSpPr/>
      </dsp:nvSpPr>
      <dsp:spPr>
        <a:xfrm>
          <a:off x="473202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4</a:t>
          </a:r>
        </a:p>
        <a:p>
          <a:pPr marL="0" lvl="0" indent="0" algn="ctr" defTabSz="711200" rtl="0">
            <a:lnSpc>
              <a:spcPct val="90000"/>
            </a:lnSpc>
            <a:spcBef>
              <a:spcPct val="0"/>
            </a:spcBef>
            <a:spcAft>
              <a:spcPct val="35000"/>
            </a:spcAft>
            <a:buNone/>
          </a:pPr>
          <a:r>
            <a:rPr lang="en-US" sz="1600" b="0" i="0" u="none" kern="1200" noProof="0" dirty="0"/>
            <a:t>In Spark: converting data to proper schemas and cleaning</a:t>
          </a:r>
          <a:endParaRPr lang="en-US" sz="1600" kern="1200" noProof="0" dirty="0"/>
        </a:p>
      </dsp:txBody>
      <dsp:txXfrm>
        <a:off x="4732020" y="2828369"/>
        <a:ext cx="2628899" cy="1522968"/>
      </dsp:txXfrm>
    </dsp:sp>
    <dsp:sp modelId="{89759DE5-9F8A-470E-A6D8-F13BB4DEE93D}">
      <dsp:nvSpPr>
        <dsp:cNvPr id="0" name=""/>
        <dsp:cNvSpPr/>
      </dsp:nvSpPr>
      <dsp:spPr>
        <a:xfrm>
          <a:off x="6046470" y="239323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002956" y="2741342"/>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835140" y="1958102"/>
          <a:ext cx="1577339"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Analysis</a:t>
          </a:r>
        </a:p>
      </dsp:txBody>
      <dsp:txXfrm>
        <a:off x="6835140" y="1958102"/>
        <a:ext cx="1577339" cy="435133"/>
      </dsp:txXfrm>
    </dsp:sp>
    <dsp:sp modelId="{36210ACA-E081-40B5-87EC-500863B13ADD}">
      <dsp:nvSpPr>
        <dsp:cNvPr id="0" name=""/>
        <dsp:cNvSpPr/>
      </dsp:nvSpPr>
      <dsp:spPr>
        <a:xfrm>
          <a:off x="6309360" y="0"/>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5</a:t>
          </a:r>
        </a:p>
        <a:p>
          <a:pPr marL="0" lvl="0" indent="0" algn="ctr" defTabSz="711200" rtl="0">
            <a:lnSpc>
              <a:spcPct val="90000"/>
            </a:lnSpc>
            <a:spcBef>
              <a:spcPct val="0"/>
            </a:spcBef>
            <a:spcAft>
              <a:spcPct val="35000"/>
            </a:spcAft>
            <a:buNone/>
          </a:pPr>
          <a:r>
            <a:rPr lang="en-US" sz="1600" b="0" i="0" u="none" kern="1200" noProof="0" dirty="0"/>
            <a:t>In Spark: sorting, aggregating, determining coefficients.</a:t>
          </a:r>
          <a:endParaRPr lang="en-US" sz="1600" kern="1200" noProof="0" dirty="0"/>
        </a:p>
      </dsp:txBody>
      <dsp:txXfrm>
        <a:off x="6309360" y="0"/>
        <a:ext cx="2628899" cy="1522968"/>
      </dsp:txXfrm>
    </dsp:sp>
    <dsp:sp modelId="{EA3C7446-024E-4EEF-BED4-FFB1F2246CF3}">
      <dsp:nvSpPr>
        <dsp:cNvPr id="0" name=""/>
        <dsp:cNvSpPr/>
      </dsp:nvSpPr>
      <dsp:spPr>
        <a:xfrm>
          <a:off x="7623810" y="160999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580296" y="1522968"/>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983583" y="1386999"/>
          <a:ext cx="435133" cy="1577339"/>
        </a:xfrm>
        <a:prstGeom prst="round2SameRect">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Serving</a:t>
          </a:r>
          <a:endParaRPr lang="pl-PL" sz="1400" kern="1200" noProof="0" dirty="0"/>
        </a:p>
      </dsp:txBody>
      <dsp:txXfrm rot="-5400000">
        <a:off x="8412481" y="1979343"/>
        <a:ext cx="1556098" cy="392651"/>
      </dsp:txXfrm>
    </dsp:sp>
    <dsp:sp modelId="{9679B796-2B40-4D87-8578-52BF0C29AEB4}">
      <dsp:nvSpPr>
        <dsp:cNvPr id="0" name=""/>
        <dsp:cNvSpPr/>
      </dsp:nvSpPr>
      <dsp:spPr>
        <a:xfrm>
          <a:off x="7886699"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6</a:t>
          </a:r>
        </a:p>
        <a:p>
          <a:pPr marL="0" lvl="0" indent="0" algn="ctr" defTabSz="711200" rtl="0">
            <a:lnSpc>
              <a:spcPct val="90000"/>
            </a:lnSpc>
            <a:spcBef>
              <a:spcPct val="0"/>
            </a:spcBef>
            <a:spcAft>
              <a:spcPct val="35000"/>
            </a:spcAft>
            <a:buNone/>
          </a:pPr>
          <a:r>
            <a:rPr lang="en-US" sz="1600" kern="1200" noProof="0" dirty="0"/>
            <a:t>Storing data in Azure SQL Database, Displaying figures and maps in an Azure App Service application.</a:t>
          </a:r>
        </a:p>
      </dsp:txBody>
      <dsp:txXfrm>
        <a:off x="7886699" y="2828369"/>
        <a:ext cx="2628899" cy="1522968"/>
      </dsp:txXfrm>
    </dsp:sp>
    <dsp:sp modelId="{894318B2-70C4-403D-BE3D-359CAB62002A}">
      <dsp:nvSpPr>
        <dsp:cNvPr id="0" name=""/>
        <dsp:cNvSpPr/>
      </dsp:nvSpPr>
      <dsp:spPr>
        <a:xfrm>
          <a:off x="9201149" y="239323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9157636" y="2741342"/>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27.03.2024</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endParaRPr lang="en-US" dirty="0"/>
          </a:p>
          <a:p>
            <a:r>
              <a:rPr lang="en-US" dirty="0"/>
              <a:t>I would like to present my project titled 'Processing Data on Air Pollution in Europe Using a Modern Data Platform.'</a:t>
            </a:r>
          </a:p>
          <a:p>
            <a:endParaRPr lang="en-US" dirty="0"/>
          </a:p>
          <a:p>
            <a:r>
              <a:rPr lang="en-US" dirty="0"/>
              <a:t>Today's presentation is centered on the significant challenge of air pollution in Europe.</a:t>
            </a:r>
          </a:p>
          <a:p>
            <a:endParaRPr lang="en-US" dirty="0"/>
          </a:p>
          <a:p>
            <a:r>
              <a:rPr lang="en-US" dirty="0"/>
              <a:t>I have dedicated time to exploring how a Modern Data Platform can leverage the vast amounts of air quality data collected by meteorological stations. My aim is to unravel patterns using the technology stack we've used throughout the course.</a:t>
            </a:r>
          </a:p>
          <a:p>
            <a:endParaRPr lang="en-US" dirty="0"/>
          </a:p>
          <a:p>
            <a:r>
              <a:rPr lang="en-US" dirty="0"/>
              <a:t>34’’</a:t>
            </a:r>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FB566-DDB9-50C0-7C0F-525E3B7D3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999433-69D7-2C49-B471-642271A46B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667BED-1B68-2423-8862-5D99B19358C2}"/>
              </a:ext>
            </a:extLst>
          </p:cNvPr>
          <p:cNvSpPr>
            <a:spLocks noGrp="1"/>
          </p:cNvSpPr>
          <p:nvPr>
            <p:ph type="body" idx="1"/>
          </p:nvPr>
        </p:nvSpPr>
        <p:spPr/>
        <p:txBody>
          <a:bodyPr/>
          <a:lstStyle/>
          <a:p>
            <a:pPr algn="just"/>
            <a:r>
              <a:rPr lang="en-US" dirty="0"/>
              <a:t>We're revisiting the 'Storage' step, this time to talk about streaming the processed data into a Delta Table. </a:t>
            </a:r>
          </a:p>
          <a:p>
            <a:pPr algn="just"/>
            <a:endParaRPr lang="en-US" dirty="0"/>
          </a:p>
          <a:p>
            <a:pPr algn="just"/>
            <a:r>
              <a:rPr lang="en-US" dirty="0"/>
              <a:t>The code shown here handles the streaming process. It's set up to append data to the table in real-time, with checkpoints that maintain the data's integrity.</a:t>
            </a:r>
          </a:p>
          <a:p>
            <a:pPr algn="just"/>
            <a:endParaRPr lang="en-US" dirty="0"/>
          </a:p>
          <a:p>
            <a:pPr algn="just"/>
            <a:r>
              <a:rPr lang="en-US" dirty="0"/>
              <a:t>I've used the Databricks CLI to create a secret scope, which securely manages the storage paths, vital for protecting sensitive information. </a:t>
            </a:r>
          </a:p>
          <a:p>
            <a:pPr algn="just"/>
            <a:r>
              <a:rPr lang="en-US" dirty="0"/>
              <a:t>25‘’</a:t>
            </a:r>
            <a:endParaRPr lang="pl-PL" dirty="0"/>
          </a:p>
        </p:txBody>
      </p:sp>
      <p:sp>
        <p:nvSpPr>
          <p:cNvPr id="4" name="Slide Number Placeholder 3">
            <a:extLst>
              <a:ext uri="{FF2B5EF4-FFF2-40B4-BE49-F238E27FC236}">
                <a16:creationId xmlns:a16="http://schemas.microsoft.com/office/drawing/2014/main" id="{526BF33B-ED21-4247-9C8F-E91C3E158C94}"/>
              </a:ext>
            </a:extLst>
          </p:cNvPr>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185228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77088-D300-D6C8-4A27-32793C115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109BB3-90AD-BE25-4F85-70CD0C155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FBEA56-46A1-AAD2-FDA1-C6EB48561EF1}"/>
              </a:ext>
            </a:extLst>
          </p:cNvPr>
          <p:cNvSpPr>
            <a:spLocks noGrp="1"/>
          </p:cNvSpPr>
          <p:nvPr>
            <p:ph type="body" idx="1"/>
          </p:nvPr>
        </p:nvSpPr>
        <p:spPr/>
        <p:txBody>
          <a:bodyPr/>
          <a:lstStyle/>
          <a:p>
            <a:pPr algn="just"/>
            <a:r>
              <a:rPr lang="en-US" dirty="0"/>
              <a:t>"In this part of the Processing phase, we're enhancing our dataset with essential reference information. Specifically, I'm loading ISO country codes, which are crucial for data enrichment.</a:t>
            </a:r>
          </a:p>
          <a:p>
            <a:pPr algn="just"/>
            <a:endParaRPr lang="en-US" dirty="0"/>
          </a:p>
          <a:p>
            <a:pPr algn="just"/>
            <a:r>
              <a:rPr lang="en-US" dirty="0"/>
              <a:t>The code displayed here uses Apache Spark to read a CSV file containing the country codes. The options set within the code ensure that the CSV file is read correctly, considering headers and custom delimiters.</a:t>
            </a:r>
          </a:p>
          <a:p>
            <a:pPr algn="just"/>
            <a:endParaRPr lang="en-US" dirty="0"/>
          </a:p>
          <a:p>
            <a:pPr algn="just"/>
            <a:r>
              <a:rPr lang="en-US" dirty="0"/>
              <a:t>After loading, I create a temporary view of this data within Spark. This view, '</a:t>
            </a:r>
            <a:r>
              <a:rPr lang="en-US" dirty="0" err="1"/>
              <a:t>CountriesIso</a:t>
            </a:r>
            <a:r>
              <a:rPr lang="en-US" dirty="0"/>
              <a:t>', allows me to efficiently join the country codes with our main dataset, enriching it with standardized country information.</a:t>
            </a:r>
          </a:p>
          <a:p>
            <a:pPr algn="just"/>
            <a:r>
              <a:rPr lang="en-US" dirty="0"/>
              <a:t>39‘’</a:t>
            </a:r>
            <a:endParaRPr lang="pl-PL" dirty="0"/>
          </a:p>
        </p:txBody>
      </p:sp>
      <p:sp>
        <p:nvSpPr>
          <p:cNvPr id="4" name="Slide Number Placeholder 3">
            <a:extLst>
              <a:ext uri="{FF2B5EF4-FFF2-40B4-BE49-F238E27FC236}">
                <a16:creationId xmlns:a16="http://schemas.microsoft.com/office/drawing/2014/main" id="{E841231F-9941-CE55-3429-8E9423F1BFEB}"/>
              </a:ext>
            </a:extLst>
          </p:cNvPr>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305569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my analysis phase, I’ve focused on identifying countries with the highest levels of PM10 pollution. Using Spark SQL, I've executed a query to calculate the average PM10 values by country, leveraging the data stored in the Delta table.</a:t>
            </a:r>
          </a:p>
          <a:p>
            <a:pPr algn="just"/>
            <a:endParaRPr lang="en-US" dirty="0"/>
          </a:p>
          <a:p>
            <a:pPr algn="just"/>
            <a:r>
              <a:rPr lang="en-US" dirty="0"/>
              <a:t>The result of this query is displayed in the bar chart here, which has been integrated into the web application deployed on Azure App Services. This visualization clearly shows the varying levels of PM10 across different European countries, with the Southern Countries having the highest average levels in this particular dataset.</a:t>
            </a:r>
          </a:p>
          <a:p>
            <a:pPr algn="just"/>
            <a:endParaRPr lang="en-US" dirty="0"/>
          </a:p>
          <a:p>
            <a:pPr algn="just"/>
            <a:r>
              <a:rPr lang="en-US" dirty="0"/>
              <a:t>It's important to note that the data for this chart is sourced from the serving layer, which I will show in the next slides. I've decided to maintain consistency in my presentation by focusing on the analytical outcomes before delving into the architectural details of the serving layer.</a:t>
            </a:r>
          </a:p>
          <a:p>
            <a:pPr algn="just"/>
            <a:r>
              <a:rPr lang="en-US" dirty="0"/>
              <a:t>‘’</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EEB5A-14D2-6291-7E10-DEF842CEE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71283-7D8D-B3F7-5A9A-4D7769C770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39CD8A-D865-0429-0038-796D0B4A705E}"/>
              </a:ext>
            </a:extLst>
          </p:cNvPr>
          <p:cNvSpPr>
            <a:spLocks noGrp="1"/>
          </p:cNvSpPr>
          <p:nvPr>
            <p:ph type="body" idx="1"/>
          </p:nvPr>
        </p:nvSpPr>
        <p:spPr/>
        <p:txBody>
          <a:bodyPr/>
          <a:lstStyle/>
          <a:p>
            <a:pPr algn="just"/>
            <a:r>
              <a:rPr lang="en-US" dirty="0"/>
              <a:t>Here, I am examining the correlation between weather conditions and air pollution levels. The Pearson correlation coefficient is a statistical measure that I use to understand the strength of the relationship between two variables, ranging between -1 and 1.</a:t>
            </a:r>
          </a:p>
          <a:p>
            <a:pPr algn="just"/>
            <a:endParaRPr lang="en-US" dirty="0"/>
          </a:p>
          <a:p>
            <a:pPr algn="just"/>
            <a:r>
              <a:rPr lang="en-US" dirty="0"/>
              <a:t>For this analysis, I calculated the absolute values of the Pearson coefficients to illustrate the strength of correlations more effectively on our visualization.</a:t>
            </a:r>
          </a:p>
          <a:p>
            <a:pPr algn="just"/>
            <a:endParaRPr lang="en-US" dirty="0"/>
          </a:p>
          <a:p>
            <a:pPr algn="just"/>
            <a:r>
              <a:rPr lang="en-US" dirty="0"/>
              <a:t>The bubble plot you see here represents these correlations. For instance, we can observe whether higher temperatures correspond to higher levels of certain pollutants. This allows us to identify which weather factors are most closely associated with air pollution levels.</a:t>
            </a:r>
          </a:p>
          <a:p>
            <a:pPr algn="just"/>
            <a:r>
              <a:rPr lang="en-US" dirty="0"/>
              <a:t>42‘’</a:t>
            </a:r>
            <a:endParaRPr lang="pl-PL" dirty="0"/>
          </a:p>
        </p:txBody>
      </p:sp>
      <p:sp>
        <p:nvSpPr>
          <p:cNvPr id="4" name="Slide Number Placeholder 3">
            <a:extLst>
              <a:ext uri="{FF2B5EF4-FFF2-40B4-BE49-F238E27FC236}">
                <a16:creationId xmlns:a16="http://schemas.microsoft.com/office/drawing/2014/main" id="{30A9C681-BC6B-5BBC-733E-1F2514509854}"/>
              </a:ext>
            </a:extLst>
          </p:cNvPr>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315798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8BB8F-6251-8C85-39B9-977B5066C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F3F7BA-157C-609B-5996-15292EA2C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B905A-6616-62D3-A255-467BC2056063}"/>
              </a:ext>
            </a:extLst>
          </p:cNvPr>
          <p:cNvSpPr>
            <a:spLocks noGrp="1"/>
          </p:cNvSpPr>
          <p:nvPr>
            <p:ph type="body" idx="1"/>
          </p:nvPr>
        </p:nvSpPr>
        <p:spPr/>
        <p:txBody>
          <a:bodyPr/>
          <a:lstStyle/>
          <a:p>
            <a:pPr algn="just"/>
            <a:r>
              <a:rPr lang="en-US" dirty="0"/>
              <a:t>In this segment of my  </a:t>
            </a:r>
            <a:r>
              <a:rPr lang="en-US" dirty="0" err="1"/>
              <a:t>nalysis</a:t>
            </a:r>
            <a:r>
              <a:rPr lang="en-US" dirty="0"/>
              <a:t>, I am pinpointing capital cities with the most significant traffic pollution, as indicated by levels of nitrogen dioxide, or NO2.</a:t>
            </a:r>
          </a:p>
          <a:p>
            <a:pPr algn="just"/>
            <a:endParaRPr lang="en-US" dirty="0"/>
          </a:p>
          <a:p>
            <a:pPr algn="just"/>
            <a:r>
              <a:rPr lang="en-US" dirty="0"/>
              <a:t>I've written a Spark SQL query that calculates the average NO2 concentrations by capital city. The query joins the pollution data with a list of capitals, considering their geographical coordinates to ensure accurate location matching.</a:t>
            </a:r>
          </a:p>
          <a:p>
            <a:pPr algn="just"/>
            <a:endParaRPr lang="en-US" dirty="0"/>
          </a:p>
          <a:p>
            <a:pPr algn="just"/>
            <a:r>
              <a:rPr lang="en-US" dirty="0"/>
              <a:t>The resulting bar chart, which is displayed on our Azure App Services-deployed web application, visualizes the NO2 pollution levels. It reveals that Moscow, Luxembourg, and Rome are currently the cities with the highest average NO2.</a:t>
            </a:r>
          </a:p>
          <a:p>
            <a:pPr algn="just"/>
            <a:r>
              <a:rPr lang="en-US" dirty="0"/>
              <a:t>‘’</a:t>
            </a:r>
            <a:endParaRPr lang="pl-PL" dirty="0"/>
          </a:p>
        </p:txBody>
      </p:sp>
      <p:sp>
        <p:nvSpPr>
          <p:cNvPr id="4" name="Slide Number Placeholder 3">
            <a:extLst>
              <a:ext uri="{FF2B5EF4-FFF2-40B4-BE49-F238E27FC236}">
                <a16:creationId xmlns:a16="http://schemas.microsoft.com/office/drawing/2014/main" id="{2A207565-1445-C999-318C-D752B694A1E3}"/>
              </a:ext>
            </a:extLst>
          </p:cNvPr>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4271770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my analysis, I've visualized the distribution of various pollutants across Europe, focusing on PM10 concentrations. The heatmap we see here was created using the Python Folium library, which is excellent for geographic data visualization.</a:t>
            </a:r>
          </a:p>
          <a:p>
            <a:endParaRPr lang="en-US" dirty="0"/>
          </a:p>
          <a:p>
            <a:r>
              <a:rPr lang="en-US" dirty="0"/>
              <a:t>The code snippet above transforms our data, rounding latitude and longitude to one decimal place to consolidate measurements into geographic grid points. Then, it aggregates the data to calculate average PM10 values for these points.</a:t>
            </a:r>
          </a:p>
          <a:p>
            <a:endParaRPr lang="en-US" dirty="0"/>
          </a:p>
          <a:p>
            <a:r>
              <a:rPr lang="en-US" dirty="0"/>
              <a:t>The result is this compelling heatmap. It highlights the areas with higher pollution levels in a more intense color, offering an immediate visual understanding of pollution distribution, which can be vital for environmental planning and policy-making.</a:t>
            </a:r>
          </a:p>
          <a:p>
            <a:r>
              <a:rPr lang="en-US" dirty="0"/>
              <a:t>41‘’</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2240-E217-8C24-DA80-1D1285D307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62351-D10C-85D7-5C9E-436FA6166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5E83F0-EAED-3CDE-000C-7903D09DB8D4}"/>
              </a:ext>
            </a:extLst>
          </p:cNvPr>
          <p:cNvSpPr>
            <a:spLocks noGrp="1"/>
          </p:cNvSpPr>
          <p:nvPr>
            <p:ph type="body" idx="1"/>
          </p:nvPr>
        </p:nvSpPr>
        <p:spPr>
          <a:xfrm>
            <a:off x="685800" y="4400550"/>
            <a:ext cx="5486400" cy="4103370"/>
          </a:xfrm>
        </p:spPr>
        <p:txBody>
          <a:bodyPr/>
          <a:lstStyle/>
          <a:p>
            <a:r>
              <a:rPr lang="en-US" dirty="0"/>
              <a:t>We've now reached the Serving Layer of the modern data platform, where I use the Azure SQL Database. This critical layer is where our processed data becomes readily accessible for querying and visualization.</a:t>
            </a:r>
          </a:p>
          <a:p>
            <a:endParaRPr lang="en-US" dirty="0"/>
          </a:p>
          <a:p>
            <a:r>
              <a:rPr lang="en-US" dirty="0"/>
              <a:t>The code snippets here demonstrate two key operations:</a:t>
            </a:r>
          </a:p>
          <a:p>
            <a:endParaRPr lang="en-US" dirty="0"/>
          </a:p>
          <a:p>
            <a:r>
              <a:rPr lang="en-US" dirty="0"/>
              <a:t>First, I establish a secure connection to the Azure SQL Database, utilizing properties, retrieved from the secure Databricks scope .</a:t>
            </a:r>
          </a:p>
          <a:p>
            <a:endParaRPr lang="en-US" dirty="0"/>
          </a:p>
          <a:p>
            <a:r>
              <a:rPr lang="en-US" dirty="0"/>
              <a:t>Next, I ensure our tables are cleared for new data with the TRUNCATE TABLE SQL command, preparing the database for updated entries.</a:t>
            </a:r>
          </a:p>
          <a:p>
            <a:endParaRPr lang="en-US" dirty="0"/>
          </a:p>
          <a:p>
            <a:r>
              <a:rPr lang="en-US" dirty="0"/>
              <a:t>Then, we have the data loading process, where Spark writes the transformed and analyzed data into the SQL tables. </a:t>
            </a:r>
          </a:p>
          <a:p>
            <a:endParaRPr lang="en-US" dirty="0"/>
          </a:p>
          <a:p>
            <a:r>
              <a:rPr lang="en-US" dirty="0"/>
              <a:t>On the right, you see the Azure portal's interface, displaying the SQL database with its tables—ready for any applications connected to it.</a:t>
            </a:r>
          </a:p>
          <a:p>
            <a:endParaRPr lang="en-US" dirty="0"/>
          </a:p>
          <a:p>
            <a:r>
              <a:rPr lang="en-US" dirty="0"/>
              <a:t>This setup exemplifies how a cloud database can serve as a robust foundation as a service layer.</a:t>
            </a:r>
          </a:p>
          <a:p>
            <a:r>
              <a:rPr lang="en-US" dirty="0"/>
              <a:t>57‘’</a:t>
            </a:r>
            <a:endParaRPr lang="pl-PL" dirty="0"/>
          </a:p>
        </p:txBody>
      </p:sp>
      <p:sp>
        <p:nvSpPr>
          <p:cNvPr id="4" name="Slide Number Placeholder 3">
            <a:extLst>
              <a:ext uri="{FF2B5EF4-FFF2-40B4-BE49-F238E27FC236}">
                <a16:creationId xmlns:a16="http://schemas.microsoft.com/office/drawing/2014/main" id="{EC727033-BE9A-0FD9-45E1-76E82426E952}"/>
              </a:ext>
            </a:extLst>
          </p:cNvPr>
          <p:cNvSpPr>
            <a:spLocks noGrp="1"/>
          </p:cNvSpPr>
          <p:nvPr>
            <p:ph type="sldNum" sz="quarter" idx="5"/>
          </p:nvPr>
        </p:nvSpPr>
        <p:spPr/>
        <p:txBody>
          <a:body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3212689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48590-5DA5-AFF7-187B-25E8056FA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9F0955-D953-7A4C-7039-B594953C1A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274FE-4628-B525-B898-68B1447A59E3}"/>
              </a:ext>
            </a:extLst>
          </p:cNvPr>
          <p:cNvSpPr>
            <a:spLocks noGrp="1"/>
          </p:cNvSpPr>
          <p:nvPr>
            <p:ph type="body" idx="1"/>
          </p:nvPr>
        </p:nvSpPr>
        <p:spPr/>
        <p:txBody>
          <a:bodyPr/>
          <a:lstStyle/>
          <a:p>
            <a:r>
              <a:rPr lang="en-US" dirty="0"/>
              <a:t>Within the service layer, a crucial element is our Python application, designed to enhance user interaction and insight generation. This application leverages two powerful libraries: Matplotlib and Folium.</a:t>
            </a:r>
          </a:p>
          <a:p>
            <a:endParaRPr lang="en-US" dirty="0"/>
          </a:p>
          <a:p>
            <a:r>
              <a:rPr lang="en-US" dirty="0"/>
              <a:t>Matplotlib enables us to generate insightful visualizations, such as line plots, bar charts, and scatter plots, directly within our application. </a:t>
            </a:r>
          </a:p>
          <a:p>
            <a:endParaRPr lang="en-US" dirty="0"/>
          </a:p>
          <a:p>
            <a:r>
              <a:rPr lang="en-US" dirty="0"/>
              <a:t>Additionally, I use the Folium library to create interactive maps, as mentioned previously.</a:t>
            </a:r>
          </a:p>
          <a:p>
            <a:endParaRPr lang="en-US" dirty="0"/>
          </a:p>
          <a:p>
            <a:r>
              <a:rPr lang="en-US" dirty="0"/>
              <a:t>Summarizing, besides initiation of the pipeline, the Python application delivers comprehensive insights, combining statistical analysis with visual representation.</a:t>
            </a:r>
          </a:p>
          <a:p>
            <a:r>
              <a:rPr lang="en-US" dirty="0"/>
              <a:t>39’’</a:t>
            </a:r>
            <a:endParaRPr lang="pl-PL" dirty="0"/>
          </a:p>
        </p:txBody>
      </p:sp>
      <p:sp>
        <p:nvSpPr>
          <p:cNvPr id="4" name="Slide Number Placeholder 3">
            <a:extLst>
              <a:ext uri="{FF2B5EF4-FFF2-40B4-BE49-F238E27FC236}">
                <a16:creationId xmlns:a16="http://schemas.microsoft.com/office/drawing/2014/main" id="{ACCC4C5E-5BE5-D1B9-018C-E76B6BCE54B3}"/>
              </a:ext>
            </a:extLst>
          </p:cNvPr>
          <p:cNvSpPr>
            <a:spLocks noGrp="1"/>
          </p:cNvSpPr>
          <p:nvPr>
            <p:ph type="sldNum" sz="quarter" idx="5"/>
          </p:nvPr>
        </p:nvSpPr>
        <p:spPr/>
        <p:txBody>
          <a:bodyPr/>
          <a:lstStyle/>
          <a:p>
            <a:pPr rtl="0"/>
            <a:fld id="{BC0C2C40-CB1C-4820-9151-EC51EC2E7E0F}" type="slidenum">
              <a:rPr lang="pl-PL" smtClean="0"/>
              <a:t>17</a:t>
            </a:fld>
            <a:endParaRPr lang="pl-PL" dirty="0"/>
          </a:p>
        </p:txBody>
      </p:sp>
    </p:spTree>
    <p:extLst>
      <p:ext uri="{BB962C8B-B14F-4D97-AF65-F5344CB8AC3E}">
        <p14:creationId xmlns:p14="http://schemas.microsoft.com/office/powerpoint/2010/main" val="83534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03700"/>
          </a:xfrm>
        </p:spPr>
        <p:txBody>
          <a:bodyPr/>
          <a:lstStyle/>
          <a:p>
            <a:pPr algn="just"/>
            <a:r>
              <a:rPr lang="en-US" sz="1100" dirty="0"/>
              <a:t>Concluding the presentation, let's reflect on the key findings and suggestions for improvement.</a:t>
            </a:r>
          </a:p>
          <a:p>
            <a:pPr algn="just"/>
            <a:endParaRPr lang="en-US" sz="1100" dirty="0"/>
          </a:p>
          <a:p>
            <a:pPr algn="just"/>
            <a:r>
              <a:rPr lang="en-US" sz="1100" dirty="0"/>
              <a:t>First, my analysis has revealed that Southern Europe has the most polluted air—a sobering realization that underscores the urgent need for targeted interventions in this region.</a:t>
            </a:r>
          </a:p>
          <a:p>
            <a:pPr algn="just"/>
            <a:endParaRPr lang="en-US" sz="1100" dirty="0"/>
          </a:p>
          <a:p>
            <a:pPr algn="just"/>
            <a:r>
              <a:rPr lang="en-US" sz="1100" dirty="0"/>
              <a:t>Data Processing in Spark was very fast and efficient, enabling me to handle large volumes of data with remarkable speed.</a:t>
            </a:r>
          </a:p>
          <a:p>
            <a:pPr algn="just"/>
            <a:endParaRPr lang="en-US" sz="1100" dirty="0"/>
          </a:p>
          <a:p>
            <a:pPr algn="just"/>
            <a:r>
              <a:rPr lang="en-US" sz="1100" dirty="0"/>
              <a:t>However, it's crucial to note that the analysis was limited to a subset of the available data. A more comprehensive analysis could yield a broader range of insights and potentially uncover hidden patterns and trends.</a:t>
            </a:r>
          </a:p>
          <a:p>
            <a:pPr algn="just"/>
            <a:endParaRPr lang="en-US" sz="1100" dirty="0"/>
          </a:p>
          <a:p>
            <a:pPr algn="just"/>
            <a:r>
              <a:rPr lang="en-US" sz="1100" dirty="0"/>
              <a:t>Furthermore, I want to highlight the importance of historical data, which was not analyzed in this study. Comparing our findings with past records could provide valuable context and a deeper understanding.</a:t>
            </a:r>
          </a:p>
          <a:p>
            <a:pPr algn="just"/>
            <a:endParaRPr lang="en-US" sz="1100" dirty="0"/>
          </a:p>
          <a:p>
            <a:pPr algn="just"/>
            <a:r>
              <a:rPr lang="en-US" sz="1100" dirty="0"/>
              <a:t>Lastly, I recommend the adoption of specialized tools like Tableau. Such platforms offer advanced features and capabilities that can elevate the analysis.</a:t>
            </a:r>
          </a:p>
          <a:p>
            <a:pPr algn="just"/>
            <a:endParaRPr lang="en-US" sz="1100" dirty="0"/>
          </a:p>
          <a:p>
            <a:pPr algn="just"/>
            <a:r>
              <a:rPr lang="en-US" sz="1100" dirty="0"/>
              <a:t>In conclusion, while  my analysis has yielded valuable insights, there remains significant scope for further investigation and improvement. Thank you.</a:t>
            </a:r>
          </a:p>
          <a:p>
            <a:pPr algn="just"/>
            <a:r>
              <a:rPr lang="en-US" sz="1100" dirty="0"/>
              <a:t>44’’</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18</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address a serious concern: air pollution. It’s more than just a local environmental issue; it’s a health hazard on a global scale. With data from meteorological stations worldwide, the question is, how do we use it to identify high-risk areas for air quality?</a:t>
            </a:r>
          </a:p>
          <a:p>
            <a:endParaRPr lang="en-US" dirty="0"/>
          </a:p>
          <a:p>
            <a:r>
              <a:rPr lang="en-US" dirty="0"/>
              <a:t>Key pollutants to monitor include:</a:t>
            </a:r>
          </a:p>
          <a:p>
            <a:endParaRPr lang="en-US" dirty="0"/>
          </a:p>
          <a:p>
            <a:r>
              <a:rPr lang="en-US" dirty="0"/>
              <a:t>Particulate matter (PM2.5 and PM10) that invade our respiratory system.</a:t>
            </a:r>
          </a:p>
          <a:p>
            <a:endParaRPr lang="en-US" dirty="0"/>
          </a:p>
          <a:p>
            <a:r>
              <a:rPr lang="en-US" dirty="0"/>
              <a:t>Nitrogen and Sulphur oxides (NOx and SO2), the culprits behind smog and acid rain.</a:t>
            </a:r>
          </a:p>
          <a:p>
            <a:endParaRPr lang="en-US" dirty="0"/>
          </a:p>
          <a:p>
            <a:r>
              <a:rPr lang="en-US" dirty="0"/>
              <a:t>Carbon monoxide (CO), a deadly gas from incomplete fuel burning.</a:t>
            </a:r>
          </a:p>
          <a:p>
            <a:endParaRPr lang="en-US" dirty="0"/>
          </a:p>
          <a:p>
            <a:r>
              <a:rPr lang="en-US" dirty="0"/>
              <a:t>Ammonia (NH3) from farms and factories, and</a:t>
            </a:r>
          </a:p>
          <a:p>
            <a:endParaRPr lang="en-US" dirty="0"/>
          </a:p>
          <a:p>
            <a:r>
              <a:rPr lang="en-US" dirty="0"/>
              <a:t>Ground-level ozone (O3), formed by sunlight-driven chemical reactions.</a:t>
            </a:r>
          </a:p>
          <a:p>
            <a:r>
              <a:rPr lang="en-US" dirty="0"/>
              <a:t>Recognizing and measuring these pollutants is crucial for our health and environment.</a:t>
            </a:r>
          </a:p>
          <a:p>
            <a:r>
              <a:rPr lang="en-US" dirty="0"/>
              <a:t>51’’</a:t>
            </a:r>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9284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Moving forward, let's talk about the primary data source for this project: the Open Weather API. This platform provides students, like us, with developer access, offering real-time weather forecasts, historical data, and current conditions through a sleek and efficient interface.</a:t>
            </a:r>
          </a:p>
          <a:p>
            <a:pPr algn="l"/>
            <a:endParaRPr lang="en-US" b="0" i="0" dirty="0">
              <a:effectLst/>
              <a:latin typeface="Söhne"/>
            </a:endParaRPr>
          </a:p>
          <a:p>
            <a:pPr algn="l"/>
            <a:r>
              <a:rPr lang="en-US" b="0" i="0" dirty="0">
                <a:effectLst/>
                <a:latin typeface="Söhne"/>
              </a:rPr>
              <a:t>Specifically, I’ve utilized data from two distinct REST API endpoints: one for weather data and the other for pollution data. To give you a practical example, I've pulled live data for Warsaw, Poland—where I'm currently based. Here, you can see current weather conditions alongside pollution levels.</a:t>
            </a:r>
          </a:p>
          <a:p>
            <a:pPr algn="l"/>
            <a:endParaRPr lang="en-US" b="0" i="0" dirty="0">
              <a:effectLst/>
              <a:latin typeface="Söhne"/>
            </a:endParaRPr>
          </a:p>
          <a:p>
            <a:pPr algn="l"/>
            <a:r>
              <a:rPr lang="en-US" b="0" i="0" dirty="0">
                <a:effectLst/>
                <a:latin typeface="Söhne"/>
              </a:rPr>
              <a:t>This API is crucial for gathering timely and accurate environmental data, which is the backbone of my analysis. Such detailed information allows us to not only track weather patterns but also monitor air quality in real-time, providing a rich dataset for our study.</a:t>
            </a:r>
          </a:p>
          <a:p>
            <a:pPr algn="l"/>
            <a:endParaRPr lang="en-US" dirty="0">
              <a:latin typeface="Söhne"/>
            </a:endParaRPr>
          </a:p>
          <a:p>
            <a:pPr algn="l"/>
            <a:r>
              <a:rPr lang="en-US" b="0" i="0" dirty="0">
                <a:effectLst/>
                <a:latin typeface="Söhne"/>
              </a:rPr>
              <a:t>62’’</a:t>
            </a:r>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7211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Let's examine the structured steps I followed using a Modern Data Platform to process and analyze our air quality data. This framework is designed to handle large-scale data efficiently and effectively.</a:t>
            </a:r>
          </a:p>
          <a:p>
            <a:endParaRPr lang="en-US" sz="1050" dirty="0"/>
          </a:p>
          <a:p>
            <a:r>
              <a:rPr lang="en-US" sz="1050" dirty="0"/>
              <a:t>Step 1: Begins with the extraction of data from the API. I created a Python application </a:t>
            </a:r>
            <a:r>
              <a:rPr lang="en-US" sz="1050" dirty="0" err="1"/>
              <a:t>adn</a:t>
            </a:r>
            <a:r>
              <a:rPr lang="en-US" sz="1050" dirty="0"/>
              <a:t> deployed it on Azure. Here, I also copy CSV files for subsequent enrichment.</a:t>
            </a:r>
          </a:p>
          <a:p>
            <a:endParaRPr lang="en-US" sz="1050" dirty="0"/>
          </a:p>
          <a:p>
            <a:r>
              <a:rPr lang="en-US" sz="1050" dirty="0"/>
              <a:t>Step 2: Involves streaming this data through a Kafka producer, in fact connecting with Azure Event Hubs.</a:t>
            </a:r>
          </a:p>
          <a:p>
            <a:endParaRPr lang="en-US" sz="1050" dirty="0"/>
          </a:p>
          <a:p>
            <a:r>
              <a:rPr lang="en-US" sz="1050" dirty="0"/>
              <a:t>Step 3: The streamed data is then saved to a Delta table. the CSV files are stored to the Databricks File System.</a:t>
            </a:r>
          </a:p>
          <a:p>
            <a:endParaRPr lang="en-US" sz="1050" dirty="0"/>
          </a:p>
          <a:p>
            <a:r>
              <a:rPr lang="en-US" sz="1050" dirty="0"/>
              <a:t>Step 4: Utilizing Apache Spark, the data is converted to adhere to proper schemas, and a cleaning process is performed to ensure the quality of our data.</a:t>
            </a:r>
          </a:p>
          <a:p>
            <a:endParaRPr lang="en-US" sz="1050" dirty="0"/>
          </a:p>
          <a:p>
            <a:r>
              <a:rPr lang="en-US" sz="1050" dirty="0"/>
              <a:t>Step 5: The cleaned data undergoes a series of analytical processes in Spark — this includes sorting, aggregating, and determining coefficients that are vital for our study.</a:t>
            </a:r>
          </a:p>
          <a:p>
            <a:endParaRPr lang="en-US" sz="1050" dirty="0"/>
          </a:p>
          <a:p>
            <a:r>
              <a:rPr lang="en-US" sz="1050" dirty="0"/>
              <a:t>Step 6: Finally, the processed data is stored in an Azure SQL Database. The results are then displayed using visualizations and maps in an Azure App Service  application (the same that extracts and sends data), enabling us to interact with the data and extract meaningful insights.</a:t>
            </a:r>
          </a:p>
          <a:p>
            <a:endParaRPr lang="en-US" sz="1050" dirty="0"/>
          </a:p>
          <a:p>
            <a:r>
              <a:rPr lang="en-US" sz="1050" dirty="0"/>
              <a:t>This six-step process represents the pipeline of transforming raw data into actionable knowledge, ensuring that every stage adds value and brings us closer to understanding air pollution patterns in Europe.</a:t>
            </a:r>
          </a:p>
          <a:p>
            <a:r>
              <a:rPr lang="en-US" sz="1050" dirty="0"/>
              <a:t>81</a:t>
            </a:r>
            <a:endParaRPr lang="pl-PL" sz="105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the 'Ingest' phase of the data platform, I initiate the collection and integration of data necessary for my air pollution analysis. The process unfolds as follows:</a:t>
            </a:r>
          </a:p>
          <a:p>
            <a:pPr algn="just"/>
            <a:endParaRPr lang="en-US" dirty="0"/>
          </a:p>
          <a:p>
            <a:pPr algn="just"/>
            <a:r>
              <a:rPr lang="en-US" dirty="0"/>
              <a:t>A Python Flask application has been deployed on Azure, serving as the backbone of our data collection mechanism.</a:t>
            </a:r>
          </a:p>
          <a:p>
            <a:pPr algn="just"/>
            <a:endParaRPr lang="en-US" dirty="0"/>
          </a:p>
          <a:p>
            <a:pPr algn="just"/>
            <a:r>
              <a:rPr lang="en-US" dirty="0"/>
              <a:t>This application is scheduled to regularly fetch data from the Open Weather API, sweeping through the geographical coordinates of Europe to collect a comprehensive dataset.</a:t>
            </a:r>
          </a:p>
          <a:p>
            <a:pPr algn="just"/>
            <a:endParaRPr lang="en-US" dirty="0"/>
          </a:p>
          <a:p>
            <a:pPr algn="just"/>
            <a:r>
              <a:rPr lang="en-US" dirty="0"/>
              <a:t>Additionally, CSV files containing the coordinates of capital cities and the ISO country codes are downloaded from the Internet. These files are needed to </a:t>
            </a:r>
            <a:r>
              <a:rPr lang="en-US" dirty="0" err="1"/>
              <a:t>diplay</a:t>
            </a:r>
            <a:r>
              <a:rPr lang="en-US" dirty="0"/>
              <a:t> the </a:t>
            </a:r>
            <a:r>
              <a:rPr lang="en-US" dirty="0" err="1"/>
              <a:t>meaningfull</a:t>
            </a:r>
            <a:r>
              <a:rPr lang="en-US" dirty="0"/>
              <a:t> names.</a:t>
            </a:r>
          </a:p>
          <a:p>
            <a:pPr algn="just"/>
            <a:endParaRPr lang="en-US" dirty="0"/>
          </a:p>
          <a:p>
            <a:pPr algn="just"/>
            <a:r>
              <a:rPr lang="en-US" dirty="0"/>
              <a:t>These collected datasets are then prepared for the streaming phase. </a:t>
            </a:r>
          </a:p>
          <a:p>
            <a:pPr algn="just"/>
            <a:r>
              <a:rPr lang="en-US" dirty="0"/>
              <a:t>45’’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7E21B-C8EA-5405-658E-BECF3D6A68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B42E1-0186-483F-F85B-65C7173BA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D6316-381B-EB25-A356-1DB23B4AAEA3}"/>
              </a:ext>
            </a:extLst>
          </p:cNvPr>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a:t>
            </a:r>
          </a:p>
          <a:p>
            <a:pPr algn="just"/>
            <a:r>
              <a:rPr lang="en-US" sz="1000" dirty="0"/>
              <a:t>80’’</a:t>
            </a:r>
            <a:endParaRPr lang="pl-PL" sz="1000" dirty="0"/>
          </a:p>
        </p:txBody>
      </p:sp>
      <p:sp>
        <p:nvSpPr>
          <p:cNvPr id="4" name="Slide Number Placeholder 3">
            <a:extLst>
              <a:ext uri="{FF2B5EF4-FFF2-40B4-BE49-F238E27FC236}">
                <a16:creationId xmlns:a16="http://schemas.microsoft.com/office/drawing/2014/main" id="{7A9BFFE0-1EB1-6C97-29B0-D0B47A0CCD26}"/>
              </a:ext>
            </a:extLst>
          </p:cNvPr>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2874406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93DA-3A39-AA0A-0B9A-48EFEBBDB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133437-BC25-42A4-A8D0-BA755522C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05BCF-3157-9369-1701-66E2A34EA2D7}"/>
              </a:ext>
            </a:extLst>
          </p:cNvPr>
          <p:cNvSpPr>
            <a:spLocks noGrp="1"/>
          </p:cNvSpPr>
          <p:nvPr>
            <p:ph type="body" idx="1"/>
          </p:nvPr>
        </p:nvSpPr>
        <p:spPr/>
        <p:txBody>
          <a:bodyPr/>
          <a:lstStyle/>
          <a:p>
            <a:pPr algn="just"/>
            <a:r>
              <a:rPr lang="en-US" dirty="0"/>
              <a:t>In the streaming stage, I handle the real-time flow of data. The core components of this stage are:</a:t>
            </a:r>
          </a:p>
          <a:p>
            <a:pPr algn="just"/>
            <a:endParaRPr lang="en-US" dirty="0"/>
          </a:p>
          <a:p>
            <a:pPr algn="just"/>
            <a:r>
              <a:rPr lang="en-US" dirty="0"/>
              <a:t>A Kafka producer, which is a Python application I wrote, using proper libraries. It's responsible for sending the raw data at regular intervals to Azure Event Hubs.</a:t>
            </a:r>
          </a:p>
          <a:p>
            <a:pPr algn="just"/>
            <a:r>
              <a:rPr lang="en-US" dirty="0"/>
              <a:t>To manage this process, I've set up a scheduler and the application's simple logging system, all of which run on the same Azure Flask application.</a:t>
            </a:r>
          </a:p>
          <a:p>
            <a:pPr algn="just"/>
            <a:endParaRPr lang="en-US" dirty="0"/>
          </a:p>
          <a:p>
            <a:pPr algn="just"/>
            <a:r>
              <a:rPr lang="en-US" dirty="0"/>
              <a:t>The logs on display here show the Kafka producer in action, indicating the timestamps and counts of messages sent. It demonstrates the system's continuous operation.</a:t>
            </a:r>
          </a:p>
          <a:p>
            <a:pPr algn="just"/>
            <a:endParaRPr lang="en-US" dirty="0"/>
          </a:p>
          <a:p>
            <a:pPr algn="just"/>
            <a:r>
              <a:rPr lang="en-US" dirty="0"/>
              <a:t>The second critical component is a Kafka consumer, which I've implemented on Azure Databricks. This consumer processes the incoming data stream, making it ready for analysis and storage.</a:t>
            </a:r>
          </a:p>
          <a:p>
            <a:pPr algn="just"/>
            <a:r>
              <a:rPr lang="en-US" dirty="0"/>
              <a:t>This slide provides the configuration code for the Kafka consumer, illustrating how we connect and configure the data consumer within the architecture.</a:t>
            </a:r>
          </a:p>
          <a:p>
            <a:pPr algn="just"/>
            <a:r>
              <a:rPr lang="en-US" dirty="0"/>
              <a:t>54’’</a:t>
            </a:r>
            <a:endParaRPr lang="pl-PL" dirty="0"/>
          </a:p>
        </p:txBody>
      </p:sp>
      <p:sp>
        <p:nvSpPr>
          <p:cNvPr id="4" name="Slide Number Placeholder 3">
            <a:extLst>
              <a:ext uri="{FF2B5EF4-FFF2-40B4-BE49-F238E27FC236}">
                <a16:creationId xmlns:a16="http://schemas.microsoft.com/office/drawing/2014/main" id="{436BD6FB-CECA-EEAF-17A3-9034CC4338B5}"/>
              </a:ext>
            </a:extLst>
          </p:cNvPr>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5575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E12E2-01FE-D8A1-1511-6A1160C3F3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F2356F-041D-3AC8-22A9-541AB4E2A7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4CE8A4-2852-0174-96ED-AE40552395F9}"/>
              </a:ext>
            </a:extLst>
          </p:cNvPr>
          <p:cNvSpPr>
            <a:spLocks noGrp="1"/>
          </p:cNvSpPr>
          <p:nvPr>
            <p:ph type="body" idx="1"/>
          </p:nvPr>
        </p:nvSpPr>
        <p:spPr/>
        <p:txBody>
          <a:bodyPr/>
          <a:lstStyle/>
          <a:p>
            <a:pPr algn="just"/>
            <a:r>
              <a:rPr lang="en-US" dirty="0"/>
              <a:t>Continuing with the streaming stage, let’s focus on how the data is handled within Spark. The two main tasks at this point are:</a:t>
            </a:r>
          </a:p>
          <a:p>
            <a:pPr algn="just"/>
            <a:endParaRPr lang="en-US" dirty="0"/>
          </a:p>
          <a:p>
            <a:pPr algn="just"/>
            <a:r>
              <a:rPr lang="en-US" dirty="0"/>
              <a:t>Reading the stream from the beginning, ensuring no data is missed and that we have the full picture of the air quality over time.</a:t>
            </a:r>
          </a:p>
          <a:p>
            <a:pPr algn="just"/>
            <a:endParaRPr lang="en-US" dirty="0"/>
          </a:p>
          <a:p>
            <a:pPr algn="just"/>
            <a:r>
              <a:rPr lang="en-US" dirty="0"/>
              <a:t>Converting the key and value in the Kafka stream to strings to standardize the data format for subsequent processing.</a:t>
            </a:r>
          </a:p>
          <a:p>
            <a:pPr algn="just"/>
            <a:endParaRPr lang="en-US" dirty="0"/>
          </a:p>
          <a:p>
            <a:pPr algn="just"/>
            <a:r>
              <a:rPr lang="en-US" dirty="0"/>
              <a:t>On this slide, you see a snippet of the actual code used in the streaming process. </a:t>
            </a:r>
          </a:p>
          <a:p>
            <a:pPr algn="just"/>
            <a:endParaRPr lang="en-US" dirty="0"/>
          </a:p>
          <a:p>
            <a:pPr algn="just"/>
            <a:r>
              <a:rPr lang="en-US" dirty="0"/>
              <a:t>It sets the options for the Kafka stream, including the servers, security protocol, and subscription details. The '</a:t>
            </a:r>
            <a:r>
              <a:rPr lang="en-US" dirty="0" err="1"/>
              <a:t>startingOffsets</a:t>
            </a:r>
            <a:r>
              <a:rPr lang="en-US" dirty="0"/>
              <a:t>' is set to 'earliest', which tells Spark to begin processing records from the earliest available in Kafka.</a:t>
            </a:r>
          </a:p>
          <a:p>
            <a:pPr algn="just"/>
            <a:r>
              <a:rPr lang="en-US" dirty="0"/>
              <a:t>44’’</a:t>
            </a:r>
            <a:endParaRPr lang="pl-PL" dirty="0"/>
          </a:p>
        </p:txBody>
      </p:sp>
      <p:sp>
        <p:nvSpPr>
          <p:cNvPr id="4" name="Slide Number Placeholder 3">
            <a:extLst>
              <a:ext uri="{FF2B5EF4-FFF2-40B4-BE49-F238E27FC236}">
                <a16:creationId xmlns:a16="http://schemas.microsoft.com/office/drawing/2014/main" id="{438EB15F-0B8C-7450-879E-60B266777D2F}"/>
              </a:ext>
            </a:extLst>
          </p:cNvPr>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389016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7FA91-2005-75CB-961B-D04E1433F6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80D46D-3F45-1610-D4B4-E7B68D1A1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5FFA1-300B-8B2D-F823-6CF870FC00BB}"/>
              </a:ext>
            </a:extLst>
          </p:cNvPr>
          <p:cNvSpPr>
            <a:spLocks noGrp="1"/>
          </p:cNvSpPr>
          <p:nvPr>
            <p:ph type="body" idx="1"/>
          </p:nvPr>
        </p:nvSpPr>
        <p:spPr/>
        <p:txBody>
          <a:bodyPr/>
          <a:lstStyle/>
          <a:p>
            <a:pPr algn="just"/>
            <a:r>
              <a:rPr lang="en-US" dirty="0"/>
              <a:t>Now, we arrive at the 'Processing' phase, where defining precise schemas for the  data is essential. </a:t>
            </a:r>
          </a:p>
          <a:p>
            <a:pPr algn="just"/>
            <a:endParaRPr lang="en-US" dirty="0"/>
          </a:p>
          <a:p>
            <a:pPr algn="just"/>
            <a:r>
              <a:rPr lang="en-US" dirty="0"/>
              <a:t>Schemas are blueprints that describe the structure of the data we expect in the system. They enable Spark to parse and process data in a consistent and optimized manner.</a:t>
            </a:r>
          </a:p>
          <a:p>
            <a:pPr algn="just"/>
            <a:endParaRPr lang="en-US" dirty="0"/>
          </a:p>
          <a:p>
            <a:pPr algn="just"/>
            <a:endParaRPr lang="en-US" dirty="0"/>
          </a:p>
          <a:p>
            <a:pPr algn="just"/>
            <a:r>
              <a:rPr lang="en-US" dirty="0"/>
              <a:t>It's important to note that the schema shown is not complete due to its length, but it gives an insight into how I prepared my data for reliable analysis.</a:t>
            </a:r>
          </a:p>
          <a:p>
            <a:pPr algn="just"/>
            <a:endParaRPr lang="en-US" dirty="0"/>
          </a:p>
          <a:p>
            <a:pPr algn="just"/>
            <a:r>
              <a:rPr lang="en-US" dirty="0"/>
              <a:t>28’’</a:t>
            </a:r>
            <a:endParaRPr lang="pl-PL" dirty="0"/>
          </a:p>
        </p:txBody>
      </p:sp>
      <p:sp>
        <p:nvSpPr>
          <p:cNvPr id="4" name="Slide Number Placeholder 3">
            <a:extLst>
              <a:ext uri="{FF2B5EF4-FFF2-40B4-BE49-F238E27FC236}">
                <a16:creationId xmlns:a16="http://schemas.microsoft.com/office/drawing/2014/main" id="{FFE1148B-70E4-D0CD-61CC-2EA2C02EBE91}"/>
              </a:ext>
            </a:extLst>
          </p:cNvPr>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574820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27.03.2024</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27.03.2024</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Processing Data on Air Pollution in Europe Using a Modern Data Platform</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4" y="3390527"/>
              <a:ext cx="1956302"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7" cy="1303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48049-EE72-6B00-9503-A21DC2C5FEF0}"/>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B556956C-9851-2BAA-2E7A-3770382BF409}"/>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Storage (</a:t>
            </a:r>
            <a:r>
              <a:rPr lang="pl-PL" sz="2600" b="1" dirty="0" err="1"/>
              <a:t>again</a:t>
            </a:r>
            <a:r>
              <a:rPr lang="pl-PL" sz="2600" b="1" dirty="0"/>
              <a:t>)</a:t>
            </a:r>
          </a:p>
        </p:txBody>
      </p:sp>
      <p:pic>
        <p:nvPicPr>
          <p:cNvPr id="5" name="Picture 4">
            <a:extLst>
              <a:ext uri="{FF2B5EF4-FFF2-40B4-BE49-F238E27FC236}">
                <a16:creationId xmlns:a16="http://schemas.microsoft.com/office/drawing/2014/main" id="{A055CAC2-0A3E-CFBC-7454-27031A511247}"/>
              </a:ext>
            </a:extLst>
          </p:cNvPr>
          <p:cNvPicPr>
            <a:picLocks noChangeAspect="1"/>
          </p:cNvPicPr>
          <p:nvPr/>
        </p:nvPicPr>
        <p:blipFill>
          <a:blip r:embed="rId3"/>
          <a:stretch>
            <a:fillRect/>
          </a:stretch>
        </p:blipFill>
        <p:spPr>
          <a:xfrm>
            <a:off x="2114680" y="1426689"/>
            <a:ext cx="7962640" cy="4750592"/>
          </a:xfrm>
          <a:prstGeom prst="rect">
            <a:avLst/>
          </a:prstGeom>
        </p:spPr>
      </p:pic>
      <p:pic>
        <p:nvPicPr>
          <p:cNvPr id="6" name="Picture 5">
            <a:extLst>
              <a:ext uri="{FF2B5EF4-FFF2-40B4-BE49-F238E27FC236}">
                <a16:creationId xmlns:a16="http://schemas.microsoft.com/office/drawing/2014/main" id="{25CD822D-F929-E32F-CC28-E0600A2B0439}"/>
              </a:ext>
            </a:extLst>
          </p:cNvPr>
          <p:cNvPicPr>
            <a:picLocks noChangeAspect="1"/>
          </p:cNvPicPr>
          <p:nvPr/>
        </p:nvPicPr>
        <p:blipFill>
          <a:blip r:embed="rId4"/>
          <a:stretch>
            <a:fillRect/>
          </a:stretch>
        </p:blipFill>
        <p:spPr>
          <a:xfrm>
            <a:off x="10956815" y="145906"/>
            <a:ext cx="790685" cy="800212"/>
          </a:xfrm>
          <a:prstGeom prst="rect">
            <a:avLst/>
          </a:prstGeom>
        </p:spPr>
      </p:pic>
      <p:pic>
        <p:nvPicPr>
          <p:cNvPr id="7" name="Picture 6">
            <a:extLst>
              <a:ext uri="{FF2B5EF4-FFF2-40B4-BE49-F238E27FC236}">
                <a16:creationId xmlns:a16="http://schemas.microsoft.com/office/drawing/2014/main" id="{B1769872-0229-113E-FBEE-66DAB01797F6}"/>
              </a:ext>
            </a:extLst>
          </p:cNvPr>
          <p:cNvPicPr>
            <a:picLocks noChangeAspect="1"/>
          </p:cNvPicPr>
          <p:nvPr/>
        </p:nvPicPr>
        <p:blipFill>
          <a:blip r:embed="rId5"/>
          <a:stretch>
            <a:fillRect/>
          </a:stretch>
        </p:blipFill>
        <p:spPr>
          <a:xfrm>
            <a:off x="9988668" y="324317"/>
            <a:ext cx="790685" cy="621801"/>
          </a:xfrm>
          <a:prstGeom prst="rect">
            <a:avLst/>
          </a:prstGeom>
        </p:spPr>
      </p:pic>
    </p:spTree>
    <p:extLst>
      <p:ext uri="{BB962C8B-B14F-4D97-AF65-F5344CB8AC3E}">
        <p14:creationId xmlns:p14="http://schemas.microsoft.com/office/powerpoint/2010/main" val="212280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1639C-D720-092A-4C5B-F0D8146BBEF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54C46830-1D7D-01FD-E8E6-F56EE88C074B}"/>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Processing</a:t>
            </a:r>
          </a:p>
        </p:txBody>
      </p:sp>
      <p:pic>
        <p:nvPicPr>
          <p:cNvPr id="6" name="Picture 5">
            <a:extLst>
              <a:ext uri="{FF2B5EF4-FFF2-40B4-BE49-F238E27FC236}">
                <a16:creationId xmlns:a16="http://schemas.microsoft.com/office/drawing/2014/main" id="{6393FF73-9B2D-2FF6-D8F9-34A1C0AE1138}"/>
              </a:ext>
            </a:extLst>
          </p:cNvPr>
          <p:cNvPicPr>
            <a:picLocks noChangeAspect="1"/>
          </p:cNvPicPr>
          <p:nvPr/>
        </p:nvPicPr>
        <p:blipFill>
          <a:blip r:embed="rId3"/>
          <a:stretch>
            <a:fillRect/>
          </a:stretch>
        </p:blipFill>
        <p:spPr>
          <a:xfrm>
            <a:off x="1219054" y="1762941"/>
            <a:ext cx="10213386" cy="3332117"/>
          </a:xfrm>
          <a:prstGeom prst="rect">
            <a:avLst/>
          </a:prstGeom>
        </p:spPr>
      </p:pic>
      <p:pic>
        <p:nvPicPr>
          <p:cNvPr id="8" name="Picture 7">
            <a:extLst>
              <a:ext uri="{FF2B5EF4-FFF2-40B4-BE49-F238E27FC236}">
                <a16:creationId xmlns:a16="http://schemas.microsoft.com/office/drawing/2014/main" id="{CFF6F561-2465-BCDB-F558-7BD18A3DA70D}"/>
              </a:ext>
            </a:extLst>
          </p:cNvPr>
          <p:cNvPicPr>
            <a:picLocks noChangeAspect="1"/>
          </p:cNvPicPr>
          <p:nvPr/>
        </p:nvPicPr>
        <p:blipFill>
          <a:blip r:embed="rId4"/>
          <a:stretch>
            <a:fillRect/>
          </a:stretch>
        </p:blipFill>
        <p:spPr>
          <a:xfrm>
            <a:off x="10890008" y="145906"/>
            <a:ext cx="790685" cy="800212"/>
          </a:xfrm>
          <a:prstGeom prst="rect">
            <a:avLst/>
          </a:prstGeom>
        </p:spPr>
      </p:pic>
    </p:spTree>
    <p:extLst>
      <p:ext uri="{BB962C8B-B14F-4D97-AF65-F5344CB8AC3E}">
        <p14:creationId xmlns:p14="http://schemas.microsoft.com/office/powerpoint/2010/main" val="75139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DD7776EB-DC5D-6658-5FBC-0BC04F4F7EDB}"/>
              </a:ext>
            </a:extLst>
          </p:cNvPr>
          <p:cNvPicPr>
            <a:picLocks noChangeAspect="1"/>
          </p:cNvPicPr>
          <p:nvPr/>
        </p:nvPicPr>
        <p:blipFill>
          <a:blip r:embed="rId3"/>
          <a:stretch>
            <a:fillRect/>
          </a:stretch>
        </p:blipFill>
        <p:spPr>
          <a:xfrm>
            <a:off x="444500" y="1246017"/>
            <a:ext cx="4893745" cy="2147029"/>
          </a:xfrm>
          <a:prstGeom prst="rect">
            <a:avLst/>
          </a:prstGeom>
        </p:spPr>
      </p:pic>
      <p:pic>
        <p:nvPicPr>
          <p:cNvPr id="8" name="Picture 7">
            <a:extLst>
              <a:ext uri="{FF2B5EF4-FFF2-40B4-BE49-F238E27FC236}">
                <a16:creationId xmlns:a16="http://schemas.microsoft.com/office/drawing/2014/main" id="{69DE8E46-C26F-F4BC-9E2B-6B9FFB09C50E}"/>
              </a:ext>
            </a:extLst>
          </p:cNvPr>
          <p:cNvPicPr>
            <a:picLocks noChangeAspect="1"/>
          </p:cNvPicPr>
          <p:nvPr/>
        </p:nvPicPr>
        <p:blipFill>
          <a:blip r:embed="rId4"/>
          <a:stretch>
            <a:fillRect/>
          </a:stretch>
        </p:blipFill>
        <p:spPr>
          <a:xfrm>
            <a:off x="5414043" y="1515649"/>
            <a:ext cx="6333457" cy="4824701"/>
          </a:xfrm>
          <a:prstGeom prst="rect">
            <a:avLst/>
          </a:prstGeom>
        </p:spPr>
      </p:pic>
      <p:pic>
        <p:nvPicPr>
          <p:cNvPr id="12" name="Picture 11">
            <a:extLst>
              <a:ext uri="{FF2B5EF4-FFF2-40B4-BE49-F238E27FC236}">
                <a16:creationId xmlns:a16="http://schemas.microsoft.com/office/drawing/2014/main" id="{5A413A18-22A8-29AC-32D2-C321A55FF7F7}"/>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3" name="Picture 12">
            <a:extLst>
              <a:ext uri="{FF2B5EF4-FFF2-40B4-BE49-F238E27FC236}">
                <a16:creationId xmlns:a16="http://schemas.microsoft.com/office/drawing/2014/main" id="{1918C782-1284-DCDD-4DA9-3EF3A4610F3F}"/>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4" name="Picture 13">
            <a:extLst>
              <a:ext uri="{FF2B5EF4-FFF2-40B4-BE49-F238E27FC236}">
                <a16:creationId xmlns:a16="http://schemas.microsoft.com/office/drawing/2014/main" id="{2E888975-0FA0-0C25-C650-4D4D6D62EE5A}"/>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32019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DA496-61BA-56F5-1695-25556CF418E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97E4E5F8-548F-54D6-4A47-91F861719439}"/>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9A44A629-CFFE-6462-B53B-584881CAF1BD}"/>
              </a:ext>
            </a:extLst>
          </p:cNvPr>
          <p:cNvPicPr>
            <a:picLocks noChangeAspect="1"/>
          </p:cNvPicPr>
          <p:nvPr/>
        </p:nvPicPr>
        <p:blipFill>
          <a:blip r:embed="rId3"/>
          <a:stretch>
            <a:fillRect/>
          </a:stretch>
        </p:blipFill>
        <p:spPr>
          <a:xfrm>
            <a:off x="444499" y="1426778"/>
            <a:ext cx="4912107" cy="4138450"/>
          </a:xfrm>
          <a:prstGeom prst="rect">
            <a:avLst/>
          </a:prstGeom>
        </p:spPr>
      </p:pic>
      <p:pic>
        <p:nvPicPr>
          <p:cNvPr id="10" name="Picture 9">
            <a:extLst>
              <a:ext uri="{FF2B5EF4-FFF2-40B4-BE49-F238E27FC236}">
                <a16:creationId xmlns:a16="http://schemas.microsoft.com/office/drawing/2014/main" id="{D18171FF-2097-6780-14EC-E37162F3C720}"/>
              </a:ext>
            </a:extLst>
          </p:cNvPr>
          <p:cNvPicPr>
            <a:picLocks noChangeAspect="1"/>
          </p:cNvPicPr>
          <p:nvPr/>
        </p:nvPicPr>
        <p:blipFill>
          <a:blip r:embed="rId4"/>
          <a:stretch>
            <a:fillRect/>
          </a:stretch>
        </p:blipFill>
        <p:spPr>
          <a:xfrm>
            <a:off x="5393644" y="1259349"/>
            <a:ext cx="6353857" cy="4722571"/>
          </a:xfrm>
          <a:prstGeom prst="rect">
            <a:avLst/>
          </a:prstGeom>
        </p:spPr>
      </p:pic>
      <p:pic>
        <p:nvPicPr>
          <p:cNvPr id="14" name="Picture 13">
            <a:extLst>
              <a:ext uri="{FF2B5EF4-FFF2-40B4-BE49-F238E27FC236}">
                <a16:creationId xmlns:a16="http://schemas.microsoft.com/office/drawing/2014/main" id="{0F69CAB0-DF6F-D065-899B-05686015292B}"/>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5" name="Picture 14">
            <a:extLst>
              <a:ext uri="{FF2B5EF4-FFF2-40B4-BE49-F238E27FC236}">
                <a16:creationId xmlns:a16="http://schemas.microsoft.com/office/drawing/2014/main" id="{A8E5FF5B-A833-B49D-FDB7-818FB9D34EF2}"/>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6" name="Picture 15">
            <a:extLst>
              <a:ext uri="{FF2B5EF4-FFF2-40B4-BE49-F238E27FC236}">
                <a16:creationId xmlns:a16="http://schemas.microsoft.com/office/drawing/2014/main" id="{592C11E6-44B3-6E3E-2A24-69577BF875D4}"/>
              </a:ext>
            </a:extLst>
          </p:cNvPr>
          <p:cNvPicPr>
            <a:picLocks noChangeAspect="1"/>
          </p:cNvPicPr>
          <p:nvPr/>
        </p:nvPicPr>
        <p:blipFill>
          <a:blip r:embed="rId7"/>
          <a:stretch>
            <a:fillRect/>
          </a:stretch>
        </p:blipFill>
        <p:spPr>
          <a:xfrm>
            <a:off x="10057733" y="274563"/>
            <a:ext cx="757187" cy="678998"/>
          </a:xfrm>
          <a:prstGeom prst="rect">
            <a:avLst/>
          </a:prstGeom>
        </p:spPr>
      </p:pic>
      <p:sp>
        <p:nvSpPr>
          <p:cNvPr id="5" name="Zawartość — symbol zastępczy 2">
            <a:extLst>
              <a:ext uri="{FF2B5EF4-FFF2-40B4-BE49-F238E27FC236}">
                <a16:creationId xmlns:a16="http://schemas.microsoft.com/office/drawing/2014/main" id="{B5CEBFE6-1D77-4A9C-D590-FE3F45F236C5}"/>
              </a:ext>
            </a:extLst>
          </p:cNvPr>
          <p:cNvSpPr>
            <a:spLocks noGrp="1"/>
          </p:cNvSpPr>
          <p:nvPr>
            <p:ph sz="quarter" idx="10"/>
          </p:nvPr>
        </p:nvSpPr>
        <p:spPr>
          <a:xfrm>
            <a:off x="444500" y="5565228"/>
            <a:ext cx="1163963" cy="505350"/>
          </a:xfrm>
        </p:spPr>
        <p:txBody>
          <a:bodyPr rtlCol="0">
            <a:noAutofit/>
          </a:bodyPr>
          <a:lstStyle>
            <a:defPPr>
              <a:defRPr lang="pl-PL"/>
            </a:defPPr>
          </a:lstStyle>
          <a:p>
            <a:pPr marL="0" indent="0" rtl="0">
              <a:buNone/>
            </a:pPr>
            <a:r>
              <a:rPr lang="en-US" sz="2400" b="1" dirty="0">
                <a:latin typeface="Segoe UI" panose="020B0502040204020203" pitchFamily="34" charset="0"/>
                <a:cs typeface="Segoe UI" panose="020B0502040204020203" pitchFamily="34" charset="0"/>
              </a:rPr>
              <a:t>…</a:t>
            </a:r>
            <a:endParaRPr lang="pl-PL"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230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66D9E-98F2-3DB1-F787-B28180C28FF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6E3BD13B-A804-881E-FFC9-8C8F63FD7CE0}"/>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5E04DF6C-6144-C6C5-CF50-72AB6632470F}"/>
              </a:ext>
            </a:extLst>
          </p:cNvPr>
          <p:cNvPicPr>
            <a:picLocks noChangeAspect="1"/>
          </p:cNvPicPr>
          <p:nvPr/>
        </p:nvPicPr>
        <p:blipFill>
          <a:blip r:embed="rId3"/>
          <a:stretch>
            <a:fillRect/>
          </a:stretch>
        </p:blipFill>
        <p:spPr>
          <a:xfrm>
            <a:off x="444500" y="1387364"/>
            <a:ext cx="5798996" cy="4383971"/>
          </a:xfrm>
          <a:prstGeom prst="rect">
            <a:avLst/>
          </a:prstGeom>
        </p:spPr>
      </p:pic>
      <p:pic>
        <p:nvPicPr>
          <p:cNvPr id="10" name="Picture 9">
            <a:extLst>
              <a:ext uri="{FF2B5EF4-FFF2-40B4-BE49-F238E27FC236}">
                <a16:creationId xmlns:a16="http://schemas.microsoft.com/office/drawing/2014/main" id="{772B571B-9A9A-759A-1C99-1AE2F479EA9E}"/>
              </a:ext>
            </a:extLst>
          </p:cNvPr>
          <p:cNvPicPr>
            <a:picLocks noChangeAspect="1"/>
          </p:cNvPicPr>
          <p:nvPr/>
        </p:nvPicPr>
        <p:blipFill>
          <a:blip r:embed="rId4"/>
          <a:stretch>
            <a:fillRect/>
          </a:stretch>
        </p:blipFill>
        <p:spPr>
          <a:xfrm>
            <a:off x="6243847" y="1245475"/>
            <a:ext cx="5665366" cy="5336939"/>
          </a:xfrm>
          <a:prstGeom prst="rect">
            <a:avLst/>
          </a:prstGeom>
        </p:spPr>
      </p:pic>
      <p:pic>
        <p:nvPicPr>
          <p:cNvPr id="14" name="Picture 13">
            <a:extLst>
              <a:ext uri="{FF2B5EF4-FFF2-40B4-BE49-F238E27FC236}">
                <a16:creationId xmlns:a16="http://schemas.microsoft.com/office/drawing/2014/main" id="{32BE7C5A-BFCD-763E-161E-7BD5AC533DB7}"/>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5" name="Picture 14">
            <a:extLst>
              <a:ext uri="{FF2B5EF4-FFF2-40B4-BE49-F238E27FC236}">
                <a16:creationId xmlns:a16="http://schemas.microsoft.com/office/drawing/2014/main" id="{4A4AD7C3-949D-0F1E-3286-953F501D6D9F}"/>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6" name="Picture 15">
            <a:extLst>
              <a:ext uri="{FF2B5EF4-FFF2-40B4-BE49-F238E27FC236}">
                <a16:creationId xmlns:a16="http://schemas.microsoft.com/office/drawing/2014/main" id="{502520D7-5391-34D4-407B-914FCD79F222}"/>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38037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p>
        </p:txBody>
      </p:sp>
      <p:pic>
        <p:nvPicPr>
          <p:cNvPr id="7" name="Picture 6">
            <a:extLst>
              <a:ext uri="{FF2B5EF4-FFF2-40B4-BE49-F238E27FC236}">
                <a16:creationId xmlns:a16="http://schemas.microsoft.com/office/drawing/2014/main" id="{EA372019-E117-4142-68AF-8F8905964022}"/>
              </a:ext>
            </a:extLst>
          </p:cNvPr>
          <p:cNvPicPr>
            <a:picLocks noChangeAspect="1"/>
          </p:cNvPicPr>
          <p:nvPr/>
        </p:nvPicPr>
        <p:blipFill>
          <a:blip r:embed="rId3"/>
          <a:stretch>
            <a:fillRect/>
          </a:stretch>
        </p:blipFill>
        <p:spPr>
          <a:xfrm>
            <a:off x="6569157" y="1536347"/>
            <a:ext cx="5372850" cy="4258269"/>
          </a:xfrm>
          <a:prstGeom prst="rect">
            <a:avLst/>
          </a:prstGeom>
        </p:spPr>
      </p:pic>
      <p:pic>
        <p:nvPicPr>
          <p:cNvPr id="9" name="Picture 8">
            <a:extLst>
              <a:ext uri="{FF2B5EF4-FFF2-40B4-BE49-F238E27FC236}">
                <a16:creationId xmlns:a16="http://schemas.microsoft.com/office/drawing/2014/main" id="{E659D259-5CDD-08ED-5B9D-4735A5F9DCEA}"/>
              </a:ext>
            </a:extLst>
          </p:cNvPr>
          <p:cNvPicPr>
            <a:picLocks noChangeAspect="1"/>
          </p:cNvPicPr>
          <p:nvPr/>
        </p:nvPicPr>
        <p:blipFill>
          <a:blip r:embed="rId4"/>
          <a:stretch>
            <a:fillRect/>
          </a:stretch>
        </p:blipFill>
        <p:spPr>
          <a:xfrm>
            <a:off x="399254" y="2161192"/>
            <a:ext cx="5696745" cy="2314898"/>
          </a:xfrm>
          <a:prstGeom prst="rect">
            <a:avLst/>
          </a:prstGeom>
        </p:spPr>
      </p:pic>
      <p:pic>
        <p:nvPicPr>
          <p:cNvPr id="10" name="Picture 9">
            <a:extLst>
              <a:ext uri="{FF2B5EF4-FFF2-40B4-BE49-F238E27FC236}">
                <a16:creationId xmlns:a16="http://schemas.microsoft.com/office/drawing/2014/main" id="{4489DF5E-E5AD-C7E7-322D-3C81AC847195}"/>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1" name="Picture 10">
            <a:extLst>
              <a:ext uri="{FF2B5EF4-FFF2-40B4-BE49-F238E27FC236}">
                <a16:creationId xmlns:a16="http://schemas.microsoft.com/office/drawing/2014/main" id="{888D234F-B2C4-06C1-8DDB-B4E25258D4D2}"/>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2" name="Picture 11">
            <a:extLst>
              <a:ext uri="{FF2B5EF4-FFF2-40B4-BE49-F238E27FC236}">
                <a16:creationId xmlns:a16="http://schemas.microsoft.com/office/drawing/2014/main" id="{DCD7AB8E-455C-13C6-B377-D4CAD7F2562D}"/>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CA2CE-8482-D9D4-2202-C289EEB4139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893C306-D3EF-7E55-4D27-2ACDFBCD33B0}"/>
              </a:ext>
            </a:extLst>
          </p:cNvPr>
          <p:cNvSpPr>
            <a:spLocks noGrp="1"/>
          </p:cNvSpPr>
          <p:nvPr>
            <p:ph type="title"/>
          </p:nvPr>
        </p:nvSpPr>
        <p:spPr>
          <a:xfrm>
            <a:off x="444500" y="412137"/>
            <a:ext cx="9146972" cy="640080"/>
          </a:xfrm>
        </p:spPr>
        <p:txBody>
          <a:bodyPr rtlCol="0"/>
          <a:lstStyle>
            <a:defPPr>
              <a:defRPr lang="pl-PL"/>
            </a:defPPr>
          </a:lstStyle>
          <a:p>
            <a:pPr rtl="0"/>
            <a:r>
              <a:rPr lang="pl-PL" b="1" dirty="0" err="1">
                <a:latin typeface="Segoe UI Semibold" panose="020B0502040204020203" pitchFamily="34" charset="0"/>
                <a:cs typeface="Segoe UI Semibold" panose="020B0502040204020203" pitchFamily="34" charset="0"/>
              </a:rPr>
              <a:t>Serving</a:t>
            </a:r>
            <a:r>
              <a:rPr lang="pl-PL" b="1" dirty="0">
                <a:latin typeface="Segoe UI Semibold" panose="020B0502040204020203" pitchFamily="34" charset="0"/>
                <a:cs typeface="Segoe UI Semibold" panose="020B0502040204020203" pitchFamily="34" charset="0"/>
              </a:rPr>
              <a:t> </a:t>
            </a:r>
            <a:r>
              <a:rPr lang="pl-PL" b="1" dirty="0" err="1">
                <a:latin typeface="Segoe UI Semibold" panose="020B0502040204020203" pitchFamily="34" charset="0"/>
                <a:cs typeface="Segoe UI Semibold" panose="020B0502040204020203" pitchFamily="34" charset="0"/>
              </a:rPr>
              <a:t>Layer</a:t>
            </a:r>
            <a:r>
              <a:rPr lang="pl-PL" b="1" dirty="0">
                <a:latin typeface="Segoe UI Semibold" panose="020B0502040204020203" pitchFamily="34" charset="0"/>
                <a:cs typeface="Segoe UI Semibold" panose="020B0502040204020203" pitchFamily="34" charset="0"/>
              </a:rPr>
              <a:t> – </a:t>
            </a:r>
            <a:r>
              <a:rPr lang="pl-PL" b="1" dirty="0" err="1">
                <a:latin typeface="Segoe UI Semibold" panose="020B0502040204020203" pitchFamily="34" charset="0"/>
                <a:cs typeface="Segoe UI Semibold" panose="020B0502040204020203" pitchFamily="34" charset="0"/>
              </a:rPr>
              <a:t>Azure</a:t>
            </a:r>
            <a:r>
              <a:rPr lang="pl-PL" b="1" dirty="0">
                <a:latin typeface="Segoe UI Semibold" panose="020B0502040204020203" pitchFamily="34" charset="0"/>
                <a:cs typeface="Segoe UI Semibold" panose="020B0502040204020203" pitchFamily="34" charset="0"/>
              </a:rPr>
              <a:t> SQL Database</a:t>
            </a:r>
          </a:p>
        </p:txBody>
      </p:sp>
      <p:pic>
        <p:nvPicPr>
          <p:cNvPr id="4" name="Picture 3">
            <a:extLst>
              <a:ext uri="{FF2B5EF4-FFF2-40B4-BE49-F238E27FC236}">
                <a16:creationId xmlns:a16="http://schemas.microsoft.com/office/drawing/2014/main" id="{0EBA824B-B50A-61B4-A223-4AF90FDF41FA}"/>
              </a:ext>
            </a:extLst>
          </p:cNvPr>
          <p:cNvPicPr>
            <a:picLocks noChangeAspect="1"/>
          </p:cNvPicPr>
          <p:nvPr/>
        </p:nvPicPr>
        <p:blipFill>
          <a:blip r:embed="rId3"/>
          <a:stretch>
            <a:fillRect/>
          </a:stretch>
        </p:blipFill>
        <p:spPr>
          <a:xfrm>
            <a:off x="227682" y="1262022"/>
            <a:ext cx="5277588" cy="1873483"/>
          </a:xfrm>
          <a:prstGeom prst="rect">
            <a:avLst/>
          </a:prstGeom>
        </p:spPr>
      </p:pic>
      <p:pic>
        <p:nvPicPr>
          <p:cNvPr id="6" name="Picture 5">
            <a:extLst>
              <a:ext uri="{FF2B5EF4-FFF2-40B4-BE49-F238E27FC236}">
                <a16:creationId xmlns:a16="http://schemas.microsoft.com/office/drawing/2014/main" id="{45C2EFA1-71D0-9BC5-B86C-A41294F05F11}"/>
              </a:ext>
            </a:extLst>
          </p:cNvPr>
          <p:cNvPicPr>
            <a:picLocks noChangeAspect="1"/>
          </p:cNvPicPr>
          <p:nvPr/>
        </p:nvPicPr>
        <p:blipFill>
          <a:blip r:embed="rId4"/>
          <a:stretch>
            <a:fillRect/>
          </a:stretch>
        </p:blipFill>
        <p:spPr>
          <a:xfrm>
            <a:off x="227682" y="3349909"/>
            <a:ext cx="3920542" cy="3095954"/>
          </a:xfrm>
          <a:prstGeom prst="rect">
            <a:avLst/>
          </a:prstGeom>
        </p:spPr>
      </p:pic>
      <p:pic>
        <p:nvPicPr>
          <p:cNvPr id="10" name="Picture 9">
            <a:extLst>
              <a:ext uri="{FF2B5EF4-FFF2-40B4-BE49-F238E27FC236}">
                <a16:creationId xmlns:a16="http://schemas.microsoft.com/office/drawing/2014/main" id="{B1E255D0-1730-4085-306A-5B69F8A7FC4B}"/>
              </a:ext>
            </a:extLst>
          </p:cNvPr>
          <p:cNvPicPr>
            <a:picLocks noChangeAspect="1"/>
          </p:cNvPicPr>
          <p:nvPr/>
        </p:nvPicPr>
        <p:blipFill>
          <a:blip r:embed="rId5"/>
          <a:stretch>
            <a:fillRect/>
          </a:stretch>
        </p:blipFill>
        <p:spPr>
          <a:xfrm>
            <a:off x="4148224" y="4059615"/>
            <a:ext cx="3405532" cy="2342072"/>
          </a:xfrm>
          <a:prstGeom prst="rect">
            <a:avLst/>
          </a:prstGeom>
        </p:spPr>
      </p:pic>
      <p:pic>
        <p:nvPicPr>
          <p:cNvPr id="15" name="Picture 14">
            <a:extLst>
              <a:ext uri="{FF2B5EF4-FFF2-40B4-BE49-F238E27FC236}">
                <a16:creationId xmlns:a16="http://schemas.microsoft.com/office/drawing/2014/main" id="{C9489B3C-5EAA-3501-A8F2-648EC69DDFC9}"/>
              </a:ext>
            </a:extLst>
          </p:cNvPr>
          <p:cNvPicPr>
            <a:picLocks noChangeAspect="1"/>
          </p:cNvPicPr>
          <p:nvPr/>
        </p:nvPicPr>
        <p:blipFill>
          <a:blip r:embed="rId6"/>
          <a:stretch>
            <a:fillRect/>
          </a:stretch>
        </p:blipFill>
        <p:spPr>
          <a:xfrm>
            <a:off x="9757580" y="173943"/>
            <a:ext cx="790685" cy="800212"/>
          </a:xfrm>
          <a:prstGeom prst="rect">
            <a:avLst/>
          </a:prstGeom>
        </p:spPr>
      </p:pic>
      <p:pic>
        <p:nvPicPr>
          <p:cNvPr id="19" name="Picture 18">
            <a:extLst>
              <a:ext uri="{FF2B5EF4-FFF2-40B4-BE49-F238E27FC236}">
                <a16:creationId xmlns:a16="http://schemas.microsoft.com/office/drawing/2014/main" id="{A49A52B4-B1C6-FBE9-A57C-D7B4B6CAF024}"/>
              </a:ext>
            </a:extLst>
          </p:cNvPr>
          <p:cNvPicPr>
            <a:picLocks noChangeAspect="1"/>
          </p:cNvPicPr>
          <p:nvPr/>
        </p:nvPicPr>
        <p:blipFill>
          <a:blip r:embed="rId7"/>
          <a:stretch>
            <a:fillRect/>
          </a:stretch>
        </p:blipFill>
        <p:spPr>
          <a:xfrm>
            <a:off x="10696251" y="288259"/>
            <a:ext cx="895475" cy="685896"/>
          </a:xfrm>
          <a:prstGeom prst="rect">
            <a:avLst/>
          </a:prstGeom>
        </p:spPr>
      </p:pic>
      <p:pic>
        <p:nvPicPr>
          <p:cNvPr id="5" name="Picture 4">
            <a:extLst>
              <a:ext uri="{FF2B5EF4-FFF2-40B4-BE49-F238E27FC236}">
                <a16:creationId xmlns:a16="http://schemas.microsoft.com/office/drawing/2014/main" id="{D8A57CEE-1B8E-5BA3-4474-081844181C91}"/>
              </a:ext>
            </a:extLst>
          </p:cNvPr>
          <p:cNvPicPr>
            <a:picLocks noChangeAspect="1"/>
          </p:cNvPicPr>
          <p:nvPr/>
        </p:nvPicPr>
        <p:blipFill>
          <a:blip r:embed="rId8"/>
          <a:stretch>
            <a:fillRect/>
          </a:stretch>
        </p:blipFill>
        <p:spPr>
          <a:xfrm>
            <a:off x="7604201" y="1262022"/>
            <a:ext cx="4360118" cy="3761670"/>
          </a:xfrm>
          <a:prstGeom prst="rect">
            <a:avLst/>
          </a:prstGeom>
        </p:spPr>
      </p:pic>
    </p:spTree>
    <p:extLst>
      <p:ext uri="{BB962C8B-B14F-4D97-AF65-F5344CB8AC3E}">
        <p14:creationId xmlns:p14="http://schemas.microsoft.com/office/powerpoint/2010/main" val="287191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84379-16BD-135B-9C6F-09469977ADF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8AF7F42-F095-793D-0CD9-1B746EBB2B1D}"/>
              </a:ext>
            </a:extLst>
          </p:cNvPr>
          <p:cNvPicPr>
            <a:picLocks noChangeAspect="1"/>
          </p:cNvPicPr>
          <p:nvPr/>
        </p:nvPicPr>
        <p:blipFill>
          <a:blip r:embed="rId3"/>
          <a:stretch>
            <a:fillRect/>
          </a:stretch>
        </p:blipFill>
        <p:spPr>
          <a:xfrm>
            <a:off x="444500" y="1337771"/>
            <a:ext cx="8459381" cy="2343477"/>
          </a:xfrm>
          <a:prstGeom prst="rect">
            <a:avLst/>
          </a:prstGeom>
        </p:spPr>
      </p:pic>
      <p:sp>
        <p:nvSpPr>
          <p:cNvPr id="2" name="Tytuł 1">
            <a:extLst>
              <a:ext uri="{FF2B5EF4-FFF2-40B4-BE49-F238E27FC236}">
                <a16:creationId xmlns:a16="http://schemas.microsoft.com/office/drawing/2014/main" id="{3172D20D-EF41-921F-335C-47792FF466C3}"/>
              </a:ext>
            </a:extLst>
          </p:cNvPr>
          <p:cNvSpPr>
            <a:spLocks noGrp="1"/>
          </p:cNvSpPr>
          <p:nvPr>
            <p:ph type="title"/>
          </p:nvPr>
        </p:nvSpPr>
        <p:spPr>
          <a:xfrm>
            <a:off x="444500" y="412137"/>
            <a:ext cx="9146972" cy="640080"/>
          </a:xfrm>
        </p:spPr>
        <p:txBody>
          <a:bodyPr rtlCol="0"/>
          <a:lstStyle>
            <a:defPPr>
              <a:defRPr lang="pl-PL"/>
            </a:defPPr>
          </a:lstStyle>
          <a:p>
            <a:pPr rtl="0"/>
            <a:r>
              <a:rPr lang="pl-PL" b="1" dirty="0" err="1">
                <a:latin typeface="Segoe UI Semibold" panose="020B0502040204020203" pitchFamily="34" charset="0"/>
                <a:cs typeface="Segoe UI Semibold" panose="020B0502040204020203" pitchFamily="34" charset="0"/>
              </a:rPr>
              <a:t>Serving</a:t>
            </a:r>
            <a:r>
              <a:rPr lang="pl-PL" b="1" dirty="0">
                <a:latin typeface="Segoe UI Semibold" panose="020B0502040204020203" pitchFamily="34" charset="0"/>
                <a:cs typeface="Segoe UI Semibold" panose="020B0502040204020203" pitchFamily="34" charset="0"/>
              </a:rPr>
              <a:t> </a:t>
            </a:r>
            <a:r>
              <a:rPr lang="pl-PL" b="1" dirty="0" err="1">
                <a:latin typeface="Segoe UI Semibold" panose="020B0502040204020203" pitchFamily="34" charset="0"/>
                <a:cs typeface="Segoe UI Semibold" panose="020B0502040204020203" pitchFamily="34" charset="0"/>
              </a:rPr>
              <a:t>Layer</a:t>
            </a:r>
            <a:r>
              <a:rPr lang="pl-PL" b="1" dirty="0">
                <a:latin typeface="Segoe UI Semibold" panose="020B0502040204020203" pitchFamily="34" charset="0"/>
                <a:cs typeface="Segoe UI Semibold" panose="020B0502040204020203" pitchFamily="34" charset="0"/>
              </a:rPr>
              <a:t> – Presentation in </a:t>
            </a:r>
            <a:r>
              <a:rPr lang="pl-PL" b="1" dirty="0" err="1">
                <a:latin typeface="Segoe UI Semibold" panose="020B0502040204020203" pitchFamily="34" charset="0"/>
                <a:cs typeface="Segoe UI Semibold" panose="020B0502040204020203" pitchFamily="34" charset="0"/>
              </a:rPr>
              <a:t>Azure</a:t>
            </a:r>
            <a:r>
              <a:rPr lang="pl-PL" b="1" dirty="0">
                <a:latin typeface="Segoe UI Semibold" panose="020B0502040204020203" pitchFamily="34" charset="0"/>
                <a:cs typeface="Segoe UI Semibold" panose="020B0502040204020203" pitchFamily="34" charset="0"/>
              </a:rPr>
              <a:t> Application</a:t>
            </a:r>
          </a:p>
        </p:txBody>
      </p:sp>
      <p:pic>
        <p:nvPicPr>
          <p:cNvPr id="5" name="Picture 4">
            <a:extLst>
              <a:ext uri="{FF2B5EF4-FFF2-40B4-BE49-F238E27FC236}">
                <a16:creationId xmlns:a16="http://schemas.microsoft.com/office/drawing/2014/main" id="{059E5686-97A2-6142-2424-BA8C2E82F0B7}"/>
              </a:ext>
            </a:extLst>
          </p:cNvPr>
          <p:cNvPicPr>
            <a:picLocks noChangeAspect="1"/>
          </p:cNvPicPr>
          <p:nvPr/>
        </p:nvPicPr>
        <p:blipFill>
          <a:blip r:embed="rId4"/>
          <a:stretch>
            <a:fillRect/>
          </a:stretch>
        </p:blipFill>
        <p:spPr>
          <a:xfrm>
            <a:off x="6593423" y="2531230"/>
            <a:ext cx="4620916" cy="4082389"/>
          </a:xfrm>
          <a:prstGeom prst="rect">
            <a:avLst/>
          </a:prstGeom>
        </p:spPr>
      </p:pic>
      <p:pic>
        <p:nvPicPr>
          <p:cNvPr id="9" name="Picture 8">
            <a:extLst>
              <a:ext uri="{FF2B5EF4-FFF2-40B4-BE49-F238E27FC236}">
                <a16:creationId xmlns:a16="http://schemas.microsoft.com/office/drawing/2014/main" id="{366293DD-BC01-4FC5-DF35-82134A6A4F56}"/>
              </a:ext>
            </a:extLst>
          </p:cNvPr>
          <p:cNvPicPr>
            <a:picLocks noChangeAspect="1"/>
          </p:cNvPicPr>
          <p:nvPr/>
        </p:nvPicPr>
        <p:blipFill>
          <a:blip r:embed="rId5"/>
          <a:stretch>
            <a:fillRect/>
          </a:stretch>
        </p:blipFill>
        <p:spPr>
          <a:xfrm>
            <a:off x="10772383" y="265514"/>
            <a:ext cx="863909" cy="765489"/>
          </a:xfrm>
          <a:prstGeom prst="rect">
            <a:avLst/>
          </a:prstGeom>
        </p:spPr>
      </p:pic>
      <p:pic>
        <p:nvPicPr>
          <p:cNvPr id="11" name="Picture 10">
            <a:extLst>
              <a:ext uri="{FF2B5EF4-FFF2-40B4-BE49-F238E27FC236}">
                <a16:creationId xmlns:a16="http://schemas.microsoft.com/office/drawing/2014/main" id="{F9CC7A1C-2914-DD84-21DD-398D8C08B792}"/>
              </a:ext>
            </a:extLst>
          </p:cNvPr>
          <p:cNvPicPr>
            <a:picLocks noChangeAspect="1"/>
          </p:cNvPicPr>
          <p:nvPr/>
        </p:nvPicPr>
        <p:blipFill>
          <a:blip r:embed="rId6"/>
          <a:stretch>
            <a:fillRect/>
          </a:stretch>
        </p:blipFill>
        <p:spPr>
          <a:xfrm>
            <a:off x="9832932" y="308760"/>
            <a:ext cx="757187" cy="678998"/>
          </a:xfrm>
          <a:prstGeom prst="rect">
            <a:avLst/>
          </a:prstGeom>
        </p:spPr>
      </p:pic>
    </p:spTree>
    <p:extLst>
      <p:ext uri="{BB962C8B-B14F-4D97-AF65-F5344CB8AC3E}">
        <p14:creationId xmlns:p14="http://schemas.microsoft.com/office/powerpoint/2010/main" val="289549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en-US" b="1" dirty="0">
                <a:latin typeface="Segoe UI Semibold" panose="020B0502040204020203" pitchFamily="34" charset="0"/>
                <a:cs typeface="Segoe UI Semibold" panose="020B0502040204020203" pitchFamily="34" charset="0"/>
              </a:rPr>
              <a:t>Conclusions</a:t>
            </a:r>
            <a:endParaRPr lang="pl-PL" b="1" dirty="0">
              <a:latin typeface="Segoe UI Semibold" panose="020B0502040204020203" pitchFamily="34" charset="0"/>
              <a:cs typeface="Segoe UI Semibold" panose="020B0502040204020203" pitchFamily="34" charset="0"/>
            </a:endParaRP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2048231"/>
            <a:ext cx="9382613"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342900" indent="-342900" rtl="0">
              <a:spcAft>
                <a:spcPts val="1200"/>
              </a:spcAft>
              <a:buFont typeface="+mj-lt"/>
              <a:buAutoNum type="arabicPeriod"/>
            </a:pPr>
            <a:r>
              <a:rPr lang="en-US" sz="1600" dirty="0">
                <a:solidFill>
                  <a:schemeClr val="tx1"/>
                </a:solidFill>
              </a:rPr>
              <a:t>The use of a Modern Data Platform has revealed that the most polluted air is in Southern Europe.</a:t>
            </a:r>
          </a:p>
          <a:p>
            <a:pPr marL="342900" indent="-342900" rtl="0">
              <a:spcAft>
                <a:spcPts val="1200"/>
              </a:spcAft>
              <a:buFont typeface="+mj-lt"/>
              <a:buAutoNum type="arabicPeriod"/>
            </a:pPr>
            <a:r>
              <a:rPr lang="en-US" sz="1600" dirty="0">
                <a:solidFill>
                  <a:schemeClr val="tx1"/>
                </a:solidFill>
              </a:rPr>
              <a:t>Data Processing in Spark was very fast and efficient.</a:t>
            </a:r>
            <a:endParaRPr lang="pl-PL" sz="1600" dirty="0">
              <a:solidFill>
                <a:schemeClr val="tx1"/>
              </a:solidFill>
            </a:endParaRPr>
          </a:p>
          <a:p>
            <a:pPr marL="342900" indent="-342900" rtl="0">
              <a:spcAft>
                <a:spcPts val="1200"/>
              </a:spcAft>
              <a:buFont typeface="+mj-lt"/>
              <a:buAutoNum type="arabicPeriod"/>
            </a:pPr>
            <a:r>
              <a:rPr lang="en-US" sz="1600" dirty="0">
                <a:solidFill>
                  <a:schemeClr val="tx1"/>
                </a:solidFill>
              </a:rPr>
              <a:t>The analyses conducted were limited to only a portion of the processed data, so the results could be more diverse and interesting.</a:t>
            </a:r>
            <a:endParaRPr lang="pl-PL" sz="1600" dirty="0">
              <a:solidFill>
                <a:schemeClr val="tx1"/>
              </a:solidFill>
            </a:endParaRPr>
          </a:p>
          <a:p>
            <a:pPr marL="342900" indent="-342900" rtl="0">
              <a:spcAft>
                <a:spcPts val="1200"/>
              </a:spcAft>
              <a:buFont typeface="+mj-lt"/>
              <a:buAutoNum type="arabicPeriod"/>
            </a:pPr>
            <a:r>
              <a:rPr lang="en-US" sz="1600" dirty="0">
                <a:solidFill>
                  <a:schemeClr val="tx1"/>
                </a:solidFill>
              </a:rPr>
              <a:t>More information would be provided by comparing current data with historical data.</a:t>
            </a:r>
          </a:p>
          <a:p>
            <a:pPr marL="342900" indent="-342900" rtl="0">
              <a:spcAft>
                <a:spcPts val="1200"/>
              </a:spcAft>
              <a:buFont typeface="+mj-lt"/>
              <a:buAutoNum type="arabicPeriod"/>
            </a:pPr>
            <a:r>
              <a:rPr lang="en-US" sz="1600" dirty="0">
                <a:solidFill>
                  <a:schemeClr val="tx1"/>
                </a:solidFill>
              </a:rPr>
              <a:t>Specialized tools like Tableau can elevate the analysis.</a:t>
            </a:r>
            <a:endParaRPr lang="pl-PL" sz="1600" dirty="0">
              <a:solidFill>
                <a:schemeClr val="tx1"/>
              </a:solidFill>
            </a:endParaRPr>
          </a:p>
        </p:txBody>
      </p:sp>
      <p:pic>
        <p:nvPicPr>
          <p:cNvPr id="3" name="Picture 2">
            <a:extLst>
              <a:ext uri="{FF2B5EF4-FFF2-40B4-BE49-F238E27FC236}">
                <a16:creationId xmlns:a16="http://schemas.microsoft.com/office/drawing/2014/main" id="{6EE1B48A-7E81-6918-40E7-F666395AC743}"/>
              </a:ext>
            </a:extLst>
          </p:cNvPr>
          <p:cNvPicPr>
            <a:picLocks noChangeAspect="1"/>
          </p:cNvPicPr>
          <p:nvPr/>
        </p:nvPicPr>
        <p:blipFill>
          <a:blip r:embed="rId3"/>
          <a:stretch>
            <a:fillRect/>
          </a:stretch>
        </p:blipFill>
        <p:spPr>
          <a:xfrm>
            <a:off x="5575493" y="221133"/>
            <a:ext cx="863909" cy="765489"/>
          </a:xfrm>
          <a:prstGeom prst="rect">
            <a:avLst/>
          </a:prstGeom>
        </p:spPr>
      </p:pic>
      <p:pic>
        <p:nvPicPr>
          <p:cNvPr id="4" name="Picture 3">
            <a:extLst>
              <a:ext uri="{FF2B5EF4-FFF2-40B4-BE49-F238E27FC236}">
                <a16:creationId xmlns:a16="http://schemas.microsoft.com/office/drawing/2014/main" id="{5187F07B-36A4-FFA1-87AB-933EF8A9B022}"/>
              </a:ext>
            </a:extLst>
          </p:cNvPr>
          <p:cNvPicPr>
            <a:picLocks noChangeAspect="1"/>
          </p:cNvPicPr>
          <p:nvPr/>
        </p:nvPicPr>
        <p:blipFill>
          <a:blip r:embed="rId4"/>
          <a:stretch>
            <a:fillRect/>
          </a:stretch>
        </p:blipFill>
        <p:spPr>
          <a:xfrm>
            <a:off x="4730638" y="282316"/>
            <a:ext cx="757187" cy="678998"/>
          </a:xfrm>
          <a:prstGeom prst="rect">
            <a:avLst/>
          </a:prstGeom>
        </p:spPr>
      </p:pic>
      <p:pic>
        <p:nvPicPr>
          <p:cNvPr id="5" name="Picture 4">
            <a:extLst>
              <a:ext uri="{FF2B5EF4-FFF2-40B4-BE49-F238E27FC236}">
                <a16:creationId xmlns:a16="http://schemas.microsoft.com/office/drawing/2014/main" id="{0C54B8DB-AE9F-DE2C-A60C-B59440FA9D23}"/>
              </a:ext>
            </a:extLst>
          </p:cNvPr>
          <p:cNvPicPr>
            <a:picLocks noChangeAspect="1"/>
          </p:cNvPicPr>
          <p:nvPr/>
        </p:nvPicPr>
        <p:blipFill>
          <a:blip r:embed="rId5"/>
          <a:stretch>
            <a:fillRect/>
          </a:stretch>
        </p:blipFill>
        <p:spPr>
          <a:xfrm>
            <a:off x="8503048" y="233588"/>
            <a:ext cx="1337464" cy="758102"/>
          </a:xfrm>
          <a:prstGeom prst="rect">
            <a:avLst/>
          </a:prstGeom>
        </p:spPr>
      </p:pic>
      <p:pic>
        <p:nvPicPr>
          <p:cNvPr id="6" name="Picture 5">
            <a:extLst>
              <a:ext uri="{FF2B5EF4-FFF2-40B4-BE49-F238E27FC236}">
                <a16:creationId xmlns:a16="http://schemas.microsoft.com/office/drawing/2014/main" id="{D3F6D699-7195-3008-B3A8-27E2EF4E0D03}"/>
              </a:ext>
            </a:extLst>
          </p:cNvPr>
          <p:cNvPicPr>
            <a:picLocks noChangeAspect="1"/>
          </p:cNvPicPr>
          <p:nvPr/>
        </p:nvPicPr>
        <p:blipFill>
          <a:blip r:embed="rId6"/>
          <a:stretch>
            <a:fillRect/>
          </a:stretch>
        </p:blipFill>
        <p:spPr>
          <a:xfrm>
            <a:off x="7547023" y="246441"/>
            <a:ext cx="773761" cy="751966"/>
          </a:xfrm>
          <a:prstGeom prst="rect">
            <a:avLst/>
          </a:prstGeom>
        </p:spPr>
      </p:pic>
      <p:pic>
        <p:nvPicPr>
          <p:cNvPr id="7" name="Picture 6">
            <a:extLst>
              <a:ext uri="{FF2B5EF4-FFF2-40B4-BE49-F238E27FC236}">
                <a16:creationId xmlns:a16="http://schemas.microsoft.com/office/drawing/2014/main" id="{BC01E173-F0F7-AE15-25D7-D94EA5CB8D55}"/>
              </a:ext>
            </a:extLst>
          </p:cNvPr>
          <p:cNvPicPr>
            <a:picLocks noChangeAspect="1"/>
          </p:cNvPicPr>
          <p:nvPr/>
        </p:nvPicPr>
        <p:blipFill>
          <a:blip r:embed="rId7"/>
          <a:stretch>
            <a:fillRect/>
          </a:stretch>
        </p:blipFill>
        <p:spPr>
          <a:xfrm>
            <a:off x="9863460" y="145906"/>
            <a:ext cx="790685" cy="800212"/>
          </a:xfrm>
          <a:prstGeom prst="rect">
            <a:avLst/>
          </a:prstGeom>
        </p:spPr>
      </p:pic>
      <p:pic>
        <p:nvPicPr>
          <p:cNvPr id="8" name="Picture 7">
            <a:extLst>
              <a:ext uri="{FF2B5EF4-FFF2-40B4-BE49-F238E27FC236}">
                <a16:creationId xmlns:a16="http://schemas.microsoft.com/office/drawing/2014/main" id="{D6DE2FD8-4A8C-B2D8-A7C1-B36BFF8C0AE4}"/>
              </a:ext>
            </a:extLst>
          </p:cNvPr>
          <p:cNvPicPr>
            <a:picLocks noChangeAspect="1"/>
          </p:cNvPicPr>
          <p:nvPr/>
        </p:nvPicPr>
        <p:blipFill>
          <a:blip r:embed="rId8"/>
          <a:stretch>
            <a:fillRect/>
          </a:stretch>
        </p:blipFill>
        <p:spPr>
          <a:xfrm>
            <a:off x="10748932" y="300726"/>
            <a:ext cx="895475" cy="685896"/>
          </a:xfrm>
          <a:prstGeom prst="rect">
            <a:avLst/>
          </a:prstGeom>
        </p:spPr>
      </p:pic>
      <p:pic>
        <p:nvPicPr>
          <p:cNvPr id="9" name="Picture 8">
            <a:extLst>
              <a:ext uri="{FF2B5EF4-FFF2-40B4-BE49-F238E27FC236}">
                <a16:creationId xmlns:a16="http://schemas.microsoft.com/office/drawing/2014/main" id="{D4226ACC-FC69-54E0-365F-C882A4E06ED9}"/>
              </a:ext>
            </a:extLst>
          </p:cNvPr>
          <p:cNvPicPr>
            <a:picLocks noChangeAspect="1"/>
          </p:cNvPicPr>
          <p:nvPr/>
        </p:nvPicPr>
        <p:blipFill>
          <a:blip r:embed="rId9"/>
          <a:stretch>
            <a:fillRect/>
          </a:stretch>
        </p:blipFill>
        <p:spPr>
          <a:xfrm>
            <a:off x="3959175" y="267291"/>
            <a:ext cx="640080" cy="640080"/>
          </a:xfrm>
          <a:prstGeom prst="rect">
            <a:avLst/>
          </a:prstGeom>
        </p:spPr>
      </p:pic>
      <p:pic>
        <p:nvPicPr>
          <p:cNvPr id="10" name="Picture 9">
            <a:extLst>
              <a:ext uri="{FF2B5EF4-FFF2-40B4-BE49-F238E27FC236}">
                <a16:creationId xmlns:a16="http://schemas.microsoft.com/office/drawing/2014/main" id="{C8AEBC43-BE43-48A3-D0C9-B68DCE7685A1}"/>
              </a:ext>
            </a:extLst>
          </p:cNvPr>
          <p:cNvPicPr>
            <a:picLocks noChangeAspect="1"/>
          </p:cNvPicPr>
          <p:nvPr/>
        </p:nvPicPr>
        <p:blipFill>
          <a:blip r:embed="rId10"/>
          <a:stretch>
            <a:fillRect/>
          </a:stretch>
        </p:blipFill>
        <p:spPr>
          <a:xfrm>
            <a:off x="6595446" y="310914"/>
            <a:ext cx="790685" cy="621801"/>
          </a:xfrm>
          <a:prstGeom prst="rect">
            <a:avLst/>
          </a:prstGeom>
        </p:spPr>
      </p:pic>
    </p:spTree>
    <p:extLst>
      <p:ext uri="{BB962C8B-B14F-4D97-AF65-F5344CB8AC3E}">
        <p14:creationId xmlns:p14="http://schemas.microsoft.com/office/powerpoint/2010/main" val="405221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Air Pollution: Defining the Problem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sp>
        <p:nvSpPr>
          <p:cNvPr id="2" name="Zawartość — symbol zastępczy 7">
            <a:extLst>
              <a:ext uri="{FF2B5EF4-FFF2-40B4-BE49-F238E27FC236}">
                <a16:creationId xmlns:a16="http://schemas.microsoft.com/office/drawing/2014/main" id="{B9A3895D-8F6F-A5EE-9AFA-FCCFBA0EA2E7}"/>
              </a:ext>
            </a:extLst>
          </p:cNvPr>
          <p:cNvSpPr txBox="1">
            <a:spLocks/>
          </p:cNvSpPr>
          <p:nvPr/>
        </p:nvSpPr>
        <p:spPr>
          <a:xfrm>
            <a:off x="1039854" y="1668927"/>
            <a:ext cx="9382613" cy="4774230"/>
          </a:xfrm>
          <a:prstGeom prst="rect">
            <a:avLst/>
          </a:prstGeom>
        </p:spPr>
        <p:txBody>
          <a:bodyPr vert="horz" lIns="91440" tIns="45720" rIns="91440" bIns="45720" rtlCol="0">
            <a:normAutofit fontScale="92500" lnSpcReduction="20000"/>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lgn="ctr" rtl="0">
              <a:spcAft>
                <a:spcPts val="1200"/>
              </a:spcAft>
              <a:buNone/>
            </a:pPr>
            <a:r>
              <a:rPr lang="en-US" sz="2000" dirty="0">
                <a:solidFill>
                  <a:schemeClr val="tx1"/>
                </a:solidFill>
              </a:rPr>
              <a:t>Air pollution is causing significant health issues globally. </a:t>
            </a:r>
          </a:p>
          <a:p>
            <a:pPr marL="0" indent="0" algn="ctr" rtl="0">
              <a:spcAft>
                <a:spcPts val="1200"/>
              </a:spcAft>
              <a:buNone/>
            </a:pPr>
            <a:r>
              <a:rPr lang="en-US" sz="2000" dirty="0">
                <a:solidFill>
                  <a:schemeClr val="tx1"/>
                </a:solidFill>
              </a:rPr>
              <a:t>Nowadays, meteorological stations around the world collect air quality data. </a:t>
            </a:r>
          </a:p>
          <a:p>
            <a:pPr marL="0" indent="0" algn="ctr" rtl="0">
              <a:spcAft>
                <a:spcPts val="1200"/>
              </a:spcAft>
              <a:buNone/>
            </a:pPr>
            <a:r>
              <a:rPr lang="en-US" sz="2000" b="1" dirty="0">
                <a:solidFill>
                  <a:schemeClr val="tx1"/>
                </a:solidFill>
              </a:rPr>
              <a:t>How can we utilize this data to identify areas with unhealthy air?</a:t>
            </a:r>
          </a:p>
          <a:p>
            <a:pPr marL="0" indent="0" rtl="0">
              <a:spcAft>
                <a:spcPts val="1200"/>
              </a:spcAft>
              <a:buNone/>
            </a:pPr>
            <a:r>
              <a:rPr lang="pl-PL" sz="1600" dirty="0" err="1">
                <a:solidFill>
                  <a:schemeClr val="tx1"/>
                </a:solidFill>
              </a:rPr>
              <a:t>Key</a:t>
            </a:r>
            <a:r>
              <a:rPr lang="pl-PL" sz="1600" dirty="0">
                <a:solidFill>
                  <a:schemeClr val="tx1"/>
                </a:solidFill>
              </a:rPr>
              <a:t> </a:t>
            </a:r>
            <a:r>
              <a:rPr lang="pl-PL" sz="1600" dirty="0" err="1">
                <a:solidFill>
                  <a:schemeClr val="tx1"/>
                </a:solidFill>
              </a:rPr>
              <a:t>Pollutants</a:t>
            </a:r>
            <a:r>
              <a:rPr lang="en-US" sz="1600" dirty="0">
                <a:solidFill>
                  <a:schemeClr val="tx1"/>
                </a:solidFill>
              </a:rPr>
              <a:t>:</a:t>
            </a:r>
          </a:p>
          <a:p>
            <a:pPr rtl="0">
              <a:spcAft>
                <a:spcPts val="1200"/>
              </a:spcAft>
              <a:buFont typeface="Wingdings" panose="05000000000000000000" pitchFamily="2" charset="2"/>
              <a:buChar char="ü"/>
            </a:pPr>
            <a:r>
              <a:rPr lang="pl-PL" sz="1600" b="1" dirty="0" err="1">
                <a:solidFill>
                  <a:schemeClr val="tx1"/>
                </a:solidFill>
              </a:rPr>
              <a:t>Particulate</a:t>
            </a:r>
            <a:r>
              <a:rPr lang="pl-PL" sz="1600" b="1" dirty="0">
                <a:solidFill>
                  <a:schemeClr val="tx1"/>
                </a:solidFill>
              </a:rPr>
              <a:t> </a:t>
            </a:r>
            <a:r>
              <a:rPr lang="pl-PL" sz="1600" b="1" dirty="0" err="1">
                <a:solidFill>
                  <a:schemeClr val="tx1"/>
                </a:solidFill>
              </a:rPr>
              <a:t>matter</a:t>
            </a:r>
            <a:r>
              <a:rPr lang="pl-PL" sz="1600" b="1" dirty="0">
                <a:solidFill>
                  <a:schemeClr val="tx1"/>
                </a:solidFill>
              </a:rPr>
              <a:t> (PM2.5 and PM10</a:t>
            </a:r>
            <a:r>
              <a:rPr lang="pl-PL" sz="1600" dirty="0">
                <a:solidFill>
                  <a:schemeClr val="tx1"/>
                </a:solidFill>
              </a:rPr>
              <a:t>) </a:t>
            </a:r>
            <a:r>
              <a:rPr lang="pl-PL" sz="1600" dirty="0" err="1">
                <a:solidFill>
                  <a:schemeClr val="tx1"/>
                </a:solidFill>
              </a:rPr>
              <a:t>that</a:t>
            </a:r>
            <a:r>
              <a:rPr lang="pl-PL" sz="1600" dirty="0">
                <a:solidFill>
                  <a:schemeClr val="tx1"/>
                </a:solidFill>
              </a:rPr>
              <a:t> </a:t>
            </a:r>
            <a:r>
              <a:rPr lang="pl-PL" sz="1600" dirty="0" err="1">
                <a:solidFill>
                  <a:schemeClr val="tx1"/>
                </a:solidFill>
              </a:rPr>
              <a:t>can</a:t>
            </a:r>
            <a:r>
              <a:rPr lang="pl-PL" sz="1600" dirty="0">
                <a:solidFill>
                  <a:schemeClr val="tx1"/>
                </a:solidFill>
              </a:rPr>
              <a:t> </a:t>
            </a:r>
            <a:r>
              <a:rPr lang="pl-PL" sz="1600" dirty="0" err="1">
                <a:solidFill>
                  <a:schemeClr val="tx1"/>
                </a:solidFill>
              </a:rPr>
              <a:t>penetrate</a:t>
            </a:r>
            <a:r>
              <a:rPr lang="pl-PL" sz="1600" dirty="0">
                <a:solidFill>
                  <a:schemeClr val="tx1"/>
                </a:solidFill>
              </a:rPr>
              <a:t> the respiratory system.</a:t>
            </a:r>
          </a:p>
          <a:p>
            <a:pPr rtl="0">
              <a:spcAft>
                <a:spcPts val="1200"/>
              </a:spcAft>
              <a:buFont typeface="Wingdings" panose="05000000000000000000" pitchFamily="2" charset="2"/>
              <a:buChar char="ü"/>
            </a:pPr>
            <a:r>
              <a:rPr lang="pl-PL" sz="1600" b="1" dirty="0" err="1">
                <a:solidFill>
                  <a:schemeClr val="tx1"/>
                </a:solidFill>
              </a:rPr>
              <a:t>Nitrogen</a:t>
            </a:r>
            <a:r>
              <a:rPr lang="pl-PL" sz="1600" b="1" dirty="0">
                <a:solidFill>
                  <a:schemeClr val="tx1"/>
                </a:solidFill>
              </a:rPr>
              <a:t> </a:t>
            </a:r>
            <a:r>
              <a:rPr lang="pl-PL" sz="1600" b="1" dirty="0" err="1">
                <a:solidFill>
                  <a:schemeClr val="tx1"/>
                </a:solidFill>
              </a:rPr>
              <a:t>oxides</a:t>
            </a:r>
            <a:r>
              <a:rPr lang="pl-PL" sz="1600" b="1" dirty="0">
                <a:solidFill>
                  <a:schemeClr val="tx1"/>
                </a:solidFill>
              </a:rPr>
              <a:t> (</a:t>
            </a:r>
            <a:r>
              <a:rPr lang="pl-PL" sz="1600" b="1" dirty="0" err="1">
                <a:solidFill>
                  <a:schemeClr val="tx1"/>
                </a:solidFill>
              </a:rPr>
              <a:t>NOx</a:t>
            </a:r>
            <a:r>
              <a:rPr lang="pl-PL" sz="1600" b="1" dirty="0">
                <a:solidFill>
                  <a:schemeClr val="tx1"/>
                </a:solidFill>
              </a:rPr>
              <a:t>) </a:t>
            </a:r>
            <a:r>
              <a:rPr lang="pl-PL" sz="1600" dirty="0" err="1">
                <a:solidFill>
                  <a:schemeClr val="tx1"/>
                </a:solidFill>
              </a:rPr>
              <a:t>contributing</a:t>
            </a:r>
            <a:r>
              <a:rPr lang="pl-PL" sz="1600" dirty="0">
                <a:solidFill>
                  <a:schemeClr val="tx1"/>
                </a:solidFill>
              </a:rPr>
              <a:t> to smog and </a:t>
            </a:r>
            <a:r>
              <a:rPr lang="pl-PL" sz="1600" dirty="0" err="1">
                <a:solidFill>
                  <a:schemeClr val="tx1"/>
                </a:solidFill>
              </a:rPr>
              <a:t>acid</a:t>
            </a:r>
            <a:r>
              <a:rPr lang="pl-PL" sz="1600" dirty="0">
                <a:solidFill>
                  <a:schemeClr val="tx1"/>
                </a:solidFill>
              </a:rPr>
              <a:t> </a:t>
            </a:r>
            <a:r>
              <a:rPr lang="pl-PL" sz="1600" dirty="0" err="1">
                <a:solidFill>
                  <a:schemeClr val="tx1"/>
                </a:solidFill>
              </a:rPr>
              <a:t>rain</a:t>
            </a:r>
            <a:r>
              <a:rPr lang="pl-PL" sz="1600" dirty="0">
                <a:solidFill>
                  <a:schemeClr val="tx1"/>
                </a:solidFill>
              </a:rPr>
              <a:t>.</a:t>
            </a:r>
          </a:p>
          <a:p>
            <a:pPr rtl="0">
              <a:spcAft>
                <a:spcPts val="1200"/>
              </a:spcAft>
              <a:buFont typeface="Wingdings" panose="05000000000000000000" pitchFamily="2" charset="2"/>
              <a:buChar char="ü"/>
            </a:pPr>
            <a:r>
              <a:rPr lang="pl-PL" sz="1600" b="1" dirty="0" err="1">
                <a:solidFill>
                  <a:schemeClr val="tx1"/>
                </a:solidFill>
              </a:rPr>
              <a:t>Sulphur</a:t>
            </a:r>
            <a:r>
              <a:rPr lang="pl-PL" sz="1600" b="1" dirty="0">
                <a:solidFill>
                  <a:schemeClr val="tx1"/>
                </a:solidFill>
              </a:rPr>
              <a:t> </a:t>
            </a:r>
            <a:r>
              <a:rPr lang="pl-PL" sz="1600" b="1" dirty="0" err="1">
                <a:solidFill>
                  <a:schemeClr val="tx1"/>
                </a:solidFill>
              </a:rPr>
              <a:t>dioxide</a:t>
            </a:r>
            <a:r>
              <a:rPr lang="pl-PL" sz="1600" b="1" dirty="0">
                <a:solidFill>
                  <a:schemeClr val="tx1"/>
                </a:solidFill>
              </a:rPr>
              <a:t> (SO2) </a:t>
            </a:r>
            <a:r>
              <a:rPr lang="pl-PL" sz="1600" dirty="0">
                <a:solidFill>
                  <a:schemeClr val="tx1"/>
                </a:solidFill>
              </a:rPr>
              <a:t>from </a:t>
            </a:r>
            <a:r>
              <a:rPr lang="pl-PL" sz="1600" dirty="0" err="1">
                <a:solidFill>
                  <a:schemeClr val="tx1"/>
                </a:solidFill>
              </a:rPr>
              <a:t>burning</a:t>
            </a:r>
            <a:r>
              <a:rPr lang="pl-PL" sz="1600" dirty="0">
                <a:solidFill>
                  <a:schemeClr val="tx1"/>
                </a:solidFill>
              </a:rPr>
              <a:t> </a:t>
            </a:r>
            <a:r>
              <a:rPr lang="pl-PL" sz="1600" dirty="0" err="1">
                <a:solidFill>
                  <a:schemeClr val="tx1"/>
                </a:solidFill>
              </a:rPr>
              <a:t>fossil</a:t>
            </a:r>
            <a:r>
              <a:rPr lang="pl-PL" sz="1600" dirty="0">
                <a:solidFill>
                  <a:schemeClr val="tx1"/>
                </a:solidFill>
              </a:rPr>
              <a:t> </a:t>
            </a:r>
            <a:r>
              <a:rPr lang="pl-PL" sz="1600" dirty="0" err="1">
                <a:solidFill>
                  <a:schemeClr val="tx1"/>
                </a:solidFill>
              </a:rPr>
              <a:t>fuels</a:t>
            </a:r>
            <a:r>
              <a:rPr lang="pl-PL" sz="1600" dirty="0">
                <a:solidFill>
                  <a:schemeClr val="tx1"/>
                </a:solidFill>
              </a:rPr>
              <a:t>, </a:t>
            </a:r>
            <a:r>
              <a:rPr lang="pl-PL" sz="1600" dirty="0" err="1">
                <a:solidFill>
                  <a:schemeClr val="tx1"/>
                </a:solidFill>
              </a:rPr>
              <a:t>leading</a:t>
            </a:r>
            <a:r>
              <a:rPr lang="pl-PL" sz="1600" dirty="0">
                <a:solidFill>
                  <a:schemeClr val="tx1"/>
                </a:solidFill>
              </a:rPr>
              <a:t> to </a:t>
            </a:r>
            <a:r>
              <a:rPr lang="pl-PL" sz="1600" dirty="0" err="1">
                <a:solidFill>
                  <a:schemeClr val="tx1"/>
                </a:solidFill>
              </a:rPr>
              <a:t>acid</a:t>
            </a:r>
            <a:r>
              <a:rPr lang="pl-PL" sz="1600" dirty="0">
                <a:solidFill>
                  <a:schemeClr val="tx1"/>
                </a:solidFill>
              </a:rPr>
              <a:t> </a:t>
            </a:r>
            <a:r>
              <a:rPr lang="pl-PL" sz="1600" dirty="0" err="1">
                <a:solidFill>
                  <a:schemeClr val="tx1"/>
                </a:solidFill>
              </a:rPr>
              <a:t>rain</a:t>
            </a:r>
            <a:r>
              <a:rPr lang="pl-PL" sz="1600" dirty="0">
                <a:solidFill>
                  <a:schemeClr val="tx1"/>
                </a:solidFill>
              </a:rPr>
              <a:t>.</a:t>
            </a:r>
          </a:p>
          <a:p>
            <a:pPr rtl="0">
              <a:spcAft>
                <a:spcPts val="1200"/>
              </a:spcAft>
              <a:buFont typeface="Wingdings" panose="05000000000000000000" pitchFamily="2" charset="2"/>
              <a:buChar char="ü"/>
            </a:pPr>
            <a:r>
              <a:rPr lang="pl-PL" sz="1600" b="1" dirty="0">
                <a:solidFill>
                  <a:schemeClr val="tx1"/>
                </a:solidFill>
              </a:rPr>
              <a:t>Carbon </a:t>
            </a:r>
            <a:r>
              <a:rPr lang="pl-PL" sz="1600" b="1" dirty="0" err="1">
                <a:solidFill>
                  <a:schemeClr val="tx1"/>
                </a:solidFill>
              </a:rPr>
              <a:t>monoxide</a:t>
            </a:r>
            <a:r>
              <a:rPr lang="pl-PL" sz="1600" b="1" dirty="0">
                <a:solidFill>
                  <a:schemeClr val="tx1"/>
                </a:solidFill>
              </a:rPr>
              <a:t> (CO)</a:t>
            </a:r>
            <a:r>
              <a:rPr lang="pl-PL" sz="1600" dirty="0">
                <a:solidFill>
                  <a:schemeClr val="tx1"/>
                </a:solidFill>
              </a:rPr>
              <a:t>, a </a:t>
            </a:r>
            <a:r>
              <a:rPr lang="pl-PL" sz="1600" dirty="0" err="1">
                <a:solidFill>
                  <a:schemeClr val="tx1"/>
                </a:solidFill>
              </a:rPr>
              <a:t>toxic</a:t>
            </a:r>
            <a:r>
              <a:rPr lang="pl-PL" sz="1600" dirty="0">
                <a:solidFill>
                  <a:schemeClr val="tx1"/>
                </a:solidFill>
              </a:rPr>
              <a:t> </a:t>
            </a:r>
            <a:r>
              <a:rPr lang="pl-PL" sz="1600" dirty="0" err="1">
                <a:solidFill>
                  <a:schemeClr val="tx1"/>
                </a:solidFill>
              </a:rPr>
              <a:t>gas</a:t>
            </a:r>
            <a:r>
              <a:rPr lang="pl-PL" sz="1600" dirty="0">
                <a:solidFill>
                  <a:schemeClr val="tx1"/>
                </a:solidFill>
              </a:rPr>
              <a:t> from </a:t>
            </a:r>
            <a:r>
              <a:rPr lang="pl-PL" sz="1600" dirty="0" err="1">
                <a:solidFill>
                  <a:schemeClr val="tx1"/>
                </a:solidFill>
              </a:rPr>
              <a:t>incomplete</a:t>
            </a:r>
            <a:r>
              <a:rPr lang="pl-PL" sz="1600" dirty="0">
                <a:solidFill>
                  <a:schemeClr val="tx1"/>
                </a:solidFill>
              </a:rPr>
              <a:t> </a:t>
            </a:r>
            <a:r>
              <a:rPr lang="pl-PL" sz="1600" dirty="0" err="1">
                <a:solidFill>
                  <a:schemeClr val="tx1"/>
                </a:solidFill>
              </a:rPr>
              <a:t>combustion</a:t>
            </a:r>
            <a:r>
              <a:rPr lang="pl-PL" sz="1600" dirty="0">
                <a:solidFill>
                  <a:schemeClr val="tx1"/>
                </a:solidFill>
              </a:rPr>
              <a:t>.</a:t>
            </a:r>
          </a:p>
          <a:p>
            <a:pPr rtl="0">
              <a:spcAft>
                <a:spcPts val="1200"/>
              </a:spcAft>
              <a:buFont typeface="Wingdings" panose="05000000000000000000" pitchFamily="2" charset="2"/>
              <a:buChar char="ü"/>
            </a:pPr>
            <a:r>
              <a:rPr lang="en-US" sz="1600" b="1" dirty="0">
                <a:solidFill>
                  <a:schemeClr val="tx1"/>
                </a:solidFill>
              </a:rPr>
              <a:t>Ammonia (NH3)</a:t>
            </a:r>
            <a:r>
              <a:rPr lang="en-US" sz="1600" dirty="0">
                <a:solidFill>
                  <a:schemeClr val="tx1"/>
                </a:solidFill>
              </a:rPr>
              <a:t> from agricultural activities and industrial processes</a:t>
            </a:r>
            <a:r>
              <a:rPr lang="pl-PL" sz="1600" dirty="0">
                <a:solidFill>
                  <a:schemeClr val="tx1"/>
                </a:solidFill>
              </a:rPr>
              <a:t>.</a:t>
            </a:r>
          </a:p>
          <a:p>
            <a:pPr rtl="0">
              <a:spcAft>
                <a:spcPts val="1200"/>
              </a:spcAft>
              <a:buFont typeface="Wingdings" panose="05000000000000000000" pitchFamily="2" charset="2"/>
              <a:buChar char="ü"/>
            </a:pPr>
            <a:r>
              <a:rPr lang="pl-PL" sz="1600" b="1" dirty="0" err="1">
                <a:solidFill>
                  <a:schemeClr val="tx1"/>
                </a:solidFill>
              </a:rPr>
              <a:t>Ground-level</a:t>
            </a:r>
            <a:r>
              <a:rPr lang="pl-PL" sz="1600" b="1" dirty="0">
                <a:solidFill>
                  <a:schemeClr val="tx1"/>
                </a:solidFill>
              </a:rPr>
              <a:t> </a:t>
            </a:r>
            <a:r>
              <a:rPr lang="pl-PL" sz="1600" b="1" dirty="0" err="1">
                <a:solidFill>
                  <a:schemeClr val="tx1"/>
                </a:solidFill>
              </a:rPr>
              <a:t>ozone</a:t>
            </a:r>
            <a:r>
              <a:rPr lang="pl-PL" sz="1600" b="1" dirty="0">
                <a:solidFill>
                  <a:schemeClr val="tx1"/>
                </a:solidFill>
              </a:rPr>
              <a:t> (O3)</a:t>
            </a:r>
            <a:r>
              <a:rPr lang="pl-PL" sz="1600" dirty="0">
                <a:solidFill>
                  <a:schemeClr val="tx1"/>
                </a:solidFill>
              </a:rPr>
              <a:t>, a </a:t>
            </a:r>
            <a:r>
              <a:rPr lang="pl-PL" sz="1600" dirty="0" err="1">
                <a:solidFill>
                  <a:schemeClr val="tx1"/>
                </a:solidFill>
              </a:rPr>
              <a:t>harmful</a:t>
            </a:r>
            <a:r>
              <a:rPr lang="pl-PL" sz="1600" dirty="0">
                <a:solidFill>
                  <a:schemeClr val="tx1"/>
                </a:solidFill>
              </a:rPr>
              <a:t> </a:t>
            </a:r>
            <a:r>
              <a:rPr lang="pl-PL" sz="1600" dirty="0" err="1">
                <a:solidFill>
                  <a:schemeClr val="tx1"/>
                </a:solidFill>
              </a:rPr>
              <a:t>air</a:t>
            </a:r>
            <a:r>
              <a:rPr lang="pl-PL" sz="1600" dirty="0">
                <a:solidFill>
                  <a:schemeClr val="tx1"/>
                </a:solidFill>
              </a:rPr>
              <a:t> </a:t>
            </a:r>
            <a:r>
              <a:rPr lang="pl-PL" sz="1600" dirty="0" err="1">
                <a:solidFill>
                  <a:schemeClr val="tx1"/>
                </a:solidFill>
              </a:rPr>
              <a:t>pollutant</a:t>
            </a:r>
            <a:r>
              <a:rPr lang="pl-PL" sz="1600" dirty="0">
                <a:solidFill>
                  <a:schemeClr val="tx1"/>
                </a:solidFill>
              </a:rPr>
              <a:t> from </a:t>
            </a:r>
            <a:r>
              <a:rPr lang="pl-PL" sz="1600" dirty="0" err="1">
                <a:solidFill>
                  <a:schemeClr val="tx1"/>
                </a:solidFill>
              </a:rPr>
              <a:t>chemical</a:t>
            </a:r>
            <a:r>
              <a:rPr lang="pl-PL" sz="1600" dirty="0">
                <a:solidFill>
                  <a:schemeClr val="tx1"/>
                </a:solidFill>
              </a:rPr>
              <a:t> </a:t>
            </a:r>
            <a:r>
              <a:rPr lang="pl-PL" sz="1600" dirty="0" err="1">
                <a:solidFill>
                  <a:schemeClr val="tx1"/>
                </a:solidFill>
              </a:rPr>
              <a:t>reactions</a:t>
            </a:r>
            <a:r>
              <a:rPr lang="pl-PL" sz="1600" dirty="0">
                <a:solidFill>
                  <a:schemeClr val="tx1"/>
                </a:solidFill>
              </a:rPr>
              <a:t> in </a:t>
            </a:r>
            <a:r>
              <a:rPr lang="pl-PL" sz="1600" dirty="0" err="1">
                <a:solidFill>
                  <a:schemeClr val="tx1"/>
                </a:solidFill>
              </a:rPr>
              <a:t>sunlight</a:t>
            </a:r>
            <a:r>
              <a:rPr lang="pl-PL" sz="1600" dirty="0">
                <a:solidFill>
                  <a:schemeClr val="tx1"/>
                </a:solidFill>
              </a:rPr>
              <a:t>.</a:t>
            </a:r>
          </a:p>
        </p:txBody>
      </p:sp>
    </p:spTree>
    <p:extLst>
      <p:ext uri="{BB962C8B-B14F-4D97-AF65-F5344CB8AC3E}">
        <p14:creationId xmlns:p14="http://schemas.microsoft.com/office/powerpoint/2010/main" val="7956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 – Open Weather API</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442E685D-00E7-9836-A0CD-F30E4123E056}"/>
              </a:ext>
            </a:extLst>
          </p:cNvPr>
          <p:cNvPicPr>
            <a:picLocks noChangeAspect="1"/>
          </p:cNvPicPr>
          <p:nvPr/>
        </p:nvPicPr>
        <p:blipFill>
          <a:blip r:embed="rId3"/>
          <a:stretch>
            <a:fillRect/>
          </a:stretch>
        </p:blipFill>
        <p:spPr>
          <a:xfrm>
            <a:off x="559025" y="1968085"/>
            <a:ext cx="5701886" cy="3850824"/>
          </a:xfrm>
          <a:prstGeom prst="rect">
            <a:avLst/>
          </a:prstGeom>
        </p:spPr>
      </p:pic>
      <p:pic>
        <p:nvPicPr>
          <p:cNvPr id="8" name="Picture 7">
            <a:extLst>
              <a:ext uri="{FF2B5EF4-FFF2-40B4-BE49-F238E27FC236}">
                <a16:creationId xmlns:a16="http://schemas.microsoft.com/office/drawing/2014/main" id="{6C27C3C3-1084-5CBA-A8F4-3303702DDC78}"/>
              </a:ext>
            </a:extLst>
          </p:cNvPr>
          <p:cNvPicPr>
            <a:picLocks noChangeAspect="1"/>
          </p:cNvPicPr>
          <p:nvPr/>
        </p:nvPicPr>
        <p:blipFill>
          <a:blip r:embed="rId4"/>
          <a:stretch>
            <a:fillRect/>
          </a:stretch>
        </p:blipFill>
        <p:spPr>
          <a:xfrm>
            <a:off x="9591472" y="3429000"/>
            <a:ext cx="2184007" cy="3031625"/>
          </a:xfrm>
          <a:prstGeom prst="rect">
            <a:avLst/>
          </a:prstGeom>
        </p:spPr>
      </p:pic>
      <p:pic>
        <p:nvPicPr>
          <p:cNvPr id="10" name="Picture 9">
            <a:extLst>
              <a:ext uri="{FF2B5EF4-FFF2-40B4-BE49-F238E27FC236}">
                <a16:creationId xmlns:a16="http://schemas.microsoft.com/office/drawing/2014/main" id="{19ACC6B9-1557-2FC1-AEEE-9167B7A6E579}"/>
              </a:ext>
            </a:extLst>
          </p:cNvPr>
          <p:cNvPicPr>
            <a:picLocks noChangeAspect="1"/>
          </p:cNvPicPr>
          <p:nvPr/>
        </p:nvPicPr>
        <p:blipFill>
          <a:blip r:embed="rId5"/>
          <a:stretch>
            <a:fillRect/>
          </a:stretch>
        </p:blipFill>
        <p:spPr>
          <a:xfrm>
            <a:off x="6686035" y="1223157"/>
            <a:ext cx="2763523" cy="5539839"/>
          </a:xfrm>
          <a:prstGeom prst="rect">
            <a:avLst/>
          </a:prstGeom>
        </p:spPr>
      </p:pic>
    </p:spTree>
    <p:extLst>
      <p:ext uri="{BB962C8B-B14F-4D97-AF65-F5344CB8AC3E}">
        <p14:creationId xmlns:p14="http://schemas.microsoft.com/office/powerpoint/2010/main" val="1385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5254842" cy="640080"/>
          </a:xfrm>
        </p:spPr>
        <p:txBody>
          <a:bodyPr rtlCol="0">
            <a:normAutofit/>
          </a:bodyPr>
          <a:lstStyle>
            <a:defPPr>
              <a:defRPr lang="pl-PL"/>
            </a:defPPr>
          </a:lstStyle>
          <a:p>
            <a:pPr rtl="0"/>
            <a:r>
              <a:rPr lang="en-US" sz="2400" b="1" dirty="0">
                <a:latin typeface="Segoe UI Semibold" panose="020B0502040204020203" pitchFamily="34" charset="0"/>
                <a:cs typeface="Segoe UI Semibold" panose="020B0502040204020203" pitchFamily="34" charset="0"/>
              </a:rPr>
              <a:t>Steps – Modern Data Platform</a:t>
            </a:r>
            <a:endParaRPr lang="en-US" sz="2400"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30831672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17">
            <a:extLst>
              <a:ext uri="{FF2B5EF4-FFF2-40B4-BE49-F238E27FC236}">
                <a16:creationId xmlns:a16="http://schemas.microsoft.com/office/drawing/2014/main" id="{2951E612-3AE6-2F6E-B0DA-192DD73F17BC}"/>
              </a:ext>
            </a:extLst>
          </p:cNvPr>
          <p:cNvPicPr>
            <a:picLocks noChangeAspect="1"/>
          </p:cNvPicPr>
          <p:nvPr/>
        </p:nvPicPr>
        <p:blipFill>
          <a:blip r:embed="rId8"/>
          <a:stretch>
            <a:fillRect/>
          </a:stretch>
        </p:blipFill>
        <p:spPr>
          <a:xfrm>
            <a:off x="10284914" y="3225683"/>
            <a:ext cx="534930" cy="473988"/>
          </a:xfrm>
          <a:prstGeom prst="rect">
            <a:avLst/>
          </a:prstGeom>
        </p:spPr>
      </p:pic>
      <p:pic>
        <p:nvPicPr>
          <p:cNvPr id="19" name="Picture 18">
            <a:extLst>
              <a:ext uri="{FF2B5EF4-FFF2-40B4-BE49-F238E27FC236}">
                <a16:creationId xmlns:a16="http://schemas.microsoft.com/office/drawing/2014/main" id="{DCED6531-31A8-CBC1-604B-E3757ED5C22F}"/>
              </a:ext>
            </a:extLst>
          </p:cNvPr>
          <p:cNvPicPr>
            <a:picLocks noChangeAspect="1"/>
          </p:cNvPicPr>
          <p:nvPr/>
        </p:nvPicPr>
        <p:blipFill>
          <a:blip r:embed="rId9"/>
          <a:stretch>
            <a:fillRect/>
          </a:stretch>
        </p:blipFill>
        <p:spPr>
          <a:xfrm>
            <a:off x="9842800" y="3303210"/>
            <a:ext cx="442114" cy="396461"/>
          </a:xfrm>
          <a:prstGeom prst="rect">
            <a:avLst/>
          </a:prstGeom>
        </p:spPr>
      </p:pic>
      <p:pic>
        <p:nvPicPr>
          <p:cNvPr id="20" name="Picture 19">
            <a:extLst>
              <a:ext uri="{FF2B5EF4-FFF2-40B4-BE49-F238E27FC236}">
                <a16:creationId xmlns:a16="http://schemas.microsoft.com/office/drawing/2014/main" id="{8924EB59-3ECF-B5A6-8E84-11F0A3A67F05}"/>
              </a:ext>
            </a:extLst>
          </p:cNvPr>
          <p:cNvPicPr>
            <a:picLocks noChangeAspect="1"/>
          </p:cNvPicPr>
          <p:nvPr/>
        </p:nvPicPr>
        <p:blipFill>
          <a:blip r:embed="rId10"/>
          <a:stretch>
            <a:fillRect/>
          </a:stretch>
        </p:blipFill>
        <p:spPr>
          <a:xfrm>
            <a:off x="3630249" y="3361565"/>
            <a:ext cx="728405" cy="412875"/>
          </a:xfrm>
          <a:prstGeom prst="rect">
            <a:avLst/>
          </a:prstGeom>
        </p:spPr>
      </p:pic>
      <p:pic>
        <p:nvPicPr>
          <p:cNvPr id="21" name="Picture 20">
            <a:extLst>
              <a:ext uri="{FF2B5EF4-FFF2-40B4-BE49-F238E27FC236}">
                <a16:creationId xmlns:a16="http://schemas.microsoft.com/office/drawing/2014/main" id="{E349A7A1-6361-1D60-CE2B-015A518FD0F9}"/>
              </a:ext>
            </a:extLst>
          </p:cNvPr>
          <p:cNvPicPr>
            <a:picLocks noChangeAspect="1"/>
          </p:cNvPicPr>
          <p:nvPr/>
        </p:nvPicPr>
        <p:blipFill>
          <a:blip r:embed="rId11"/>
          <a:stretch>
            <a:fillRect/>
          </a:stretch>
        </p:blipFill>
        <p:spPr>
          <a:xfrm>
            <a:off x="3071921" y="3353629"/>
            <a:ext cx="421403" cy="409533"/>
          </a:xfrm>
          <a:prstGeom prst="rect">
            <a:avLst/>
          </a:prstGeom>
        </p:spPr>
      </p:pic>
      <p:pic>
        <p:nvPicPr>
          <p:cNvPr id="24" name="Picture 23">
            <a:extLst>
              <a:ext uri="{FF2B5EF4-FFF2-40B4-BE49-F238E27FC236}">
                <a16:creationId xmlns:a16="http://schemas.microsoft.com/office/drawing/2014/main" id="{5DDBC1EB-7000-E088-A1EE-4E9F823321C8}"/>
              </a:ext>
            </a:extLst>
          </p:cNvPr>
          <p:cNvPicPr>
            <a:picLocks noChangeAspect="1"/>
          </p:cNvPicPr>
          <p:nvPr/>
        </p:nvPicPr>
        <p:blipFill>
          <a:blip r:embed="rId12"/>
          <a:stretch>
            <a:fillRect/>
          </a:stretch>
        </p:blipFill>
        <p:spPr>
          <a:xfrm>
            <a:off x="5235378" y="4346980"/>
            <a:ext cx="504142" cy="396461"/>
          </a:xfrm>
          <a:prstGeom prst="rect">
            <a:avLst/>
          </a:prstGeom>
        </p:spPr>
      </p:pic>
      <p:pic>
        <p:nvPicPr>
          <p:cNvPr id="25" name="Picture 24">
            <a:extLst>
              <a:ext uri="{FF2B5EF4-FFF2-40B4-BE49-F238E27FC236}">
                <a16:creationId xmlns:a16="http://schemas.microsoft.com/office/drawing/2014/main" id="{434AC097-83EB-BD28-5D6C-929BE4CD2451}"/>
              </a:ext>
            </a:extLst>
          </p:cNvPr>
          <p:cNvPicPr>
            <a:picLocks noChangeAspect="1"/>
          </p:cNvPicPr>
          <p:nvPr/>
        </p:nvPicPr>
        <p:blipFill>
          <a:blip r:embed="rId13"/>
          <a:stretch>
            <a:fillRect/>
          </a:stretch>
        </p:blipFill>
        <p:spPr>
          <a:xfrm>
            <a:off x="6627535" y="3194137"/>
            <a:ext cx="523168" cy="505534"/>
          </a:xfrm>
          <a:prstGeom prst="rect">
            <a:avLst/>
          </a:prstGeom>
        </p:spPr>
      </p:pic>
      <p:pic>
        <p:nvPicPr>
          <p:cNvPr id="27" name="Picture 26">
            <a:extLst>
              <a:ext uri="{FF2B5EF4-FFF2-40B4-BE49-F238E27FC236}">
                <a16:creationId xmlns:a16="http://schemas.microsoft.com/office/drawing/2014/main" id="{F7F5CBE4-64FC-A3E1-1438-FC0FA5A00C55}"/>
              </a:ext>
            </a:extLst>
          </p:cNvPr>
          <p:cNvPicPr>
            <a:picLocks noChangeAspect="1"/>
          </p:cNvPicPr>
          <p:nvPr/>
        </p:nvPicPr>
        <p:blipFill>
          <a:blip r:embed="rId13"/>
          <a:stretch>
            <a:fillRect/>
          </a:stretch>
        </p:blipFill>
        <p:spPr>
          <a:xfrm>
            <a:off x="8127684" y="4346980"/>
            <a:ext cx="523168" cy="505534"/>
          </a:xfrm>
          <a:prstGeom prst="rect">
            <a:avLst/>
          </a:prstGeom>
        </p:spPr>
      </p:pic>
      <p:pic>
        <p:nvPicPr>
          <p:cNvPr id="30" name="Picture 29">
            <a:extLst>
              <a:ext uri="{FF2B5EF4-FFF2-40B4-BE49-F238E27FC236}">
                <a16:creationId xmlns:a16="http://schemas.microsoft.com/office/drawing/2014/main" id="{FCAE17BA-AFBC-CC0E-D1B7-90E3CA28F3A9}"/>
              </a:ext>
            </a:extLst>
          </p:cNvPr>
          <p:cNvPicPr>
            <a:picLocks noChangeAspect="1"/>
          </p:cNvPicPr>
          <p:nvPr/>
        </p:nvPicPr>
        <p:blipFill>
          <a:blip r:embed="rId14"/>
          <a:stretch>
            <a:fillRect/>
          </a:stretch>
        </p:blipFill>
        <p:spPr>
          <a:xfrm>
            <a:off x="9216028" y="3269332"/>
            <a:ext cx="618817" cy="473988"/>
          </a:xfrm>
          <a:prstGeom prst="rect">
            <a:avLst/>
          </a:prstGeom>
        </p:spPr>
      </p:pic>
      <p:pic>
        <p:nvPicPr>
          <p:cNvPr id="31" name="Picture 30">
            <a:extLst>
              <a:ext uri="{FF2B5EF4-FFF2-40B4-BE49-F238E27FC236}">
                <a16:creationId xmlns:a16="http://schemas.microsoft.com/office/drawing/2014/main" id="{22A4C051-3A8D-AC2C-C4FC-CDD7A85AC570}"/>
              </a:ext>
            </a:extLst>
          </p:cNvPr>
          <p:cNvPicPr>
            <a:picLocks noChangeAspect="1"/>
          </p:cNvPicPr>
          <p:nvPr/>
        </p:nvPicPr>
        <p:blipFill>
          <a:blip r:embed="rId8"/>
          <a:stretch>
            <a:fillRect/>
          </a:stretch>
        </p:blipFill>
        <p:spPr>
          <a:xfrm>
            <a:off x="2075561" y="4270250"/>
            <a:ext cx="534930" cy="473988"/>
          </a:xfrm>
          <a:prstGeom prst="rect">
            <a:avLst/>
          </a:prstGeom>
        </p:spPr>
      </p:pic>
      <p:pic>
        <p:nvPicPr>
          <p:cNvPr id="32" name="Picture 31">
            <a:extLst>
              <a:ext uri="{FF2B5EF4-FFF2-40B4-BE49-F238E27FC236}">
                <a16:creationId xmlns:a16="http://schemas.microsoft.com/office/drawing/2014/main" id="{BF264FA1-972B-4CE2-197A-42BC001E303D}"/>
              </a:ext>
            </a:extLst>
          </p:cNvPr>
          <p:cNvPicPr>
            <a:picLocks noChangeAspect="1"/>
          </p:cNvPicPr>
          <p:nvPr/>
        </p:nvPicPr>
        <p:blipFill>
          <a:blip r:embed="rId9"/>
          <a:stretch>
            <a:fillRect/>
          </a:stretch>
        </p:blipFill>
        <p:spPr>
          <a:xfrm>
            <a:off x="1633447" y="4347777"/>
            <a:ext cx="442114" cy="396461"/>
          </a:xfrm>
          <a:prstGeom prst="rect">
            <a:avLst/>
          </a:prstGeom>
        </p:spPr>
      </p:pic>
      <p:pic>
        <p:nvPicPr>
          <p:cNvPr id="33" name="Picture 32">
            <a:extLst>
              <a:ext uri="{FF2B5EF4-FFF2-40B4-BE49-F238E27FC236}">
                <a16:creationId xmlns:a16="http://schemas.microsoft.com/office/drawing/2014/main" id="{C162FB2C-FEFF-9B48-D4F7-48AE1E7AC542}"/>
              </a:ext>
            </a:extLst>
          </p:cNvPr>
          <p:cNvPicPr>
            <a:picLocks noChangeAspect="1"/>
          </p:cNvPicPr>
          <p:nvPr/>
        </p:nvPicPr>
        <p:blipFill>
          <a:blip r:embed="rId13"/>
          <a:stretch>
            <a:fillRect/>
          </a:stretch>
        </p:blipFill>
        <p:spPr>
          <a:xfrm>
            <a:off x="4712210" y="4270250"/>
            <a:ext cx="523168" cy="505534"/>
          </a:xfrm>
          <a:prstGeom prst="rect">
            <a:avLst/>
          </a:prstGeom>
        </p:spPr>
      </p:pic>
    </p:spTree>
    <p:extLst>
      <p:ext uri="{BB962C8B-B14F-4D97-AF65-F5344CB8AC3E}">
        <p14:creationId xmlns:p14="http://schemas.microsoft.com/office/powerpoint/2010/main" val="142382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err="1"/>
              <a:t>Ingest</a:t>
            </a:r>
            <a:endParaRPr lang="pl-PL" sz="2600" b="1"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325630" y="4003379"/>
            <a:ext cx="8031986" cy="2424012"/>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Python Flask application deployed on Azure.</a:t>
            </a:r>
          </a:p>
          <a:p>
            <a:pPr rtl="0"/>
            <a:r>
              <a:rPr lang="en-US" dirty="0">
                <a:latin typeface="Segoe UI" panose="020B0502040204020203" pitchFamily="34" charset="0"/>
                <a:cs typeface="Segoe UI" panose="020B0502040204020203" pitchFamily="34" charset="0"/>
              </a:rPr>
              <a:t>Scheduler reading data from the Open Weather API and sweeping the coordinates of Europe.</a:t>
            </a:r>
            <a:endParaRPr lang="pl-PL" dirty="0">
              <a:latin typeface="Segoe UI" panose="020B0502040204020203" pitchFamily="34" charset="0"/>
              <a:cs typeface="Segoe UI" panose="020B0502040204020203" pitchFamily="34" charset="0"/>
            </a:endParaRPr>
          </a:p>
          <a:p>
            <a:pPr rtl="0"/>
            <a:r>
              <a:rPr lang="en-US" dirty="0">
                <a:latin typeface="Segoe UI" panose="020B0502040204020203" pitchFamily="34" charset="0"/>
                <a:cs typeface="Segoe UI" panose="020B0502040204020203" pitchFamily="34" charset="0"/>
              </a:rPr>
              <a:t>CSV files with coordinates of capital cities and ISO names of countries are copied to Azure through the Databricks CLI.</a:t>
            </a:r>
            <a:endParaRPr lang="pl-PL"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6627973-50A9-630C-5CD7-9DFFAF1079B9}"/>
              </a:ext>
            </a:extLst>
          </p:cNvPr>
          <p:cNvPicPr>
            <a:picLocks noChangeAspect="1"/>
          </p:cNvPicPr>
          <p:nvPr/>
        </p:nvPicPr>
        <p:blipFill>
          <a:blip r:embed="rId3"/>
          <a:stretch>
            <a:fillRect/>
          </a:stretch>
        </p:blipFill>
        <p:spPr>
          <a:xfrm>
            <a:off x="9148387" y="1307376"/>
            <a:ext cx="2184618" cy="4999624"/>
          </a:xfrm>
          <a:prstGeom prst="rect">
            <a:avLst/>
          </a:prstGeom>
        </p:spPr>
      </p:pic>
      <p:pic>
        <p:nvPicPr>
          <p:cNvPr id="6" name="Picture 5">
            <a:extLst>
              <a:ext uri="{FF2B5EF4-FFF2-40B4-BE49-F238E27FC236}">
                <a16:creationId xmlns:a16="http://schemas.microsoft.com/office/drawing/2014/main" id="{7A81514D-43C2-58A9-27F1-F57545688D55}"/>
              </a:ext>
            </a:extLst>
          </p:cNvPr>
          <p:cNvPicPr>
            <a:picLocks noChangeAspect="1"/>
          </p:cNvPicPr>
          <p:nvPr/>
        </p:nvPicPr>
        <p:blipFill>
          <a:blip r:embed="rId4"/>
          <a:stretch>
            <a:fillRect/>
          </a:stretch>
        </p:blipFill>
        <p:spPr>
          <a:xfrm>
            <a:off x="522141" y="1322452"/>
            <a:ext cx="8459381" cy="2562583"/>
          </a:xfrm>
          <a:prstGeom prst="rect">
            <a:avLst/>
          </a:prstGeom>
        </p:spPr>
      </p:pic>
      <p:pic>
        <p:nvPicPr>
          <p:cNvPr id="9" name="Picture 8">
            <a:extLst>
              <a:ext uri="{FF2B5EF4-FFF2-40B4-BE49-F238E27FC236}">
                <a16:creationId xmlns:a16="http://schemas.microsoft.com/office/drawing/2014/main" id="{71546382-AA64-0727-9373-3F239FB4098B}"/>
              </a:ext>
            </a:extLst>
          </p:cNvPr>
          <p:cNvPicPr>
            <a:picLocks noChangeAspect="1"/>
          </p:cNvPicPr>
          <p:nvPr/>
        </p:nvPicPr>
        <p:blipFill>
          <a:blip r:embed="rId5"/>
          <a:stretch>
            <a:fillRect/>
          </a:stretch>
        </p:blipFill>
        <p:spPr>
          <a:xfrm>
            <a:off x="10772383" y="265514"/>
            <a:ext cx="863909" cy="765489"/>
          </a:xfrm>
          <a:prstGeom prst="rect">
            <a:avLst/>
          </a:prstGeom>
        </p:spPr>
      </p:pic>
      <p:pic>
        <p:nvPicPr>
          <p:cNvPr id="5" name="Picture 4">
            <a:extLst>
              <a:ext uri="{FF2B5EF4-FFF2-40B4-BE49-F238E27FC236}">
                <a16:creationId xmlns:a16="http://schemas.microsoft.com/office/drawing/2014/main" id="{CA2827CB-FD70-3224-9AA3-16E4F974CE06}"/>
              </a:ext>
            </a:extLst>
          </p:cNvPr>
          <p:cNvPicPr>
            <a:picLocks noChangeAspect="1"/>
          </p:cNvPicPr>
          <p:nvPr/>
        </p:nvPicPr>
        <p:blipFill>
          <a:blip r:embed="rId6"/>
          <a:stretch>
            <a:fillRect/>
          </a:stretch>
        </p:blipFill>
        <p:spPr>
          <a:xfrm>
            <a:off x="9832932" y="308760"/>
            <a:ext cx="757187" cy="678998"/>
          </a:xfrm>
          <a:prstGeom prst="rect">
            <a:avLst/>
          </a:prstGeom>
        </p:spPr>
      </p:pic>
    </p:spTree>
    <p:extLst>
      <p:ext uri="{BB962C8B-B14F-4D97-AF65-F5344CB8AC3E}">
        <p14:creationId xmlns:p14="http://schemas.microsoft.com/office/powerpoint/2010/main" val="35446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0FBD0-1CF5-42CE-B243-B8D84A6A28B1}"/>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D6571C43-6217-F188-7A50-8E438F74283D}"/>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pl-PL" sz="1600" dirty="0"/>
              <a:t>Storage - </a:t>
            </a:r>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7E3BD155-022D-50A2-65A8-350EFE2E6972}"/>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82EFD96-C1D6-B33D-ED0E-D839FA40BA24}"/>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8B5052C3-32CC-92A0-33D7-915044A4BD91}"/>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E899A41-C06A-CE2B-74E9-3EF7506B5433}"/>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63336E9A-F5EC-9E70-B0BB-E33C370F7BEF}"/>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E7913694-62D8-AFE7-A803-67387E892447}"/>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A09899A5-6650-9B8A-F0F2-391C76127EB3}"/>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5B31624A-AFE1-57AF-D2A9-5F22959BDFE8}"/>
              </a:ext>
            </a:extLst>
          </p:cNvPr>
          <p:cNvPicPr>
            <a:picLocks noChangeAspect="1"/>
          </p:cNvPicPr>
          <p:nvPr/>
        </p:nvPicPr>
        <p:blipFill rotWithShape="1">
          <a:blip r:embed="rId6"/>
          <a:srcRect b="38673"/>
          <a:stretch/>
        </p:blipFill>
        <p:spPr>
          <a:xfrm>
            <a:off x="499531" y="5045818"/>
            <a:ext cx="5456705" cy="1507381"/>
          </a:xfrm>
          <a:prstGeom prst="rect">
            <a:avLst/>
          </a:prstGeom>
        </p:spPr>
      </p:pic>
      <p:sp>
        <p:nvSpPr>
          <p:cNvPr id="22" name="TextBox 21">
            <a:extLst>
              <a:ext uri="{FF2B5EF4-FFF2-40B4-BE49-F238E27FC236}">
                <a16:creationId xmlns:a16="http://schemas.microsoft.com/office/drawing/2014/main" id="{C2F3D8BA-6359-0CCA-5CA4-E734BA6FCDFC}"/>
              </a:ext>
            </a:extLst>
          </p:cNvPr>
          <p:cNvSpPr txBox="1"/>
          <p:nvPr/>
        </p:nvSpPr>
        <p:spPr>
          <a:xfrm>
            <a:off x="6616085" y="1518406"/>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pic>
        <p:nvPicPr>
          <p:cNvPr id="6" name="Picture 5">
            <a:extLst>
              <a:ext uri="{FF2B5EF4-FFF2-40B4-BE49-F238E27FC236}">
                <a16:creationId xmlns:a16="http://schemas.microsoft.com/office/drawing/2014/main" id="{ABCB26AD-6452-3595-ADC2-71FD7504E81B}"/>
              </a:ext>
            </a:extLst>
          </p:cNvPr>
          <p:cNvPicPr>
            <a:picLocks noChangeAspect="1"/>
          </p:cNvPicPr>
          <p:nvPr/>
        </p:nvPicPr>
        <p:blipFill>
          <a:blip r:embed="rId7"/>
          <a:stretch>
            <a:fillRect/>
          </a:stretch>
        </p:blipFill>
        <p:spPr>
          <a:xfrm>
            <a:off x="6616085" y="2051130"/>
            <a:ext cx="5172797" cy="533474"/>
          </a:xfrm>
          <a:prstGeom prst="rect">
            <a:avLst/>
          </a:prstGeom>
        </p:spPr>
      </p:pic>
      <p:pic>
        <p:nvPicPr>
          <p:cNvPr id="8" name="Picture 7">
            <a:extLst>
              <a:ext uri="{FF2B5EF4-FFF2-40B4-BE49-F238E27FC236}">
                <a16:creationId xmlns:a16="http://schemas.microsoft.com/office/drawing/2014/main" id="{3A001DF0-DC6E-C6EB-2148-19039CC216E3}"/>
              </a:ext>
            </a:extLst>
          </p:cNvPr>
          <p:cNvPicPr>
            <a:picLocks noChangeAspect="1"/>
          </p:cNvPicPr>
          <p:nvPr/>
        </p:nvPicPr>
        <p:blipFill>
          <a:blip r:embed="rId8"/>
          <a:stretch>
            <a:fillRect/>
          </a:stretch>
        </p:blipFill>
        <p:spPr>
          <a:xfrm>
            <a:off x="10832852" y="207814"/>
            <a:ext cx="847843" cy="819264"/>
          </a:xfrm>
          <a:prstGeom prst="rect">
            <a:avLst/>
          </a:prstGeom>
        </p:spPr>
      </p:pic>
      <p:pic>
        <p:nvPicPr>
          <p:cNvPr id="13" name="Picture 12">
            <a:extLst>
              <a:ext uri="{FF2B5EF4-FFF2-40B4-BE49-F238E27FC236}">
                <a16:creationId xmlns:a16="http://schemas.microsoft.com/office/drawing/2014/main" id="{84B11C12-9B1C-A008-8AF3-24061137D4DA}"/>
              </a:ext>
            </a:extLst>
          </p:cNvPr>
          <p:cNvPicPr>
            <a:picLocks noChangeAspect="1"/>
          </p:cNvPicPr>
          <p:nvPr/>
        </p:nvPicPr>
        <p:blipFill>
          <a:blip r:embed="rId9"/>
          <a:stretch>
            <a:fillRect/>
          </a:stretch>
        </p:blipFill>
        <p:spPr>
          <a:xfrm>
            <a:off x="10027175" y="288348"/>
            <a:ext cx="640080" cy="640080"/>
          </a:xfrm>
          <a:prstGeom prst="rect">
            <a:avLst/>
          </a:prstGeom>
        </p:spPr>
      </p:pic>
    </p:spTree>
    <p:extLst>
      <p:ext uri="{BB962C8B-B14F-4D97-AF65-F5344CB8AC3E}">
        <p14:creationId xmlns:p14="http://schemas.microsoft.com/office/powerpoint/2010/main" val="40841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E1750-237C-8038-E9A4-C06F344267B8}"/>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3F8BB57F-A608-17BC-2B43-C658EFC6CA3F}"/>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Streaming</a:t>
            </a:r>
          </a:p>
        </p:txBody>
      </p:sp>
      <p:sp>
        <p:nvSpPr>
          <p:cNvPr id="19" name="Zawartość — symbol zastępczy 2">
            <a:extLst>
              <a:ext uri="{FF2B5EF4-FFF2-40B4-BE49-F238E27FC236}">
                <a16:creationId xmlns:a16="http://schemas.microsoft.com/office/drawing/2014/main" id="{893D84FB-FFE6-4130-DA19-7335747F2E45}"/>
              </a:ext>
            </a:extLst>
          </p:cNvPr>
          <p:cNvSpPr>
            <a:spLocks noGrp="1"/>
          </p:cNvSpPr>
          <p:nvPr>
            <p:ph sz="quarter" idx="10"/>
          </p:nvPr>
        </p:nvSpPr>
        <p:spPr>
          <a:xfrm>
            <a:off x="444500" y="1397339"/>
            <a:ext cx="8031986" cy="2424012"/>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A Kafka producer written in Python that sends the raw data </a:t>
            </a:r>
            <a:r>
              <a:rPr lang="pl-PL" dirty="0" err="1">
                <a:latin typeface="Segoe UI" panose="020B0502040204020203" pitchFamily="34" charset="0"/>
                <a:cs typeface="Segoe UI" panose="020B0502040204020203" pitchFamily="34" charset="0"/>
              </a:rPr>
              <a:t>regularly</a:t>
            </a:r>
            <a:r>
              <a:rPr lang="pl-PL"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to Azure Event Hubs</a:t>
            </a:r>
            <a:endParaRPr lang="pl-PL" dirty="0">
              <a:latin typeface="Segoe UI" panose="020B0502040204020203" pitchFamily="34" charset="0"/>
              <a:cs typeface="Segoe UI" panose="020B0502040204020203" pitchFamily="34" charset="0"/>
            </a:endParaRPr>
          </a:p>
          <a:p>
            <a:pPr rtl="0"/>
            <a:r>
              <a:rPr lang="en-US" dirty="0">
                <a:latin typeface="Segoe UI" panose="020B0502040204020203" pitchFamily="34" charset="0"/>
                <a:cs typeface="Segoe UI" panose="020B0502040204020203" pitchFamily="34" charset="0"/>
              </a:rPr>
              <a:t>Producer, scheduler, and application log components are deployed on the same Azure Flask application.</a:t>
            </a:r>
            <a:endParaRPr lang="pl-PL"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47CCD019-59A0-67C1-673E-DBB7AA101275}"/>
              </a:ext>
            </a:extLst>
          </p:cNvPr>
          <p:cNvPicPr>
            <a:picLocks noChangeAspect="1"/>
          </p:cNvPicPr>
          <p:nvPr/>
        </p:nvPicPr>
        <p:blipFill>
          <a:blip r:embed="rId3"/>
          <a:stretch>
            <a:fillRect/>
          </a:stretch>
        </p:blipFill>
        <p:spPr>
          <a:xfrm>
            <a:off x="3401568" y="2464177"/>
            <a:ext cx="5466845" cy="1927468"/>
          </a:xfrm>
          <a:prstGeom prst="rect">
            <a:avLst/>
          </a:prstGeom>
        </p:spPr>
      </p:pic>
      <p:sp>
        <p:nvSpPr>
          <p:cNvPr id="7" name="Zawartość — symbol zastępczy 2">
            <a:extLst>
              <a:ext uri="{FF2B5EF4-FFF2-40B4-BE49-F238E27FC236}">
                <a16:creationId xmlns:a16="http://schemas.microsoft.com/office/drawing/2014/main" id="{9EBB61FB-7DDE-507D-F539-47E0971B0E10}"/>
              </a:ext>
            </a:extLst>
          </p:cNvPr>
          <p:cNvSpPr txBox="1">
            <a:spLocks/>
          </p:cNvSpPr>
          <p:nvPr/>
        </p:nvSpPr>
        <p:spPr>
          <a:xfrm>
            <a:off x="576620" y="4532692"/>
            <a:ext cx="8031986" cy="1100012"/>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A Kafka </a:t>
            </a:r>
            <a:r>
              <a:rPr lang="pl-PL" dirty="0" err="1">
                <a:latin typeface="Segoe UI" panose="020B0502040204020203" pitchFamily="34" charset="0"/>
                <a:cs typeface="Segoe UI" panose="020B0502040204020203" pitchFamily="34" charset="0"/>
              </a:rPr>
              <a:t>consumer</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implemented</a:t>
            </a:r>
            <a:r>
              <a:rPr lang="pl-PL" dirty="0">
                <a:latin typeface="Segoe UI" panose="020B0502040204020203" pitchFamily="34" charset="0"/>
                <a:cs typeface="Segoe UI" panose="020B0502040204020203" pitchFamily="34" charset="0"/>
              </a:rPr>
              <a:t> on </a:t>
            </a:r>
            <a:r>
              <a:rPr lang="pl-PL" dirty="0" err="1">
                <a:latin typeface="Segoe UI" panose="020B0502040204020203" pitchFamily="34" charset="0"/>
                <a:cs typeface="Segoe UI" panose="020B0502040204020203" pitchFamily="34" charset="0"/>
              </a:rPr>
              <a:t>Azure</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Databricks</a:t>
            </a:r>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36A6B93-7E18-5A0B-148D-C703F533FD65}"/>
              </a:ext>
            </a:extLst>
          </p:cNvPr>
          <p:cNvPicPr>
            <a:picLocks noChangeAspect="1"/>
          </p:cNvPicPr>
          <p:nvPr/>
        </p:nvPicPr>
        <p:blipFill>
          <a:blip r:embed="rId4"/>
          <a:stretch>
            <a:fillRect/>
          </a:stretch>
        </p:blipFill>
        <p:spPr>
          <a:xfrm>
            <a:off x="2048256" y="4994425"/>
            <a:ext cx="6820157" cy="1456196"/>
          </a:xfrm>
          <a:prstGeom prst="rect">
            <a:avLst/>
          </a:prstGeom>
        </p:spPr>
      </p:pic>
      <p:pic>
        <p:nvPicPr>
          <p:cNvPr id="2" name="Picture 1">
            <a:extLst>
              <a:ext uri="{FF2B5EF4-FFF2-40B4-BE49-F238E27FC236}">
                <a16:creationId xmlns:a16="http://schemas.microsoft.com/office/drawing/2014/main" id="{A1CE8F5C-2F50-F0DF-4810-380F77CF3242}"/>
              </a:ext>
            </a:extLst>
          </p:cNvPr>
          <p:cNvPicPr>
            <a:picLocks noChangeAspect="1"/>
          </p:cNvPicPr>
          <p:nvPr/>
        </p:nvPicPr>
        <p:blipFill>
          <a:blip r:embed="rId5"/>
          <a:stretch>
            <a:fillRect/>
          </a:stretch>
        </p:blipFill>
        <p:spPr>
          <a:xfrm>
            <a:off x="8197183" y="233588"/>
            <a:ext cx="863909" cy="765489"/>
          </a:xfrm>
          <a:prstGeom prst="rect">
            <a:avLst/>
          </a:prstGeom>
        </p:spPr>
      </p:pic>
      <p:pic>
        <p:nvPicPr>
          <p:cNvPr id="3" name="Picture 2">
            <a:extLst>
              <a:ext uri="{FF2B5EF4-FFF2-40B4-BE49-F238E27FC236}">
                <a16:creationId xmlns:a16="http://schemas.microsoft.com/office/drawing/2014/main" id="{75F0B418-13C5-96C6-0B01-0CF0E662AC78}"/>
              </a:ext>
            </a:extLst>
          </p:cNvPr>
          <p:cNvPicPr>
            <a:picLocks noChangeAspect="1"/>
          </p:cNvPicPr>
          <p:nvPr/>
        </p:nvPicPr>
        <p:blipFill>
          <a:blip r:embed="rId6"/>
          <a:stretch>
            <a:fillRect/>
          </a:stretch>
        </p:blipFill>
        <p:spPr>
          <a:xfrm>
            <a:off x="7352328" y="294771"/>
            <a:ext cx="757187" cy="678998"/>
          </a:xfrm>
          <a:prstGeom prst="rect">
            <a:avLst/>
          </a:prstGeom>
        </p:spPr>
      </p:pic>
      <p:pic>
        <p:nvPicPr>
          <p:cNvPr id="8" name="Picture 7">
            <a:extLst>
              <a:ext uri="{FF2B5EF4-FFF2-40B4-BE49-F238E27FC236}">
                <a16:creationId xmlns:a16="http://schemas.microsoft.com/office/drawing/2014/main" id="{FB4AC908-098F-16EB-5474-EAA772F362B0}"/>
              </a:ext>
            </a:extLst>
          </p:cNvPr>
          <p:cNvPicPr>
            <a:picLocks noChangeAspect="1"/>
          </p:cNvPicPr>
          <p:nvPr/>
        </p:nvPicPr>
        <p:blipFill>
          <a:blip r:embed="rId7"/>
          <a:stretch>
            <a:fillRect/>
          </a:stretch>
        </p:blipFill>
        <p:spPr>
          <a:xfrm>
            <a:off x="10148500" y="220735"/>
            <a:ext cx="1337464" cy="758102"/>
          </a:xfrm>
          <a:prstGeom prst="rect">
            <a:avLst/>
          </a:prstGeom>
        </p:spPr>
      </p:pic>
      <p:pic>
        <p:nvPicPr>
          <p:cNvPr id="14" name="Picture 13">
            <a:extLst>
              <a:ext uri="{FF2B5EF4-FFF2-40B4-BE49-F238E27FC236}">
                <a16:creationId xmlns:a16="http://schemas.microsoft.com/office/drawing/2014/main" id="{750EAF17-694B-2F97-C732-7AEAC61C4F47}"/>
              </a:ext>
            </a:extLst>
          </p:cNvPr>
          <p:cNvPicPr>
            <a:picLocks noChangeAspect="1"/>
          </p:cNvPicPr>
          <p:nvPr/>
        </p:nvPicPr>
        <p:blipFill>
          <a:blip r:embed="rId8"/>
          <a:stretch>
            <a:fillRect/>
          </a:stretch>
        </p:blipFill>
        <p:spPr>
          <a:xfrm>
            <a:off x="9192475" y="233588"/>
            <a:ext cx="773761" cy="751966"/>
          </a:xfrm>
          <a:prstGeom prst="rect">
            <a:avLst/>
          </a:prstGeom>
        </p:spPr>
      </p:pic>
    </p:spTree>
    <p:extLst>
      <p:ext uri="{BB962C8B-B14F-4D97-AF65-F5344CB8AC3E}">
        <p14:creationId xmlns:p14="http://schemas.microsoft.com/office/powerpoint/2010/main" val="36026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47B0C-1A3B-E8BE-11AE-9203CA43D9CD}"/>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33BA125B-B6AA-17EC-7E1F-ED1211400680}"/>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Streaming</a:t>
            </a:r>
          </a:p>
        </p:txBody>
      </p:sp>
      <p:sp>
        <p:nvSpPr>
          <p:cNvPr id="19" name="Zawartość — symbol zastępczy 2">
            <a:extLst>
              <a:ext uri="{FF2B5EF4-FFF2-40B4-BE49-F238E27FC236}">
                <a16:creationId xmlns:a16="http://schemas.microsoft.com/office/drawing/2014/main" id="{3C7235F6-6330-E7B2-B80A-FEC7A292DA2E}"/>
              </a:ext>
            </a:extLst>
          </p:cNvPr>
          <p:cNvSpPr>
            <a:spLocks noGrp="1"/>
          </p:cNvSpPr>
          <p:nvPr>
            <p:ph sz="quarter" idx="10"/>
          </p:nvPr>
        </p:nvSpPr>
        <p:spPr>
          <a:xfrm>
            <a:off x="444500" y="1397339"/>
            <a:ext cx="8031986" cy="1070288"/>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Reading the stream from the beginning.</a:t>
            </a:r>
          </a:p>
          <a:p>
            <a:pPr rtl="0"/>
            <a:r>
              <a:rPr lang="en-US" dirty="0">
                <a:latin typeface="Segoe UI" panose="020B0502040204020203" pitchFamily="34" charset="0"/>
                <a:cs typeface="Segoe UI" panose="020B0502040204020203" pitchFamily="34" charset="0"/>
              </a:rPr>
              <a:t>Converting the key and value to strings</a:t>
            </a:r>
            <a:r>
              <a:rPr lang="pl-PL" dirty="0">
                <a:latin typeface="Segoe UI" panose="020B0502040204020203" pitchFamily="34" charset="0"/>
                <a:cs typeface="Segoe UI" panose="020B0502040204020203" pitchFamily="34" charset="0"/>
              </a:rPr>
              <a:t>.</a:t>
            </a:r>
          </a:p>
        </p:txBody>
      </p:sp>
      <p:pic>
        <p:nvPicPr>
          <p:cNvPr id="3" name="Picture 2">
            <a:extLst>
              <a:ext uri="{FF2B5EF4-FFF2-40B4-BE49-F238E27FC236}">
                <a16:creationId xmlns:a16="http://schemas.microsoft.com/office/drawing/2014/main" id="{33E0DB27-FADD-AFF3-3BE5-1486349AB1DE}"/>
              </a:ext>
            </a:extLst>
          </p:cNvPr>
          <p:cNvPicPr>
            <a:picLocks noChangeAspect="1"/>
          </p:cNvPicPr>
          <p:nvPr/>
        </p:nvPicPr>
        <p:blipFill>
          <a:blip r:embed="rId3"/>
          <a:stretch>
            <a:fillRect/>
          </a:stretch>
        </p:blipFill>
        <p:spPr>
          <a:xfrm>
            <a:off x="2174842" y="2298057"/>
            <a:ext cx="7316221" cy="3915321"/>
          </a:xfrm>
          <a:prstGeom prst="rect">
            <a:avLst/>
          </a:prstGeom>
        </p:spPr>
      </p:pic>
      <p:pic>
        <p:nvPicPr>
          <p:cNvPr id="2" name="Picture 1">
            <a:extLst>
              <a:ext uri="{FF2B5EF4-FFF2-40B4-BE49-F238E27FC236}">
                <a16:creationId xmlns:a16="http://schemas.microsoft.com/office/drawing/2014/main" id="{6A6DE99A-13A8-1272-DF46-1D10906B32C8}"/>
              </a:ext>
            </a:extLst>
          </p:cNvPr>
          <p:cNvPicPr>
            <a:picLocks noChangeAspect="1"/>
          </p:cNvPicPr>
          <p:nvPr/>
        </p:nvPicPr>
        <p:blipFill>
          <a:blip r:embed="rId4"/>
          <a:stretch>
            <a:fillRect/>
          </a:stretch>
        </p:blipFill>
        <p:spPr>
          <a:xfrm>
            <a:off x="8345140" y="269208"/>
            <a:ext cx="1337464" cy="758102"/>
          </a:xfrm>
          <a:prstGeom prst="rect">
            <a:avLst/>
          </a:prstGeom>
        </p:spPr>
      </p:pic>
      <p:pic>
        <p:nvPicPr>
          <p:cNvPr id="5" name="Picture 4">
            <a:extLst>
              <a:ext uri="{FF2B5EF4-FFF2-40B4-BE49-F238E27FC236}">
                <a16:creationId xmlns:a16="http://schemas.microsoft.com/office/drawing/2014/main" id="{AAD9BAA4-3C1F-8F9F-60A8-180A0C788D3E}"/>
              </a:ext>
            </a:extLst>
          </p:cNvPr>
          <p:cNvPicPr>
            <a:picLocks noChangeAspect="1"/>
          </p:cNvPicPr>
          <p:nvPr/>
        </p:nvPicPr>
        <p:blipFill>
          <a:blip r:embed="rId5"/>
          <a:stretch>
            <a:fillRect/>
          </a:stretch>
        </p:blipFill>
        <p:spPr>
          <a:xfrm>
            <a:off x="9856354" y="145906"/>
            <a:ext cx="773761" cy="751966"/>
          </a:xfrm>
          <a:prstGeom prst="rect">
            <a:avLst/>
          </a:prstGeom>
        </p:spPr>
      </p:pic>
      <p:pic>
        <p:nvPicPr>
          <p:cNvPr id="7" name="Picture 6">
            <a:extLst>
              <a:ext uri="{FF2B5EF4-FFF2-40B4-BE49-F238E27FC236}">
                <a16:creationId xmlns:a16="http://schemas.microsoft.com/office/drawing/2014/main" id="{922E5E81-0DEC-61EA-A043-573DDE2B8B54}"/>
              </a:ext>
            </a:extLst>
          </p:cNvPr>
          <p:cNvPicPr>
            <a:picLocks noChangeAspect="1"/>
          </p:cNvPicPr>
          <p:nvPr/>
        </p:nvPicPr>
        <p:blipFill>
          <a:blip r:embed="rId6"/>
          <a:stretch>
            <a:fillRect/>
          </a:stretch>
        </p:blipFill>
        <p:spPr>
          <a:xfrm>
            <a:off x="10890008" y="145906"/>
            <a:ext cx="790685" cy="800212"/>
          </a:xfrm>
          <a:prstGeom prst="rect">
            <a:avLst/>
          </a:prstGeom>
        </p:spPr>
      </p:pic>
    </p:spTree>
    <p:extLst>
      <p:ext uri="{BB962C8B-B14F-4D97-AF65-F5344CB8AC3E}">
        <p14:creationId xmlns:p14="http://schemas.microsoft.com/office/powerpoint/2010/main" val="211304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63FEF-A76D-8391-5F82-64DD4EFBA33F}"/>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919A7370-347D-8329-E0BB-D61D7707D3E7}"/>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Processing</a:t>
            </a:r>
          </a:p>
        </p:txBody>
      </p:sp>
      <p:pic>
        <p:nvPicPr>
          <p:cNvPr id="7" name="Picture 6">
            <a:extLst>
              <a:ext uri="{FF2B5EF4-FFF2-40B4-BE49-F238E27FC236}">
                <a16:creationId xmlns:a16="http://schemas.microsoft.com/office/drawing/2014/main" id="{31DB956B-CDB8-82DB-1620-E543438D6258}"/>
              </a:ext>
            </a:extLst>
          </p:cNvPr>
          <p:cNvPicPr>
            <a:picLocks noChangeAspect="1"/>
          </p:cNvPicPr>
          <p:nvPr/>
        </p:nvPicPr>
        <p:blipFill>
          <a:blip r:embed="rId3"/>
          <a:stretch>
            <a:fillRect/>
          </a:stretch>
        </p:blipFill>
        <p:spPr>
          <a:xfrm>
            <a:off x="2039264" y="1374857"/>
            <a:ext cx="7552208" cy="5052534"/>
          </a:xfrm>
          <a:prstGeom prst="rect">
            <a:avLst/>
          </a:prstGeom>
        </p:spPr>
      </p:pic>
      <p:pic>
        <p:nvPicPr>
          <p:cNvPr id="8" name="Picture 7">
            <a:extLst>
              <a:ext uri="{FF2B5EF4-FFF2-40B4-BE49-F238E27FC236}">
                <a16:creationId xmlns:a16="http://schemas.microsoft.com/office/drawing/2014/main" id="{3FEF7654-1E3E-C9E4-2413-61F2672634D9}"/>
              </a:ext>
            </a:extLst>
          </p:cNvPr>
          <p:cNvPicPr>
            <a:picLocks noChangeAspect="1"/>
          </p:cNvPicPr>
          <p:nvPr/>
        </p:nvPicPr>
        <p:blipFill>
          <a:blip r:embed="rId4"/>
          <a:stretch>
            <a:fillRect/>
          </a:stretch>
        </p:blipFill>
        <p:spPr>
          <a:xfrm>
            <a:off x="10890008" y="145906"/>
            <a:ext cx="790685" cy="800212"/>
          </a:xfrm>
          <a:prstGeom prst="rect">
            <a:avLst/>
          </a:prstGeom>
        </p:spPr>
      </p:pic>
      <p:sp>
        <p:nvSpPr>
          <p:cNvPr id="2" name="Zawartość — symbol zastępczy 2">
            <a:extLst>
              <a:ext uri="{FF2B5EF4-FFF2-40B4-BE49-F238E27FC236}">
                <a16:creationId xmlns:a16="http://schemas.microsoft.com/office/drawing/2014/main" id="{DC45ACF3-7CB0-B0CB-F3F6-4A35929FE399}"/>
              </a:ext>
            </a:extLst>
          </p:cNvPr>
          <p:cNvSpPr>
            <a:spLocks noGrp="1"/>
          </p:cNvSpPr>
          <p:nvPr>
            <p:ph sz="quarter" idx="10"/>
          </p:nvPr>
        </p:nvSpPr>
        <p:spPr>
          <a:xfrm>
            <a:off x="2295333" y="6174716"/>
            <a:ext cx="1163963" cy="505350"/>
          </a:xfrm>
        </p:spPr>
        <p:txBody>
          <a:bodyPr rtlCol="0">
            <a:noAutofit/>
          </a:bodyPr>
          <a:lstStyle>
            <a:defPPr>
              <a:defRPr lang="pl-PL"/>
            </a:defPPr>
          </a:lstStyle>
          <a:p>
            <a:pPr marL="0" indent="0" rtl="0">
              <a:buNone/>
            </a:pPr>
            <a:r>
              <a:rPr lang="en-US" sz="2400" b="1" dirty="0">
                <a:latin typeface="Segoe UI" panose="020B0502040204020203" pitchFamily="34" charset="0"/>
                <a:cs typeface="Segoe UI" panose="020B0502040204020203" pitchFamily="34" charset="0"/>
              </a:rPr>
              <a:t>…</a:t>
            </a:r>
            <a:endParaRPr lang="pl-PL"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2459150"/>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7DD0DBF-30B2-4FC6-A5E7-8374DC718037}">
  <ds:schemaRefs>
    <ds:schemaRef ds:uri="http://schemas.microsoft.com/sharepoint/v3/contenttype/forms"/>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996</TotalTime>
  <Words>3022</Words>
  <Application>Microsoft Office PowerPoint</Application>
  <PresentationFormat>Widescreen</PresentationFormat>
  <Paragraphs>255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Segoe UI</vt:lpstr>
      <vt:lpstr>Segoe UI Semibold</vt:lpstr>
      <vt:lpstr>Söhne</vt:lpstr>
      <vt:lpstr>Wingdings</vt:lpstr>
      <vt:lpstr>Motyw pakietu Office</vt:lpstr>
      <vt:lpstr>Processing Data on Air Pollution in Europe Using a Modern Data Platform</vt:lpstr>
      <vt:lpstr>Air Pollution: Defining the Problem</vt:lpstr>
      <vt:lpstr>Data Source – Open Weather API</vt:lpstr>
      <vt:lpstr>Steps – Modern Data Platform</vt:lpstr>
      <vt:lpstr>Ingest</vt:lpstr>
      <vt:lpstr>Storage - Creating a Docker container with Databricks CLI, Copying Files to Databricks.</vt:lpstr>
      <vt:lpstr>Streaming</vt:lpstr>
      <vt:lpstr>Streaming</vt:lpstr>
      <vt:lpstr>Processing</vt:lpstr>
      <vt:lpstr>Storage (again)</vt:lpstr>
      <vt:lpstr>Processing</vt:lpstr>
      <vt:lpstr>Analysis</vt:lpstr>
      <vt:lpstr>Analysis</vt:lpstr>
      <vt:lpstr>Analysis</vt:lpstr>
      <vt:lpstr>Analysis</vt:lpstr>
      <vt:lpstr>Serving Layer – Azure SQL Database</vt:lpstr>
      <vt:lpstr>Serving Layer – Presentation in Azure Application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119</cp:revision>
  <dcterms:created xsi:type="dcterms:W3CDTF">2023-12-25T10:46:21Z</dcterms:created>
  <dcterms:modified xsi:type="dcterms:W3CDTF">2024-03-27T11:51:33Z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