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9" r:id="rId5"/>
    <p:sldId id="282" r:id="rId6"/>
    <p:sldId id="281" r:id="rId7"/>
    <p:sldId id="267" r:id="rId8"/>
    <p:sldId id="270" r:id="rId9"/>
    <p:sldId id="262" r:id="rId10"/>
    <p:sldId id="268" r:id="rId11"/>
    <p:sldId id="266" r:id="rId12"/>
    <p:sldId id="273" r:id="rId13"/>
    <p:sldId id="271" r:id="rId14"/>
    <p:sldId id="275" r:id="rId15"/>
    <p:sldId id="274" r:id="rId16"/>
    <p:sldId id="277" r:id="rId17"/>
    <p:sldId id="278" r:id="rId18"/>
    <p:sldId id="279" r:id="rId19"/>
    <p:sldId id="280" r:id="rId20"/>
    <p:sldId id="265" r:id="rId21"/>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8" autoAdjust="0"/>
    <p:restoredTop sz="94692"/>
  </p:normalViewPr>
  <p:slideViewPr>
    <p:cSldViewPr snapToGrid="0" snapToObjects="1">
      <p:cViewPr varScale="1">
        <p:scale>
          <a:sx n="77" d="100"/>
          <a:sy n="77" d="100"/>
        </p:scale>
        <p:origin x="114" y="186"/>
      </p:cViewPr>
      <p:guideLst>
        <p:guide orient="horz" pos="2160"/>
        <p:guide pos="3840"/>
      </p:guideLst>
    </p:cSldViewPr>
  </p:slideViewPr>
  <p:notesTextViewPr>
    <p:cViewPr>
      <p:scale>
        <a:sx n="1" d="1"/>
        <a:sy n="1" d="1"/>
      </p:scale>
      <p:origin x="0" y="0"/>
    </p:cViewPr>
  </p:notesTextViewPr>
  <p:notesViewPr>
    <p:cSldViewPr snapToGrid="0" snapToObjects="1">
      <p:cViewPr>
        <p:scale>
          <a:sx n="150" d="100"/>
          <a:sy n="150" d="100"/>
        </p:scale>
        <p:origin x="1512" y="-13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custT="1"/>
      <dgm:spPr>
        <a:solidFill>
          <a:schemeClr val="accent1"/>
        </a:solidFill>
        <a:ln>
          <a:solidFill>
            <a:schemeClr val="accent1"/>
          </a:solidFill>
        </a:ln>
      </dgm:spPr>
      <dgm:t>
        <a:bodyPr rtlCol="0"/>
        <a:lstStyle/>
        <a:p>
          <a:pPr rtl="0"/>
          <a:r>
            <a:rPr lang="pl-PL" sz="1400" noProof="0" dirty="0" err="1"/>
            <a:t>Ingest</a:t>
          </a:r>
          <a:endParaRPr lang="pl-PL" sz="1400"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pl-PL" b="0" i="0" u="none" noProof="0" dirty="0" err="1"/>
            <a:t>Extracting</a:t>
          </a:r>
          <a:r>
            <a:rPr lang="pl-PL" b="0" i="0" u="none" noProof="0" dirty="0"/>
            <a:t> data from API,</a:t>
          </a:r>
        </a:p>
        <a:p>
          <a:pPr rtl="0"/>
          <a:r>
            <a:rPr lang="pl-PL" b="0" i="0" u="none" noProof="0" dirty="0" err="1"/>
            <a:t>copying</a:t>
          </a:r>
          <a:r>
            <a:rPr lang="pl-PL" b="0" i="0" u="none" noProof="0" dirty="0"/>
            <a:t> CSV </a:t>
          </a:r>
          <a:r>
            <a:rPr lang="pl-PL" b="0" i="0" u="none" noProof="0" dirty="0" err="1"/>
            <a:t>files</a:t>
          </a:r>
          <a:r>
            <a:rPr lang="pl-PL" b="0" i="0" u="none" noProof="0" dirty="0"/>
            <a:t> for data </a:t>
          </a:r>
          <a:r>
            <a:rPr lang="pl-PL" b="0" i="0" u="none" noProof="0" dirty="0" err="1"/>
            <a:t>enrichment</a:t>
          </a:r>
          <a:r>
            <a:rPr lang="pl-PL" b="0" i="0" u="none" noProof="0" dirty="0"/>
            <a:t>.</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custT="1"/>
      <dgm:spPr>
        <a:solidFill>
          <a:schemeClr val="accent4"/>
        </a:solidFill>
        <a:ln>
          <a:solidFill>
            <a:schemeClr val="accent4"/>
          </a:solidFill>
        </a:ln>
      </dgm:spPr>
      <dgm:t>
        <a:bodyPr rtlCol="0"/>
        <a:lstStyle/>
        <a:p>
          <a:pPr rtl="0"/>
          <a:r>
            <a:rPr lang="en-US" sz="1400" b="0" i="0" dirty="0"/>
            <a:t>St</a:t>
          </a:r>
          <a:r>
            <a:rPr lang="pl-PL" sz="1400" b="0" i="0" dirty="0" err="1"/>
            <a:t>orage</a:t>
          </a:r>
          <a:endParaRPr lang="pl-PL" sz="1400"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a:t>
          </a:r>
          <a:r>
            <a:rPr lang="pl-PL" b="1" i="0" u="none" noProof="0" dirty="0"/>
            <a:t>3</a:t>
          </a:r>
          <a:endParaRPr lang="en-US" b="1" i="0" u="none" noProof="0" dirty="0"/>
        </a:p>
        <a:p>
          <a:pPr rtl="0"/>
          <a:r>
            <a:rPr lang="pl-PL" b="0" i="0" u="none" noProof="0" dirty="0" err="1"/>
            <a:t>Saving</a:t>
          </a:r>
          <a:r>
            <a:rPr lang="pl-PL" b="0" i="0" u="none" noProof="0" dirty="0"/>
            <a:t> data from Kafka </a:t>
          </a:r>
          <a:r>
            <a:rPr lang="pl-PL" b="0" i="0" u="none" noProof="0" dirty="0" err="1"/>
            <a:t>consumer</a:t>
          </a:r>
          <a:r>
            <a:rPr lang="pl-PL" b="0" i="0" u="none" noProof="0" dirty="0"/>
            <a:t> to a Delta </a:t>
          </a:r>
          <a:r>
            <a:rPr lang="pl-PL" b="0" i="0" u="none" noProof="0" dirty="0" err="1"/>
            <a:t>table</a:t>
          </a:r>
          <a:r>
            <a:rPr lang="pl-PL" b="0" i="0" u="none" noProof="0" dirty="0"/>
            <a:t>, </a:t>
          </a:r>
          <a:r>
            <a:rPr lang="en-US" b="0" i="0" u="none" noProof="0" dirty="0"/>
            <a:t>copying CSV files to DBFS.</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custT="1"/>
      <dgm:spPr>
        <a:solidFill>
          <a:schemeClr val="accent5"/>
        </a:solidFill>
        <a:ln>
          <a:solidFill>
            <a:schemeClr val="accent5"/>
          </a:solidFill>
        </a:ln>
      </dgm:spPr>
      <dgm:t>
        <a:bodyPr rtlCol="0"/>
        <a:lstStyle/>
        <a:p>
          <a:pPr rtl="0"/>
          <a:r>
            <a:rPr lang="pl-PL" sz="1400" noProof="0" dirty="0"/>
            <a:t>Processing</a:t>
          </a:r>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a:t>
          </a:r>
          <a:r>
            <a:rPr lang="pl-PL" b="1" i="0" u="none" noProof="0" dirty="0"/>
            <a:t>4</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converting</a:t>
          </a:r>
          <a:r>
            <a:rPr lang="pl-PL" b="0" i="0" u="none" noProof="0" dirty="0"/>
            <a:t> data to </a:t>
          </a:r>
          <a:r>
            <a:rPr lang="pl-PL" b="0" i="0" u="none" noProof="0" dirty="0" err="1"/>
            <a:t>proper</a:t>
          </a:r>
          <a:r>
            <a:rPr lang="pl-PL" b="0" i="0" u="none" noProof="0" dirty="0"/>
            <a:t> </a:t>
          </a:r>
          <a:r>
            <a:rPr lang="pl-PL" b="0" i="0" u="none" noProof="0" dirty="0" err="1"/>
            <a:t>schemas</a:t>
          </a:r>
          <a:r>
            <a:rPr lang="pl-PL" b="0" i="0" u="none" noProof="0" dirty="0"/>
            <a:t> and </a:t>
          </a:r>
          <a:r>
            <a:rPr lang="pl-PL" b="0" i="0" u="none" noProof="0" dirty="0" err="1"/>
            <a:t>cleaning</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custT="1"/>
      <dgm:spPr>
        <a:solidFill>
          <a:schemeClr val="accent6"/>
        </a:solidFill>
        <a:ln>
          <a:solidFill>
            <a:schemeClr val="accent6"/>
          </a:solidFill>
        </a:ln>
      </dgm:spPr>
      <dgm:t>
        <a:bodyPr rtlCol="0"/>
        <a:lstStyle/>
        <a:p>
          <a:pPr rtl="0"/>
          <a:r>
            <a:rPr lang="pl-PL" sz="1400" noProof="0" dirty="0"/>
            <a:t>Analysis</a:t>
          </a:r>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a:t>
          </a:r>
          <a:r>
            <a:rPr lang="pl-PL" b="1" i="0" u="none" noProof="0" dirty="0"/>
            <a:t>5</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sorting</a:t>
          </a:r>
          <a:r>
            <a:rPr lang="pl-PL" b="0" i="0" u="none" noProof="0" dirty="0"/>
            <a:t>, </a:t>
          </a:r>
          <a:r>
            <a:rPr lang="pl-PL" b="0" i="0" u="none" noProof="0" dirty="0" err="1"/>
            <a:t>aggregating</a:t>
          </a:r>
          <a:r>
            <a:rPr lang="pl-PL" b="0" i="0" u="none" noProof="0" dirty="0"/>
            <a:t>, </a:t>
          </a:r>
          <a:r>
            <a:rPr lang="pl-PL" b="0" i="0" u="none" noProof="0" dirty="0" err="1"/>
            <a:t>determining</a:t>
          </a:r>
          <a:r>
            <a:rPr lang="pl-PL" b="0" i="0" u="none" noProof="0" dirty="0"/>
            <a:t> </a:t>
          </a:r>
          <a:r>
            <a:rPr lang="pl-PL" b="0" i="0" u="none" noProof="0" dirty="0" err="1"/>
            <a:t>coefficients</a:t>
          </a:r>
          <a:r>
            <a:rPr lang="pl-PL" b="0" i="0" u="none" noProof="0" dirty="0"/>
            <a:t>.</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custT="1"/>
      <dgm:spPr>
        <a:solidFill>
          <a:schemeClr val="accent6">
            <a:lumMod val="75000"/>
          </a:schemeClr>
        </a:solidFill>
      </dgm:spPr>
      <dgm:t>
        <a:bodyPr rtlCol="0"/>
        <a:lstStyle/>
        <a:p>
          <a:pPr rtl="0"/>
          <a:r>
            <a:rPr lang="pl-PL" sz="1400" noProof="0" dirty="0" err="1"/>
            <a:t>Serving</a:t>
          </a:r>
          <a:endParaRPr lang="pl-PL" sz="1400"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a:t>
          </a:r>
          <a:r>
            <a:rPr lang="pl-PL" b="1" i="0" u="none" noProof="0" dirty="0"/>
            <a:t>6</a:t>
          </a:r>
          <a:endParaRPr lang="en-US" b="1" i="0" u="none" noProof="0" dirty="0"/>
        </a:p>
        <a:p>
          <a:pPr rtl="0"/>
          <a:r>
            <a:rPr lang="pl-PL" noProof="0" dirty="0" err="1"/>
            <a:t>Storying</a:t>
          </a:r>
          <a:r>
            <a:rPr lang="pl-PL" noProof="0" dirty="0"/>
            <a:t> data in </a:t>
          </a:r>
          <a:r>
            <a:rPr lang="pl-PL" noProof="0" dirty="0" err="1"/>
            <a:t>Azure</a:t>
          </a:r>
          <a:r>
            <a:rPr lang="pl-PL" noProof="0" dirty="0"/>
            <a:t> SQL Database, </a:t>
          </a:r>
          <a:r>
            <a:rPr lang="pl-PL" noProof="0" dirty="0" err="1"/>
            <a:t>Dispalying</a:t>
          </a:r>
          <a:r>
            <a:rPr lang="pl-PL" noProof="0" dirty="0"/>
            <a:t> </a:t>
          </a:r>
          <a:r>
            <a:rPr lang="pl-PL" noProof="0" dirty="0" err="1"/>
            <a:t>figures</a:t>
          </a:r>
          <a:r>
            <a:rPr lang="pl-PL" noProof="0" dirty="0"/>
            <a:t> and </a:t>
          </a:r>
          <a:r>
            <a:rPr lang="pl-PL" noProof="0" dirty="0" err="1"/>
            <a:t>maps</a:t>
          </a:r>
          <a:r>
            <a:rPr lang="pl-PL" noProof="0" dirty="0"/>
            <a:t> in </a:t>
          </a:r>
          <a:r>
            <a:rPr lang="pl-PL" noProof="0" dirty="0" err="1"/>
            <a:t>an</a:t>
          </a:r>
          <a:r>
            <a:rPr lang="pl-PL" noProof="0" dirty="0"/>
            <a:t> </a:t>
          </a:r>
          <a:r>
            <a:rPr lang="pl-PL" noProof="0" dirty="0" err="1"/>
            <a:t>Azure</a:t>
          </a:r>
          <a:r>
            <a:rPr lang="pl-PL" noProof="0" dirty="0"/>
            <a:t> </a:t>
          </a:r>
          <a:r>
            <a:rPr lang="pl-PL" noProof="0" dirty="0" err="1"/>
            <a:t>App</a:t>
          </a:r>
          <a:r>
            <a:rPr lang="pl-PL" noProof="0" dirty="0"/>
            <a:t> Service </a:t>
          </a:r>
          <a:r>
            <a:rPr lang="pl-PL" noProof="0" dirty="0" err="1"/>
            <a:t>application</a:t>
          </a:r>
          <a:r>
            <a:rPr lang="pl-PL" noProof="0" dirty="0"/>
            <a:t>.</a:t>
          </a:r>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08D92C00-0E82-46DF-A64E-ED494E39D6B6}">
      <dgm:prSet phldrT="[Text]" custT="1"/>
      <dgm:spPr>
        <a:solidFill>
          <a:schemeClr val="tx1">
            <a:lumMod val="95000"/>
            <a:lumOff val="5000"/>
          </a:schemeClr>
        </a:solidFill>
        <a:ln>
          <a:solidFill>
            <a:schemeClr val="accent4"/>
          </a:solidFill>
        </a:ln>
      </dgm:spPr>
      <dgm:t>
        <a:bodyPr rtlCol="0"/>
        <a:lstStyle/>
        <a:p>
          <a:pPr rtl="0"/>
          <a:r>
            <a:rPr lang="pl-PL" sz="1400" noProof="0" dirty="0"/>
            <a:t>Streaming</a:t>
          </a:r>
        </a:p>
      </dgm:t>
    </dgm:pt>
    <dgm:pt modelId="{0550D7DF-3EDB-48FB-89CC-AE03ED1BF7F8}" type="parTrans" cxnId="{F92C866F-20C1-4FB0-A92D-0841FC3FAB59}">
      <dgm:prSet/>
      <dgm:spPr/>
      <dgm:t>
        <a:bodyPr/>
        <a:lstStyle/>
        <a:p>
          <a:endParaRPr lang="pl-PL"/>
        </a:p>
      </dgm:t>
    </dgm:pt>
    <dgm:pt modelId="{2E956FF2-FE9A-4DFE-BFED-A4D0DBDDB36B}" type="sibTrans" cxnId="{F92C866F-20C1-4FB0-A92D-0841FC3FAB59}">
      <dgm:prSet/>
      <dgm:spPr/>
      <dgm:t>
        <a:bodyPr/>
        <a:lstStyle/>
        <a:p>
          <a:endParaRPr lang="pl-PL"/>
        </a:p>
      </dgm:t>
    </dgm:pt>
    <dgm:pt modelId="{A8710285-698B-4C95-82A0-EE9D3558D564}">
      <dgm:prSet phldrT="[Text]"/>
      <dgm:spPr>
        <a:noFill/>
        <a:ln>
          <a:noFill/>
        </a:ln>
      </dgm:spPr>
      <dgm:t>
        <a:bodyPr rtlCol="0"/>
        <a:lstStyle/>
        <a:p>
          <a:pPr rtl="0"/>
          <a:r>
            <a:rPr lang="en-US" b="1" i="0" u="none" noProof="0" dirty="0"/>
            <a:t>Step </a:t>
          </a:r>
          <a:r>
            <a:rPr lang="pl-PL" b="1" i="0" u="none" noProof="0" dirty="0"/>
            <a:t>2</a:t>
          </a:r>
          <a:endParaRPr lang="en-US" b="1" i="0" u="none" noProof="0" dirty="0"/>
        </a:p>
        <a:p>
          <a:pPr rtl="0"/>
          <a:r>
            <a:rPr lang="pl-PL" b="0" noProof="0" dirty="0"/>
            <a:t>Streaming data from </a:t>
          </a:r>
          <a:r>
            <a:rPr lang="pl-PL" b="0" noProof="0" dirty="0" err="1"/>
            <a:t>Azure</a:t>
          </a:r>
          <a:r>
            <a:rPr lang="pl-PL" b="0" noProof="0" dirty="0"/>
            <a:t> </a:t>
          </a:r>
          <a:r>
            <a:rPr lang="pl-PL" b="0" noProof="0" dirty="0" err="1"/>
            <a:t>App</a:t>
          </a:r>
          <a:r>
            <a:rPr lang="pl-PL" b="0" noProof="0" dirty="0"/>
            <a:t> Service </a:t>
          </a:r>
          <a:r>
            <a:rPr lang="pl-PL" b="0" noProof="0" dirty="0" err="1"/>
            <a:t>application</a:t>
          </a:r>
          <a:r>
            <a:rPr lang="pl-PL" b="0" noProof="0" dirty="0"/>
            <a:t> </a:t>
          </a:r>
          <a:r>
            <a:rPr lang="pl-PL" b="0" noProof="0" dirty="0" err="1"/>
            <a:t>through</a:t>
          </a:r>
          <a:r>
            <a:rPr lang="pl-PL" b="0" noProof="0" dirty="0"/>
            <a:t> Kafka</a:t>
          </a:r>
        </a:p>
      </dgm:t>
    </dgm:pt>
    <dgm:pt modelId="{02432A7E-675A-48F3-8F29-196293C64AB1}" type="parTrans" cxnId="{2B314C5E-8665-454F-85C1-156BC537A6E4}">
      <dgm:prSet/>
      <dgm:spPr/>
      <dgm:t>
        <a:bodyPr/>
        <a:lstStyle/>
        <a:p>
          <a:endParaRPr lang="pl-PL"/>
        </a:p>
      </dgm:t>
    </dgm:pt>
    <dgm:pt modelId="{DD6EC4FF-F1AD-464A-B9F3-01234990D8C9}" type="sibTrans" cxnId="{2B314C5E-8665-454F-85C1-156BC537A6E4}">
      <dgm:prSet/>
      <dgm:spPr/>
      <dgm:t>
        <a:bodyPr/>
        <a:lstStyle/>
        <a:p>
          <a:endParaRPr lang="pl-PL"/>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6"/>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46690BCA-710C-4010-9DCF-F4D4A50CAA40}" type="pres">
      <dgm:prSet presAssocID="{08D92C00-0E82-46DF-A64E-ED494E39D6B6}" presName="composite1" presStyleCnt="0"/>
      <dgm:spPr/>
    </dgm:pt>
    <dgm:pt modelId="{A650D2B0-52E8-40D9-8AD6-A5170B43F474}" type="pres">
      <dgm:prSet presAssocID="{08D92C00-0E82-46DF-A64E-ED494E39D6B6}" presName="parent1" presStyleLbl="alignNode1" presStyleIdx="1" presStyleCnt="6">
        <dgm:presLayoutVars>
          <dgm:chMax val="1"/>
          <dgm:chPref val="1"/>
          <dgm:bulletEnabled val="1"/>
        </dgm:presLayoutVars>
      </dgm:prSet>
      <dgm:spPr/>
    </dgm:pt>
    <dgm:pt modelId="{D62C5F86-63B4-47B4-BA32-1AABF77400AC}" type="pres">
      <dgm:prSet presAssocID="{08D92C00-0E82-46DF-A64E-ED494E39D6B6}" presName="Childtext1" presStyleLbl="revTx" presStyleIdx="1" presStyleCnt="6">
        <dgm:presLayoutVars>
          <dgm:bulletEnabled val="1"/>
        </dgm:presLayoutVars>
      </dgm:prSet>
      <dgm:spPr/>
    </dgm:pt>
    <dgm:pt modelId="{E3A52D82-1671-42BA-B666-21F555A2B3A7}" type="pres">
      <dgm:prSet presAssocID="{08D92C00-0E82-46DF-A64E-ED494E39D6B6}"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24956AC7-7F23-4DF3-8721-5FE06DC461CA}" type="pres">
      <dgm:prSet presAssocID="{08D92C00-0E82-46DF-A64E-ED494E39D6B6}" presName="ConnectLineEnd1" presStyleLbl="lnNode1" presStyleIdx="1" presStyleCnt="6"/>
      <dgm:spPr/>
    </dgm:pt>
    <dgm:pt modelId="{C2BFD16F-F72B-435F-AB0B-56F115528688}" type="pres">
      <dgm:prSet presAssocID="{08D92C00-0E82-46DF-A64E-ED494E39D6B6}" presName="EmptyPane1" presStyleCnt="0"/>
      <dgm:spPr/>
    </dgm:pt>
    <dgm:pt modelId="{3C5999A7-2D40-4FBB-8E86-2662FA6B84C4}" type="pres">
      <dgm:prSet presAssocID="{2E956FF2-FE9A-4DFE-BFED-A4D0DBDDB36B}"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2"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2" presStyleCnt="6">
        <dgm:presLayoutVars>
          <dgm:bulletEnabled val="1"/>
        </dgm:presLayoutVars>
      </dgm:prSet>
      <dgm:spPr/>
    </dgm:pt>
    <dgm:pt modelId="{080474C8-0FEA-4FD1-97F1-0978CFB4A37F}" type="pres">
      <dgm:prSet presAssocID="{E4033A39-DCC4-4038-9562-AEDDBBB37A99}" presName="ConnectLine1" presStyleLbl="sibTrans1D1" presStyleIdx="2" presStyleCnt="6"/>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2" presStyleCnt="6"/>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3"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3" presStyleCnt="6">
        <dgm:presLayoutVars>
          <dgm:bulletEnabled val="1"/>
        </dgm:presLayoutVars>
      </dgm:prSet>
      <dgm:spPr/>
    </dgm:pt>
    <dgm:pt modelId="{89759DE5-9F8A-470E-A6D8-F13BB4DEE93D}" type="pres">
      <dgm:prSet presAssocID="{87BF7896-20EA-4E8F-B6F4-A34EC5C9CB50}" presName="ConnectLine1" presStyleLbl="sibTrans1D1" presStyleIdx="3" presStyleCnt="6"/>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3" presStyleCnt="6"/>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4" presStyleCnt="6">
        <dgm:presLayoutVars>
          <dgm:chMax val="1"/>
          <dgm:chPref val="1"/>
          <dgm:bulletEnabled val="1"/>
        </dgm:presLayoutVars>
      </dgm:prSet>
      <dgm:spPr/>
    </dgm:pt>
    <dgm:pt modelId="{36210ACA-E081-40B5-87EC-500863B13ADD}" type="pres">
      <dgm:prSet presAssocID="{660CF888-26B9-4DCA-B7E0-A150825288D0}" presName="Childtext1" presStyleLbl="revTx" presStyleIdx="4" presStyleCnt="6">
        <dgm:presLayoutVars>
          <dgm:bulletEnabled val="1"/>
        </dgm:presLayoutVars>
      </dgm:prSet>
      <dgm:spPr/>
    </dgm:pt>
    <dgm:pt modelId="{EA3C7446-024E-4EEF-BED4-FFB1F2246CF3}" type="pres">
      <dgm:prSet presAssocID="{660CF888-26B9-4DCA-B7E0-A150825288D0}" presName="ConnectLine1" presStyleLbl="sibTrans1D1" presStyleIdx="4" presStyleCnt="6"/>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4" presStyleCnt="6"/>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5" presStyleCnt="6">
        <dgm:presLayoutVars>
          <dgm:chMax val="1"/>
          <dgm:chPref val="1"/>
          <dgm:bulletEnabled val="1"/>
        </dgm:presLayoutVars>
      </dgm:prSet>
      <dgm:spPr/>
    </dgm:pt>
    <dgm:pt modelId="{9679B796-2B40-4D87-8578-52BF0C29AEB4}" type="pres">
      <dgm:prSet presAssocID="{97DB74B5-36C1-4083-BE16-BE9779159093}" presName="Childtext1" presStyleLbl="revTx" presStyleIdx="5" presStyleCnt="6">
        <dgm:presLayoutVars>
          <dgm:bulletEnabled val="1"/>
        </dgm:presLayoutVars>
      </dgm:prSet>
      <dgm:spPr/>
    </dgm:pt>
    <dgm:pt modelId="{894318B2-70C4-403D-BE3D-359CAB62002A}" type="pres">
      <dgm:prSet presAssocID="{97DB74B5-36C1-4083-BE16-BE9779159093}" presName="ConnectLine1" presStyleLbl="sibTrans1D1" presStyleIdx="5" presStyleCnt="6"/>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5" presStyleCnt="6"/>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3"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2B314C5E-8665-454F-85C1-156BC537A6E4}" srcId="{08D92C00-0E82-46DF-A64E-ED494E39D6B6}" destId="{A8710285-698B-4C95-82A0-EE9D3558D564}" srcOrd="0" destOrd="0" parTransId="{02432A7E-675A-48F3-8F29-196293C64AB1}" sibTransId="{DD6EC4FF-F1AD-464A-B9F3-01234990D8C9}"/>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4" destOrd="0" parTransId="{C1C2508F-5620-49AF-BFC7-5EF96CC474E3}" sibTransId="{197B6A99-6CC2-49FD-8495-CB34839ABB2C}"/>
    <dgm:cxn modelId="{F92C866F-20C1-4FB0-A92D-0841FC3FAB59}" srcId="{E5B2E815-0D19-41DC-B01B-4D608769620A}" destId="{08D92C00-0E82-46DF-A64E-ED494E39D6B6}" srcOrd="1" destOrd="0" parTransId="{0550D7DF-3EDB-48FB-89CC-AE03ED1BF7F8}" sibTransId="{2E956FF2-FE9A-4DFE-BFED-A4D0DBDDB36B}"/>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5"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6E406A5-4065-4695-BEF8-F446BC29ACCE}" type="presOf" srcId="{08D92C00-0E82-46DF-A64E-ED494E39D6B6}" destId="{A650D2B0-52E8-40D9-8AD6-A5170B43F474}"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203B5BFA-3699-4DCB-9C2F-226D45C9B8D8}" type="presOf" srcId="{A8710285-698B-4C95-82A0-EE9D3558D564}" destId="{D62C5F86-63B4-47B4-BA32-1AABF77400A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EF046080-DE1C-4DDF-AE67-5E472A3FC9C1}" type="presParOf" srcId="{196C9F68-3606-4282-A4C6-4485F1280B5F}" destId="{46690BCA-710C-4010-9DCF-F4D4A50CAA40}" srcOrd="2" destOrd="0" presId="urn:microsoft.com/office/officeart/2016/7/layout/RoundedRectangleTimeline"/>
    <dgm:cxn modelId="{0C3291FE-D07F-4BF7-BF0B-E3DC34513F2A}" type="presParOf" srcId="{46690BCA-710C-4010-9DCF-F4D4A50CAA40}" destId="{A650D2B0-52E8-40D9-8AD6-A5170B43F474}" srcOrd="0" destOrd="0" presId="urn:microsoft.com/office/officeart/2016/7/layout/RoundedRectangleTimeline"/>
    <dgm:cxn modelId="{04B321FE-2E34-4DD8-BDD8-033A763A4049}" type="presParOf" srcId="{46690BCA-710C-4010-9DCF-F4D4A50CAA40}" destId="{D62C5F86-63B4-47B4-BA32-1AABF77400AC}" srcOrd="1" destOrd="0" presId="urn:microsoft.com/office/officeart/2016/7/layout/RoundedRectangleTimeline"/>
    <dgm:cxn modelId="{FC570ED7-1EFB-4C08-A1A0-11D81F91B215}" type="presParOf" srcId="{46690BCA-710C-4010-9DCF-F4D4A50CAA40}" destId="{E3A52D82-1671-42BA-B666-21F555A2B3A7}" srcOrd="2" destOrd="0" presId="urn:microsoft.com/office/officeart/2016/7/layout/RoundedRectangleTimeline"/>
    <dgm:cxn modelId="{B05AED0D-2FA1-4F6B-B975-E743CCA92DAE}" type="presParOf" srcId="{46690BCA-710C-4010-9DCF-F4D4A50CAA40}" destId="{24956AC7-7F23-4DF3-8721-5FE06DC461CA}" srcOrd="3" destOrd="0" presId="urn:microsoft.com/office/officeart/2016/7/layout/RoundedRectangleTimeline"/>
    <dgm:cxn modelId="{9598858B-8CFF-43DE-AB9C-B6149DB90B5A}" type="presParOf" srcId="{46690BCA-710C-4010-9DCF-F4D4A50CAA40}" destId="{C2BFD16F-F72B-435F-AB0B-56F115528688}" srcOrd="4" destOrd="0" presId="urn:microsoft.com/office/officeart/2016/7/layout/RoundedRectangleTimeline"/>
    <dgm:cxn modelId="{07B98066-6CB5-46CC-BB20-063339BC4CA9}" type="presParOf" srcId="{196C9F68-3606-4282-A4C6-4485F1280B5F}" destId="{3C5999A7-2D40-4FBB-8E86-2662FA6B84C4}" srcOrd="3" destOrd="0" presId="urn:microsoft.com/office/officeart/2016/7/layout/RoundedRectangleTimeline"/>
    <dgm:cxn modelId="{74F95C78-3813-45AA-932B-C94A3B7513CB}" type="presParOf" srcId="{196C9F68-3606-4282-A4C6-4485F1280B5F}" destId="{07989479-D1A2-4D15-AA3A-B0CFFB9F91D9}" srcOrd="4"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5" destOrd="0" presId="urn:microsoft.com/office/officeart/2016/7/layout/RoundedRectangleTimeline"/>
    <dgm:cxn modelId="{46F7084B-A873-4467-94F4-3AD8C57AA15B}" type="presParOf" srcId="{196C9F68-3606-4282-A4C6-4485F1280B5F}" destId="{FB379A6E-C0F9-420B-90FC-2785E757E6AE}" srcOrd="6"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7" destOrd="0" presId="urn:microsoft.com/office/officeart/2016/7/layout/RoundedRectangleTimeline"/>
    <dgm:cxn modelId="{B44021F9-64F2-42AF-8887-CE643D474544}" type="presParOf" srcId="{196C9F68-3606-4282-A4C6-4485F1280B5F}" destId="{B0E1F84C-D563-44BC-8BD7-46D8F837902A}" srcOrd="8"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9" destOrd="0" presId="urn:microsoft.com/office/officeart/2016/7/layout/RoundedRectangleTimeline"/>
    <dgm:cxn modelId="{2E1BA3A4-18DB-49E6-9DF9-3510522C180C}" type="presParOf" srcId="{196C9F68-3606-4282-A4C6-4485F1280B5F}" destId="{03163906-36D6-4FB8-BB18-E04FA84A47A6}" srcOrd="10"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096883" y="1386998"/>
          <a:ext cx="435133" cy="157734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Ingest</a:t>
          </a:r>
          <a:endParaRPr lang="pl-PL" sz="1400" kern="1200" noProof="0" dirty="0"/>
        </a:p>
      </dsp:txBody>
      <dsp:txXfrm rot="5400000">
        <a:off x="547021" y="1979343"/>
        <a:ext cx="1556099" cy="392651"/>
      </dsp:txXfrm>
    </dsp:sp>
    <dsp:sp modelId="{45A02F84-C6CB-43F5-AEE4-3EA66C2BD25F}">
      <dsp:nvSpPr>
        <dsp:cNvPr id="0" name=""/>
        <dsp:cNvSpPr/>
      </dsp:nvSpPr>
      <dsp:spPr>
        <a:xfrm>
          <a:off x="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1</a:t>
          </a:r>
        </a:p>
        <a:p>
          <a:pPr marL="0" lvl="0" indent="0" algn="ctr" defTabSz="711200" rtl="0">
            <a:lnSpc>
              <a:spcPct val="90000"/>
            </a:lnSpc>
            <a:spcBef>
              <a:spcPct val="0"/>
            </a:spcBef>
            <a:spcAft>
              <a:spcPct val="35000"/>
            </a:spcAft>
            <a:buNone/>
          </a:pPr>
          <a:r>
            <a:rPr lang="pl-PL" sz="1600" b="0" i="0" u="none" kern="1200" noProof="0" dirty="0" err="1"/>
            <a:t>Extracting</a:t>
          </a:r>
          <a:r>
            <a:rPr lang="pl-PL" sz="1600" b="0" i="0" u="none" kern="1200" noProof="0" dirty="0"/>
            <a:t> data from API,</a:t>
          </a:r>
        </a:p>
        <a:p>
          <a:pPr marL="0" lvl="0" indent="0" algn="ctr" defTabSz="711200" rtl="0">
            <a:lnSpc>
              <a:spcPct val="90000"/>
            </a:lnSpc>
            <a:spcBef>
              <a:spcPct val="0"/>
            </a:spcBef>
            <a:spcAft>
              <a:spcPct val="35000"/>
            </a:spcAft>
            <a:buNone/>
          </a:pPr>
          <a:r>
            <a:rPr lang="pl-PL" sz="1600" b="0" i="0" u="none" kern="1200" noProof="0" dirty="0" err="1"/>
            <a:t>copying</a:t>
          </a:r>
          <a:r>
            <a:rPr lang="pl-PL" sz="1600" b="0" i="0" u="none" kern="1200" noProof="0" dirty="0"/>
            <a:t> CSV </a:t>
          </a:r>
          <a:r>
            <a:rPr lang="pl-PL" sz="1600" b="0" i="0" u="none" kern="1200" noProof="0" dirty="0" err="1"/>
            <a:t>files</a:t>
          </a:r>
          <a:r>
            <a:rPr lang="pl-PL" sz="1600" b="0" i="0" u="none" kern="1200" noProof="0" dirty="0"/>
            <a:t> for data </a:t>
          </a:r>
          <a:r>
            <a:rPr lang="pl-PL" sz="1600" b="0" i="0" u="none" kern="1200" noProof="0" dirty="0" err="1"/>
            <a:t>enrichment</a:t>
          </a:r>
          <a:r>
            <a:rPr lang="pl-PL" sz="1600" b="0" i="0" u="none" kern="1200" noProof="0" dirty="0"/>
            <a:t>.</a:t>
          </a:r>
          <a:endParaRPr lang="pl-PL" sz="1600" kern="1200" noProof="0" dirty="0"/>
        </a:p>
      </dsp:txBody>
      <dsp:txXfrm>
        <a:off x="0" y="0"/>
        <a:ext cx="2628899" cy="1522968"/>
      </dsp:txXfrm>
    </dsp:sp>
    <dsp:sp modelId="{6BA46904-CB7C-4538-BD49-D3891EF19552}">
      <dsp:nvSpPr>
        <dsp:cNvPr id="0" name=""/>
        <dsp:cNvSpPr/>
      </dsp:nvSpPr>
      <dsp:spPr>
        <a:xfrm>
          <a:off x="1314450"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70936"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0D2B0-52E8-40D9-8AD6-A5170B43F474}">
      <dsp:nvSpPr>
        <dsp:cNvPr id="0" name=""/>
        <dsp:cNvSpPr/>
      </dsp:nvSpPr>
      <dsp:spPr>
        <a:xfrm>
          <a:off x="2103120" y="1958102"/>
          <a:ext cx="1577340" cy="435133"/>
        </a:xfrm>
        <a:prstGeom prst="rect">
          <a:avLst/>
        </a:prstGeom>
        <a:solidFill>
          <a:schemeClr val="tx1">
            <a:lumMod val="95000"/>
            <a:lumOff val="5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Streaming</a:t>
          </a:r>
        </a:p>
      </dsp:txBody>
      <dsp:txXfrm>
        <a:off x="2103120" y="1958102"/>
        <a:ext cx="1577340" cy="435133"/>
      </dsp:txXfrm>
    </dsp:sp>
    <dsp:sp modelId="{D62C5F86-63B4-47B4-BA32-1AABF77400AC}">
      <dsp:nvSpPr>
        <dsp:cNvPr id="0" name=""/>
        <dsp:cNvSpPr/>
      </dsp:nvSpPr>
      <dsp:spPr>
        <a:xfrm>
          <a:off x="157734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2</a:t>
          </a:r>
          <a:endParaRPr lang="en-US" sz="1600" b="1" i="0" u="none" kern="1200" noProof="0" dirty="0"/>
        </a:p>
        <a:p>
          <a:pPr marL="0" lvl="0" indent="0" algn="ctr" defTabSz="711200" rtl="0">
            <a:lnSpc>
              <a:spcPct val="90000"/>
            </a:lnSpc>
            <a:spcBef>
              <a:spcPct val="0"/>
            </a:spcBef>
            <a:spcAft>
              <a:spcPct val="35000"/>
            </a:spcAft>
            <a:buNone/>
          </a:pPr>
          <a:r>
            <a:rPr lang="pl-PL" sz="1600" b="0" kern="1200" noProof="0" dirty="0"/>
            <a:t>Streaming data from </a:t>
          </a:r>
          <a:r>
            <a:rPr lang="pl-PL" sz="1600" b="0" kern="1200" noProof="0" dirty="0" err="1"/>
            <a:t>Azure</a:t>
          </a:r>
          <a:r>
            <a:rPr lang="pl-PL" sz="1600" b="0" kern="1200" noProof="0" dirty="0"/>
            <a:t> </a:t>
          </a:r>
          <a:r>
            <a:rPr lang="pl-PL" sz="1600" b="0" kern="1200" noProof="0" dirty="0" err="1"/>
            <a:t>App</a:t>
          </a:r>
          <a:r>
            <a:rPr lang="pl-PL" sz="1600" b="0" kern="1200" noProof="0" dirty="0"/>
            <a:t> Service </a:t>
          </a:r>
          <a:r>
            <a:rPr lang="pl-PL" sz="1600" b="0" kern="1200" noProof="0" dirty="0" err="1"/>
            <a:t>application</a:t>
          </a:r>
          <a:r>
            <a:rPr lang="pl-PL" sz="1600" b="0" kern="1200" noProof="0" dirty="0"/>
            <a:t> </a:t>
          </a:r>
          <a:r>
            <a:rPr lang="pl-PL" sz="1600" b="0" kern="1200" noProof="0" dirty="0" err="1"/>
            <a:t>through</a:t>
          </a:r>
          <a:r>
            <a:rPr lang="pl-PL" sz="1600" b="0" kern="1200" noProof="0" dirty="0"/>
            <a:t> Kafka</a:t>
          </a:r>
        </a:p>
      </dsp:txBody>
      <dsp:txXfrm>
        <a:off x="1577340" y="2828369"/>
        <a:ext cx="2628899" cy="1522968"/>
      </dsp:txXfrm>
    </dsp:sp>
    <dsp:sp modelId="{E3A52D82-1671-42BA-B666-21F555A2B3A7}">
      <dsp:nvSpPr>
        <dsp:cNvPr id="0" name=""/>
        <dsp:cNvSpPr/>
      </dsp:nvSpPr>
      <dsp:spPr>
        <a:xfrm>
          <a:off x="2891790"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956AC7-7F23-4DF3-8721-5FE06DC461CA}">
      <dsp:nvSpPr>
        <dsp:cNvPr id="0" name=""/>
        <dsp:cNvSpPr/>
      </dsp:nvSpPr>
      <dsp:spPr>
        <a:xfrm>
          <a:off x="2848276"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680460" y="1958102"/>
          <a:ext cx="1577340"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b="0" i="0" kern="1200" dirty="0"/>
            <a:t>St</a:t>
          </a:r>
          <a:r>
            <a:rPr lang="pl-PL" sz="1400" b="0" i="0" kern="1200" dirty="0" err="1"/>
            <a:t>orage</a:t>
          </a:r>
          <a:endParaRPr lang="pl-PL" sz="1400" kern="1200" noProof="0" dirty="0"/>
        </a:p>
      </dsp:txBody>
      <dsp:txXfrm>
        <a:off x="3680460" y="1958102"/>
        <a:ext cx="1577340" cy="435133"/>
      </dsp:txXfrm>
    </dsp:sp>
    <dsp:sp modelId="{FEBD3C2A-A340-470A-A475-AE614EA07678}">
      <dsp:nvSpPr>
        <dsp:cNvPr id="0" name=""/>
        <dsp:cNvSpPr/>
      </dsp:nvSpPr>
      <dsp:spPr>
        <a:xfrm>
          <a:off x="3154680"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3</a:t>
          </a:r>
          <a:endParaRPr lang="en-US" sz="1600" b="1" i="0" u="none" kern="1200" noProof="0" dirty="0"/>
        </a:p>
        <a:p>
          <a:pPr marL="0" lvl="0" indent="0" algn="ctr" defTabSz="711200" rtl="0">
            <a:lnSpc>
              <a:spcPct val="90000"/>
            </a:lnSpc>
            <a:spcBef>
              <a:spcPct val="0"/>
            </a:spcBef>
            <a:spcAft>
              <a:spcPct val="35000"/>
            </a:spcAft>
            <a:buNone/>
          </a:pPr>
          <a:r>
            <a:rPr lang="pl-PL" sz="1600" b="0" i="0" u="none" kern="1200" noProof="0" dirty="0" err="1"/>
            <a:t>Saving</a:t>
          </a:r>
          <a:r>
            <a:rPr lang="pl-PL" sz="1600" b="0" i="0" u="none" kern="1200" noProof="0" dirty="0"/>
            <a:t> data from Kafka </a:t>
          </a:r>
          <a:r>
            <a:rPr lang="pl-PL" sz="1600" b="0" i="0" u="none" kern="1200" noProof="0" dirty="0" err="1"/>
            <a:t>consumer</a:t>
          </a:r>
          <a:r>
            <a:rPr lang="pl-PL" sz="1600" b="0" i="0" u="none" kern="1200" noProof="0" dirty="0"/>
            <a:t> to a Delta </a:t>
          </a:r>
          <a:r>
            <a:rPr lang="pl-PL" sz="1600" b="0" i="0" u="none" kern="1200" noProof="0" dirty="0" err="1"/>
            <a:t>table</a:t>
          </a:r>
          <a:r>
            <a:rPr lang="pl-PL" sz="1600" b="0" i="0" u="none" kern="1200" noProof="0" dirty="0"/>
            <a:t>, </a:t>
          </a:r>
          <a:r>
            <a:rPr lang="en-US" sz="1600" b="0" i="0" u="none" kern="1200" noProof="0" dirty="0"/>
            <a:t>copying CSV files to DBFS.</a:t>
          </a:r>
          <a:endParaRPr lang="pl-PL" sz="1600" kern="1200" noProof="0" dirty="0"/>
        </a:p>
      </dsp:txBody>
      <dsp:txXfrm>
        <a:off x="3154680" y="0"/>
        <a:ext cx="2628900" cy="1522968"/>
      </dsp:txXfrm>
    </dsp:sp>
    <dsp:sp modelId="{080474C8-0FEA-4FD1-97F1-0978CFB4A37F}">
      <dsp:nvSpPr>
        <dsp:cNvPr id="0" name=""/>
        <dsp:cNvSpPr/>
      </dsp:nvSpPr>
      <dsp:spPr>
        <a:xfrm>
          <a:off x="4469130" y="160999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425616" y="1522968"/>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1577339"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Processing</a:t>
          </a:r>
        </a:p>
      </dsp:txBody>
      <dsp:txXfrm>
        <a:off x="5257800" y="1958102"/>
        <a:ext cx="1577339" cy="435133"/>
      </dsp:txXfrm>
    </dsp:sp>
    <dsp:sp modelId="{80CDBBF8-C6B4-4166-87C1-DC9120CC7586}">
      <dsp:nvSpPr>
        <dsp:cNvPr id="0" name=""/>
        <dsp:cNvSpPr/>
      </dsp:nvSpPr>
      <dsp:spPr>
        <a:xfrm>
          <a:off x="473202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4</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converting</a:t>
          </a:r>
          <a:r>
            <a:rPr lang="pl-PL" sz="1600" b="0" i="0" u="none" kern="1200" noProof="0" dirty="0"/>
            <a:t> data to </a:t>
          </a:r>
          <a:r>
            <a:rPr lang="pl-PL" sz="1600" b="0" i="0" u="none" kern="1200" noProof="0" dirty="0" err="1"/>
            <a:t>proper</a:t>
          </a:r>
          <a:r>
            <a:rPr lang="pl-PL" sz="1600" b="0" i="0" u="none" kern="1200" noProof="0" dirty="0"/>
            <a:t> </a:t>
          </a:r>
          <a:r>
            <a:rPr lang="pl-PL" sz="1600" b="0" i="0" u="none" kern="1200" noProof="0" dirty="0" err="1"/>
            <a:t>schemas</a:t>
          </a:r>
          <a:r>
            <a:rPr lang="pl-PL" sz="1600" b="0" i="0" u="none" kern="1200" noProof="0" dirty="0"/>
            <a:t> and </a:t>
          </a:r>
          <a:r>
            <a:rPr lang="pl-PL" sz="1600" b="0" i="0" u="none" kern="1200" noProof="0" dirty="0" err="1"/>
            <a:t>cleaning</a:t>
          </a:r>
          <a:endParaRPr lang="pl-PL" sz="1600" kern="1200" noProof="0" dirty="0"/>
        </a:p>
      </dsp:txBody>
      <dsp:txXfrm>
        <a:off x="4732020" y="2828369"/>
        <a:ext cx="2628899" cy="1522968"/>
      </dsp:txXfrm>
    </dsp:sp>
    <dsp:sp modelId="{89759DE5-9F8A-470E-A6D8-F13BB4DEE93D}">
      <dsp:nvSpPr>
        <dsp:cNvPr id="0" name=""/>
        <dsp:cNvSpPr/>
      </dsp:nvSpPr>
      <dsp:spPr>
        <a:xfrm>
          <a:off x="6046470" y="239323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002956" y="2741342"/>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835140" y="1958102"/>
          <a:ext cx="1577339"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Analysis</a:t>
          </a:r>
        </a:p>
      </dsp:txBody>
      <dsp:txXfrm>
        <a:off x="6835140" y="1958102"/>
        <a:ext cx="1577339" cy="435133"/>
      </dsp:txXfrm>
    </dsp:sp>
    <dsp:sp modelId="{36210ACA-E081-40B5-87EC-500863B13ADD}">
      <dsp:nvSpPr>
        <dsp:cNvPr id="0" name=""/>
        <dsp:cNvSpPr/>
      </dsp:nvSpPr>
      <dsp:spPr>
        <a:xfrm>
          <a:off x="630936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5</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sorting</a:t>
          </a:r>
          <a:r>
            <a:rPr lang="pl-PL" sz="1600" b="0" i="0" u="none" kern="1200" noProof="0" dirty="0"/>
            <a:t>, </a:t>
          </a:r>
          <a:r>
            <a:rPr lang="pl-PL" sz="1600" b="0" i="0" u="none" kern="1200" noProof="0" dirty="0" err="1"/>
            <a:t>aggregating</a:t>
          </a:r>
          <a:r>
            <a:rPr lang="pl-PL" sz="1600" b="0" i="0" u="none" kern="1200" noProof="0" dirty="0"/>
            <a:t>, </a:t>
          </a:r>
          <a:r>
            <a:rPr lang="pl-PL" sz="1600" b="0" i="0" u="none" kern="1200" noProof="0" dirty="0" err="1"/>
            <a:t>determining</a:t>
          </a:r>
          <a:r>
            <a:rPr lang="pl-PL" sz="1600" b="0" i="0" u="none" kern="1200" noProof="0" dirty="0"/>
            <a:t> </a:t>
          </a:r>
          <a:r>
            <a:rPr lang="pl-PL" sz="1600" b="0" i="0" u="none" kern="1200" noProof="0" dirty="0" err="1"/>
            <a:t>coefficients</a:t>
          </a:r>
          <a:r>
            <a:rPr lang="pl-PL" sz="1600" b="0" i="0" u="none" kern="1200" noProof="0" dirty="0"/>
            <a:t>.</a:t>
          </a:r>
          <a:endParaRPr lang="pl-PL" sz="1600" kern="1200" noProof="0" dirty="0"/>
        </a:p>
      </dsp:txBody>
      <dsp:txXfrm>
        <a:off x="6309360" y="0"/>
        <a:ext cx="2628899" cy="1522968"/>
      </dsp:txXfrm>
    </dsp:sp>
    <dsp:sp modelId="{EA3C7446-024E-4EEF-BED4-FFB1F2246CF3}">
      <dsp:nvSpPr>
        <dsp:cNvPr id="0" name=""/>
        <dsp:cNvSpPr/>
      </dsp:nvSpPr>
      <dsp:spPr>
        <a:xfrm>
          <a:off x="7623810" y="160999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580296" y="1522968"/>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83583" y="1386999"/>
          <a:ext cx="435133" cy="1577339"/>
        </a:xfrm>
        <a:prstGeom prst="round2SameRect">
          <a:avLst/>
        </a:prstGeom>
        <a:solidFill>
          <a:schemeClr val="accent6">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Serving</a:t>
          </a:r>
          <a:endParaRPr lang="pl-PL" sz="1400" kern="1200" noProof="0" dirty="0"/>
        </a:p>
      </dsp:txBody>
      <dsp:txXfrm rot="-5400000">
        <a:off x="8412481" y="1979343"/>
        <a:ext cx="1556098" cy="392651"/>
      </dsp:txXfrm>
    </dsp:sp>
    <dsp:sp modelId="{9679B796-2B40-4D87-8578-52BF0C29AEB4}">
      <dsp:nvSpPr>
        <dsp:cNvPr id="0" name=""/>
        <dsp:cNvSpPr/>
      </dsp:nvSpPr>
      <dsp:spPr>
        <a:xfrm>
          <a:off x="7886699"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6</a:t>
          </a:r>
          <a:endParaRPr lang="en-US" sz="1600" b="1" i="0" u="none" kern="1200" noProof="0" dirty="0"/>
        </a:p>
        <a:p>
          <a:pPr marL="0" lvl="0" indent="0" algn="ctr" defTabSz="711200" rtl="0">
            <a:lnSpc>
              <a:spcPct val="90000"/>
            </a:lnSpc>
            <a:spcBef>
              <a:spcPct val="0"/>
            </a:spcBef>
            <a:spcAft>
              <a:spcPct val="35000"/>
            </a:spcAft>
            <a:buNone/>
          </a:pPr>
          <a:r>
            <a:rPr lang="pl-PL" sz="1600" kern="1200" noProof="0" dirty="0" err="1"/>
            <a:t>Storying</a:t>
          </a:r>
          <a:r>
            <a:rPr lang="pl-PL" sz="1600" kern="1200" noProof="0" dirty="0"/>
            <a:t> data in </a:t>
          </a:r>
          <a:r>
            <a:rPr lang="pl-PL" sz="1600" kern="1200" noProof="0" dirty="0" err="1"/>
            <a:t>Azure</a:t>
          </a:r>
          <a:r>
            <a:rPr lang="pl-PL" sz="1600" kern="1200" noProof="0" dirty="0"/>
            <a:t> SQL Database, </a:t>
          </a:r>
          <a:r>
            <a:rPr lang="pl-PL" sz="1600" kern="1200" noProof="0" dirty="0" err="1"/>
            <a:t>Dispalying</a:t>
          </a:r>
          <a:r>
            <a:rPr lang="pl-PL" sz="1600" kern="1200" noProof="0" dirty="0"/>
            <a:t> </a:t>
          </a:r>
          <a:r>
            <a:rPr lang="pl-PL" sz="1600" kern="1200" noProof="0" dirty="0" err="1"/>
            <a:t>figures</a:t>
          </a:r>
          <a:r>
            <a:rPr lang="pl-PL" sz="1600" kern="1200" noProof="0" dirty="0"/>
            <a:t> and </a:t>
          </a:r>
          <a:r>
            <a:rPr lang="pl-PL" sz="1600" kern="1200" noProof="0" dirty="0" err="1"/>
            <a:t>maps</a:t>
          </a:r>
          <a:r>
            <a:rPr lang="pl-PL" sz="1600" kern="1200" noProof="0" dirty="0"/>
            <a:t> in </a:t>
          </a:r>
          <a:r>
            <a:rPr lang="pl-PL" sz="1600" kern="1200" noProof="0" dirty="0" err="1"/>
            <a:t>an</a:t>
          </a:r>
          <a:r>
            <a:rPr lang="pl-PL" sz="1600" kern="1200" noProof="0" dirty="0"/>
            <a:t> </a:t>
          </a:r>
          <a:r>
            <a:rPr lang="pl-PL" sz="1600" kern="1200" noProof="0" dirty="0" err="1"/>
            <a:t>Azure</a:t>
          </a:r>
          <a:r>
            <a:rPr lang="pl-PL" sz="1600" kern="1200" noProof="0" dirty="0"/>
            <a:t> </a:t>
          </a:r>
          <a:r>
            <a:rPr lang="pl-PL" sz="1600" kern="1200" noProof="0" dirty="0" err="1"/>
            <a:t>App</a:t>
          </a:r>
          <a:r>
            <a:rPr lang="pl-PL" sz="1600" kern="1200" noProof="0" dirty="0"/>
            <a:t> Service </a:t>
          </a:r>
          <a:r>
            <a:rPr lang="pl-PL" sz="1600" kern="1200" noProof="0" dirty="0" err="1"/>
            <a:t>application</a:t>
          </a:r>
          <a:r>
            <a:rPr lang="pl-PL" sz="1600" kern="1200" noProof="0" dirty="0"/>
            <a:t>.</a:t>
          </a:r>
        </a:p>
      </dsp:txBody>
      <dsp:txXfrm>
        <a:off x="7886699" y="2828369"/>
        <a:ext cx="2628899" cy="1522968"/>
      </dsp:txXfrm>
    </dsp:sp>
    <dsp:sp modelId="{894318B2-70C4-403D-BE3D-359CAB62002A}">
      <dsp:nvSpPr>
        <dsp:cNvPr id="0" name=""/>
        <dsp:cNvSpPr/>
      </dsp:nvSpPr>
      <dsp:spPr>
        <a:xfrm>
          <a:off x="9201149" y="239323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57636" y="2741342"/>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dirty="0"/>
          </a:p>
          <a:p>
            <a:pPr algn="just"/>
            <a:r>
              <a:rPr lang="en-US" dirty="0"/>
              <a:t>79’’</a:t>
            </a:r>
          </a:p>
          <a:p>
            <a:pPr algn="just"/>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dirty="0"/>
              <a:t>46’’</a:t>
            </a:r>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71589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dirty="0"/>
              <a:t>18’’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dirty="0"/>
              <a:t>53’’</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an approach to counting annual posts in a forum dataset, focusing on content related to the Scala programming language. Initially, I used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his expertise and active participation in the Scala community.</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dirty="0"/>
              <a:t>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captured,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dirty="0"/>
              <a:t>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71496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on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Data cleaning required the most substantial time investment.</a:t>
            </a:r>
          </a:p>
          <a:p>
            <a:pPr marL="342900" indent="-342900" rtl="0">
              <a:spcAft>
                <a:spcPts val="1200"/>
              </a:spcAft>
              <a:buFont typeface="+mj-lt"/>
              <a:buAutoNum type="arabicPeriod"/>
            </a:pPr>
            <a:r>
              <a:rPr lang="en-US" sz="1600" dirty="0">
                <a:solidFill>
                  <a:schemeClr val="tx1"/>
                </a:solidFill>
              </a:rPr>
              <a:t>Spark worked really well with Parquet files when the schema was set up in advance.</a:t>
            </a:r>
          </a:p>
          <a:p>
            <a:pPr marL="342900" indent="-342900" rtl="0">
              <a:spcAft>
                <a:spcPts val="1200"/>
              </a:spcAft>
              <a:buFont typeface="+mj-lt"/>
              <a:buAutoNum type="arabicPeriod"/>
            </a:pPr>
            <a:r>
              <a:rPr lang="en-US" sz="1600" dirty="0">
                <a:solidFill>
                  <a:schemeClr val="tx1"/>
                </a:solidFill>
              </a:rPr>
              <a:t>Regular expression operations significantly slowed down the process</a:t>
            </a:r>
          </a:p>
          <a:p>
            <a:pPr marL="342900" indent="-342900" rtl="0">
              <a:spcAft>
                <a:spcPts val="1200"/>
              </a:spcAft>
              <a:buFont typeface="+mj-lt"/>
              <a:buAutoNum type="arabicPeriod"/>
            </a:pPr>
            <a:r>
              <a:rPr lang="en-US" sz="1600" dirty="0">
                <a:solidFill>
                  <a:schemeClr val="tx1"/>
                </a:solidFill>
              </a:rPr>
              <a:t>A more efficient strategy may involve utilizing Azure SQL Database with a direct Databricks integration.</a:t>
            </a:r>
            <a:endParaRPr lang="pl-PL" sz="1600" dirty="0">
              <a:solidFill>
                <a:schemeClr val="tx1"/>
              </a:solidFill>
            </a:endParaRPr>
          </a:p>
        </p:txBody>
      </p:sp>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lnSpcReduction="10000"/>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b="1" dirty="0">
                <a:solidFill>
                  <a:schemeClr val="tx1"/>
                </a:solidFill>
              </a:rPr>
              <a:t>Europe's Most Polluted Areas: A Snapshot</a:t>
            </a:r>
          </a:p>
          <a:p>
            <a:pPr marL="0" indent="0" rtl="0">
              <a:spcAft>
                <a:spcPts val="1200"/>
              </a:spcAft>
              <a:buNone/>
            </a:pPr>
            <a:r>
              <a:rPr lang="pl-PL" sz="2000" dirty="0" err="1">
                <a:solidFill>
                  <a:schemeClr val="tx1"/>
                </a:solidFill>
              </a:rPr>
              <a:t>Key</a:t>
            </a:r>
            <a:r>
              <a:rPr lang="pl-PL" sz="2000" dirty="0">
                <a:solidFill>
                  <a:schemeClr val="tx1"/>
                </a:solidFill>
              </a:rPr>
              <a:t> </a:t>
            </a:r>
            <a:r>
              <a:rPr lang="pl-PL" sz="2000" dirty="0" err="1">
                <a:solidFill>
                  <a:schemeClr val="tx1"/>
                </a:solidFill>
              </a:rPr>
              <a:t>Pollutants</a:t>
            </a:r>
            <a:endParaRPr lang="en-US" sz="2000" dirty="0">
              <a:solidFill>
                <a:schemeClr val="tx1"/>
              </a:solidFill>
            </a:endParaRPr>
          </a:p>
          <a:p>
            <a:pPr rtl="0">
              <a:spcAft>
                <a:spcPts val="1200"/>
              </a:spcAft>
              <a:buFont typeface="Wingdings" panose="05000000000000000000" pitchFamily="2" charset="2"/>
              <a:buChar char="ü"/>
            </a:pPr>
            <a:r>
              <a:rPr lang="pl-PL" sz="2000" dirty="0" err="1">
                <a:solidFill>
                  <a:schemeClr val="tx1"/>
                </a:solidFill>
              </a:rPr>
              <a:t>Particulate</a:t>
            </a:r>
            <a:r>
              <a:rPr lang="pl-PL" sz="2000" dirty="0">
                <a:solidFill>
                  <a:schemeClr val="tx1"/>
                </a:solidFill>
              </a:rPr>
              <a:t> </a:t>
            </a:r>
            <a:r>
              <a:rPr lang="pl-PL" sz="2000" dirty="0" err="1">
                <a:solidFill>
                  <a:schemeClr val="tx1"/>
                </a:solidFill>
              </a:rPr>
              <a:t>matter</a:t>
            </a:r>
            <a:r>
              <a:rPr lang="pl-PL" sz="2000" dirty="0">
                <a:solidFill>
                  <a:schemeClr val="tx1"/>
                </a:solidFill>
              </a:rPr>
              <a:t> (PM2.5 and PM10) </a:t>
            </a:r>
            <a:r>
              <a:rPr lang="pl-PL" sz="2000" dirty="0" err="1">
                <a:solidFill>
                  <a:schemeClr val="tx1"/>
                </a:solidFill>
              </a:rPr>
              <a:t>that</a:t>
            </a:r>
            <a:r>
              <a:rPr lang="pl-PL" sz="2000" dirty="0">
                <a:solidFill>
                  <a:schemeClr val="tx1"/>
                </a:solidFill>
              </a:rPr>
              <a:t> </a:t>
            </a:r>
            <a:r>
              <a:rPr lang="pl-PL" sz="2000" dirty="0" err="1">
                <a:solidFill>
                  <a:schemeClr val="tx1"/>
                </a:solidFill>
              </a:rPr>
              <a:t>can</a:t>
            </a:r>
            <a:r>
              <a:rPr lang="pl-PL" sz="2000" dirty="0">
                <a:solidFill>
                  <a:schemeClr val="tx1"/>
                </a:solidFill>
              </a:rPr>
              <a:t> </a:t>
            </a:r>
            <a:r>
              <a:rPr lang="pl-PL" sz="2000" dirty="0" err="1">
                <a:solidFill>
                  <a:schemeClr val="tx1"/>
                </a:solidFill>
              </a:rPr>
              <a:t>penetrate</a:t>
            </a:r>
            <a:r>
              <a:rPr lang="pl-PL" sz="2000" dirty="0">
                <a:solidFill>
                  <a:schemeClr val="tx1"/>
                </a:solidFill>
              </a:rPr>
              <a:t> the respiratory system.</a:t>
            </a:r>
          </a:p>
          <a:p>
            <a:pPr rtl="0">
              <a:spcAft>
                <a:spcPts val="1200"/>
              </a:spcAft>
              <a:buFont typeface="Wingdings" panose="05000000000000000000" pitchFamily="2" charset="2"/>
              <a:buChar char="ü"/>
            </a:pPr>
            <a:r>
              <a:rPr lang="pl-PL" sz="2000" dirty="0" err="1">
                <a:solidFill>
                  <a:schemeClr val="tx1"/>
                </a:solidFill>
              </a:rPr>
              <a:t>Nitrogen</a:t>
            </a:r>
            <a:r>
              <a:rPr lang="pl-PL" sz="2000" dirty="0">
                <a:solidFill>
                  <a:schemeClr val="tx1"/>
                </a:solidFill>
              </a:rPr>
              <a:t> </a:t>
            </a:r>
            <a:r>
              <a:rPr lang="pl-PL" sz="2000" dirty="0" err="1">
                <a:solidFill>
                  <a:schemeClr val="tx1"/>
                </a:solidFill>
              </a:rPr>
              <a:t>oxides</a:t>
            </a:r>
            <a:r>
              <a:rPr lang="pl-PL" sz="2000" dirty="0">
                <a:solidFill>
                  <a:schemeClr val="tx1"/>
                </a:solidFill>
              </a:rPr>
              <a:t> (</a:t>
            </a:r>
            <a:r>
              <a:rPr lang="pl-PL" sz="2000" dirty="0" err="1">
                <a:solidFill>
                  <a:schemeClr val="tx1"/>
                </a:solidFill>
              </a:rPr>
              <a:t>NOx</a:t>
            </a:r>
            <a:r>
              <a:rPr lang="pl-PL" sz="2000" dirty="0">
                <a:solidFill>
                  <a:schemeClr val="tx1"/>
                </a:solidFill>
              </a:rPr>
              <a:t>) </a:t>
            </a:r>
            <a:r>
              <a:rPr lang="pl-PL" sz="2000" dirty="0" err="1">
                <a:solidFill>
                  <a:schemeClr val="tx1"/>
                </a:solidFill>
              </a:rPr>
              <a:t>contributing</a:t>
            </a:r>
            <a:r>
              <a:rPr lang="pl-PL" sz="2000" dirty="0">
                <a:solidFill>
                  <a:schemeClr val="tx1"/>
                </a:solidFill>
              </a:rPr>
              <a:t> to smog and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Sulphur</a:t>
            </a:r>
            <a:r>
              <a:rPr lang="pl-PL" sz="2000" dirty="0">
                <a:solidFill>
                  <a:schemeClr val="tx1"/>
                </a:solidFill>
              </a:rPr>
              <a:t> </a:t>
            </a:r>
            <a:r>
              <a:rPr lang="pl-PL" sz="2000" dirty="0" err="1">
                <a:solidFill>
                  <a:schemeClr val="tx1"/>
                </a:solidFill>
              </a:rPr>
              <a:t>dioxide</a:t>
            </a:r>
            <a:r>
              <a:rPr lang="pl-PL" sz="2000" dirty="0">
                <a:solidFill>
                  <a:schemeClr val="tx1"/>
                </a:solidFill>
              </a:rPr>
              <a:t> (SO2) from </a:t>
            </a:r>
            <a:r>
              <a:rPr lang="pl-PL" sz="2000" dirty="0" err="1">
                <a:solidFill>
                  <a:schemeClr val="tx1"/>
                </a:solidFill>
              </a:rPr>
              <a:t>burning</a:t>
            </a:r>
            <a:r>
              <a:rPr lang="pl-PL" sz="2000" dirty="0">
                <a:solidFill>
                  <a:schemeClr val="tx1"/>
                </a:solidFill>
              </a:rPr>
              <a:t> </a:t>
            </a:r>
            <a:r>
              <a:rPr lang="pl-PL" sz="2000" dirty="0" err="1">
                <a:solidFill>
                  <a:schemeClr val="tx1"/>
                </a:solidFill>
              </a:rPr>
              <a:t>fossil</a:t>
            </a:r>
            <a:r>
              <a:rPr lang="pl-PL" sz="2000" dirty="0">
                <a:solidFill>
                  <a:schemeClr val="tx1"/>
                </a:solidFill>
              </a:rPr>
              <a:t> </a:t>
            </a:r>
            <a:r>
              <a:rPr lang="pl-PL" sz="2000" dirty="0" err="1">
                <a:solidFill>
                  <a:schemeClr val="tx1"/>
                </a:solidFill>
              </a:rPr>
              <a:t>fuels</a:t>
            </a:r>
            <a:r>
              <a:rPr lang="pl-PL" sz="2000" dirty="0">
                <a:solidFill>
                  <a:schemeClr val="tx1"/>
                </a:solidFill>
              </a:rPr>
              <a:t>, </a:t>
            </a:r>
            <a:r>
              <a:rPr lang="pl-PL" sz="2000" dirty="0" err="1">
                <a:solidFill>
                  <a:schemeClr val="tx1"/>
                </a:solidFill>
              </a:rPr>
              <a:t>leading</a:t>
            </a:r>
            <a:r>
              <a:rPr lang="pl-PL" sz="2000" dirty="0">
                <a:solidFill>
                  <a:schemeClr val="tx1"/>
                </a:solidFill>
              </a:rPr>
              <a:t> to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a:solidFill>
                  <a:schemeClr val="tx1"/>
                </a:solidFill>
              </a:rPr>
              <a:t>Carbon </a:t>
            </a:r>
            <a:r>
              <a:rPr lang="pl-PL" sz="2000" dirty="0" err="1">
                <a:solidFill>
                  <a:schemeClr val="tx1"/>
                </a:solidFill>
              </a:rPr>
              <a:t>monoxide</a:t>
            </a:r>
            <a:r>
              <a:rPr lang="pl-PL" sz="2000" dirty="0">
                <a:solidFill>
                  <a:schemeClr val="tx1"/>
                </a:solidFill>
              </a:rPr>
              <a:t> (CO), a </a:t>
            </a:r>
            <a:r>
              <a:rPr lang="pl-PL" sz="2000" dirty="0" err="1">
                <a:solidFill>
                  <a:schemeClr val="tx1"/>
                </a:solidFill>
              </a:rPr>
              <a:t>toxic</a:t>
            </a:r>
            <a:r>
              <a:rPr lang="pl-PL" sz="2000" dirty="0">
                <a:solidFill>
                  <a:schemeClr val="tx1"/>
                </a:solidFill>
              </a:rPr>
              <a:t> </a:t>
            </a:r>
            <a:r>
              <a:rPr lang="pl-PL" sz="2000" dirty="0" err="1">
                <a:solidFill>
                  <a:schemeClr val="tx1"/>
                </a:solidFill>
              </a:rPr>
              <a:t>gas</a:t>
            </a:r>
            <a:r>
              <a:rPr lang="pl-PL" sz="2000" dirty="0">
                <a:solidFill>
                  <a:schemeClr val="tx1"/>
                </a:solidFill>
              </a:rPr>
              <a:t> from </a:t>
            </a:r>
            <a:r>
              <a:rPr lang="pl-PL" sz="2000" dirty="0" err="1">
                <a:solidFill>
                  <a:schemeClr val="tx1"/>
                </a:solidFill>
              </a:rPr>
              <a:t>incomplete</a:t>
            </a:r>
            <a:r>
              <a:rPr lang="pl-PL" sz="2000" dirty="0">
                <a:solidFill>
                  <a:schemeClr val="tx1"/>
                </a:solidFill>
              </a:rPr>
              <a:t> </a:t>
            </a:r>
            <a:r>
              <a:rPr lang="pl-PL" sz="2000" dirty="0" err="1">
                <a:solidFill>
                  <a:schemeClr val="tx1"/>
                </a:solidFill>
              </a:rPr>
              <a:t>combustion</a:t>
            </a:r>
            <a:r>
              <a:rPr lang="pl-PL" sz="2000" dirty="0">
                <a:solidFill>
                  <a:schemeClr val="tx1"/>
                </a:solidFill>
              </a:rPr>
              <a:t>.</a:t>
            </a:r>
          </a:p>
          <a:p>
            <a:pPr rtl="0">
              <a:spcAft>
                <a:spcPts val="1200"/>
              </a:spcAft>
              <a:buFont typeface="Wingdings" panose="05000000000000000000" pitchFamily="2" charset="2"/>
              <a:buChar char="ü"/>
            </a:pPr>
            <a:r>
              <a:rPr lang="en-US" sz="2000" dirty="0">
                <a:solidFill>
                  <a:schemeClr val="tx1"/>
                </a:solidFill>
              </a:rPr>
              <a:t>Ammonia (NH3) from agricultural activities and industrial processes</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Ground-level</a:t>
            </a:r>
            <a:r>
              <a:rPr lang="pl-PL" sz="2000" dirty="0">
                <a:solidFill>
                  <a:schemeClr val="tx1"/>
                </a:solidFill>
              </a:rPr>
              <a:t> </a:t>
            </a:r>
            <a:r>
              <a:rPr lang="pl-PL" sz="2000" dirty="0" err="1">
                <a:solidFill>
                  <a:schemeClr val="tx1"/>
                </a:solidFill>
              </a:rPr>
              <a:t>ozone</a:t>
            </a:r>
            <a:r>
              <a:rPr lang="pl-PL" sz="2000" dirty="0">
                <a:solidFill>
                  <a:schemeClr val="tx1"/>
                </a:solidFill>
              </a:rPr>
              <a:t> (O3), a </a:t>
            </a:r>
            <a:r>
              <a:rPr lang="pl-PL" sz="2000" dirty="0" err="1">
                <a:solidFill>
                  <a:schemeClr val="tx1"/>
                </a:solidFill>
              </a:rPr>
              <a:t>harmful</a:t>
            </a:r>
            <a:r>
              <a:rPr lang="pl-PL" sz="2000" dirty="0">
                <a:solidFill>
                  <a:schemeClr val="tx1"/>
                </a:solidFill>
              </a:rPr>
              <a:t> </a:t>
            </a:r>
            <a:r>
              <a:rPr lang="pl-PL" sz="2000" dirty="0" err="1">
                <a:solidFill>
                  <a:schemeClr val="tx1"/>
                </a:solidFill>
              </a:rPr>
              <a:t>air</a:t>
            </a:r>
            <a:r>
              <a:rPr lang="pl-PL" sz="2000" dirty="0">
                <a:solidFill>
                  <a:schemeClr val="tx1"/>
                </a:solidFill>
              </a:rPr>
              <a:t> </a:t>
            </a:r>
            <a:r>
              <a:rPr lang="pl-PL" sz="2000" dirty="0" err="1">
                <a:solidFill>
                  <a:schemeClr val="tx1"/>
                </a:solidFill>
              </a:rPr>
              <a:t>pollutant</a:t>
            </a:r>
            <a:r>
              <a:rPr lang="pl-PL" sz="2000" dirty="0">
                <a:solidFill>
                  <a:schemeClr val="tx1"/>
                </a:solidFill>
              </a:rPr>
              <a:t> from </a:t>
            </a:r>
            <a:r>
              <a:rPr lang="pl-PL" sz="2000" dirty="0" err="1">
                <a:solidFill>
                  <a:schemeClr val="tx1"/>
                </a:solidFill>
              </a:rPr>
              <a:t>chemical</a:t>
            </a:r>
            <a:r>
              <a:rPr lang="pl-PL" sz="2000" dirty="0">
                <a:solidFill>
                  <a:schemeClr val="tx1"/>
                </a:solidFill>
              </a:rPr>
              <a:t> </a:t>
            </a:r>
            <a:r>
              <a:rPr lang="pl-PL" sz="2000" dirty="0" err="1">
                <a:solidFill>
                  <a:schemeClr val="tx1"/>
                </a:solidFill>
              </a:rPr>
              <a:t>reactions</a:t>
            </a:r>
            <a:r>
              <a:rPr lang="pl-PL" sz="2000" dirty="0">
                <a:solidFill>
                  <a:schemeClr val="tx1"/>
                </a:solidFill>
              </a:rPr>
              <a:t> in </a:t>
            </a:r>
            <a:r>
              <a:rPr lang="pl-PL" sz="2000" dirty="0" err="1">
                <a:solidFill>
                  <a:schemeClr val="tx1"/>
                </a:solidFill>
              </a:rPr>
              <a:t>sunlight</a:t>
            </a:r>
            <a:r>
              <a:rPr lang="pl-PL" sz="20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 – Modern Data Platform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2734324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err="1"/>
              <a:t>Ingest</a:t>
            </a:r>
            <a:endParaRPr lang="pl-PL" sz="2600" b="1"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2" y="1509612"/>
            <a:ext cx="5480310" cy="3977640"/>
          </a:xfrm>
        </p:spPr>
        <p:txBody>
          <a:bodyPr rtlCol="0">
            <a:noAutofit/>
          </a:bodyPr>
          <a:lstStyle>
            <a:defPPr>
              <a:defRPr lang="pl-PL"/>
            </a:defPPr>
          </a:lstStyle>
          <a:p>
            <a:pPr rtl="0"/>
            <a:r>
              <a:rPr lang="pl-PL" dirty="0" err="1">
                <a:latin typeface="Segoe UI" panose="020B0502040204020203" pitchFamily="34" charset="0"/>
                <a:cs typeface="Segoe UI" panose="020B0502040204020203" pitchFamily="34" charset="0"/>
              </a:rPr>
              <a:t>Python</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Flask</a:t>
            </a:r>
            <a:r>
              <a:rPr lang="pl-PL" dirty="0">
                <a:latin typeface="Segoe UI" panose="020B0502040204020203" pitchFamily="34" charset="0"/>
                <a:cs typeface="Segoe UI" panose="020B0502040204020203" pitchFamily="34" charset="0"/>
              </a:rPr>
              <a:t> Application </a:t>
            </a:r>
            <a:r>
              <a:rPr lang="pl-PL" dirty="0" err="1">
                <a:latin typeface="Segoe UI" panose="020B0502040204020203" pitchFamily="34" charset="0"/>
                <a:cs typeface="Segoe UI" panose="020B0502040204020203" pitchFamily="34" charset="0"/>
              </a:rPr>
              <a:t>deployed</a:t>
            </a:r>
            <a:r>
              <a:rPr lang="pl-PL" dirty="0">
                <a:latin typeface="Segoe UI" panose="020B0502040204020203" pitchFamily="34" charset="0"/>
                <a:cs typeface="Segoe UI" panose="020B0502040204020203" pitchFamily="34" charset="0"/>
              </a:rPr>
              <a:t> on </a:t>
            </a:r>
            <a:r>
              <a:rPr lang="pl-PL" dirty="0" err="1">
                <a:latin typeface="Segoe UI" panose="020B0502040204020203" pitchFamily="34" charset="0"/>
                <a:cs typeface="Segoe UI" panose="020B0502040204020203" pitchFamily="34" charset="0"/>
              </a:rPr>
              <a:t>Azure</a:t>
            </a:r>
            <a:endParaRPr lang="en-US" dirty="0">
              <a:latin typeface="Segoe UI" panose="020B0502040204020203" pitchFamily="34" charset="0"/>
              <a:cs typeface="Segoe UI" panose="020B0502040204020203" pitchFamily="34" charset="0"/>
            </a:endParaRPr>
          </a:p>
          <a:p>
            <a:pPr rtl="0"/>
            <a:r>
              <a:rPr lang="pl-PL" dirty="0" err="1">
                <a:latin typeface="Segoe UI" panose="020B0502040204020203" pitchFamily="34" charset="0"/>
                <a:cs typeface="Segoe UI" panose="020B0502040204020203" pitchFamily="34" charset="0"/>
              </a:rPr>
              <a:t>Scheduler</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reading</a:t>
            </a:r>
            <a:r>
              <a:rPr lang="pl-PL" dirty="0">
                <a:latin typeface="Segoe UI" panose="020B0502040204020203" pitchFamily="34" charset="0"/>
                <a:cs typeface="Segoe UI" panose="020B0502040204020203" pitchFamily="34" charset="0"/>
              </a:rPr>
              <a:t> data from Open </a:t>
            </a:r>
            <a:r>
              <a:rPr lang="pl-PL" dirty="0" err="1">
                <a:latin typeface="Segoe UI" panose="020B0502040204020203" pitchFamily="34" charset="0"/>
                <a:cs typeface="Segoe UI" panose="020B0502040204020203" pitchFamily="34" charset="0"/>
              </a:rPr>
              <a:t>Weather</a:t>
            </a:r>
            <a:r>
              <a:rPr lang="pl-PL" dirty="0">
                <a:latin typeface="Segoe UI" panose="020B0502040204020203" pitchFamily="34" charset="0"/>
                <a:cs typeface="Segoe UI" panose="020B0502040204020203" pitchFamily="34" charset="0"/>
              </a:rPr>
              <a:t> API and </a:t>
            </a:r>
            <a:r>
              <a:rPr lang="pl-PL" dirty="0" err="1">
                <a:latin typeface="Segoe UI" panose="020B0502040204020203" pitchFamily="34" charset="0"/>
                <a:cs typeface="Segoe UI" panose="020B0502040204020203" pitchFamily="34" charset="0"/>
              </a:rPr>
              <a:t>sweaping</a:t>
            </a:r>
            <a:r>
              <a:rPr lang="pl-PL" dirty="0">
                <a:latin typeface="Segoe UI" panose="020B0502040204020203" pitchFamily="34" charset="0"/>
                <a:cs typeface="Segoe UI" panose="020B0502040204020203" pitchFamily="34" charset="0"/>
              </a:rPr>
              <a:t> the </a:t>
            </a:r>
            <a:r>
              <a:rPr lang="pl-PL" dirty="0" err="1">
                <a:latin typeface="Segoe UI" panose="020B0502040204020203" pitchFamily="34" charset="0"/>
                <a:cs typeface="Segoe UI" panose="020B0502040204020203" pitchFamily="34" charset="0"/>
              </a:rPr>
              <a:t>coordinates</a:t>
            </a:r>
            <a:r>
              <a:rPr lang="pl-PL" dirty="0">
                <a:latin typeface="Segoe UI" panose="020B0502040204020203" pitchFamily="34" charset="0"/>
                <a:cs typeface="Segoe UI" panose="020B0502040204020203" pitchFamily="34" charset="0"/>
              </a:rPr>
              <a:t> of Europe</a:t>
            </a:r>
            <a:endParaRPr lang="en-US" dirty="0">
              <a:latin typeface="Segoe UI" panose="020B0502040204020203" pitchFamily="34" charset="0"/>
              <a:cs typeface="Segoe UI" panose="020B0502040204020203" pitchFamily="34" charset="0"/>
            </a:endParaRPr>
          </a:p>
          <a:p>
            <a:pPr rtl="0"/>
            <a:r>
              <a:rPr lang="pl-PL" dirty="0">
                <a:latin typeface="Segoe UI" panose="020B0502040204020203" pitchFamily="34" charset="0"/>
                <a:cs typeface="Segoe UI" panose="020B0502040204020203" pitchFamily="34" charset="0"/>
              </a:rPr>
              <a:t>Kafka </a:t>
            </a:r>
            <a:r>
              <a:rPr lang="pl-PL" dirty="0" err="1">
                <a:latin typeface="Segoe UI" panose="020B0502040204020203" pitchFamily="34" charset="0"/>
                <a:cs typeface="Segoe UI" panose="020B0502040204020203" pitchFamily="34" charset="0"/>
              </a:rPr>
              <a:t>producer</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written</a:t>
            </a:r>
            <a:r>
              <a:rPr lang="pl-PL" dirty="0">
                <a:latin typeface="Segoe UI" panose="020B0502040204020203" pitchFamily="34" charset="0"/>
                <a:cs typeface="Segoe UI" panose="020B0502040204020203" pitchFamily="34" charset="0"/>
              </a:rPr>
              <a:t> in </a:t>
            </a:r>
            <a:r>
              <a:rPr lang="pl-PL" dirty="0" err="1">
                <a:latin typeface="Segoe UI" panose="020B0502040204020203" pitchFamily="34" charset="0"/>
                <a:cs typeface="Segoe UI" panose="020B0502040204020203" pitchFamily="34" charset="0"/>
              </a:rPr>
              <a:t>Python</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that</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sends</a:t>
            </a:r>
            <a:r>
              <a:rPr lang="pl-PL" dirty="0">
                <a:latin typeface="Segoe UI" panose="020B0502040204020203" pitchFamily="34" charset="0"/>
                <a:cs typeface="Segoe UI" panose="020B0502040204020203" pitchFamily="34" charset="0"/>
              </a:rPr>
              <a:t> the </a:t>
            </a:r>
            <a:r>
              <a:rPr lang="pl-PL" dirty="0" err="1">
                <a:latin typeface="Segoe UI" panose="020B0502040204020203" pitchFamily="34" charset="0"/>
                <a:cs typeface="Segoe UI" panose="020B0502040204020203" pitchFamily="34" charset="0"/>
              </a:rPr>
              <a:t>raw</a:t>
            </a:r>
            <a:r>
              <a:rPr lang="pl-PL" dirty="0">
                <a:latin typeface="Segoe UI" panose="020B0502040204020203" pitchFamily="34" charset="0"/>
                <a:cs typeface="Segoe UI" panose="020B0502040204020203" pitchFamily="34" charset="0"/>
              </a:rPr>
              <a:t> data to </a:t>
            </a:r>
            <a:r>
              <a:rPr lang="pl-PL" dirty="0" err="1">
                <a:latin typeface="Segoe UI" panose="020B0502040204020203" pitchFamily="34" charset="0"/>
                <a:cs typeface="Segoe UI" panose="020B0502040204020203" pitchFamily="34" charset="0"/>
              </a:rPr>
              <a:t>Azure</a:t>
            </a:r>
            <a:r>
              <a:rPr lang="pl-PL" dirty="0">
                <a:latin typeface="Segoe UI" panose="020B0502040204020203" pitchFamily="34" charset="0"/>
                <a:cs typeface="Segoe UI" panose="020B0502040204020203" pitchFamily="34" charset="0"/>
              </a:rPr>
              <a:t> Event </a:t>
            </a:r>
            <a:r>
              <a:rPr lang="pl-PL" dirty="0" err="1">
                <a:latin typeface="Segoe UI" panose="020B0502040204020203" pitchFamily="34" charset="0"/>
                <a:cs typeface="Segoe UI" panose="020B0502040204020203" pitchFamily="34" charset="0"/>
              </a:rPr>
              <a:t>Hubs</a:t>
            </a:r>
            <a:endParaRPr lang="en-US" dirty="0">
              <a:latin typeface="Segoe UI" panose="020B0502040204020203" pitchFamily="34" charset="0"/>
              <a:cs typeface="Segoe UI" panose="020B0502040204020203" pitchFamily="34" charset="0"/>
            </a:endParaRP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572</TotalTime>
  <Words>3186</Words>
  <Application>Microsoft Office PowerPoint</Application>
  <PresentationFormat>Widescreen</PresentationFormat>
  <Paragraphs>229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Menlo</vt:lpstr>
      <vt:lpstr>Segoe UI</vt:lpstr>
      <vt:lpstr>Segoe UI Semibold</vt:lpstr>
      <vt:lpstr>Söhne</vt:lpstr>
      <vt:lpstr>Wingdings</vt:lpstr>
      <vt:lpstr>Motyw pakietu Office</vt:lpstr>
      <vt:lpstr>Processing Data on Air Pollution in Europe on a Modern Data Platform</vt:lpstr>
      <vt:lpstr>Air Pollution: Defining the Problem</vt:lpstr>
      <vt:lpstr>Data Source – Open Weather API</vt:lpstr>
      <vt:lpstr>Steps – Modern Data Platform</vt:lpstr>
      <vt:lpstr>Ingest</vt:lpstr>
      <vt:lpstr>Data Source</vt:lpstr>
      <vt:lpstr>Data Model</vt:lpstr>
      <vt:lpstr>Data Cleaning</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Ślusarczyk Piotr</cp:lastModifiedBy>
  <cp:revision>65</cp:revision>
  <dcterms:created xsi:type="dcterms:W3CDTF">2023-12-25T10:46:21Z</dcterms:created>
  <dcterms:modified xsi:type="dcterms:W3CDTF">2024-03-26T08:30:20Z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