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9" r:id="rId5"/>
    <p:sldId id="282" r:id="rId6"/>
    <p:sldId id="281" r:id="rId7"/>
    <p:sldId id="267" r:id="rId8"/>
    <p:sldId id="262" r:id="rId9"/>
    <p:sldId id="268" r:id="rId10"/>
    <p:sldId id="266" r:id="rId11"/>
    <p:sldId id="270" r:id="rId12"/>
    <p:sldId id="273" r:id="rId13"/>
    <p:sldId id="271" r:id="rId14"/>
    <p:sldId id="275" r:id="rId15"/>
    <p:sldId id="274" r:id="rId16"/>
    <p:sldId id="277" r:id="rId17"/>
    <p:sldId id="278" r:id="rId18"/>
    <p:sldId id="279" r:id="rId19"/>
    <p:sldId id="280" r:id="rId20"/>
    <p:sldId id="265" r:id="rId21"/>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538" autoAdjust="0"/>
    <p:restoredTop sz="94692"/>
  </p:normalViewPr>
  <p:slideViewPr>
    <p:cSldViewPr snapToGrid="0" snapToObjects="1">
      <p:cViewPr>
        <p:scale>
          <a:sx n="75" d="100"/>
          <a:sy n="75" d="100"/>
        </p:scale>
        <p:origin x="156" y="210"/>
      </p:cViewPr>
      <p:guideLst>
        <p:guide orient="horz" pos="2160"/>
        <p:guide pos="3840"/>
      </p:guideLst>
    </p:cSldViewPr>
  </p:slideViewPr>
  <p:notesTextViewPr>
    <p:cViewPr>
      <p:scale>
        <a:sx n="1" d="1"/>
        <a:sy n="1" d="1"/>
      </p:scale>
      <p:origin x="0" y="0"/>
    </p:cViewPr>
  </p:notesTextViewPr>
  <p:notesViewPr>
    <p:cSldViewPr snapToGrid="0" snapToObjects="1">
      <p:cViewPr>
        <p:scale>
          <a:sx n="150" d="100"/>
          <a:sy n="150" d="100"/>
        </p:scale>
        <p:origin x="1512" y="-13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custT="1"/>
      <dgm:spPr>
        <a:solidFill>
          <a:schemeClr val="accent1"/>
        </a:solidFill>
        <a:ln>
          <a:solidFill>
            <a:schemeClr val="accent1"/>
          </a:solidFill>
        </a:ln>
      </dgm:spPr>
      <dgm:t>
        <a:bodyPr rtlCol="0"/>
        <a:lstStyle/>
        <a:p>
          <a:pPr rtl="0"/>
          <a:r>
            <a:rPr lang="pl-PL" sz="1400" noProof="0" dirty="0" err="1"/>
            <a:t>Ingest</a:t>
          </a:r>
          <a:endParaRPr lang="pl-PL" sz="1400"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pl-PL" b="0" i="0" u="none" noProof="0" dirty="0" err="1"/>
            <a:t>Extracting</a:t>
          </a:r>
          <a:r>
            <a:rPr lang="pl-PL" b="0" i="0" u="none" noProof="0" dirty="0"/>
            <a:t> data from API,</a:t>
          </a:r>
        </a:p>
        <a:p>
          <a:pPr rtl="0"/>
          <a:r>
            <a:rPr lang="pl-PL" b="0" i="0" u="none" noProof="0" dirty="0" err="1"/>
            <a:t>copying</a:t>
          </a:r>
          <a:r>
            <a:rPr lang="pl-PL" b="0" i="0" u="none" noProof="0" dirty="0"/>
            <a:t> CSV </a:t>
          </a:r>
          <a:r>
            <a:rPr lang="pl-PL" b="0" i="0" u="none" noProof="0" dirty="0" err="1"/>
            <a:t>files</a:t>
          </a:r>
          <a:r>
            <a:rPr lang="pl-PL" b="0" i="0" u="none" noProof="0" dirty="0"/>
            <a:t> for data </a:t>
          </a:r>
          <a:r>
            <a:rPr lang="pl-PL" b="0" i="0" u="none" noProof="0" dirty="0" err="1"/>
            <a:t>enrichment</a:t>
          </a:r>
          <a:r>
            <a:rPr lang="pl-PL" b="0" i="0" u="none" noProof="0" dirty="0"/>
            <a:t>.</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custT="1"/>
      <dgm:spPr>
        <a:solidFill>
          <a:schemeClr val="accent4"/>
        </a:solidFill>
        <a:ln>
          <a:solidFill>
            <a:schemeClr val="accent4"/>
          </a:solidFill>
        </a:ln>
      </dgm:spPr>
      <dgm:t>
        <a:bodyPr rtlCol="0"/>
        <a:lstStyle/>
        <a:p>
          <a:pPr rtl="0"/>
          <a:r>
            <a:rPr lang="en-US" sz="1400" b="0" i="0" dirty="0"/>
            <a:t>St</a:t>
          </a:r>
          <a:r>
            <a:rPr lang="pl-PL" sz="1400" b="0" i="0" dirty="0" err="1"/>
            <a:t>orage</a:t>
          </a:r>
          <a:endParaRPr lang="pl-PL" sz="1400"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a:t>
          </a:r>
          <a:r>
            <a:rPr lang="pl-PL" b="1" i="0" u="none" noProof="0" dirty="0"/>
            <a:t>3</a:t>
          </a:r>
          <a:endParaRPr lang="en-US" b="1" i="0" u="none" noProof="0" dirty="0"/>
        </a:p>
        <a:p>
          <a:pPr rtl="0"/>
          <a:r>
            <a:rPr lang="pl-PL" b="0" i="0" u="none" noProof="0" dirty="0" err="1"/>
            <a:t>Saving</a:t>
          </a:r>
          <a:r>
            <a:rPr lang="pl-PL" b="0" i="0" u="none" noProof="0" dirty="0"/>
            <a:t> data from Kafka </a:t>
          </a:r>
          <a:r>
            <a:rPr lang="pl-PL" b="0" i="0" u="none" noProof="0" dirty="0" err="1"/>
            <a:t>consumer</a:t>
          </a:r>
          <a:r>
            <a:rPr lang="pl-PL" b="0" i="0" u="none" noProof="0" dirty="0"/>
            <a:t> to a Delta </a:t>
          </a:r>
          <a:r>
            <a:rPr lang="pl-PL" b="0" i="0" u="none" noProof="0" dirty="0" err="1"/>
            <a:t>table</a:t>
          </a:r>
          <a:r>
            <a:rPr lang="pl-PL" b="0" i="0" u="none" noProof="0" dirty="0"/>
            <a:t>, </a:t>
          </a:r>
          <a:r>
            <a:rPr lang="en-US" b="0" i="0" u="none" noProof="0" dirty="0"/>
            <a:t>copying CSV files to DBFS.</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custT="1"/>
      <dgm:spPr>
        <a:solidFill>
          <a:schemeClr val="accent5"/>
        </a:solidFill>
        <a:ln>
          <a:solidFill>
            <a:schemeClr val="accent5"/>
          </a:solidFill>
        </a:ln>
      </dgm:spPr>
      <dgm:t>
        <a:bodyPr rtlCol="0"/>
        <a:lstStyle/>
        <a:p>
          <a:pPr rtl="0"/>
          <a:r>
            <a:rPr lang="pl-PL" sz="1400" noProof="0" dirty="0"/>
            <a:t>Processing</a:t>
          </a:r>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a:t>
          </a:r>
          <a:r>
            <a:rPr lang="pl-PL" b="1" i="0" u="none" noProof="0" dirty="0"/>
            <a:t>4</a:t>
          </a:r>
          <a:endParaRPr lang="en-US" b="1" i="0" u="none" noProof="0" dirty="0"/>
        </a:p>
        <a:p>
          <a:pPr rtl="0"/>
          <a:r>
            <a:rPr lang="en-US" b="0" i="0" u="none" noProof="0" dirty="0"/>
            <a:t>In Spark</a:t>
          </a:r>
          <a:r>
            <a:rPr lang="pl-PL" b="0" i="0" u="none" noProof="0" dirty="0"/>
            <a:t>:</a:t>
          </a:r>
          <a:r>
            <a:rPr lang="en-US" b="0" i="0" u="none" noProof="0" dirty="0"/>
            <a:t> </a:t>
          </a:r>
          <a:r>
            <a:rPr lang="pl-PL" b="0" i="0" u="none" noProof="0" dirty="0" err="1"/>
            <a:t>converting</a:t>
          </a:r>
          <a:r>
            <a:rPr lang="pl-PL" b="0" i="0" u="none" noProof="0" dirty="0"/>
            <a:t> data to </a:t>
          </a:r>
          <a:r>
            <a:rPr lang="pl-PL" b="0" i="0" u="none" noProof="0" dirty="0" err="1"/>
            <a:t>proper</a:t>
          </a:r>
          <a:r>
            <a:rPr lang="pl-PL" b="0" i="0" u="none" noProof="0" dirty="0"/>
            <a:t> </a:t>
          </a:r>
          <a:r>
            <a:rPr lang="pl-PL" b="0" i="0" u="none" noProof="0" dirty="0" err="1"/>
            <a:t>schemas</a:t>
          </a:r>
          <a:r>
            <a:rPr lang="pl-PL" b="0" i="0" u="none" noProof="0" dirty="0"/>
            <a:t> and </a:t>
          </a:r>
          <a:r>
            <a:rPr lang="pl-PL" b="0" i="0" u="none" noProof="0" dirty="0" err="1"/>
            <a:t>cleaning</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custT="1"/>
      <dgm:spPr>
        <a:solidFill>
          <a:schemeClr val="accent6"/>
        </a:solidFill>
        <a:ln>
          <a:solidFill>
            <a:schemeClr val="accent6"/>
          </a:solidFill>
        </a:ln>
      </dgm:spPr>
      <dgm:t>
        <a:bodyPr rtlCol="0"/>
        <a:lstStyle/>
        <a:p>
          <a:pPr rtl="0"/>
          <a:r>
            <a:rPr lang="pl-PL" sz="1400" noProof="0" dirty="0"/>
            <a:t>Analysis</a:t>
          </a:r>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a:t>
          </a:r>
          <a:r>
            <a:rPr lang="pl-PL" b="1" i="0" u="none" noProof="0" dirty="0"/>
            <a:t>5</a:t>
          </a:r>
          <a:endParaRPr lang="en-US" b="1" i="0" u="none" noProof="0" dirty="0"/>
        </a:p>
        <a:p>
          <a:pPr rtl="0"/>
          <a:r>
            <a:rPr lang="en-US" b="0" i="0" u="none" noProof="0" dirty="0"/>
            <a:t>In Spark</a:t>
          </a:r>
          <a:r>
            <a:rPr lang="pl-PL" b="0" i="0" u="none" noProof="0" dirty="0"/>
            <a:t>:</a:t>
          </a:r>
          <a:r>
            <a:rPr lang="en-US" b="0" i="0" u="none" noProof="0" dirty="0"/>
            <a:t> </a:t>
          </a:r>
          <a:r>
            <a:rPr lang="pl-PL" b="0" i="0" u="none" noProof="0" dirty="0" err="1"/>
            <a:t>sorting</a:t>
          </a:r>
          <a:r>
            <a:rPr lang="pl-PL" b="0" i="0" u="none" noProof="0" dirty="0"/>
            <a:t>, </a:t>
          </a:r>
          <a:r>
            <a:rPr lang="pl-PL" b="0" i="0" u="none" noProof="0" dirty="0" err="1"/>
            <a:t>aggregating</a:t>
          </a:r>
          <a:r>
            <a:rPr lang="pl-PL" b="0" i="0" u="none" noProof="0" dirty="0"/>
            <a:t>, </a:t>
          </a:r>
          <a:r>
            <a:rPr lang="pl-PL" b="0" i="0" u="none" noProof="0" dirty="0" err="1"/>
            <a:t>determining</a:t>
          </a:r>
          <a:r>
            <a:rPr lang="pl-PL" b="0" i="0" u="none" noProof="0" dirty="0"/>
            <a:t> </a:t>
          </a:r>
          <a:r>
            <a:rPr lang="pl-PL" b="0" i="0" u="none" noProof="0" dirty="0" err="1"/>
            <a:t>coefficients</a:t>
          </a:r>
          <a:r>
            <a:rPr lang="pl-PL" b="0" i="0" u="none" noProof="0" dirty="0"/>
            <a:t>.</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custT="1"/>
      <dgm:spPr>
        <a:solidFill>
          <a:schemeClr val="accent6">
            <a:lumMod val="75000"/>
          </a:schemeClr>
        </a:solidFill>
      </dgm:spPr>
      <dgm:t>
        <a:bodyPr rtlCol="0"/>
        <a:lstStyle/>
        <a:p>
          <a:pPr rtl="0"/>
          <a:r>
            <a:rPr lang="pl-PL" sz="1400" noProof="0" dirty="0" err="1"/>
            <a:t>Serving</a:t>
          </a:r>
          <a:endParaRPr lang="pl-PL" sz="1400"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a:t>
          </a:r>
          <a:r>
            <a:rPr lang="pl-PL" b="1" i="0" u="none" noProof="0" dirty="0"/>
            <a:t>6</a:t>
          </a:r>
          <a:endParaRPr lang="en-US" b="1" i="0" u="none" noProof="0" dirty="0"/>
        </a:p>
        <a:p>
          <a:pPr rtl="0"/>
          <a:r>
            <a:rPr lang="pl-PL" noProof="0" dirty="0" err="1"/>
            <a:t>Storying</a:t>
          </a:r>
          <a:r>
            <a:rPr lang="pl-PL" noProof="0" dirty="0"/>
            <a:t> data in </a:t>
          </a:r>
          <a:r>
            <a:rPr lang="pl-PL" noProof="0" dirty="0" err="1"/>
            <a:t>Azure</a:t>
          </a:r>
          <a:r>
            <a:rPr lang="pl-PL" noProof="0" dirty="0"/>
            <a:t> SQL Database, </a:t>
          </a:r>
          <a:r>
            <a:rPr lang="pl-PL" noProof="0" dirty="0" err="1"/>
            <a:t>Dispalying</a:t>
          </a:r>
          <a:r>
            <a:rPr lang="pl-PL" noProof="0" dirty="0"/>
            <a:t> </a:t>
          </a:r>
          <a:r>
            <a:rPr lang="pl-PL" noProof="0" dirty="0" err="1"/>
            <a:t>figures</a:t>
          </a:r>
          <a:r>
            <a:rPr lang="pl-PL" noProof="0" dirty="0"/>
            <a:t> and </a:t>
          </a:r>
          <a:r>
            <a:rPr lang="pl-PL" noProof="0" dirty="0" err="1"/>
            <a:t>maps</a:t>
          </a:r>
          <a:r>
            <a:rPr lang="pl-PL" noProof="0" dirty="0"/>
            <a:t> in </a:t>
          </a:r>
          <a:r>
            <a:rPr lang="pl-PL" noProof="0" dirty="0" err="1"/>
            <a:t>an</a:t>
          </a:r>
          <a:r>
            <a:rPr lang="pl-PL" noProof="0" dirty="0"/>
            <a:t> </a:t>
          </a:r>
          <a:r>
            <a:rPr lang="pl-PL" noProof="0" dirty="0" err="1"/>
            <a:t>Azure</a:t>
          </a:r>
          <a:r>
            <a:rPr lang="pl-PL" noProof="0" dirty="0"/>
            <a:t> </a:t>
          </a:r>
          <a:r>
            <a:rPr lang="pl-PL" noProof="0" dirty="0" err="1"/>
            <a:t>App</a:t>
          </a:r>
          <a:r>
            <a:rPr lang="pl-PL" noProof="0" dirty="0"/>
            <a:t> Service </a:t>
          </a:r>
          <a:r>
            <a:rPr lang="pl-PL" noProof="0" dirty="0" err="1"/>
            <a:t>application</a:t>
          </a:r>
          <a:r>
            <a:rPr lang="pl-PL" noProof="0" dirty="0"/>
            <a:t>.</a:t>
          </a:r>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08D92C00-0E82-46DF-A64E-ED494E39D6B6}">
      <dgm:prSet phldrT="[Text]" custT="1"/>
      <dgm:spPr>
        <a:solidFill>
          <a:schemeClr val="tx1">
            <a:lumMod val="95000"/>
            <a:lumOff val="5000"/>
          </a:schemeClr>
        </a:solidFill>
        <a:ln>
          <a:solidFill>
            <a:schemeClr val="accent4"/>
          </a:solidFill>
        </a:ln>
      </dgm:spPr>
      <dgm:t>
        <a:bodyPr rtlCol="0"/>
        <a:lstStyle/>
        <a:p>
          <a:pPr rtl="0"/>
          <a:r>
            <a:rPr lang="pl-PL" sz="1400" noProof="0" dirty="0"/>
            <a:t>Streaming</a:t>
          </a:r>
        </a:p>
      </dgm:t>
    </dgm:pt>
    <dgm:pt modelId="{0550D7DF-3EDB-48FB-89CC-AE03ED1BF7F8}" type="parTrans" cxnId="{F92C866F-20C1-4FB0-A92D-0841FC3FAB59}">
      <dgm:prSet/>
      <dgm:spPr/>
      <dgm:t>
        <a:bodyPr/>
        <a:lstStyle/>
        <a:p>
          <a:endParaRPr lang="pl-PL"/>
        </a:p>
      </dgm:t>
    </dgm:pt>
    <dgm:pt modelId="{2E956FF2-FE9A-4DFE-BFED-A4D0DBDDB36B}" type="sibTrans" cxnId="{F92C866F-20C1-4FB0-A92D-0841FC3FAB59}">
      <dgm:prSet/>
      <dgm:spPr/>
      <dgm:t>
        <a:bodyPr/>
        <a:lstStyle/>
        <a:p>
          <a:endParaRPr lang="pl-PL"/>
        </a:p>
      </dgm:t>
    </dgm:pt>
    <dgm:pt modelId="{A8710285-698B-4C95-82A0-EE9D3558D564}">
      <dgm:prSet phldrT="[Text]"/>
      <dgm:spPr>
        <a:noFill/>
        <a:ln>
          <a:noFill/>
        </a:ln>
      </dgm:spPr>
      <dgm:t>
        <a:bodyPr rtlCol="0"/>
        <a:lstStyle/>
        <a:p>
          <a:pPr rtl="0"/>
          <a:r>
            <a:rPr lang="en-US" b="1" i="0" u="none" noProof="0" dirty="0"/>
            <a:t>Step </a:t>
          </a:r>
          <a:r>
            <a:rPr lang="pl-PL" b="1" i="0" u="none" noProof="0" dirty="0"/>
            <a:t>2</a:t>
          </a:r>
          <a:endParaRPr lang="en-US" b="1" i="0" u="none" noProof="0" dirty="0"/>
        </a:p>
        <a:p>
          <a:pPr rtl="0"/>
          <a:r>
            <a:rPr lang="pl-PL" b="0" noProof="0" dirty="0"/>
            <a:t>Streaming data from </a:t>
          </a:r>
          <a:r>
            <a:rPr lang="pl-PL" b="0" noProof="0" dirty="0" err="1"/>
            <a:t>Azure</a:t>
          </a:r>
          <a:r>
            <a:rPr lang="pl-PL" b="0" noProof="0" dirty="0"/>
            <a:t> </a:t>
          </a:r>
          <a:r>
            <a:rPr lang="pl-PL" b="0" noProof="0" dirty="0" err="1"/>
            <a:t>App</a:t>
          </a:r>
          <a:r>
            <a:rPr lang="pl-PL" b="0" noProof="0" dirty="0"/>
            <a:t> Service </a:t>
          </a:r>
          <a:r>
            <a:rPr lang="pl-PL" b="0" noProof="0" dirty="0" err="1"/>
            <a:t>application</a:t>
          </a:r>
          <a:r>
            <a:rPr lang="pl-PL" b="0" noProof="0" dirty="0"/>
            <a:t> </a:t>
          </a:r>
          <a:r>
            <a:rPr lang="pl-PL" b="0" noProof="0" dirty="0" err="1"/>
            <a:t>through</a:t>
          </a:r>
          <a:r>
            <a:rPr lang="pl-PL" b="0" noProof="0" dirty="0"/>
            <a:t> Kafka</a:t>
          </a:r>
        </a:p>
      </dgm:t>
    </dgm:pt>
    <dgm:pt modelId="{02432A7E-675A-48F3-8F29-196293C64AB1}" type="parTrans" cxnId="{2B314C5E-8665-454F-85C1-156BC537A6E4}">
      <dgm:prSet/>
      <dgm:spPr/>
      <dgm:t>
        <a:bodyPr/>
        <a:lstStyle/>
        <a:p>
          <a:endParaRPr lang="pl-PL"/>
        </a:p>
      </dgm:t>
    </dgm:pt>
    <dgm:pt modelId="{DD6EC4FF-F1AD-464A-B9F3-01234990D8C9}" type="sibTrans" cxnId="{2B314C5E-8665-454F-85C1-156BC537A6E4}">
      <dgm:prSet/>
      <dgm:spPr/>
      <dgm:t>
        <a:bodyPr/>
        <a:lstStyle/>
        <a:p>
          <a:endParaRPr lang="pl-PL"/>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6">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6">
        <dgm:presLayoutVars>
          <dgm:bulletEnabled val="1"/>
        </dgm:presLayoutVars>
      </dgm:prSet>
      <dgm:spPr/>
    </dgm:pt>
    <dgm:pt modelId="{6BA46904-CB7C-4538-BD49-D3891EF19552}" type="pres">
      <dgm:prSet presAssocID="{4259F840-24E7-476F-9F30-482E46395856}" presName="ConnectLine1" presStyleLbl="sibTrans1D1" presStyleIdx="0" presStyleCnt="6"/>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6"/>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46690BCA-710C-4010-9DCF-F4D4A50CAA40}" type="pres">
      <dgm:prSet presAssocID="{08D92C00-0E82-46DF-A64E-ED494E39D6B6}" presName="composite1" presStyleCnt="0"/>
      <dgm:spPr/>
    </dgm:pt>
    <dgm:pt modelId="{A650D2B0-52E8-40D9-8AD6-A5170B43F474}" type="pres">
      <dgm:prSet presAssocID="{08D92C00-0E82-46DF-A64E-ED494E39D6B6}" presName="parent1" presStyleLbl="alignNode1" presStyleIdx="1" presStyleCnt="6">
        <dgm:presLayoutVars>
          <dgm:chMax val="1"/>
          <dgm:chPref val="1"/>
          <dgm:bulletEnabled val="1"/>
        </dgm:presLayoutVars>
      </dgm:prSet>
      <dgm:spPr/>
    </dgm:pt>
    <dgm:pt modelId="{D62C5F86-63B4-47B4-BA32-1AABF77400AC}" type="pres">
      <dgm:prSet presAssocID="{08D92C00-0E82-46DF-A64E-ED494E39D6B6}" presName="Childtext1" presStyleLbl="revTx" presStyleIdx="1" presStyleCnt="6">
        <dgm:presLayoutVars>
          <dgm:bulletEnabled val="1"/>
        </dgm:presLayoutVars>
      </dgm:prSet>
      <dgm:spPr/>
    </dgm:pt>
    <dgm:pt modelId="{E3A52D82-1671-42BA-B666-21F555A2B3A7}" type="pres">
      <dgm:prSet presAssocID="{08D92C00-0E82-46DF-A64E-ED494E39D6B6}" presName="ConnectLine1" presStyleLbl="sibTrans1D1" presStyleIdx="1" presStyleCnt="6"/>
      <dgm:spPr>
        <a:noFill/>
        <a:ln w="6350" cap="flat" cmpd="sng" algn="ctr">
          <a:solidFill>
            <a:schemeClr val="accent3">
              <a:hueOff val="0"/>
              <a:satOff val="0"/>
              <a:lumOff val="0"/>
              <a:alphaOff val="0"/>
            </a:schemeClr>
          </a:solidFill>
          <a:prstDash val="dash"/>
          <a:miter lim="800000"/>
        </a:ln>
        <a:effectLst/>
      </dgm:spPr>
    </dgm:pt>
    <dgm:pt modelId="{24956AC7-7F23-4DF3-8721-5FE06DC461CA}" type="pres">
      <dgm:prSet presAssocID="{08D92C00-0E82-46DF-A64E-ED494E39D6B6}" presName="ConnectLineEnd1" presStyleLbl="lnNode1" presStyleIdx="1" presStyleCnt="6"/>
      <dgm:spPr/>
    </dgm:pt>
    <dgm:pt modelId="{C2BFD16F-F72B-435F-AB0B-56F115528688}" type="pres">
      <dgm:prSet presAssocID="{08D92C00-0E82-46DF-A64E-ED494E39D6B6}" presName="EmptyPane1" presStyleCnt="0"/>
      <dgm:spPr/>
    </dgm:pt>
    <dgm:pt modelId="{3C5999A7-2D40-4FBB-8E86-2662FA6B84C4}" type="pres">
      <dgm:prSet presAssocID="{2E956FF2-FE9A-4DFE-BFED-A4D0DBDDB36B}"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2" presStyleCnt="6">
        <dgm:presLayoutVars>
          <dgm:chMax val="1"/>
          <dgm:chPref val="1"/>
          <dgm:bulletEnabled val="1"/>
        </dgm:presLayoutVars>
      </dgm:prSet>
      <dgm:spPr/>
    </dgm:pt>
    <dgm:pt modelId="{FEBD3C2A-A340-470A-A475-AE614EA07678}" type="pres">
      <dgm:prSet presAssocID="{E4033A39-DCC4-4038-9562-AEDDBBB37A99}" presName="Childtext1" presStyleLbl="revTx" presStyleIdx="2" presStyleCnt="6">
        <dgm:presLayoutVars>
          <dgm:bulletEnabled val="1"/>
        </dgm:presLayoutVars>
      </dgm:prSet>
      <dgm:spPr/>
    </dgm:pt>
    <dgm:pt modelId="{080474C8-0FEA-4FD1-97F1-0978CFB4A37F}" type="pres">
      <dgm:prSet presAssocID="{E4033A39-DCC4-4038-9562-AEDDBBB37A99}" presName="ConnectLine1" presStyleLbl="sibTrans1D1" presStyleIdx="2" presStyleCnt="6"/>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2" presStyleCnt="6"/>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3" presStyleCnt="6">
        <dgm:presLayoutVars>
          <dgm:chMax val="1"/>
          <dgm:chPref val="1"/>
          <dgm:bulletEnabled val="1"/>
        </dgm:presLayoutVars>
      </dgm:prSet>
      <dgm:spPr/>
    </dgm:pt>
    <dgm:pt modelId="{80CDBBF8-C6B4-4166-87C1-DC9120CC7586}" type="pres">
      <dgm:prSet presAssocID="{87BF7896-20EA-4E8F-B6F4-A34EC5C9CB50}" presName="Childtext1" presStyleLbl="revTx" presStyleIdx="3" presStyleCnt="6">
        <dgm:presLayoutVars>
          <dgm:bulletEnabled val="1"/>
        </dgm:presLayoutVars>
      </dgm:prSet>
      <dgm:spPr/>
    </dgm:pt>
    <dgm:pt modelId="{89759DE5-9F8A-470E-A6D8-F13BB4DEE93D}" type="pres">
      <dgm:prSet presAssocID="{87BF7896-20EA-4E8F-B6F4-A34EC5C9CB50}" presName="ConnectLine1" presStyleLbl="sibTrans1D1" presStyleIdx="3" presStyleCnt="6"/>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3" presStyleCnt="6"/>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4" presStyleCnt="6">
        <dgm:presLayoutVars>
          <dgm:chMax val="1"/>
          <dgm:chPref val="1"/>
          <dgm:bulletEnabled val="1"/>
        </dgm:presLayoutVars>
      </dgm:prSet>
      <dgm:spPr/>
    </dgm:pt>
    <dgm:pt modelId="{36210ACA-E081-40B5-87EC-500863B13ADD}" type="pres">
      <dgm:prSet presAssocID="{660CF888-26B9-4DCA-B7E0-A150825288D0}" presName="Childtext1" presStyleLbl="revTx" presStyleIdx="4" presStyleCnt="6">
        <dgm:presLayoutVars>
          <dgm:bulletEnabled val="1"/>
        </dgm:presLayoutVars>
      </dgm:prSet>
      <dgm:spPr/>
    </dgm:pt>
    <dgm:pt modelId="{EA3C7446-024E-4EEF-BED4-FFB1F2246CF3}" type="pres">
      <dgm:prSet presAssocID="{660CF888-26B9-4DCA-B7E0-A150825288D0}" presName="ConnectLine1" presStyleLbl="sibTrans1D1" presStyleIdx="4" presStyleCnt="6"/>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4" presStyleCnt="6"/>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5" presStyleCnt="6">
        <dgm:presLayoutVars>
          <dgm:chMax val="1"/>
          <dgm:chPref val="1"/>
          <dgm:bulletEnabled val="1"/>
        </dgm:presLayoutVars>
      </dgm:prSet>
      <dgm:spPr/>
    </dgm:pt>
    <dgm:pt modelId="{9679B796-2B40-4D87-8578-52BF0C29AEB4}" type="pres">
      <dgm:prSet presAssocID="{97DB74B5-36C1-4083-BE16-BE9779159093}" presName="Childtext1" presStyleLbl="revTx" presStyleIdx="5" presStyleCnt="6">
        <dgm:presLayoutVars>
          <dgm:bulletEnabled val="1"/>
        </dgm:presLayoutVars>
      </dgm:prSet>
      <dgm:spPr/>
    </dgm:pt>
    <dgm:pt modelId="{894318B2-70C4-403D-BE3D-359CAB62002A}" type="pres">
      <dgm:prSet presAssocID="{97DB74B5-36C1-4083-BE16-BE9779159093}" presName="ConnectLine1" presStyleLbl="sibTrans1D1" presStyleIdx="5" presStyleCnt="6"/>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5" presStyleCnt="6"/>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3"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2B314C5E-8665-454F-85C1-156BC537A6E4}" srcId="{08D92C00-0E82-46DF-A64E-ED494E39D6B6}" destId="{A8710285-698B-4C95-82A0-EE9D3558D564}" srcOrd="0" destOrd="0" parTransId="{02432A7E-675A-48F3-8F29-196293C64AB1}" sibTransId="{DD6EC4FF-F1AD-464A-B9F3-01234990D8C9}"/>
    <dgm:cxn modelId="{32EF2862-2950-4DF8-BEA8-CD19460CCA31}" srcId="{E5B2E815-0D19-41DC-B01B-4D608769620A}" destId="{E4033A39-DCC4-4038-9562-AEDDBBB37A99}" srcOrd="2"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4" destOrd="0" parTransId="{C1C2508F-5620-49AF-BFC7-5EF96CC474E3}" sibTransId="{197B6A99-6CC2-49FD-8495-CB34839ABB2C}"/>
    <dgm:cxn modelId="{F92C866F-20C1-4FB0-A92D-0841FC3FAB59}" srcId="{E5B2E815-0D19-41DC-B01B-4D608769620A}" destId="{08D92C00-0E82-46DF-A64E-ED494E39D6B6}" srcOrd="1" destOrd="0" parTransId="{0550D7DF-3EDB-48FB-89CC-AE03ED1BF7F8}" sibTransId="{2E956FF2-FE9A-4DFE-BFED-A4D0DBDDB36B}"/>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5"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6E406A5-4065-4695-BEF8-F446BC29ACCE}" type="presOf" srcId="{08D92C00-0E82-46DF-A64E-ED494E39D6B6}" destId="{A650D2B0-52E8-40D9-8AD6-A5170B43F474}"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203B5BFA-3699-4DCB-9C2F-226D45C9B8D8}" type="presOf" srcId="{A8710285-698B-4C95-82A0-EE9D3558D564}" destId="{D62C5F86-63B4-47B4-BA32-1AABF77400AC}"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EF046080-DE1C-4DDF-AE67-5E472A3FC9C1}" type="presParOf" srcId="{196C9F68-3606-4282-A4C6-4485F1280B5F}" destId="{46690BCA-710C-4010-9DCF-F4D4A50CAA40}" srcOrd="2" destOrd="0" presId="urn:microsoft.com/office/officeart/2016/7/layout/RoundedRectangleTimeline"/>
    <dgm:cxn modelId="{0C3291FE-D07F-4BF7-BF0B-E3DC34513F2A}" type="presParOf" srcId="{46690BCA-710C-4010-9DCF-F4D4A50CAA40}" destId="{A650D2B0-52E8-40D9-8AD6-A5170B43F474}" srcOrd="0" destOrd="0" presId="urn:microsoft.com/office/officeart/2016/7/layout/RoundedRectangleTimeline"/>
    <dgm:cxn modelId="{04B321FE-2E34-4DD8-BDD8-033A763A4049}" type="presParOf" srcId="{46690BCA-710C-4010-9DCF-F4D4A50CAA40}" destId="{D62C5F86-63B4-47B4-BA32-1AABF77400AC}" srcOrd="1" destOrd="0" presId="urn:microsoft.com/office/officeart/2016/7/layout/RoundedRectangleTimeline"/>
    <dgm:cxn modelId="{FC570ED7-1EFB-4C08-A1A0-11D81F91B215}" type="presParOf" srcId="{46690BCA-710C-4010-9DCF-F4D4A50CAA40}" destId="{E3A52D82-1671-42BA-B666-21F555A2B3A7}" srcOrd="2" destOrd="0" presId="urn:microsoft.com/office/officeart/2016/7/layout/RoundedRectangleTimeline"/>
    <dgm:cxn modelId="{B05AED0D-2FA1-4F6B-B975-E743CCA92DAE}" type="presParOf" srcId="{46690BCA-710C-4010-9DCF-F4D4A50CAA40}" destId="{24956AC7-7F23-4DF3-8721-5FE06DC461CA}" srcOrd="3" destOrd="0" presId="urn:microsoft.com/office/officeart/2016/7/layout/RoundedRectangleTimeline"/>
    <dgm:cxn modelId="{9598858B-8CFF-43DE-AB9C-B6149DB90B5A}" type="presParOf" srcId="{46690BCA-710C-4010-9DCF-F4D4A50CAA40}" destId="{C2BFD16F-F72B-435F-AB0B-56F115528688}" srcOrd="4" destOrd="0" presId="urn:microsoft.com/office/officeart/2016/7/layout/RoundedRectangleTimeline"/>
    <dgm:cxn modelId="{07B98066-6CB5-46CC-BB20-063339BC4CA9}" type="presParOf" srcId="{196C9F68-3606-4282-A4C6-4485F1280B5F}" destId="{3C5999A7-2D40-4FBB-8E86-2662FA6B84C4}" srcOrd="3" destOrd="0" presId="urn:microsoft.com/office/officeart/2016/7/layout/RoundedRectangleTimeline"/>
    <dgm:cxn modelId="{74F95C78-3813-45AA-932B-C94A3B7513CB}" type="presParOf" srcId="{196C9F68-3606-4282-A4C6-4485F1280B5F}" destId="{07989479-D1A2-4D15-AA3A-B0CFFB9F91D9}" srcOrd="4"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5" destOrd="0" presId="urn:microsoft.com/office/officeart/2016/7/layout/RoundedRectangleTimeline"/>
    <dgm:cxn modelId="{46F7084B-A873-4467-94F4-3AD8C57AA15B}" type="presParOf" srcId="{196C9F68-3606-4282-A4C6-4485F1280B5F}" destId="{FB379A6E-C0F9-420B-90FC-2785E757E6AE}" srcOrd="6"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7" destOrd="0" presId="urn:microsoft.com/office/officeart/2016/7/layout/RoundedRectangleTimeline"/>
    <dgm:cxn modelId="{B44021F9-64F2-42AF-8887-CE643D474544}" type="presParOf" srcId="{196C9F68-3606-4282-A4C6-4485F1280B5F}" destId="{B0E1F84C-D563-44BC-8BD7-46D8F837902A}" srcOrd="8"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9" destOrd="0" presId="urn:microsoft.com/office/officeart/2016/7/layout/RoundedRectangleTimeline"/>
    <dgm:cxn modelId="{2E1BA3A4-18DB-49E6-9DF9-3510522C180C}" type="presParOf" srcId="{196C9F68-3606-4282-A4C6-4485F1280B5F}" destId="{03163906-36D6-4FB8-BB18-E04FA84A47A6}" srcOrd="10"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096883" y="1386998"/>
          <a:ext cx="435133" cy="1577340"/>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err="1"/>
            <a:t>Ingest</a:t>
          </a:r>
          <a:endParaRPr lang="pl-PL" sz="1400" kern="1200" noProof="0" dirty="0"/>
        </a:p>
      </dsp:txBody>
      <dsp:txXfrm rot="5400000">
        <a:off x="547021" y="1979343"/>
        <a:ext cx="1556099" cy="392651"/>
      </dsp:txXfrm>
    </dsp:sp>
    <dsp:sp modelId="{45A02F84-C6CB-43F5-AEE4-3EA66C2BD25F}">
      <dsp:nvSpPr>
        <dsp:cNvPr id="0" name=""/>
        <dsp:cNvSpPr/>
      </dsp:nvSpPr>
      <dsp:spPr>
        <a:xfrm>
          <a:off x="0" y="0"/>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None/>
          </a:pPr>
          <a:r>
            <a:rPr lang="en-US" sz="1600" b="1" i="0" u="none" kern="1200" noProof="0" dirty="0"/>
            <a:t>Step 1</a:t>
          </a:r>
        </a:p>
        <a:p>
          <a:pPr marL="0" lvl="0" indent="0" algn="ctr" defTabSz="711200" rtl="0">
            <a:lnSpc>
              <a:spcPct val="90000"/>
            </a:lnSpc>
            <a:spcBef>
              <a:spcPct val="0"/>
            </a:spcBef>
            <a:spcAft>
              <a:spcPct val="35000"/>
            </a:spcAft>
            <a:buNone/>
          </a:pPr>
          <a:r>
            <a:rPr lang="pl-PL" sz="1600" b="0" i="0" u="none" kern="1200" noProof="0" dirty="0" err="1"/>
            <a:t>Extracting</a:t>
          </a:r>
          <a:r>
            <a:rPr lang="pl-PL" sz="1600" b="0" i="0" u="none" kern="1200" noProof="0" dirty="0"/>
            <a:t> data from API,</a:t>
          </a:r>
        </a:p>
        <a:p>
          <a:pPr marL="0" lvl="0" indent="0" algn="ctr" defTabSz="711200" rtl="0">
            <a:lnSpc>
              <a:spcPct val="90000"/>
            </a:lnSpc>
            <a:spcBef>
              <a:spcPct val="0"/>
            </a:spcBef>
            <a:spcAft>
              <a:spcPct val="35000"/>
            </a:spcAft>
            <a:buNone/>
          </a:pPr>
          <a:r>
            <a:rPr lang="pl-PL" sz="1600" b="0" i="0" u="none" kern="1200" noProof="0" dirty="0" err="1"/>
            <a:t>copying</a:t>
          </a:r>
          <a:r>
            <a:rPr lang="pl-PL" sz="1600" b="0" i="0" u="none" kern="1200" noProof="0" dirty="0"/>
            <a:t> CSV </a:t>
          </a:r>
          <a:r>
            <a:rPr lang="pl-PL" sz="1600" b="0" i="0" u="none" kern="1200" noProof="0" dirty="0" err="1"/>
            <a:t>files</a:t>
          </a:r>
          <a:r>
            <a:rPr lang="pl-PL" sz="1600" b="0" i="0" u="none" kern="1200" noProof="0" dirty="0"/>
            <a:t> for data </a:t>
          </a:r>
          <a:r>
            <a:rPr lang="pl-PL" sz="1600" b="0" i="0" u="none" kern="1200" noProof="0" dirty="0" err="1"/>
            <a:t>enrichment</a:t>
          </a:r>
          <a:r>
            <a:rPr lang="pl-PL" sz="1600" b="0" i="0" u="none" kern="1200" noProof="0" dirty="0"/>
            <a:t>.</a:t>
          </a:r>
          <a:endParaRPr lang="pl-PL" sz="1600" kern="1200" noProof="0" dirty="0"/>
        </a:p>
      </dsp:txBody>
      <dsp:txXfrm>
        <a:off x="0" y="0"/>
        <a:ext cx="2628899" cy="1522968"/>
      </dsp:txXfrm>
    </dsp:sp>
    <dsp:sp modelId="{6BA46904-CB7C-4538-BD49-D3891EF19552}">
      <dsp:nvSpPr>
        <dsp:cNvPr id="0" name=""/>
        <dsp:cNvSpPr/>
      </dsp:nvSpPr>
      <dsp:spPr>
        <a:xfrm>
          <a:off x="1314450"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270936"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50D2B0-52E8-40D9-8AD6-A5170B43F474}">
      <dsp:nvSpPr>
        <dsp:cNvPr id="0" name=""/>
        <dsp:cNvSpPr/>
      </dsp:nvSpPr>
      <dsp:spPr>
        <a:xfrm>
          <a:off x="2103120" y="1958102"/>
          <a:ext cx="1577340" cy="435133"/>
        </a:xfrm>
        <a:prstGeom prst="rect">
          <a:avLst/>
        </a:prstGeom>
        <a:solidFill>
          <a:schemeClr val="tx1">
            <a:lumMod val="95000"/>
            <a:lumOff val="500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a:t>Streaming</a:t>
          </a:r>
        </a:p>
      </dsp:txBody>
      <dsp:txXfrm>
        <a:off x="2103120" y="1958102"/>
        <a:ext cx="1577340" cy="435133"/>
      </dsp:txXfrm>
    </dsp:sp>
    <dsp:sp modelId="{D62C5F86-63B4-47B4-BA32-1AABF77400AC}">
      <dsp:nvSpPr>
        <dsp:cNvPr id="0" name=""/>
        <dsp:cNvSpPr/>
      </dsp:nvSpPr>
      <dsp:spPr>
        <a:xfrm>
          <a:off x="1577340" y="2828369"/>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None/>
          </a:pPr>
          <a:r>
            <a:rPr lang="en-US" sz="1600" b="1" i="0" u="none" kern="1200" noProof="0" dirty="0"/>
            <a:t>Step </a:t>
          </a:r>
          <a:r>
            <a:rPr lang="pl-PL" sz="1600" b="1" i="0" u="none" kern="1200" noProof="0" dirty="0"/>
            <a:t>2</a:t>
          </a:r>
          <a:endParaRPr lang="en-US" sz="1600" b="1" i="0" u="none" kern="1200" noProof="0" dirty="0"/>
        </a:p>
        <a:p>
          <a:pPr marL="0" lvl="0" indent="0" algn="ctr" defTabSz="711200" rtl="0">
            <a:lnSpc>
              <a:spcPct val="90000"/>
            </a:lnSpc>
            <a:spcBef>
              <a:spcPct val="0"/>
            </a:spcBef>
            <a:spcAft>
              <a:spcPct val="35000"/>
            </a:spcAft>
            <a:buNone/>
          </a:pPr>
          <a:r>
            <a:rPr lang="pl-PL" sz="1600" b="0" kern="1200" noProof="0" dirty="0"/>
            <a:t>Streaming data from </a:t>
          </a:r>
          <a:r>
            <a:rPr lang="pl-PL" sz="1600" b="0" kern="1200" noProof="0" dirty="0" err="1"/>
            <a:t>Azure</a:t>
          </a:r>
          <a:r>
            <a:rPr lang="pl-PL" sz="1600" b="0" kern="1200" noProof="0" dirty="0"/>
            <a:t> </a:t>
          </a:r>
          <a:r>
            <a:rPr lang="pl-PL" sz="1600" b="0" kern="1200" noProof="0" dirty="0" err="1"/>
            <a:t>App</a:t>
          </a:r>
          <a:r>
            <a:rPr lang="pl-PL" sz="1600" b="0" kern="1200" noProof="0" dirty="0"/>
            <a:t> Service </a:t>
          </a:r>
          <a:r>
            <a:rPr lang="pl-PL" sz="1600" b="0" kern="1200" noProof="0" dirty="0" err="1"/>
            <a:t>application</a:t>
          </a:r>
          <a:r>
            <a:rPr lang="pl-PL" sz="1600" b="0" kern="1200" noProof="0" dirty="0"/>
            <a:t> </a:t>
          </a:r>
          <a:r>
            <a:rPr lang="pl-PL" sz="1600" b="0" kern="1200" noProof="0" dirty="0" err="1"/>
            <a:t>through</a:t>
          </a:r>
          <a:r>
            <a:rPr lang="pl-PL" sz="1600" b="0" kern="1200" noProof="0" dirty="0"/>
            <a:t> Kafka</a:t>
          </a:r>
        </a:p>
      </dsp:txBody>
      <dsp:txXfrm>
        <a:off x="1577340" y="2828369"/>
        <a:ext cx="2628899" cy="1522968"/>
      </dsp:txXfrm>
    </dsp:sp>
    <dsp:sp modelId="{E3A52D82-1671-42BA-B666-21F555A2B3A7}">
      <dsp:nvSpPr>
        <dsp:cNvPr id="0" name=""/>
        <dsp:cNvSpPr/>
      </dsp:nvSpPr>
      <dsp:spPr>
        <a:xfrm>
          <a:off x="2891790" y="2393235"/>
          <a:ext cx="0" cy="348107"/>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4956AC7-7F23-4DF3-8721-5FE06DC461CA}">
      <dsp:nvSpPr>
        <dsp:cNvPr id="0" name=""/>
        <dsp:cNvSpPr/>
      </dsp:nvSpPr>
      <dsp:spPr>
        <a:xfrm>
          <a:off x="2848276"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680460" y="1958102"/>
          <a:ext cx="1577340"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en-US" sz="1400" b="0" i="0" kern="1200" dirty="0"/>
            <a:t>St</a:t>
          </a:r>
          <a:r>
            <a:rPr lang="pl-PL" sz="1400" b="0" i="0" kern="1200" dirty="0" err="1"/>
            <a:t>orage</a:t>
          </a:r>
          <a:endParaRPr lang="pl-PL" sz="1400" kern="1200" noProof="0" dirty="0"/>
        </a:p>
      </dsp:txBody>
      <dsp:txXfrm>
        <a:off x="3680460" y="1958102"/>
        <a:ext cx="1577340" cy="435133"/>
      </dsp:txXfrm>
    </dsp:sp>
    <dsp:sp modelId="{FEBD3C2A-A340-470A-A475-AE614EA07678}">
      <dsp:nvSpPr>
        <dsp:cNvPr id="0" name=""/>
        <dsp:cNvSpPr/>
      </dsp:nvSpPr>
      <dsp:spPr>
        <a:xfrm>
          <a:off x="3154680" y="0"/>
          <a:ext cx="2628900"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None/>
          </a:pPr>
          <a:r>
            <a:rPr lang="en-US" sz="1600" b="1" i="0" u="none" kern="1200" noProof="0" dirty="0"/>
            <a:t>Step </a:t>
          </a:r>
          <a:r>
            <a:rPr lang="pl-PL" sz="1600" b="1" i="0" u="none" kern="1200" noProof="0" dirty="0"/>
            <a:t>3</a:t>
          </a:r>
          <a:endParaRPr lang="en-US" sz="1600" b="1" i="0" u="none" kern="1200" noProof="0" dirty="0"/>
        </a:p>
        <a:p>
          <a:pPr marL="0" lvl="0" indent="0" algn="ctr" defTabSz="711200" rtl="0">
            <a:lnSpc>
              <a:spcPct val="90000"/>
            </a:lnSpc>
            <a:spcBef>
              <a:spcPct val="0"/>
            </a:spcBef>
            <a:spcAft>
              <a:spcPct val="35000"/>
            </a:spcAft>
            <a:buNone/>
          </a:pPr>
          <a:r>
            <a:rPr lang="pl-PL" sz="1600" b="0" i="0" u="none" kern="1200" noProof="0" dirty="0" err="1"/>
            <a:t>Saving</a:t>
          </a:r>
          <a:r>
            <a:rPr lang="pl-PL" sz="1600" b="0" i="0" u="none" kern="1200" noProof="0" dirty="0"/>
            <a:t> data from Kafka </a:t>
          </a:r>
          <a:r>
            <a:rPr lang="pl-PL" sz="1600" b="0" i="0" u="none" kern="1200" noProof="0" dirty="0" err="1"/>
            <a:t>consumer</a:t>
          </a:r>
          <a:r>
            <a:rPr lang="pl-PL" sz="1600" b="0" i="0" u="none" kern="1200" noProof="0" dirty="0"/>
            <a:t> to a Delta </a:t>
          </a:r>
          <a:r>
            <a:rPr lang="pl-PL" sz="1600" b="0" i="0" u="none" kern="1200" noProof="0" dirty="0" err="1"/>
            <a:t>table</a:t>
          </a:r>
          <a:r>
            <a:rPr lang="pl-PL" sz="1600" b="0" i="0" u="none" kern="1200" noProof="0" dirty="0"/>
            <a:t>, </a:t>
          </a:r>
          <a:r>
            <a:rPr lang="en-US" sz="1600" b="0" i="0" u="none" kern="1200" noProof="0" dirty="0"/>
            <a:t>copying CSV files to DBFS.</a:t>
          </a:r>
          <a:endParaRPr lang="pl-PL" sz="1600" kern="1200" noProof="0" dirty="0"/>
        </a:p>
      </dsp:txBody>
      <dsp:txXfrm>
        <a:off x="3154680" y="0"/>
        <a:ext cx="2628900" cy="1522968"/>
      </dsp:txXfrm>
    </dsp:sp>
    <dsp:sp modelId="{080474C8-0FEA-4FD1-97F1-0978CFB4A37F}">
      <dsp:nvSpPr>
        <dsp:cNvPr id="0" name=""/>
        <dsp:cNvSpPr/>
      </dsp:nvSpPr>
      <dsp:spPr>
        <a:xfrm>
          <a:off x="4469130" y="160999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425616" y="1522968"/>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257800" y="1958102"/>
          <a:ext cx="1577339"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a:t>Processing</a:t>
          </a:r>
        </a:p>
      </dsp:txBody>
      <dsp:txXfrm>
        <a:off x="5257800" y="1958102"/>
        <a:ext cx="1577339" cy="435133"/>
      </dsp:txXfrm>
    </dsp:sp>
    <dsp:sp modelId="{80CDBBF8-C6B4-4166-87C1-DC9120CC7586}">
      <dsp:nvSpPr>
        <dsp:cNvPr id="0" name=""/>
        <dsp:cNvSpPr/>
      </dsp:nvSpPr>
      <dsp:spPr>
        <a:xfrm>
          <a:off x="4732020" y="2828369"/>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None/>
          </a:pPr>
          <a:r>
            <a:rPr lang="en-US" sz="1600" b="1" i="0" u="none" kern="1200" noProof="0" dirty="0"/>
            <a:t>Step </a:t>
          </a:r>
          <a:r>
            <a:rPr lang="pl-PL" sz="1600" b="1" i="0" u="none" kern="1200" noProof="0" dirty="0"/>
            <a:t>4</a:t>
          </a:r>
          <a:endParaRPr lang="en-US" sz="1600" b="1" i="0" u="none" kern="1200" noProof="0" dirty="0"/>
        </a:p>
        <a:p>
          <a:pPr marL="0" lvl="0" indent="0" algn="ctr" defTabSz="711200" rtl="0">
            <a:lnSpc>
              <a:spcPct val="90000"/>
            </a:lnSpc>
            <a:spcBef>
              <a:spcPct val="0"/>
            </a:spcBef>
            <a:spcAft>
              <a:spcPct val="35000"/>
            </a:spcAft>
            <a:buNone/>
          </a:pPr>
          <a:r>
            <a:rPr lang="en-US" sz="1600" b="0" i="0" u="none" kern="1200" noProof="0" dirty="0"/>
            <a:t>In Spark</a:t>
          </a:r>
          <a:r>
            <a:rPr lang="pl-PL" sz="1600" b="0" i="0" u="none" kern="1200" noProof="0" dirty="0"/>
            <a:t>:</a:t>
          </a:r>
          <a:r>
            <a:rPr lang="en-US" sz="1600" b="0" i="0" u="none" kern="1200" noProof="0" dirty="0"/>
            <a:t> </a:t>
          </a:r>
          <a:r>
            <a:rPr lang="pl-PL" sz="1600" b="0" i="0" u="none" kern="1200" noProof="0" dirty="0" err="1"/>
            <a:t>converting</a:t>
          </a:r>
          <a:r>
            <a:rPr lang="pl-PL" sz="1600" b="0" i="0" u="none" kern="1200" noProof="0" dirty="0"/>
            <a:t> data to </a:t>
          </a:r>
          <a:r>
            <a:rPr lang="pl-PL" sz="1600" b="0" i="0" u="none" kern="1200" noProof="0" dirty="0" err="1"/>
            <a:t>proper</a:t>
          </a:r>
          <a:r>
            <a:rPr lang="pl-PL" sz="1600" b="0" i="0" u="none" kern="1200" noProof="0" dirty="0"/>
            <a:t> </a:t>
          </a:r>
          <a:r>
            <a:rPr lang="pl-PL" sz="1600" b="0" i="0" u="none" kern="1200" noProof="0" dirty="0" err="1"/>
            <a:t>schemas</a:t>
          </a:r>
          <a:r>
            <a:rPr lang="pl-PL" sz="1600" b="0" i="0" u="none" kern="1200" noProof="0" dirty="0"/>
            <a:t> and </a:t>
          </a:r>
          <a:r>
            <a:rPr lang="pl-PL" sz="1600" b="0" i="0" u="none" kern="1200" noProof="0" dirty="0" err="1"/>
            <a:t>cleaning</a:t>
          </a:r>
          <a:endParaRPr lang="pl-PL" sz="1600" kern="1200" noProof="0" dirty="0"/>
        </a:p>
      </dsp:txBody>
      <dsp:txXfrm>
        <a:off x="4732020" y="2828369"/>
        <a:ext cx="2628899" cy="1522968"/>
      </dsp:txXfrm>
    </dsp:sp>
    <dsp:sp modelId="{89759DE5-9F8A-470E-A6D8-F13BB4DEE93D}">
      <dsp:nvSpPr>
        <dsp:cNvPr id="0" name=""/>
        <dsp:cNvSpPr/>
      </dsp:nvSpPr>
      <dsp:spPr>
        <a:xfrm>
          <a:off x="6046470" y="239323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002956" y="2741342"/>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835140" y="1958102"/>
          <a:ext cx="1577339"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a:t>Analysis</a:t>
          </a:r>
        </a:p>
      </dsp:txBody>
      <dsp:txXfrm>
        <a:off x="6835140" y="1958102"/>
        <a:ext cx="1577339" cy="435133"/>
      </dsp:txXfrm>
    </dsp:sp>
    <dsp:sp modelId="{36210ACA-E081-40B5-87EC-500863B13ADD}">
      <dsp:nvSpPr>
        <dsp:cNvPr id="0" name=""/>
        <dsp:cNvSpPr/>
      </dsp:nvSpPr>
      <dsp:spPr>
        <a:xfrm>
          <a:off x="6309360" y="0"/>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None/>
          </a:pPr>
          <a:r>
            <a:rPr lang="en-US" sz="1600" b="1" i="0" u="none" kern="1200" noProof="0" dirty="0"/>
            <a:t>Step </a:t>
          </a:r>
          <a:r>
            <a:rPr lang="pl-PL" sz="1600" b="1" i="0" u="none" kern="1200" noProof="0" dirty="0"/>
            <a:t>5</a:t>
          </a:r>
          <a:endParaRPr lang="en-US" sz="1600" b="1" i="0" u="none" kern="1200" noProof="0" dirty="0"/>
        </a:p>
        <a:p>
          <a:pPr marL="0" lvl="0" indent="0" algn="ctr" defTabSz="711200" rtl="0">
            <a:lnSpc>
              <a:spcPct val="90000"/>
            </a:lnSpc>
            <a:spcBef>
              <a:spcPct val="0"/>
            </a:spcBef>
            <a:spcAft>
              <a:spcPct val="35000"/>
            </a:spcAft>
            <a:buNone/>
          </a:pPr>
          <a:r>
            <a:rPr lang="en-US" sz="1600" b="0" i="0" u="none" kern="1200" noProof="0" dirty="0"/>
            <a:t>In Spark</a:t>
          </a:r>
          <a:r>
            <a:rPr lang="pl-PL" sz="1600" b="0" i="0" u="none" kern="1200" noProof="0" dirty="0"/>
            <a:t>:</a:t>
          </a:r>
          <a:r>
            <a:rPr lang="en-US" sz="1600" b="0" i="0" u="none" kern="1200" noProof="0" dirty="0"/>
            <a:t> </a:t>
          </a:r>
          <a:r>
            <a:rPr lang="pl-PL" sz="1600" b="0" i="0" u="none" kern="1200" noProof="0" dirty="0" err="1"/>
            <a:t>sorting</a:t>
          </a:r>
          <a:r>
            <a:rPr lang="pl-PL" sz="1600" b="0" i="0" u="none" kern="1200" noProof="0" dirty="0"/>
            <a:t>, </a:t>
          </a:r>
          <a:r>
            <a:rPr lang="pl-PL" sz="1600" b="0" i="0" u="none" kern="1200" noProof="0" dirty="0" err="1"/>
            <a:t>aggregating</a:t>
          </a:r>
          <a:r>
            <a:rPr lang="pl-PL" sz="1600" b="0" i="0" u="none" kern="1200" noProof="0" dirty="0"/>
            <a:t>, </a:t>
          </a:r>
          <a:r>
            <a:rPr lang="pl-PL" sz="1600" b="0" i="0" u="none" kern="1200" noProof="0" dirty="0" err="1"/>
            <a:t>determining</a:t>
          </a:r>
          <a:r>
            <a:rPr lang="pl-PL" sz="1600" b="0" i="0" u="none" kern="1200" noProof="0" dirty="0"/>
            <a:t> </a:t>
          </a:r>
          <a:r>
            <a:rPr lang="pl-PL" sz="1600" b="0" i="0" u="none" kern="1200" noProof="0" dirty="0" err="1"/>
            <a:t>coefficients</a:t>
          </a:r>
          <a:r>
            <a:rPr lang="pl-PL" sz="1600" b="0" i="0" u="none" kern="1200" noProof="0" dirty="0"/>
            <a:t>.</a:t>
          </a:r>
          <a:endParaRPr lang="pl-PL" sz="1600" kern="1200" noProof="0" dirty="0"/>
        </a:p>
      </dsp:txBody>
      <dsp:txXfrm>
        <a:off x="6309360" y="0"/>
        <a:ext cx="2628899" cy="1522968"/>
      </dsp:txXfrm>
    </dsp:sp>
    <dsp:sp modelId="{EA3C7446-024E-4EEF-BED4-FFB1F2246CF3}">
      <dsp:nvSpPr>
        <dsp:cNvPr id="0" name=""/>
        <dsp:cNvSpPr/>
      </dsp:nvSpPr>
      <dsp:spPr>
        <a:xfrm>
          <a:off x="7623810" y="160999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580296" y="1522968"/>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983583" y="1386999"/>
          <a:ext cx="435133" cy="1577339"/>
        </a:xfrm>
        <a:prstGeom prst="round2SameRect">
          <a:avLst/>
        </a:prstGeom>
        <a:solidFill>
          <a:schemeClr val="accent6">
            <a:lumMod val="75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l-PL" sz="1400" kern="1200" noProof="0" dirty="0" err="1"/>
            <a:t>Serving</a:t>
          </a:r>
          <a:endParaRPr lang="pl-PL" sz="1400" kern="1200" noProof="0" dirty="0"/>
        </a:p>
      </dsp:txBody>
      <dsp:txXfrm rot="-5400000">
        <a:off x="8412481" y="1979343"/>
        <a:ext cx="1556098" cy="392651"/>
      </dsp:txXfrm>
    </dsp:sp>
    <dsp:sp modelId="{9679B796-2B40-4D87-8578-52BF0C29AEB4}">
      <dsp:nvSpPr>
        <dsp:cNvPr id="0" name=""/>
        <dsp:cNvSpPr/>
      </dsp:nvSpPr>
      <dsp:spPr>
        <a:xfrm>
          <a:off x="7886699" y="2828369"/>
          <a:ext cx="26288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None/>
          </a:pPr>
          <a:r>
            <a:rPr lang="en-US" sz="1600" b="1" i="0" u="none" kern="1200" noProof="0" dirty="0"/>
            <a:t>Step </a:t>
          </a:r>
          <a:r>
            <a:rPr lang="pl-PL" sz="1600" b="1" i="0" u="none" kern="1200" noProof="0" dirty="0"/>
            <a:t>6</a:t>
          </a:r>
          <a:endParaRPr lang="en-US" sz="1600" b="1" i="0" u="none" kern="1200" noProof="0" dirty="0"/>
        </a:p>
        <a:p>
          <a:pPr marL="0" lvl="0" indent="0" algn="ctr" defTabSz="711200" rtl="0">
            <a:lnSpc>
              <a:spcPct val="90000"/>
            </a:lnSpc>
            <a:spcBef>
              <a:spcPct val="0"/>
            </a:spcBef>
            <a:spcAft>
              <a:spcPct val="35000"/>
            </a:spcAft>
            <a:buNone/>
          </a:pPr>
          <a:r>
            <a:rPr lang="pl-PL" sz="1600" kern="1200" noProof="0" dirty="0" err="1"/>
            <a:t>Storying</a:t>
          </a:r>
          <a:r>
            <a:rPr lang="pl-PL" sz="1600" kern="1200" noProof="0" dirty="0"/>
            <a:t> data in </a:t>
          </a:r>
          <a:r>
            <a:rPr lang="pl-PL" sz="1600" kern="1200" noProof="0" dirty="0" err="1"/>
            <a:t>Azure</a:t>
          </a:r>
          <a:r>
            <a:rPr lang="pl-PL" sz="1600" kern="1200" noProof="0" dirty="0"/>
            <a:t> SQL Database, </a:t>
          </a:r>
          <a:r>
            <a:rPr lang="pl-PL" sz="1600" kern="1200" noProof="0" dirty="0" err="1"/>
            <a:t>Dispalying</a:t>
          </a:r>
          <a:r>
            <a:rPr lang="pl-PL" sz="1600" kern="1200" noProof="0" dirty="0"/>
            <a:t> </a:t>
          </a:r>
          <a:r>
            <a:rPr lang="pl-PL" sz="1600" kern="1200" noProof="0" dirty="0" err="1"/>
            <a:t>figures</a:t>
          </a:r>
          <a:r>
            <a:rPr lang="pl-PL" sz="1600" kern="1200" noProof="0" dirty="0"/>
            <a:t> and </a:t>
          </a:r>
          <a:r>
            <a:rPr lang="pl-PL" sz="1600" kern="1200" noProof="0" dirty="0" err="1"/>
            <a:t>maps</a:t>
          </a:r>
          <a:r>
            <a:rPr lang="pl-PL" sz="1600" kern="1200" noProof="0" dirty="0"/>
            <a:t> in </a:t>
          </a:r>
          <a:r>
            <a:rPr lang="pl-PL" sz="1600" kern="1200" noProof="0" dirty="0" err="1"/>
            <a:t>an</a:t>
          </a:r>
          <a:r>
            <a:rPr lang="pl-PL" sz="1600" kern="1200" noProof="0" dirty="0"/>
            <a:t> </a:t>
          </a:r>
          <a:r>
            <a:rPr lang="pl-PL" sz="1600" kern="1200" noProof="0" dirty="0" err="1"/>
            <a:t>Azure</a:t>
          </a:r>
          <a:r>
            <a:rPr lang="pl-PL" sz="1600" kern="1200" noProof="0" dirty="0"/>
            <a:t> </a:t>
          </a:r>
          <a:r>
            <a:rPr lang="pl-PL" sz="1600" kern="1200" noProof="0" dirty="0" err="1"/>
            <a:t>App</a:t>
          </a:r>
          <a:r>
            <a:rPr lang="pl-PL" sz="1600" kern="1200" noProof="0" dirty="0"/>
            <a:t> Service </a:t>
          </a:r>
          <a:r>
            <a:rPr lang="pl-PL" sz="1600" kern="1200" noProof="0" dirty="0" err="1"/>
            <a:t>application</a:t>
          </a:r>
          <a:r>
            <a:rPr lang="pl-PL" sz="1600" kern="1200" noProof="0" dirty="0"/>
            <a:t>.</a:t>
          </a:r>
        </a:p>
      </dsp:txBody>
      <dsp:txXfrm>
        <a:off x="7886699" y="2828369"/>
        <a:ext cx="2628899" cy="1522968"/>
      </dsp:txXfrm>
    </dsp:sp>
    <dsp:sp modelId="{894318B2-70C4-403D-BE3D-359CAB62002A}">
      <dsp:nvSpPr>
        <dsp:cNvPr id="0" name=""/>
        <dsp:cNvSpPr/>
      </dsp:nvSpPr>
      <dsp:spPr>
        <a:xfrm>
          <a:off x="9201149" y="239323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9157636" y="2741342"/>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26.03.2024</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illustrates the functions I've prepared for converting compressed CSV files to the Parquet format, optimized for processing with Apache Spark.</a:t>
            </a:r>
          </a:p>
          <a:p>
            <a:pPr algn="just"/>
            <a:endParaRPr lang="en-US" dirty="0"/>
          </a:p>
          <a:p>
            <a:pPr algn="just"/>
            <a:r>
              <a:rPr lang="en-US" dirty="0"/>
              <a:t>The first function, </a:t>
            </a:r>
            <a:r>
              <a:rPr lang="en-US" dirty="0" err="1"/>
              <a:t>readCSV</a:t>
            </a:r>
            <a:r>
              <a:rPr lang="en-US" dirty="0"/>
              <a:t>, is a Scala function that reads a CSV file into a Spark </a:t>
            </a:r>
            <a:r>
              <a:rPr lang="en-US" dirty="0" err="1"/>
              <a:t>DataFrame</a:t>
            </a:r>
            <a:r>
              <a:rPr lang="en-US" dirty="0"/>
              <a:t>, enforcing a predefined schema. It's essential for ensuring the data conforms to the expected format, which facilitates reliable analysis and processing.</a:t>
            </a:r>
          </a:p>
          <a:p>
            <a:pPr algn="just"/>
            <a:endParaRPr lang="en-US" dirty="0"/>
          </a:p>
          <a:p>
            <a:pPr algn="just"/>
            <a:r>
              <a:rPr lang="en-US" dirty="0"/>
              <a:t>To manage file paths easier, I use the </a:t>
            </a:r>
            <a:r>
              <a:rPr lang="en-US" dirty="0" err="1"/>
              <a:t>getCSVPath</a:t>
            </a:r>
            <a:r>
              <a:rPr lang="en-US" dirty="0"/>
              <a:t> and </a:t>
            </a:r>
            <a:r>
              <a:rPr lang="en-US" dirty="0" err="1"/>
              <a:t>getParquetPath</a:t>
            </a:r>
            <a:r>
              <a:rPr lang="en-US" dirty="0"/>
              <a:t> functions. They generate the storage paths for the CSV and Parquet files, respectively. </a:t>
            </a:r>
          </a:p>
          <a:p>
            <a:pPr algn="just"/>
            <a:endParaRPr lang="en-US" dirty="0"/>
          </a:p>
          <a:p>
            <a:pPr algn="just"/>
            <a:r>
              <a:rPr lang="en-US" dirty="0"/>
              <a:t>By applying these functions, I ensure that the data transformation pipeline is not only automated but also integrated, setting the stage for the subsequent analytics tasks in Spark without any manual intervention.</a:t>
            </a:r>
          </a:p>
          <a:p>
            <a:pPr algn="just"/>
            <a:endParaRPr lang="en-US" dirty="0"/>
          </a:p>
          <a:p>
            <a:pPr algn="just"/>
            <a:r>
              <a:rPr lang="en-US" dirty="0"/>
              <a:t>79’’</a:t>
            </a:r>
          </a:p>
          <a:p>
            <a:pPr algn="just"/>
            <a:endParaRPr lang="en-US" dirty="0"/>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10</a:t>
            </a:fld>
            <a:endParaRPr lang="pl-PL" dirty="0"/>
          </a:p>
        </p:txBody>
      </p:sp>
    </p:spTree>
    <p:extLst>
      <p:ext uri="{BB962C8B-B14F-4D97-AF65-F5344CB8AC3E}">
        <p14:creationId xmlns:p14="http://schemas.microsoft.com/office/powerpoint/2010/main" val="2667232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On this slide, I show the process I used to convert a compressed CSV file into the Parquet format using Spark. The schema defined here mirrors the exact structure in the data model shown earlier. </a:t>
            </a:r>
          </a:p>
          <a:p>
            <a:pPr algn="just"/>
            <a:endParaRPr lang="en-US" dirty="0"/>
          </a:p>
          <a:p>
            <a:pPr algn="just"/>
            <a:r>
              <a:rPr lang="en-US" dirty="0"/>
              <a:t>Here, you can see the code snippet for converting the 'Posts' file as an example. I’ve set Spark's SQL legacy time parser policy to avoid issues with date conversion, which is a common problem in data processing.</a:t>
            </a:r>
          </a:p>
          <a:p>
            <a:pPr algn="just"/>
            <a:endParaRPr lang="en-US" dirty="0"/>
          </a:p>
          <a:p>
            <a:pPr algn="just"/>
            <a:r>
              <a:rPr lang="en-US" dirty="0"/>
              <a:t>The </a:t>
            </a:r>
            <a:r>
              <a:rPr lang="en-US" dirty="0" err="1"/>
              <a:t>readCSV</a:t>
            </a:r>
            <a:r>
              <a:rPr lang="en-US" dirty="0"/>
              <a:t> function is used to read the CSV file into a </a:t>
            </a:r>
            <a:r>
              <a:rPr lang="en-US" dirty="0" err="1"/>
              <a:t>DataFrame</a:t>
            </a:r>
            <a:r>
              <a:rPr lang="en-US" dirty="0"/>
              <a:t>, applying the schema directly as it's defined. Then, with the write method, the </a:t>
            </a:r>
            <a:r>
              <a:rPr lang="en-US" dirty="0" err="1"/>
              <a:t>DataFrame</a:t>
            </a:r>
            <a:r>
              <a:rPr lang="en-US" dirty="0"/>
              <a:t> is saved in the Parquet format. While this slide shows the conversion for one file, I want to note that the same approach was used for the rest of the files. Each CSV file was converted in a similar manner, ensuring a uniform and efficient batch processing.</a:t>
            </a:r>
          </a:p>
          <a:p>
            <a:pPr algn="just"/>
            <a:endParaRPr lang="en-US" dirty="0"/>
          </a:p>
          <a:p>
            <a:pPr algn="just"/>
            <a:r>
              <a:rPr lang="en-US" dirty="0"/>
              <a:t>46’’</a:t>
            </a:r>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11</a:t>
            </a:fld>
            <a:endParaRPr lang="pl-PL" dirty="0"/>
          </a:p>
        </p:txBody>
      </p:sp>
    </p:spTree>
    <p:extLst>
      <p:ext uri="{BB962C8B-B14F-4D97-AF65-F5344CB8AC3E}">
        <p14:creationId xmlns:p14="http://schemas.microsoft.com/office/powerpoint/2010/main" val="2715893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shows the first step of my data analysis, where I have loaded all Parquet files into Spark </a:t>
            </a:r>
            <a:r>
              <a:rPr lang="en-US" dirty="0" err="1"/>
              <a:t>DataFrames</a:t>
            </a:r>
            <a:r>
              <a:rPr lang="en-US" dirty="0"/>
              <a:t>. Each </a:t>
            </a:r>
            <a:r>
              <a:rPr lang="en-US" dirty="0" err="1"/>
              <a:t>DataFrame</a:t>
            </a:r>
            <a:r>
              <a:rPr lang="en-US" dirty="0"/>
              <a:t> corresponds to a specific component of the Stack Overflow data captured in Parquet files, which are highly efficient for this kind of processing.</a:t>
            </a:r>
          </a:p>
          <a:p>
            <a:pPr algn="just"/>
            <a:endParaRPr lang="en-US" dirty="0"/>
          </a:p>
          <a:p>
            <a:pPr algn="just"/>
            <a:r>
              <a:rPr lang="en-US" dirty="0"/>
              <a:t>By loading these datasets into </a:t>
            </a:r>
            <a:r>
              <a:rPr lang="en-US" dirty="0" err="1"/>
              <a:t>DataFrames</a:t>
            </a:r>
            <a:r>
              <a:rPr lang="en-US" dirty="0"/>
              <a:t>, I’ve laid the foundation for further data exploration. </a:t>
            </a:r>
          </a:p>
          <a:p>
            <a:pPr algn="just"/>
            <a:endParaRPr lang="en-US" dirty="0"/>
          </a:p>
          <a:p>
            <a:pPr algn="just"/>
            <a:r>
              <a:rPr lang="en-US" dirty="0"/>
              <a:t>18’’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12</a:t>
            </a:fld>
            <a:endParaRPr lang="pl-PL" dirty="0"/>
          </a:p>
        </p:txBody>
      </p:sp>
    </p:spTree>
    <p:extLst>
      <p:ext uri="{BB962C8B-B14F-4D97-AF65-F5344CB8AC3E}">
        <p14:creationId xmlns:p14="http://schemas.microsoft.com/office/powerpoint/2010/main" val="2751627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presents an analysis aimed at identifying the top 5 active users on Stack Overflow by post count, along with their most engaged tags. I’ve used Spark to filter and process posts, and then to count and rank user activity. By exploding the tags column, I ensured each tag associated with a post was considered individually, which allowed me to determine the most common tags per user.</a:t>
            </a:r>
          </a:p>
          <a:p>
            <a:pPr algn="just"/>
            <a:endParaRPr lang="en-US" dirty="0"/>
          </a:p>
          <a:p>
            <a:pPr algn="just"/>
            <a:r>
              <a:rPr lang="en-US" dirty="0"/>
              <a:t>After aggregating the total post counts and the most active tags for each user, I joined this data with the users' details to provide a more comprehensive view. The result of this join operation gave me a table showcasing users' display names, their total post counts, and their primary tags.</a:t>
            </a:r>
          </a:p>
          <a:p>
            <a:pPr algn="just"/>
            <a:endParaRPr lang="en-US" dirty="0"/>
          </a:p>
          <a:p>
            <a:pPr algn="just"/>
            <a:r>
              <a:rPr lang="en-US" dirty="0"/>
              <a:t>Finally, I visualized this data using Python's matplotlib and pandas libraries to create the pie chart you see here. This chart  highlights the proportion of contributions from each of the top users.</a:t>
            </a:r>
          </a:p>
          <a:p>
            <a:pPr algn="just"/>
            <a:endParaRPr lang="en-US" dirty="0"/>
          </a:p>
          <a:p>
            <a:pPr algn="just"/>
            <a:r>
              <a:rPr lang="en-US" dirty="0"/>
              <a:t>53’’</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13</a:t>
            </a:fld>
            <a:endParaRPr lang="pl-PL" dirty="0"/>
          </a:p>
        </p:txBody>
      </p:sp>
    </p:spTree>
    <p:extLst>
      <p:ext uri="{BB962C8B-B14F-4D97-AF65-F5344CB8AC3E}">
        <p14:creationId xmlns:p14="http://schemas.microsoft.com/office/powerpoint/2010/main" val="3968523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demonstrates an approach to counting annual posts in a forum dataset, focusing on content related to the Scala programming language. Initially, I used Spark's </a:t>
            </a:r>
            <a:r>
              <a:rPr lang="en-US" dirty="0" err="1"/>
              <a:t>DataFrame</a:t>
            </a:r>
            <a:r>
              <a:rPr lang="en-US" dirty="0"/>
              <a:t> API to filter the dataset for posts tagged with 'Scala'. Next, I extracted the year from each post's creation date and aggregated the count of posts per year. This process involved sorting and grouping the data to facilitate a clearer analysis.</a:t>
            </a:r>
          </a:p>
          <a:p>
            <a:pPr algn="just"/>
            <a:endParaRPr lang="en-US" dirty="0"/>
          </a:p>
          <a:p>
            <a:pPr algn="just"/>
            <a:r>
              <a:rPr lang="en-US" dirty="0"/>
              <a:t>To visualize the trends, I employed Python's matplotlib and pandas libraries again, creating a bar chart.</a:t>
            </a:r>
          </a:p>
          <a:p>
            <a:pPr algn="just"/>
            <a:endParaRPr lang="en-US" dirty="0"/>
          </a:p>
          <a:p>
            <a:pPr algn="just"/>
            <a:r>
              <a:rPr lang="en-US" dirty="0"/>
              <a:t>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14</a:t>
            </a:fld>
            <a:endParaRPr lang="pl-PL" dirty="0"/>
          </a:p>
        </p:txBody>
      </p:sp>
    </p:spTree>
    <p:extLst>
      <p:ext uri="{BB962C8B-B14F-4D97-AF65-F5344CB8AC3E}">
        <p14:creationId xmlns:p14="http://schemas.microsoft.com/office/powerpoint/2010/main" val="1483687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focuses on finding the top participant regarding Scala topics. I began by filtering the posts for those tagged with 'Scala' and then prepared a dataset of comments related to these posts. By joining the two datasets and selecting relevant fields, I aggregated scores from both posts and comments for each user.</a:t>
            </a:r>
          </a:p>
          <a:p>
            <a:pPr algn="just"/>
            <a:endParaRPr lang="en-US" dirty="0"/>
          </a:p>
          <a:p>
            <a:pPr algn="just"/>
            <a:r>
              <a:rPr lang="en-US" dirty="0"/>
              <a:t>Next, I combined these scores to get a comprehensive view of user engagement. The final step was to identify the top contributor, which I achieved by ordering the combined scores and limiting the results to the single highest score.</a:t>
            </a:r>
          </a:p>
          <a:p>
            <a:pPr algn="just"/>
            <a:endParaRPr lang="en-US" dirty="0"/>
          </a:p>
          <a:p>
            <a:pPr algn="just"/>
            <a:r>
              <a:rPr lang="en-US" dirty="0"/>
              <a:t>The outcome of this analysis highlighted a user, showcased on the right of the slide, who emerged as the Scala guru with an impressive total score, reflecting his expertise and active participation in the Scala community.</a:t>
            </a:r>
          </a:p>
          <a:p>
            <a:pPr algn="just"/>
            <a:endParaRPr lang="en-US" dirty="0"/>
          </a:p>
          <a:p>
            <a:pPr algn="just"/>
            <a:r>
              <a:rPr lang="en-US" dirty="0"/>
              <a:t>42’’</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15</a:t>
            </a:fld>
            <a:endParaRPr lang="pl-PL" dirty="0"/>
          </a:p>
        </p:txBody>
      </p:sp>
    </p:spTree>
    <p:extLst>
      <p:ext uri="{BB962C8B-B14F-4D97-AF65-F5344CB8AC3E}">
        <p14:creationId xmlns:p14="http://schemas.microsoft.com/office/powerpoint/2010/main" val="44985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presents a targeted analysis to pinpoint potential Polish users within a dataset. I began by establishing regex patterns to match Polish names and locations. Then, I applied filters on the user data to identify names or contain typical Polish characters, and also to find users from locations in Poland.</a:t>
            </a:r>
          </a:p>
          <a:p>
            <a:pPr algn="just"/>
            <a:endParaRPr lang="en-US" dirty="0"/>
          </a:p>
          <a:p>
            <a:pPr algn="just"/>
            <a:r>
              <a:rPr lang="en-US" dirty="0"/>
              <a:t>Subsequently, I filtered posts and comments for matches with the same patterns. By combining these filtered datasets, I could create a comprehensive list of users likely to be Polish. The final step was counting these users, which revealed a total of 12,454 potential Polish users.</a:t>
            </a:r>
          </a:p>
          <a:p>
            <a:pPr algn="just"/>
            <a:endParaRPr lang="en-US" dirty="0"/>
          </a:p>
          <a:p>
            <a:pPr algn="just"/>
            <a:r>
              <a:rPr lang="en-US" dirty="0"/>
              <a:t>38’’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16</a:t>
            </a:fld>
            <a:endParaRPr lang="pl-PL" dirty="0"/>
          </a:p>
        </p:txBody>
      </p:sp>
    </p:spTree>
    <p:extLst>
      <p:ext uri="{BB962C8B-B14F-4D97-AF65-F5344CB8AC3E}">
        <p14:creationId xmlns:p14="http://schemas.microsoft.com/office/powerpoint/2010/main" val="2265440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a:p>
            <a:pPr algn="just"/>
            <a:r>
              <a:rPr lang="en-US" dirty="0"/>
              <a:t>This slide summarizes the key findings from the analysis. The most significant observation is that the bulk of the time was spent on cleaning the data, which underscores the importance of having clean data for accurate analysis. I noted that Spark was highly efficient in handling Parquet files, though it’s crucial to provide the correct schema upfront to ensure smooth processing.</a:t>
            </a:r>
          </a:p>
          <a:p>
            <a:pPr algn="just"/>
            <a:endParaRPr lang="en-US" dirty="0"/>
          </a:p>
          <a:p>
            <a:pPr algn="just"/>
            <a:r>
              <a:rPr lang="en-US" dirty="0"/>
              <a:t>Another point of interest is the observation that using regular expressions proved to be quite slow, which suggests the need for more efficient text processing methods in future analyses. Lastly, considering the overall data pipeline performance, deploying a database on Azure SQL Database and connecting it directly to Databricks could offer a more streamlined and faster approach. </a:t>
            </a:r>
          </a:p>
          <a:p>
            <a:pPr algn="just"/>
            <a:endParaRPr lang="en-US" dirty="0"/>
          </a:p>
          <a:p>
            <a:pPr algn="just"/>
            <a:r>
              <a:rPr lang="en-US" dirty="0"/>
              <a:t>42’’</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17</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928418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721143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slide shows how the whole project looked like.</a:t>
            </a:r>
          </a:p>
          <a:p>
            <a:endParaRPr lang="en-US" sz="1100" dirty="0"/>
          </a:p>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80’’</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900" dirty="0"/>
              <a:t>On this slide, you can see the visual representation of the StackOverflow2013 Database's data model. This model is composed of nine tables, which together capture the essence of the Stack Overflow community's interactions.</a:t>
            </a:r>
          </a:p>
          <a:p>
            <a:pPr algn="just"/>
            <a:endParaRPr lang="en-US" sz="900" dirty="0"/>
          </a:p>
          <a:p>
            <a:pPr algn="just"/>
            <a:r>
              <a:rPr lang="en-US" sz="900" dirty="0"/>
              <a:t>The 'Posts' table is central to this model, linked directly to '</a:t>
            </a:r>
            <a:r>
              <a:rPr lang="en-US" sz="900" dirty="0" err="1"/>
              <a:t>PostTypes</a:t>
            </a:r>
            <a:r>
              <a:rPr lang="en-US" sz="900" dirty="0"/>
              <a:t>', which is composed of two main types of entries: Questions and Answers. </a:t>
            </a:r>
          </a:p>
          <a:p>
            <a:pPr algn="just"/>
            <a:endParaRPr lang="en-US" sz="900" dirty="0"/>
          </a:p>
          <a:p>
            <a:pPr algn="just"/>
            <a:r>
              <a:rPr lang="en-US" sz="900" dirty="0"/>
              <a:t>Users are the lifeblood of Stack Overflow, and here you can see their interactions with the system. A user can own a post, meaning they've contributed content to the community, or they can answer posts, providing solutions to questions posed by others.</a:t>
            </a:r>
          </a:p>
          <a:p>
            <a:pPr algn="just"/>
            <a:endParaRPr lang="en-US" sz="900" dirty="0"/>
          </a:p>
          <a:p>
            <a:pPr algn="just"/>
            <a:r>
              <a:rPr lang="en-US" sz="900" dirty="0"/>
              <a:t>The 'Comments' table allows for discourse on these posts, enabling users to seek clarification, discuss content, and offer brief insights.</a:t>
            </a:r>
          </a:p>
          <a:p>
            <a:pPr algn="just"/>
            <a:endParaRPr lang="en-US" sz="900" dirty="0"/>
          </a:p>
          <a:p>
            <a:pPr algn="just"/>
            <a:r>
              <a:rPr lang="en-US" sz="900" dirty="0"/>
              <a:t>In the 'Votes' table, the community's feedback on posts is captured, where users can vote to signify the usefulness and accuracy of the content provided. It's connected to '</a:t>
            </a:r>
            <a:r>
              <a:rPr lang="en-US" sz="900" dirty="0" err="1"/>
              <a:t>VoteTypes</a:t>
            </a:r>
            <a:r>
              <a:rPr lang="en-US" sz="900" dirty="0"/>
              <a:t>', which defines the nature of these votes.</a:t>
            </a:r>
          </a:p>
          <a:p>
            <a:pPr algn="just"/>
            <a:endParaRPr lang="en-US" sz="900" dirty="0"/>
          </a:p>
          <a:p>
            <a:pPr algn="just"/>
            <a:r>
              <a:rPr lang="en-US" sz="900" dirty="0"/>
              <a:t>The 'Users' table holds profiles, reflecting the personal and professional backgrounds of community members, as well as their contributions and reputation within the platform. This table also connects to 'Badges', which are earned by users as a form of recognition for their contributions.</a:t>
            </a:r>
          </a:p>
          <a:p>
            <a:pPr algn="just"/>
            <a:endParaRPr lang="en-US" sz="900" dirty="0"/>
          </a:p>
          <a:p>
            <a:pPr algn="just"/>
            <a:r>
              <a:rPr lang="en-US" sz="900" dirty="0"/>
              <a:t>User engagement is further documented through '</a:t>
            </a:r>
            <a:r>
              <a:rPr lang="en-US" sz="900" dirty="0" err="1"/>
              <a:t>PostLinks</a:t>
            </a:r>
            <a:r>
              <a:rPr lang="en-US" sz="900" dirty="0"/>
              <a:t>' and '</a:t>
            </a:r>
            <a:r>
              <a:rPr lang="en-US" sz="900" dirty="0" err="1"/>
              <a:t>LinkTypes</a:t>
            </a:r>
            <a:r>
              <a:rPr lang="en-US" sz="900" dirty="0"/>
              <a:t>', which trace the relationships between different posts, such as duplicates or related content.</a:t>
            </a:r>
          </a:p>
          <a:p>
            <a:pPr algn="just"/>
            <a:endParaRPr lang="en-US" sz="900" dirty="0"/>
          </a:p>
          <a:p>
            <a:pPr algn="just"/>
            <a:r>
              <a:rPr lang="en-US" sz="900" dirty="0"/>
              <a:t>Together, these tables not only store data but also tell the story of how knowledge is built, shared, and valued in one of the largest technical communities online.</a:t>
            </a:r>
          </a:p>
          <a:p>
            <a:pPr algn="just"/>
            <a:endParaRPr lang="en-US" sz="900" dirty="0"/>
          </a:p>
          <a:p>
            <a:pPr algn="just"/>
            <a:r>
              <a:rPr lang="en-US" sz="900" dirty="0"/>
              <a:t>98’’</a:t>
            </a:r>
            <a:endParaRPr lang="pl-PL" sz="9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60424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dirty="0"/>
              <a:t>60’’</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slide, I'm detailing the efficient process of exporting data from SQL Server to CSV and then compressing it for optimal transfer speed.</a:t>
            </a:r>
          </a:p>
          <a:p>
            <a:pPr algn="just"/>
            <a:endParaRPr lang="en-US" dirty="0"/>
          </a:p>
          <a:p>
            <a:pPr algn="just"/>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pPr algn="just"/>
            <a:endParaRPr lang="en-US" dirty="0"/>
          </a:p>
          <a:p>
            <a:pPr algn="just"/>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pPr algn="just"/>
            <a:endParaRPr lang="en-US" dirty="0"/>
          </a:p>
          <a:p>
            <a:pPr algn="just"/>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pPr algn="just"/>
            <a:endParaRPr lang="en-US" dirty="0"/>
          </a:p>
          <a:p>
            <a:pPr algn="just"/>
            <a:r>
              <a:rPr lang="en-US" dirty="0"/>
              <a:t>67’’</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334148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000" dirty="0"/>
              <a:t>In this section of the presentation, I'm going to walk you through the process of creating a Docker container equipped with Databricks CLI for the purpose of transferring files efficiently to Databricks.</a:t>
            </a:r>
          </a:p>
          <a:p>
            <a:pPr algn="just"/>
            <a:endParaRPr lang="en-US" sz="1000" dirty="0"/>
          </a:p>
          <a:p>
            <a:pPr algn="just"/>
            <a:r>
              <a:rPr lang="en-US" sz="1000" dirty="0"/>
              <a:t>I began by defining a </a:t>
            </a:r>
            <a:r>
              <a:rPr lang="en-US" sz="1000" dirty="0" err="1"/>
              <a:t>Dockerfile</a:t>
            </a:r>
            <a:r>
              <a:rPr lang="en-US" sz="1000" dirty="0"/>
              <a:t>. This file is a blueprint for Docker, describing the environment needed to run Databricks CLI. It's based on a Python image, installs the Databricks CLI, and sets a working directory.</a:t>
            </a:r>
          </a:p>
          <a:p>
            <a:pPr algn="just"/>
            <a:endParaRPr lang="en-US" sz="1000" dirty="0"/>
          </a:p>
          <a:p>
            <a:pPr algn="just"/>
            <a:r>
              <a:rPr lang="en-US" sz="1000" dirty="0"/>
              <a:t>Next, I created an image from the </a:t>
            </a:r>
            <a:r>
              <a:rPr lang="en-US" sz="1000" dirty="0" err="1"/>
              <a:t>Dockerfile</a:t>
            </a:r>
            <a:r>
              <a:rPr lang="en-US" sz="1000" dirty="0"/>
              <a:t>. The command shown on the slide builds the Docker image, which contains all the necessary components to run the Databricks CLI.</a:t>
            </a:r>
          </a:p>
          <a:p>
            <a:pPr algn="just"/>
            <a:endParaRPr lang="en-US" sz="1000" dirty="0"/>
          </a:p>
          <a:p>
            <a:pPr algn="just"/>
            <a:r>
              <a:rPr lang="en-US" sz="1000" dirty="0"/>
              <a:t>Once the image was ready, I proceeded to run the Docker container. This step involves executing a Docker run command, which initiates a container instance where I can execute Databricks CLI commands.</a:t>
            </a:r>
          </a:p>
          <a:p>
            <a:pPr algn="just"/>
            <a:endParaRPr lang="en-US" sz="1000" dirty="0"/>
          </a:p>
          <a:p>
            <a:pPr algn="just"/>
            <a:r>
              <a:rPr lang="en-US" sz="1000" dirty="0"/>
              <a:t>The fourth step was to copy the CSV files to Databricks. To do this securely, I first configured access to Databricks using a token. This ensures that the connection to Databricks is secure and that only authorized commands are executed. Once the token was configured, I used the Databricks CLI to copy files from the local data directory to the Databricks file system, replacing any existing files with the same name.</a:t>
            </a:r>
          </a:p>
          <a:p>
            <a:pPr algn="just"/>
            <a:endParaRPr lang="en-US" sz="1000" dirty="0"/>
          </a:p>
          <a:p>
            <a:pPr algn="just"/>
            <a:r>
              <a:rPr lang="en-US" sz="1000" dirty="0"/>
              <a:t>The result, which you can see on the right, is the list of files successfully copied to Databricks. These are the </a:t>
            </a:r>
            <a:r>
              <a:rPr lang="en-US" sz="1000" dirty="0" err="1"/>
              <a:t>gzipped</a:t>
            </a:r>
            <a:r>
              <a:rPr lang="en-US" sz="1000" dirty="0"/>
              <a:t> CSV files now stored in the Databricks file system, ready to be used for further conversion and data analysis.</a:t>
            </a:r>
          </a:p>
          <a:p>
            <a:pPr algn="just"/>
            <a:endParaRPr lang="en-US" sz="1000" dirty="0"/>
          </a:p>
          <a:p>
            <a:pPr algn="just"/>
            <a:r>
              <a:rPr lang="en-US" sz="1000" dirty="0"/>
              <a:t>84’’</a:t>
            </a:r>
            <a:endParaRPr lang="pl-PL" sz="10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9</a:t>
            </a:fld>
            <a:endParaRPr lang="pl-PL" dirty="0"/>
          </a:p>
        </p:txBody>
      </p:sp>
    </p:spTree>
    <p:extLst>
      <p:ext uri="{BB962C8B-B14F-4D97-AF65-F5344CB8AC3E}">
        <p14:creationId xmlns:p14="http://schemas.microsoft.com/office/powerpoint/2010/main" val="714962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26.03.2024</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26.03.2024</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26.03.2024</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Processing Data on Air Pollution in Europe on a Modern Data Platform</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4" y="3390527"/>
              <a:ext cx="1956302"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7" cy="13035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Preparing functions to be used during the conversion</a:t>
            </a:r>
            <a:r>
              <a:rPr lang="pl-PL" sz="1600" dirty="0">
                <a:latin typeface="Segoe UI" panose="020B0502040204020203" pitchFamily="34" charset="0"/>
                <a:cs typeface="Segoe UI" panose="020B0502040204020203" pitchFamily="34" charset="0"/>
              </a:rPr>
              <a:t>:</a:t>
            </a:r>
          </a:p>
        </p:txBody>
      </p:sp>
      <p:pic>
        <p:nvPicPr>
          <p:cNvPr id="20" name="Picture 19">
            <a:extLst>
              <a:ext uri="{FF2B5EF4-FFF2-40B4-BE49-F238E27FC236}">
                <a16:creationId xmlns:a16="http://schemas.microsoft.com/office/drawing/2014/main" id="{F703EEBA-4CD4-4BE1-2A99-343FD19D6A3D}"/>
              </a:ext>
            </a:extLst>
          </p:cNvPr>
          <p:cNvPicPr>
            <a:picLocks noChangeAspect="1"/>
          </p:cNvPicPr>
          <p:nvPr/>
        </p:nvPicPr>
        <p:blipFill>
          <a:blip r:embed="rId3"/>
          <a:stretch>
            <a:fillRect/>
          </a:stretch>
        </p:blipFill>
        <p:spPr>
          <a:xfrm>
            <a:off x="1468966" y="1964267"/>
            <a:ext cx="9254067" cy="4770285"/>
          </a:xfrm>
          <a:prstGeom prst="rect">
            <a:avLst/>
          </a:prstGeom>
        </p:spPr>
      </p:pic>
    </p:spTree>
    <p:extLst>
      <p:ext uri="{BB962C8B-B14F-4D97-AF65-F5344CB8AC3E}">
        <p14:creationId xmlns:p14="http://schemas.microsoft.com/office/powerpoint/2010/main" val="609537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Converting to Parquet format</a:t>
            </a:r>
            <a:r>
              <a:rPr lang="pl-PL" sz="1600" dirty="0">
                <a:latin typeface="Segoe UI" panose="020B0502040204020203" pitchFamily="34" charset="0"/>
                <a:cs typeface="Segoe UI" panose="020B0502040204020203" pitchFamily="34" charset="0"/>
              </a:rPr>
              <a:t>:</a:t>
            </a:r>
          </a:p>
        </p:txBody>
      </p:sp>
      <p:pic>
        <p:nvPicPr>
          <p:cNvPr id="5" name="Picture 4">
            <a:extLst>
              <a:ext uri="{FF2B5EF4-FFF2-40B4-BE49-F238E27FC236}">
                <a16:creationId xmlns:a16="http://schemas.microsoft.com/office/drawing/2014/main" id="{8EE27C4B-5DCE-45CB-0662-0FBEFDE8EA1F}"/>
              </a:ext>
            </a:extLst>
          </p:cNvPr>
          <p:cNvPicPr>
            <a:picLocks noChangeAspect="1"/>
          </p:cNvPicPr>
          <p:nvPr/>
        </p:nvPicPr>
        <p:blipFill>
          <a:blip r:embed="rId3"/>
          <a:stretch>
            <a:fillRect/>
          </a:stretch>
        </p:blipFill>
        <p:spPr>
          <a:xfrm>
            <a:off x="3853534" y="1964267"/>
            <a:ext cx="4484932" cy="4802534"/>
          </a:xfrm>
          <a:prstGeom prst="rect">
            <a:avLst/>
          </a:prstGeom>
        </p:spPr>
      </p:pic>
    </p:spTree>
    <p:extLst>
      <p:ext uri="{BB962C8B-B14F-4D97-AF65-F5344CB8AC3E}">
        <p14:creationId xmlns:p14="http://schemas.microsoft.com/office/powerpoint/2010/main" val="121592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13" name="Picture 12">
            <a:extLst>
              <a:ext uri="{FF2B5EF4-FFF2-40B4-BE49-F238E27FC236}">
                <a16:creationId xmlns:a16="http://schemas.microsoft.com/office/drawing/2014/main" id="{81BB4627-B5E0-8371-4FD2-730159D5F8B2}"/>
              </a:ext>
            </a:extLst>
          </p:cNvPr>
          <p:cNvPicPr>
            <a:picLocks noChangeAspect="1"/>
          </p:cNvPicPr>
          <p:nvPr/>
        </p:nvPicPr>
        <p:blipFill>
          <a:blip r:embed="rId3"/>
          <a:stretch>
            <a:fillRect/>
          </a:stretch>
        </p:blipFill>
        <p:spPr>
          <a:xfrm>
            <a:off x="2679701" y="1334402"/>
            <a:ext cx="6609861" cy="5278064"/>
          </a:xfrm>
          <a:prstGeom prst="rect">
            <a:avLst/>
          </a:prstGeom>
        </p:spPr>
      </p:pic>
    </p:spTree>
    <p:extLst>
      <p:ext uri="{BB962C8B-B14F-4D97-AF65-F5344CB8AC3E}">
        <p14:creationId xmlns:p14="http://schemas.microsoft.com/office/powerpoint/2010/main" val="317413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4" name="Picture 3">
            <a:extLst>
              <a:ext uri="{FF2B5EF4-FFF2-40B4-BE49-F238E27FC236}">
                <a16:creationId xmlns:a16="http://schemas.microsoft.com/office/drawing/2014/main" id="{4AF747B1-C90C-9A4C-610F-B39799D6DCA3}"/>
              </a:ext>
            </a:extLst>
          </p:cNvPr>
          <p:cNvPicPr>
            <a:picLocks noChangeAspect="1"/>
          </p:cNvPicPr>
          <p:nvPr/>
        </p:nvPicPr>
        <p:blipFill>
          <a:blip r:embed="rId3"/>
          <a:stretch>
            <a:fillRect/>
          </a:stretch>
        </p:blipFill>
        <p:spPr>
          <a:xfrm>
            <a:off x="444500" y="1173337"/>
            <a:ext cx="4330210" cy="5413730"/>
          </a:xfrm>
          <a:prstGeom prst="rect">
            <a:avLst/>
          </a:prstGeom>
        </p:spPr>
      </p:pic>
      <p:pic>
        <p:nvPicPr>
          <p:cNvPr id="6" name="Picture 5">
            <a:extLst>
              <a:ext uri="{FF2B5EF4-FFF2-40B4-BE49-F238E27FC236}">
                <a16:creationId xmlns:a16="http://schemas.microsoft.com/office/drawing/2014/main" id="{38525782-1796-91EC-2FB4-0011A6F8571E}"/>
              </a:ext>
            </a:extLst>
          </p:cNvPr>
          <p:cNvPicPr>
            <a:picLocks noChangeAspect="1"/>
          </p:cNvPicPr>
          <p:nvPr/>
        </p:nvPicPr>
        <p:blipFill>
          <a:blip r:embed="rId4"/>
          <a:stretch>
            <a:fillRect/>
          </a:stretch>
        </p:blipFill>
        <p:spPr>
          <a:xfrm>
            <a:off x="6903382" y="1173337"/>
            <a:ext cx="3881022" cy="2476877"/>
          </a:xfrm>
          <a:prstGeom prst="rect">
            <a:avLst/>
          </a:prstGeom>
        </p:spPr>
      </p:pic>
      <p:pic>
        <p:nvPicPr>
          <p:cNvPr id="1026" name="Picture 2">
            <a:extLst>
              <a:ext uri="{FF2B5EF4-FFF2-40B4-BE49-F238E27FC236}">
                <a16:creationId xmlns:a16="http://schemas.microsoft.com/office/drawing/2014/main" id="{58732892-A8E3-CBA1-605D-E93FE9A04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8108" y="3848100"/>
            <a:ext cx="3210447" cy="285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81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5" name="Picture 4">
            <a:extLst>
              <a:ext uri="{FF2B5EF4-FFF2-40B4-BE49-F238E27FC236}">
                <a16:creationId xmlns:a16="http://schemas.microsoft.com/office/drawing/2014/main" id="{8E76EBA0-FA13-8D52-9D59-8DB45FF5D33B}"/>
              </a:ext>
            </a:extLst>
          </p:cNvPr>
          <p:cNvPicPr>
            <a:picLocks noChangeAspect="1"/>
          </p:cNvPicPr>
          <p:nvPr/>
        </p:nvPicPr>
        <p:blipFill>
          <a:blip r:embed="rId3"/>
          <a:stretch>
            <a:fillRect/>
          </a:stretch>
        </p:blipFill>
        <p:spPr>
          <a:xfrm>
            <a:off x="459317" y="1189164"/>
            <a:ext cx="5636683" cy="5368270"/>
          </a:xfrm>
          <a:prstGeom prst="rect">
            <a:avLst/>
          </a:prstGeom>
        </p:spPr>
      </p:pic>
      <p:pic>
        <p:nvPicPr>
          <p:cNvPr id="8" name="Picture 7">
            <a:extLst>
              <a:ext uri="{FF2B5EF4-FFF2-40B4-BE49-F238E27FC236}">
                <a16:creationId xmlns:a16="http://schemas.microsoft.com/office/drawing/2014/main" id="{E3638CD4-8237-C4BC-A46A-DF7F3AD84DA0}"/>
              </a:ext>
            </a:extLst>
          </p:cNvPr>
          <p:cNvPicPr>
            <a:picLocks noChangeAspect="1"/>
          </p:cNvPicPr>
          <p:nvPr/>
        </p:nvPicPr>
        <p:blipFill>
          <a:blip r:embed="rId4"/>
          <a:stretch>
            <a:fillRect/>
          </a:stretch>
        </p:blipFill>
        <p:spPr>
          <a:xfrm>
            <a:off x="6621667" y="1189164"/>
            <a:ext cx="4787166" cy="5495152"/>
          </a:xfrm>
          <a:prstGeom prst="rect">
            <a:avLst/>
          </a:prstGeom>
        </p:spPr>
      </p:pic>
    </p:spTree>
    <p:extLst>
      <p:ext uri="{BB962C8B-B14F-4D97-AF65-F5344CB8AC3E}">
        <p14:creationId xmlns:p14="http://schemas.microsoft.com/office/powerpoint/2010/main" val="271545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4" name="Picture 3">
            <a:extLst>
              <a:ext uri="{FF2B5EF4-FFF2-40B4-BE49-F238E27FC236}">
                <a16:creationId xmlns:a16="http://schemas.microsoft.com/office/drawing/2014/main" id="{389E5AFD-A203-5029-8462-514A2A379405}"/>
              </a:ext>
            </a:extLst>
          </p:cNvPr>
          <p:cNvPicPr>
            <a:picLocks noChangeAspect="1"/>
          </p:cNvPicPr>
          <p:nvPr/>
        </p:nvPicPr>
        <p:blipFill>
          <a:blip r:embed="rId3"/>
          <a:stretch>
            <a:fillRect/>
          </a:stretch>
        </p:blipFill>
        <p:spPr>
          <a:xfrm>
            <a:off x="508000" y="1204688"/>
            <a:ext cx="6847360" cy="5505146"/>
          </a:xfrm>
          <a:prstGeom prst="rect">
            <a:avLst/>
          </a:prstGeom>
        </p:spPr>
      </p:pic>
      <p:sp>
        <p:nvSpPr>
          <p:cNvPr id="6" name="Zawartość — symbol zastępczy 2">
            <a:extLst>
              <a:ext uri="{FF2B5EF4-FFF2-40B4-BE49-F238E27FC236}">
                <a16:creationId xmlns:a16="http://schemas.microsoft.com/office/drawing/2014/main" id="{01D8B89F-CB55-3E32-8E28-AEBC142DB16D}"/>
              </a:ext>
            </a:extLst>
          </p:cNvPr>
          <p:cNvSpPr>
            <a:spLocks noGrp="1"/>
          </p:cNvSpPr>
          <p:nvPr>
            <p:ph sz="quarter" idx="10"/>
          </p:nvPr>
        </p:nvSpPr>
        <p:spPr>
          <a:xfrm>
            <a:off x="7564967" y="3327400"/>
            <a:ext cx="4119033" cy="1965118"/>
          </a:xfrm>
        </p:spPr>
        <p:txBody>
          <a:bodyPr rtlCol="0">
            <a:noAutofit/>
          </a:bodyPr>
          <a:lstStyle>
            <a:defPPr>
              <a:defRPr lang="pl-PL"/>
            </a:defPPr>
          </a:lstStyle>
          <a:p>
            <a:pPr marL="0" indent="0" rtl="0">
              <a:spcAft>
                <a:spcPts val="1200"/>
              </a:spcAft>
              <a:buNone/>
            </a:pPr>
            <a:r>
              <a:rPr lang="en-US" sz="2000" b="0" i="0" dirty="0">
                <a:solidFill>
                  <a:srgbClr val="555555"/>
                </a:solidFill>
                <a:effectLst/>
                <a:latin typeface="Menlo"/>
              </a:rPr>
              <a:t>The Scala guru was </a:t>
            </a:r>
            <a:r>
              <a:rPr lang="en-US" sz="2000" b="1" i="0" dirty="0" err="1">
                <a:solidFill>
                  <a:srgbClr val="555555"/>
                </a:solidFill>
                <a:effectLst/>
                <a:latin typeface="Menlo"/>
              </a:rPr>
              <a:t>oxbow_lakes</a:t>
            </a:r>
            <a:r>
              <a:rPr lang="en-US" sz="2000" b="0" i="0" dirty="0">
                <a:solidFill>
                  <a:srgbClr val="555555"/>
                </a:solidFill>
                <a:effectLst/>
                <a:latin typeface="Menlo"/>
              </a:rPr>
              <a:t> from London, England United Kingdom with a total score of 3,223.</a:t>
            </a:r>
            <a:endParaRPr lang="pl-PL"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6478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sp>
        <p:nvSpPr>
          <p:cNvPr id="6" name="Zawartość — symbol zastępczy 2">
            <a:extLst>
              <a:ext uri="{FF2B5EF4-FFF2-40B4-BE49-F238E27FC236}">
                <a16:creationId xmlns:a16="http://schemas.microsoft.com/office/drawing/2014/main" id="{01D8B89F-CB55-3E32-8E28-AEBC142DB16D}"/>
              </a:ext>
            </a:extLst>
          </p:cNvPr>
          <p:cNvSpPr>
            <a:spLocks noGrp="1"/>
          </p:cNvSpPr>
          <p:nvPr>
            <p:ph sz="quarter" idx="10"/>
          </p:nvPr>
        </p:nvSpPr>
        <p:spPr>
          <a:xfrm>
            <a:off x="4440767" y="3987800"/>
            <a:ext cx="7306734" cy="1965118"/>
          </a:xfrm>
        </p:spPr>
        <p:txBody>
          <a:bodyPr rtlCol="0">
            <a:noAutofit/>
          </a:bodyPr>
          <a:lstStyle>
            <a:defPPr>
              <a:defRPr lang="pl-PL"/>
            </a:defPPr>
          </a:lstStyle>
          <a:p>
            <a:pPr marL="0" indent="0" rtl="0">
              <a:spcAft>
                <a:spcPts val="1200"/>
              </a:spcAft>
              <a:buNone/>
            </a:pPr>
            <a:r>
              <a:rPr lang="en-US" sz="2800" b="0" i="0" dirty="0">
                <a:solidFill>
                  <a:srgbClr val="555555"/>
                </a:solidFill>
                <a:effectLst/>
                <a:latin typeface="Menlo"/>
              </a:rPr>
              <a:t>Total number of potential Polish users: 12,454</a:t>
            </a:r>
            <a:endParaRPr lang="pl-PL" sz="16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7F6D0B2B-4BBC-EC0A-E8B0-F67A612F7C5C}"/>
              </a:ext>
            </a:extLst>
          </p:cNvPr>
          <p:cNvPicPr>
            <a:picLocks noChangeAspect="1"/>
          </p:cNvPicPr>
          <p:nvPr/>
        </p:nvPicPr>
        <p:blipFill>
          <a:blip r:embed="rId3"/>
          <a:stretch>
            <a:fillRect/>
          </a:stretch>
        </p:blipFill>
        <p:spPr>
          <a:xfrm>
            <a:off x="444500" y="1257525"/>
            <a:ext cx="3718021" cy="5253341"/>
          </a:xfrm>
          <a:prstGeom prst="rect">
            <a:avLst/>
          </a:prstGeom>
        </p:spPr>
      </p:pic>
      <p:pic>
        <p:nvPicPr>
          <p:cNvPr id="8" name="Picture 7">
            <a:extLst>
              <a:ext uri="{FF2B5EF4-FFF2-40B4-BE49-F238E27FC236}">
                <a16:creationId xmlns:a16="http://schemas.microsoft.com/office/drawing/2014/main" id="{4DB94585-B2AA-D443-5786-72A2FF977A13}"/>
              </a:ext>
            </a:extLst>
          </p:cNvPr>
          <p:cNvPicPr>
            <a:picLocks noChangeAspect="1"/>
          </p:cNvPicPr>
          <p:nvPr/>
        </p:nvPicPr>
        <p:blipFill>
          <a:blip r:embed="rId4"/>
          <a:stretch>
            <a:fillRect/>
          </a:stretch>
        </p:blipFill>
        <p:spPr>
          <a:xfrm>
            <a:off x="4440766" y="1299377"/>
            <a:ext cx="7103533" cy="1792612"/>
          </a:xfrm>
          <a:prstGeom prst="rect">
            <a:avLst/>
          </a:prstGeom>
        </p:spPr>
      </p:pic>
    </p:spTree>
    <p:extLst>
      <p:ext uri="{BB962C8B-B14F-4D97-AF65-F5344CB8AC3E}">
        <p14:creationId xmlns:p14="http://schemas.microsoft.com/office/powerpoint/2010/main" val="137994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en-US" b="1" dirty="0">
                <a:latin typeface="Segoe UI Semibold" panose="020B0502040204020203" pitchFamily="34" charset="0"/>
                <a:cs typeface="Segoe UI Semibold" panose="020B0502040204020203" pitchFamily="34" charset="0"/>
              </a:rPr>
              <a:t>Conclusions</a:t>
            </a:r>
            <a:endParaRPr lang="pl-PL" b="1" dirty="0">
              <a:latin typeface="Segoe UI Semibold" panose="020B0502040204020203" pitchFamily="34" charset="0"/>
              <a:cs typeface="Segoe UI Semibold" panose="020B0502040204020203" pitchFamily="34" charset="0"/>
            </a:endParaRP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1509612"/>
            <a:ext cx="9382613"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342900" indent="-342900" rtl="0">
              <a:spcAft>
                <a:spcPts val="1200"/>
              </a:spcAft>
              <a:buFont typeface="+mj-lt"/>
              <a:buAutoNum type="arabicPeriod"/>
            </a:pPr>
            <a:r>
              <a:rPr lang="en-US" sz="1600" dirty="0">
                <a:solidFill>
                  <a:schemeClr val="tx1"/>
                </a:solidFill>
              </a:rPr>
              <a:t>Data cleaning required the most substantial time investment.</a:t>
            </a:r>
          </a:p>
          <a:p>
            <a:pPr marL="342900" indent="-342900" rtl="0">
              <a:spcAft>
                <a:spcPts val="1200"/>
              </a:spcAft>
              <a:buFont typeface="+mj-lt"/>
              <a:buAutoNum type="arabicPeriod"/>
            </a:pPr>
            <a:r>
              <a:rPr lang="en-US" sz="1600" dirty="0">
                <a:solidFill>
                  <a:schemeClr val="tx1"/>
                </a:solidFill>
              </a:rPr>
              <a:t>Spark worked really well with Parquet files when the schema was set up in advance.</a:t>
            </a:r>
          </a:p>
          <a:p>
            <a:pPr marL="342900" indent="-342900" rtl="0">
              <a:spcAft>
                <a:spcPts val="1200"/>
              </a:spcAft>
              <a:buFont typeface="+mj-lt"/>
              <a:buAutoNum type="arabicPeriod"/>
            </a:pPr>
            <a:r>
              <a:rPr lang="en-US" sz="1600" dirty="0">
                <a:solidFill>
                  <a:schemeClr val="tx1"/>
                </a:solidFill>
              </a:rPr>
              <a:t>Regular expression operations significantly slowed down the process</a:t>
            </a:r>
          </a:p>
          <a:p>
            <a:pPr marL="342900" indent="-342900" rtl="0">
              <a:spcAft>
                <a:spcPts val="1200"/>
              </a:spcAft>
              <a:buFont typeface="+mj-lt"/>
              <a:buAutoNum type="arabicPeriod"/>
            </a:pPr>
            <a:r>
              <a:rPr lang="en-US" sz="1600" dirty="0">
                <a:solidFill>
                  <a:schemeClr val="tx1"/>
                </a:solidFill>
              </a:rPr>
              <a:t>A more efficient strategy may involve utilizing Azure SQL Database with a direct Databricks integration.</a:t>
            </a:r>
            <a:endParaRPr lang="pl-PL" sz="1600" dirty="0">
              <a:solidFill>
                <a:schemeClr val="tx1"/>
              </a:solidFill>
            </a:endParaRPr>
          </a:p>
        </p:txBody>
      </p:sp>
    </p:spTree>
    <p:extLst>
      <p:ext uri="{BB962C8B-B14F-4D97-AF65-F5344CB8AC3E}">
        <p14:creationId xmlns:p14="http://schemas.microsoft.com/office/powerpoint/2010/main" val="405221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Air Pollution: Defining the Problem</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sp>
        <p:nvSpPr>
          <p:cNvPr id="2" name="Zawartość — symbol zastępczy 7">
            <a:extLst>
              <a:ext uri="{FF2B5EF4-FFF2-40B4-BE49-F238E27FC236}">
                <a16:creationId xmlns:a16="http://schemas.microsoft.com/office/drawing/2014/main" id="{B9A3895D-8F6F-A5EE-9AFA-FCCFBA0EA2E7}"/>
              </a:ext>
            </a:extLst>
          </p:cNvPr>
          <p:cNvSpPr txBox="1">
            <a:spLocks/>
          </p:cNvSpPr>
          <p:nvPr/>
        </p:nvSpPr>
        <p:spPr>
          <a:xfrm>
            <a:off x="1039854" y="1668927"/>
            <a:ext cx="9382613" cy="4774230"/>
          </a:xfrm>
          <a:prstGeom prst="rect">
            <a:avLst/>
          </a:prstGeom>
        </p:spPr>
        <p:txBody>
          <a:bodyPr vert="horz" lIns="91440" tIns="45720" rIns="91440" bIns="45720" rtlCol="0">
            <a:normAutofit lnSpcReduction="10000"/>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lgn="ctr" rtl="0">
              <a:spcAft>
                <a:spcPts val="1200"/>
              </a:spcAft>
              <a:buNone/>
            </a:pPr>
            <a:r>
              <a:rPr lang="en-US" sz="2000" b="1" dirty="0">
                <a:solidFill>
                  <a:schemeClr val="tx1"/>
                </a:solidFill>
              </a:rPr>
              <a:t>Europe's Most Polluted Areas: A Snapshot</a:t>
            </a:r>
          </a:p>
          <a:p>
            <a:pPr marL="0" indent="0" rtl="0">
              <a:spcAft>
                <a:spcPts val="1200"/>
              </a:spcAft>
              <a:buNone/>
            </a:pPr>
            <a:r>
              <a:rPr lang="pl-PL" sz="2000" dirty="0" err="1">
                <a:solidFill>
                  <a:schemeClr val="tx1"/>
                </a:solidFill>
              </a:rPr>
              <a:t>Key</a:t>
            </a:r>
            <a:r>
              <a:rPr lang="pl-PL" sz="2000" dirty="0">
                <a:solidFill>
                  <a:schemeClr val="tx1"/>
                </a:solidFill>
              </a:rPr>
              <a:t> </a:t>
            </a:r>
            <a:r>
              <a:rPr lang="pl-PL" sz="2000" dirty="0" err="1">
                <a:solidFill>
                  <a:schemeClr val="tx1"/>
                </a:solidFill>
              </a:rPr>
              <a:t>Pollutants</a:t>
            </a:r>
            <a:endParaRPr lang="en-US" sz="2000" dirty="0">
              <a:solidFill>
                <a:schemeClr val="tx1"/>
              </a:solidFill>
            </a:endParaRPr>
          </a:p>
          <a:p>
            <a:pPr rtl="0">
              <a:spcAft>
                <a:spcPts val="1200"/>
              </a:spcAft>
              <a:buFont typeface="Wingdings" panose="05000000000000000000" pitchFamily="2" charset="2"/>
              <a:buChar char="ü"/>
            </a:pPr>
            <a:r>
              <a:rPr lang="pl-PL" sz="2000" dirty="0" err="1">
                <a:solidFill>
                  <a:schemeClr val="tx1"/>
                </a:solidFill>
              </a:rPr>
              <a:t>Particulate</a:t>
            </a:r>
            <a:r>
              <a:rPr lang="pl-PL" sz="2000" dirty="0">
                <a:solidFill>
                  <a:schemeClr val="tx1"/>
                </a:solidFill>
              </a:rPr>
              <a:t> </a:t>
            </a:r>
            <a:r>
              <a:rPr lang="pl-PL" sz="2000" dirty="0" err="1">
                <a:solidFill>
                  <a:schemeClr val="tx1"/>
                </a:solidFill>
              </a:rPr>
              <a:t>matter</a:t>
            </a:r>
            <a:r>
              <a:rPr lang="pl-PL" sz="2000" dirty="0">
                <a:solidFill>
                  <a:schemeClr val="tx1"/>
                </a:solidFill>
              </a:rPr>
              <a:t> (PM2.5 and PM10) </a:t>
            </a:r>
            <a:r>
              <a:rPr lang="pl-PL" sz="2000" dirty="0" err="1">
                <a:solidFill>
                  <a:schemeClr val="tx1"/>
                </a:solidFill>
              </a:rPr>
              <a:t>that</a:t>
            </a:r>
            <a:r>
              <a:rPr lang="pl-PL" sz="2000" dirty="0">
                <a:solidFill>
                  <a:schemeClr val="tx1"/>
                </a:solidFill>
              </a:rPr>
              <a:t> </a:t>
            </a:r>
            <a:r>
              <a:rPr lang="pl-PL" sz="2000" dirty="0" err="1">
                <a:solidFill>
                  <a:schemeClr val="tx1"/>
                </a:solidFill>
              </a:rPr>
              <a:t>can</a:t>
            </a:r>
            <a:r>
              <a:rPr lang="pl-PL" sz="2000" dirty="0">
                <a:solidFill>
                  <a:schemeClr val="tx1"/>
                </a:solidFill>
              </a:rPr>
              <a:t> </a:t>
            </a:r>
            <a:r>
              <a:rPr lang="pl-PL" sz="2000" dirty="0" err="1">
                <a:solidFill>
                  <a:schemeClr val="tx1"/>
                </a:solidFill>
              </a:rPr>
              <a:t>penetrate</a:t>
            </a:r>
            <a:r>
              <a:rPr lang="pl-PL" sz="2000" dirty="0">
                <a:solidFill>
                  <a:schemeClr val="tx1"/>
                </a:solidFill>
              </a:rPr>
              <a:t> the respiratory system.</a:t>
            </a:r>
          </a:p>
          <a:p>
            <a:pPr rtl="0">
              <a:spcAft>
                <a:spcPts val="1200"/>
              </a:spcAft>
              <a:buFont typeface="Wingdings" panose="05000000000000000000" pitchFamily="2" charset="2"/>
              <a:buChar char="ü"/>
            </a:pPr>
            <a:r>
              <a:rPr lang="pl-PL" sz="2000" dirty="0" err="1">
                <a:solidFill>
                  <a:schemeClr val="tx1"/>
                </a:solidFill>
              </a:rPr>
              <a:t>Nitrogen</a:t>
            </a:r>
            <a:r>
              <a:rPr lang="pl-PL" sz="2000" dirty="0">
                <a:solidFill>
                  <a:schemeClr val="tx1"/>
                </a:solidFill>
              </a:rPr>
              <a:t> </a:t>
            </a:r>
            <a:r>
              <a:rPr lang="pl-PL" sz="2000" dirty="0" err="1">
                <a:solidFill>
                  <a:schemeClr val="tx1"/>
                </a:solidFill>
              </a:rPr>
              <a:t>oxides</a:t>
            </a:r>
            <a:r>
              <a:rPr lang="pl-PL" sz="2000" dirty="0">
                <a:solidFill>
                  <a:schemeClr val="tx1"/>
                </a:solidFill>
              </a:rPr>
              <a:t> (</a:t>
            </a:r>
            <a:r>
              <a:rPr lang="pl-PL" sz="2000" dirty="0" err="1">
                <a:solidFill>
                  <a:schemeClr val="tx1"/>
                </a:solidFill>
              </a:rPr>
              <a:t>NOx</a:t>
            </a:r>
            <a:r>
              <a:rPr lang="pl-PL" sz="2000" dirty="0">
                <a:solidFill>
                  <a:schemeClr val="tx1"/>
                </a:solidFill>
              </a:rPr>
              <a:t>) </a:t>
            </a:r>
            <a:r>
              <a:rPr lang="pl-PL" sz="2000" dirty="0" err="1">
                <a:solidFill>
                  <a:schemeClr val="tx1"/>
                </a:solidFill>
              </a:rPr>
              <a:t>contributing</a:t>
            </a:r>
            <a:r>
              <a:rPr lang="pl-PL" sz="2000" dirty="0">
                <a:solidFill>
                  <a:schemeClr val="tx1"/>
                </a:solidFill>
              </a:rPr>
              <a:t> to smog and </a:t>
            </a:r>
            <a:r>
              <a:rPr lang="pl-PL" sz="2000" dirty="0" err="1">
                <a:solidFill>
                  <a:schemeClr val="tx1"/>
                </a:solidFill>
              </a:rPr>
              <a:t>acid</a:t>
            </a:r>
            <a:r>
              <a:rPr lang="pl-PL" sz="2000" dirty="0">
                <a:solidFill>
                  <a:schemeClr val="tx1"/>
                </a:solidFill>
              </a:rPr>
              <a:t> </a:t>
            </a:r>
            <a:r>
              <a:rPr lang="pl-PL" sz="2000" dirty="0" err="1">
                <a:solidFill>
                  <a:schemeClr val="tx1"/>
                </a:solidFill>
              </a:rPr>
              <a:t>rain</a:t>
            </a:r>
            <a:r>
              <a:rPr lang="pl-PL" sz="2000" dirty="0">
                <a:solidFill>
                  <a:schemeClr val="tx1"/>
                </a:solidFill>
              </a:rPr>
              <a:t>.</a:t>
            </a:r>
          </a:p>
          <a:p>
            <a:pPr rtl="0">
              <a:spcAft>
                <a:spcPts val="1200"/>
              </a:spcAft>
              <a:buFont typeface="Wingdings" panose="05000000000000000000" pitchFamily="2" charset="2"/>
              <a:buChar char="ü"/>
            </a:pPr>
            <a:r>
              <a:rPr lang="pl-PL" sz="2000" dirty="0" err="1">
                <a:solidFill>
                  <a:schemeClr val="tx1"/>
                </a:solidFill>
              </a:rPr>
              <a:t>Sulphur</a:t>
            </a:r>
            <a:r>
              <a:rPr lang="pl-PL" sz="2000" dirty="0">
                <a:solidFill>
                  <a:schemeClr val="tx1"/>
                </a:solidFill>
              </a:rPr>
              <a:t> </a:t>
            </a:r>
            <a:r>
              <a:rPr lang="pl-PL" sz="2000" dirty="0" err="1">
                <a:solidFill>
                  <a:schemeClr val="tx1"/>
                </a:solidFill>
              </a:rPr>
              <a:t>dioxide</a:t>
            </a:r>
            <a:r>
              <a:rPr lang="pl-PL" sz="2000" dirty="0">
                <a:solidFill>
                  <a:schemeClr val="tx1"/>
                </a:solidFill>
              </a:rPr>
              <a:t> (SO2) from </a:t>
            </a:r>
            <a:r>
              <a:rPr lang="pl-PL" sz="2000" dirty="0" err="1">
                <a:solidFill>
                  <a:schemeClr val="tx1"/>
                </a:solidFill>
              </a:rPr>
              <a:t>burning</a:t>
            </a:r>
            <a:r>
              <a:rPr lang="pl-PL" sz="2000" dirty="0">
                <a:solidFill>
                  <a:schemeClr val="tx1"/>
                </a:solidFill>
              </a:rPr>
              <a:t> </a:t>
            </a:r>
            <a:r>
              <a:rPr lang="pl-PL" sz="2000" dirty="0" err="1">
                <a:solidFill>
                  <a:schemeClr val="tx1"/>
                </a:solidFill>
              </a:rPr>
              <a:t>fossil</a:t>
            </a:r>
            <a:r>
              <a:rPr lang="pl-PL" sz="2000" dirty="0">
                <a:solidFill>
                  <a:schemeClr val="tx1"/>
                </a:solidFill>
              </a:rPr>
              <a:t> </a:t>
            </a:r>
            <a:r>
              <a:rPr lang="pl-PL" sz="2000" dirty="0" err="1">
                <a:solidFill>
                  <a:schemeClr val="tx1"/>
                </a:solidFill>
              </a:rPr>
              <a:t>fuels</a:t>
            </a:r>
            <a:r>
              <a:rPr lang="pl-PL" sz="2000" dirty="0">
                <a:solidFill>
                  <a:schemeClr val="tx1"/>
                </a:solidFill>
              </a:rPr>
              <a:t>, </a:t>
            </a:r>
            <a:r>
              <a:rPr lang="pl-PL" sz="2000" dirty="0" err="1">
                <a:solidFill>
                  <a:schemeClr val="tx1"/>
                </a:solidFill>
              </a:rPr>
              <a:t>leading</a:t>
            </a:r>
            <a:r>
              <a:rPr lang="pl-PL" sz="2000" dirty="0">
                <a:solidFill>
                  <a:schemeClr val="tx1"/>
                </a:solidFill>
              </a:rPr>
              <a:t> to </a:t>
            </a:r>
            <a:r>
              <a:rPr lang="pl-PL" sz="2000" dirty="0" err="1">
                <a:solidFill>
                  <a:schemeClr val="tx1"/>
                </a:solidFill>
              </a:rPr>
              <a:t>acid</a:t>
            </a:r>
            <a:r>
              <a:rPr lang="pl-PL" sz="2000" dirty="0">
                <a:solidFill>
                  <a:schemeClr val="tx1"/>
                </a:solidFill>
              </a:rPr>
              <a:t> </a:t>
            </a:r>
            <a:r>
              <a:rPr lang="pl-PL" sz="2000" dirty="0" err="1">
                <a:solidFill>
                  <a:schemeClr val="tx1"/>
                </a:solidFill>
              </a:rPr>
              <a:t>rain</a:t>
            </a:r>
            <a:r>
              <a:rPr lang="pl-PL" sz="2000" dirty="0">
                <a:solidFill>
                  <a:schemeClr val="tx1"/>
                </a:solidFill>
              </a:rPr>
              <a:t>.</a:t>
            </a:r>
          </a:p>
          <a:p>
            <a:pPr rtl="0">
              <a:spcAft>
                <a:spcPts val="1200"/>
              </a:spcAft>
              <a:buFont typeface="Wingdings" panose="05000000000000000000" pitchFamily="2" charset="2"/>
              <a:buChar char="ü"/>
            </a:pPr>
            <a:r>
              <a:rPr lang="pl-PL" sz="2000" dirty="0">
                <a:solidFill>
                  <a:schemeClr val="tx1"/>
                </a:solidFill>
              </a:rPr>
              <a:t>Carbon </a:t>
            </a:r>
            <a:r>
              <a:rPr lang="pl-PL" sz="2000" dirty="0" err="1">
                <a:solidFill>
                  <a:schemeClr val="tx1"/>
                </a:solidFill>
              </a:rPr>
              <a:t>monoxide</a:t>
            </a:r>
            <a:r>
              <a:rPr lang="pl-PL" sz="2000" dirty="0">
                <a:solidFill>
                  <a:schemeClr val="tx1"/>
                </a:solidFill>
              </a:rPr>
              <a:t> (CO), a </a:t>
            </a:r>
            <a:r>
              <a:rPr lang="pl-PL" sz="2000" dirty="0" err="1">
                <a:solidFill>
                  <a:schemeClr val="tx1"/>
                </a:solidFill>
              </a:rPr>
              <a:t>toxic</a:t>
            </a:r>
            <a:r>
              <a:rPr lang="pl-PL" sz="2000" dirty="0">
                <a:solidFill>
                  <a:schemeClr val="tx1"/>
                </a:solidFill>
              </a:rPr>
              <a:t> </a:t>
            </a:r>
            <a:r>
              <a:rPr lang="pl-PL" sz="2000" dirty="0" err="1">
                <a:solidFill>
                  <a:schemeClr val="tx1"/>
                </a:solidFill>
              </a:rPr>
              <a:t>gas</a:t>
            </a:r>
            <a:r>
              <a:rPr lang="pl-PL" sz="2000" dirty="0">
                <a:solidFill>
                  <a:schemeClr val="tx1"/>
                </a:solidFill>
              </a:rPr>
              <a:t> from </a:t>
            </a:r>
            <a:r>
              <a:rPr lang="pl-PL" sz="2000" dirty="0" err="1">
                <a:solidFill>
                  <a:schemeClr val="tx1"/>
                </a:solidFill>
              </a:rPr>
              <a:t>incomplete</a:t>
            </a:r>
            <a:r>
              <a:rPr lang="pl-PL" sz="2000" dirty="0">
                <a:solidFill>
                  <a:schemeClr val="tx1"/>
                </a:solidFill>
              </a:rPr>
              <a:t> </a:t>
            </a:r>
            <a:r>
              <a:rPr lang="pl-PL" sz="2000" dirty="0" err="1">
                <a:solidFill>
                  <a:schemeClr val="tx1"/>
                </a:solidFill>
              </a:rPr>
              <a:t>combustion</a:t>
            </a:r>
            <a:r>
              <a:rPr lang="pl-PL" sz="2000" dirty="0">
                <a:solidFill>
                  <a:schemeClr val="tx1"/>
                </a:solidFill>
              </a:rPr>
              <a:t>.</a:t>
            </a:r>
          </a:p>
          <a:p>
            <a:pPr rtl="0">
              <a:spcAft>
                <a:spcPts val="1200"/>
              </a:spcAft>
              <a:buFont typeface="Wingdings" panose="05000000000000000000" pitchFamily="2" charset="2"/>
              <a:buChar char="ü"/>
            </a:pPr>
            <a:r>
              <a:rPr lang="en-US" sz="2000" dirty="0">
                <a:solidFill>
                  <a:schemeClr val="tx1"/>
                </a:solidFill>
              </a:rPr>
              <a:t>Ammonia (NH3) from agricultural activities and industrial processes</a:t>
            </a:r>
            <a:r>
              <a:rPr lang="pl-PL" sz="2000" dirty="0">
                <a:solidFill>
                  <a:schemeClr val="tx1"/>
                </a:solidFill>
              </a:rPr>
              <a:t>.</a:t>
            </a:r>
          </a:p>
          <a:p>
            <a:pPr rtl="0">
              <a:spcAft>
                <a:spcPts val="1200"/>
              </a:spcAft>
              <a:buFont typeface="Wingdings" panose="05000000000000000000" pitchFamily="2" charset="2"/>
              <a:buChar char="ü"/>
            </a:pPr>
            <a:r>
              <a:rPr lang="pl-PL" sz="2000" dirty="0" err="1">
                <a:solidFill>
                  <a:schemeClr val="tx1"/>
                </a:solidFill>
              </a:rPr>
              <a:t>Ground-level</a:t>
            </a:r>
            <a:r>
              <a:rPr lang="pl-PL" sz="2000" dirty="0">
                <a:solidFill>
                  <a:schemeClr val="tx1"/>
                </a:solidFill>
              </a:rPr>
              <a:t> </a:t>
            </a:r>
            <a:r>
              <a:rPr lang="pl-PL" sz="2000" dirty="0" err="1">
                <a:solidFill>
                  <a:schemeClr val="tx1"/>
                </a:solidFill>
              </a:rPr>
              <a:t>ozone</a:t>
            </a:r>
            <a:r>
              <a:rPr lang="pl-PL" sz="2000" dirty="0">
                <a:solidFill>
                  <a:schemeClr val="tx1"/>
                </a:solidFill>
              </a:rPr>
              <a:t> (O3), a </a:t>
            </a:r>
            <a:r>
              <a:rPr lang="pl-PL" sz="2000" dirty="0" err="1">
                <a:solidFill>
                  <a:schemeClr val="tx1"/>
                </a:solidFill>
              </a:rPr>
              <a:t>harmful</a:t>
            </a:r>
            <a:r>
              <a:rPr lang="pl-PL" sz="2000" dirty="0">
                <a:solidFill>
                  <a:schemeClr val="tx1"/>
                </a:solidFill>
              </a:rPr>
              <a:t> </a:t>
            </a:r>
            <a:r>
              <a:rPr lang="pl-PL" sz="2000" dirty="0" err="1">
                <a:solidFill>
                  <a:schemeClr val="tx1"/>
                </a:solidFill>
              </a:rPr>
              <a:t>air</a:t>
            </a:r>
            <a:r>
              <a:rPr lang="pl-PL" sz="2000" dirty="0">
                <a:solidFill>
                  <a:schemeClr val="tx1"/>
                </a:solidFill>
              </a:rPr>
              <a:t> </a:t>
            </a:r>
            <a:r>
              <a:rPr lang="pl-PL" sz="2000" dirty="0" err="1">
                <a:solidFill>
                  <a:schemeClr val="tx1"/>
                </a:solidFill>
              </a:rPr>
              <a:t>pollutant</a:t>
            </a:r>
            <a:r>
              <a:rPr lang="pl-PL" sz="2000" dirty="0">
                <a:solidFill>
                  <a:schemeClr val="tx1"/>
                </a:solidFill>
              </a:rPr>
              <a:t> from </a:t>
            </a:r>
            <a:r>
              <a:rPr lang="pl-PL" sz="2000" dirty="0" err="1">
                <a:solidFill>
                  <a:schemeClr val="tx1"/>
                </a:solidFill>
              </a:rPr>
              <a:t>chemical</a:t>
            </a:r>
            <a:r>
              <a:rPr lang="pl-PL" sz="2000" dirty="0">
                <a:solidFill>
                  <a:schemeClr val="tx1"/>
                </a:solidFill>
              </a:rPr>
              <a:t> </a:t>
            </a:r>
            <a:r>
              <a:rPr lang="pl-PL" sz="2000" dirty="0" err="1">
                <a:solidFill>
                  <a:schemeClr val="tx1"/>
                </a:solidFill>
              </a:rPr>
              <a:t>reactions</a:t>
            </a:r>
            <a:r>
              <a:rPr lang="pl-PL" sz="2000" dirty="0">
                <a:solidFill>
                  <a:schemeClr val="tx1"/>
                </a:solidFill>
              </a:rPr>
              <a:t> in </a:t>
            </a:r>
            <a:r>
              <a:rPr lang="pl-PL" sz="2000" dirty="0" err="1">
                <a:solidFill>
                  <a:schemeClr val="tx1"/>
                </a:solidFill>
              </a:rPr>
              <a:t>sunlight</a:t>
            </a:r>
            <a:r>
              <a:rPr lang="pl-PL" sz="2000" dirty="0">
                <a:solidFill>
                  <a:schemeClr val="tx1"/>
                </a:solidFill>
              </a:rPr>
              <a:t>.</a:t>
            </a:r>
          </a:p>
        </p:txBody>
      </p:sp>
    </p:spTree>
    <p:extLst>
      <p:ext uri="{BB962C8B-B14F-4D97-AF65-F5344CB8AC3E}">
        <p14:creationId xmlns:p14="http://schemas.microsoft.com/office/powerpoint/2010/main" val="79568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 – Open Weather API</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6" name="Picture 5">
            <a:extLst>
              <a:ext uri="{FF2B5EF4-FFF2-40B4-BE49-F238E27FC236}">
                <a16:creationId xmlns:a16="http://schemas.microsoft.com/office/drawing/2014/main" id="{442E685D-00E7-9836-A0CD-F30E4123E056}"/>
              </a:ext>
            </a:extLst>
          </p:cNvPr>
          <p:cNvPicPr>
            <a:picLocks noChangeAspect="1"/>
          </p:cNvPicPr>
          <p:nvPr/>
        </p:nvPicPr>
        <p:blipFill>
          <a:blip r:embed="rId3"/>
          <a:stretch>
            <a:fillRect/>
          </a:stretch>
        </p:blipFill>
        <p:spPr>
          <a:xfrm>
            <a:off x="559025" y="1968085"/>
            <a:ext cx="5701886" cy="3850824"/>
          </a:xfrm>
          <a:prstGeom prst="rect">
            <a:avLst/>
          </a:prstGeom>
        </p:spPr>
      </p:pic>
      <p:pic>
        <p:nvPicPr>
          <p:cNvPr id="8" name="Picture 7">
            <a:extLst>
              <a:ext uri="{FF2B5EF4-FFF2-40B4-BE49-F238E27FC236}">
                <a16:creationId xmlns:a16="http://schemas.microsoft.com/office/drawing/2014/main" id="{6C27C3C3-1084-5CBA-A8F4-3303702DDC78}"/>
              </a:ext>
            </a:extLst>
          </p:cNvPr>
          <p:cNvPicPr>
            <a:picLocks noChangeAspect="1"/>
          </p:cNvPicPr>
          <p:nvPr/>
        </p:nvPicPr>
        <p:blipFill>
          <a:blip r:embed="rId4"/>
          <a:stretch>
            <a:fillRect/>
          </a:stretch>
        </p:blipFill>
        <p:spPr>
          <a:xfrm>
            <a:off x="9591472" y="3429000"/>
            <a:ext cx="2184007" cy="3031625"/>
          </a:xfrm>
          <a:prstGeom prst="rect">
            <a:avLst/>
          </a:prstGeom>
        </p:spPr>
      </p:pic>
      <p:pic>
        <p:nvPicPr>
          <p:cNvPr id="10" name="Picture 9">
            <a:extLst>
              <a:ext uri="{FF2B5EF4-FFF2-40B4-BE49-F238E27FC236}">
                <a16:creationId xmlns:a16="http://schemas.microsoft.com/office/drawing/2014/main" id="{19ACC6B9-1557-2FC1-AEEE-9167B7A6E579}"/>
              </a:ext>
            </a:extLst>
          </p:cNvPr>
          <p:cNvPicPr>
            <a:picLocks noChangeAspect="1"/>
          </p:cNvPicPr>
          <p:nvPr/>
        </p:nvPicPr>
        <p:blipFill>
          <a:blip r:embed="rId5"/>
          <a:stretch>
            <a:fillRect/>
          </a:stretch>
        </p:blipFill>
        <p:spPr>
          <a:xfrm>
            <a:off x="6686035" y="1223157"/>
            <a:ext cx="2763523" cy="5539839"/>
          </a:xfrm>
          <a:prstGeom prst="rect">
            <a:avLst/>
          </a:prstGeom>
        </p:spPr>
      </p:pic>
    </p:spTree>
    <p:extLst>
      <p:ext uri="{BB962C8B-B14F-4D97-AF65-F5344CB8AC3E}">
        <p14:creationId xmlns:p14="http://schemas.microsoft.com/office/powerpoint/2010/main" val="13859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Steps – Modern Data Platform</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27343246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82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4D268179-E0D0-D336-4F42-BA346DC14107}"/>
              </a:ext>
            </a:extLst>
          </p:cNvPr>
          <p:cNvPicPr>
            <a:picLocks noChangeAspect="1"/>
          </p:cNvPicPr>
          <p:nvPr/>
        </p:nvPicPr>
        <p:blipFill>
          <a:blip r:embed="rId3"/>
          <a:stretch>
            <a:fillRect/>
          </a:stretch>
        </p:blipFill>
        <p:spPr>
          <a:xfrm>
            <a:off x="1276626" y="1477856"/>
            <a:ext cx="9758018" cy="5104960"/>
          </a:xfrm>
          <a:prstGeom prst="rect">
            <a:avLst/>
          </a:prstGeom>
        </p:spPr>
      </p:pic>
      <p:sp>
        <p:nvSpPr>
          <p:cNvPr id="5" name="Oval 4">
            <a:extLst>
              <a:ext uri="{FF2B5EF4-FFF2-40B4-BE49-F238E27FC236}">
                <a16:creationId xmlns:a16="http://schemas.microsoft.com/office/drawing/2014/main" id="{EC9F28B7-A7CE-E5E3-6AAE-28E9770F51DD}"/>
              </a:ext>
            </a:extLst>
          </p:cNvPr>
          <p:cNvSpPr/>
          <p:nvPr/>
        </p:nvSpPr>
        <p:spPr>
          <a:xfrm>
            <a:off x="1020361" y="4545495"/>
            <a:ext cx="6944196" cy="1038087"/>
          </a:xfrm>
          <a:prstGeom prst="ellipse">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0193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Model</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11" name="Picture 10">
            <a:extLst>
              <a:ext uri="{FF2B5EF4-FFF2-40B4-BE49-F238E27FC236}">
                <a16:creationId xmlns:a16="http://schemas.microsoft.com/office/drawing/2014/main" id="{CF7F17D2-A006-FB3B-8836-D671BC8F8BB7}"/>
              </a:ext>
            </a:extLst>
          </p:cNvPr>
          <p:cNvPicPr>
            <a:picLocks noChangeAspect="1"/>
          </p:cNvPicPr>
          <p:nvPr/>
        </p:nvPicPr>
        <p:blipFill>
          <a:blip r:embed="rId3"/>
          <a:stretch>
            <a:fillRect/>
          </a:stretch>
        </p:blipFill>
        <p:spPr>
          <a:xfrm>
            <a:off x="1346199" y="1162117"/>
            <a:ext cx="8473017" cy="5546658"/>
          </a:xfrm>
          <a:prstGeom prst="rect">
            <a:avLst/>
          </a:prstGeom>
        </p:spPr>
      </p:pic>
    </p:spTree>
    <p:extLst>
      <p:ext uri="{BB962C8B-B14F-4D97-AF65-F5344CB8AC3E}">
        <p14:creationId xmlns:p14="http://schemas.microsoft.com/office/powerpoint/2010/main" val="364993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Cleaning</a:t>
            </a:r>
            <a:endParaRPr lang="pl-PL" b="1" dirty="0">
              <a:latin typeface="Segoe UI Semibold" panose="020B0502040204020203" pitchFamily="34" charset="0"/>
              <a:cs typeface="Segoe UI Semibold" panose="020B0502040204020203" pitchFamily="34" charset="0"/>
            </a:endParaRP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10926233" cy="2207255"/>
          </a:xfrm>
        </p:spPr>
        <p:txBody>
          <a:bodyPr rtlCol="0">
            <a:noAutofit/>
          </a:bodyPr>
          <a:lstStyle>
            <a:defPPr>
              <a:defRPr lang="pl-PL"/>
            </a:defPPr>
          </a:lstStyle>
          <a:p>
            <a:pPr marL="0" indent="0" rtl="0">
              <a:spcAft>
                <a:spcPts val="1200"/>
              </a:spcAft>
              <a:buNone/>
            </a:pPr>
            <a:r>
              <a:rPr lang="en-US" sz="1600" b="1" dirty="0">
                <a:latin typeface="Segoe UI" panose="020B0502040204020203" pitchFamily="34" charset="0"/>
                <a:cs typeface="Segoe UI" panose="020B0502040204020203" pitchFamily="34" charset="0"/>
              </a:rPr>
              <a:t>The main problem</a:t>
            </a:r>
            <a:r>
              <a:rPr lang="en-US" sz="1600" dirty="0">
                <a:latin typeface="Segoe UI" panose="020B0502040204020203" pitchFamily="34" charset="0"/>
                <a:cs typeface="Segoe UI" panose="020B0502040204020203" pitchFamily="34" charset="0"/>
              </a:rPr>
              <a:t>: HTML code in the fields</a:t>
            </a: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a:spcAft>
                <a:spcPts val="1200"/>
              </a:spcAft>
              <a:buNone/>
            </a:pPr>
            <a:r>
              <a:rPr lang="en-US" sz="1600" b="1" dirty="0">
                <a:latin typeface="Segoe UI" panose="020B0502040204020203" pitchFamily="34" charset="0"/>
                <a:cs typeface="Segoe UI" panose="020B0502040204020203" pitchFamily="34" charset="0"/>
              </a:rPr>
              <a:t>Solution</a:t>
            </a:r>
            <a:r>
              <a:rPr lang="en-US" sz="1600" dirty="0">
                <a:latin typeface="Segoe UI" panose="020B0502040204020203" pitchFamily="34" charset="0"/>
                <a:cs typeface="Segoe UI" panose="020B0502040204020203" pitchFamily="34" charset="0"/>
              </a:rPr>
              <a:t>: Creating the database views – removing carriage return (\r) and newline (\n) characters and adding quotes. </a:t>
            </a:r>
          </a:p>
          <a:p>
            <a:pPr marL="0" indent="0" rtl="0">
              <a:spcAft>
                <a:spcPts val="1200"/>
              </a:spcAft>
              <a:buNone/>
            </a:pPr>
            <a:endParaRPr lang="pl-PL"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10AD0A0-E5D7-24C0-DBAC-45BFB9285668}"/>
              </a:ext>
            </a:extLst>
          </p:cNvPr>
          <p:cNvPicPr>
            <a:picLocks noChangeAspect="1"/>
          </p:cNvPicPr>
          <p:nvPr/>
        </p:nvPicPr>
        <p:blipFill rotWithShape="1">
          <a:blip r:embed="rId3"/>
          <a:srcRect b="32057"/>
          <a:stretch/>
        </p:blipFill>
        <p:spPr>
          <a:xfrm>
            <a:off x="541865" y="1869385"/>
            <a:ext cx="10151535" cy="1140516"/>
          </a:xfrm>
          <a:prstGeom prst="rect">
            <a:avLst/>
          </a:prstGeom>
        </p:spPr>
      </p:pic>
      <p:pic>
        <p:nvPicPr>
          <p:cNvPr id="16" name="Picture 15">
            <a:extLst>
              <a:ext uri="{FF2B5EF4-FFF2-40B4-BE49-F238E27FC236}">
                <a16:creationId xmlns:a16="http://schemas.microsoft.com/office/drawing/2014/main" id="{B4B47212-0C7E-7A5E-D2ED-9301C58FACD2}"/>
              </a:ext>
            </a:extLst>
          </p:cNvPr>
          <p:cNvPicPr>
            <a:picLocks noChangeAspect="1"/>
          </p:cNvPicPr>
          <p:nvPr/>
        </p:nvPicPr>
        <p:blipFill>
          <a:blip r:embed="rId4"/>
          <a:stretch>
            <a:fillRect/>
          </a:stretch>
        </p:blipFill>
        <p:spPr>
          <a:xfrm>
            <a:off x="1844471" y="3429000"/>
            <a:ext cx="7747001" cy="3281792"/>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en-US" sz="2600" b="1"/>
              <a:t>Using BCP to convert to CSV, Data Compression to GZIP</a:t>
            </a:r>
            <a:endParaRPr lang="pl-PL" sz="2600" b="1"/>
          </a:p>
        </p:txBody>
      </p:sp>
      <p:pic>
        <p:nvPicPr>
          <p:cNvPr id="11" name="Picture 10">
            <a:extLst>
              <a:ext uri="{FF2B5EF4-FFF2-40B4-BE49-F238E27FC236}">
                <a16:creationId xmlns:a16="http://schemas.microsoft.com/office/drawing/2014/main" id="{6FB5E719-8A5A-1985-6CF5-ACBA258F8A1D}"/>
              </a:ext>
            </a:extLst>
          </p:cNvPr>
          <p:cNvPicPr>
            <a:picLocks noChangeAspect="1"/>
          </p:cNvPicPr>
          <p:nvPr/>
        </p:nvPicPr>
        <p:blipFill>
          <a:blip r:embed="rId3"/>
          <a:stretch>
            <a:fillRect/>
          </a:stretch>
        </p:blipFill>
        <p:spPr>
          <a:xfrm>
            <a:off x="3969408" y="1422400"/>
            <a:ext cx="7846713" cy="3526188"/>
          </a:xfrm>
          <a:prstGeom prst="rect">
            <a:avLst/>
          </a:prstGeom>
        </p:spPr>
      </p:pic>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977640"/>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Setting a collection of view names</a:t>
            </a:r>
          </a:p>
          <a:p>
            <a:pPr rtl="0"/>
            <a:r>
              <a:rPr lang="en-US" dirty="0">
                <a:latin typeface="Segoe UI" panose="020B0502040204020203" pitchFamily="34" charset="0"/>
                <a:cs typeface="Segoe UI" panose="020B0502040204020203" pitchFamily="34" charset="0"/>
              </a:rPr>
              <a:t>Looping through all the views</a:t>
            </a:r>
          </a:p>
          <a:p>
            <a:pPr rtl="0"/>
            <a:r>
              <a:rPr lang="en-US" dirty="0">
                <a:latin typeface="Segoe UI" panose="020B0502040204020203" pitchFamily="34" charset="0"/>
                <a:cs typeface="Segoe UI" panose="020B0502040204020203" pitchFamily="34" charset="0"/>
              </a:rPr>
              <a:t>Combining views metadata (column names) with the actual data from two files into one file</a:t>
            </a:r>
          </a:p>
          <a:p>
            <a:pPr rtl="0"/>
            <a:r>
              <a:rPr lang="en-US" dirty="0">
                <a:latin typeface="Segoe UI" panose="020B0502040204020203" pitchFamily="34" charset="0"/>
                <a:cs typeface="Segoe UI" panose="020B0502040204020203" pitchFamily="34" charset="0"/>
              </a:rPr>
              <a:t>Using 7-Zip to compress to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format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is directly readable by Spark)</a:t>
            </a:r>
          </a:p>
          <a:p>
            <a:pPr rtl="0"/>
            <a:r>
              <a:rPr lang="pl-PL" dirty="0" err="1">
                <a:latin typeface="Segoe UI" panose="020B0502040204020203" pitchFamily="34" charset="0"/>
                <a:cs typeface="Segoe UI" panose="020B0502040204020203" pitchFamily="34" charset="0"/>
              </a:rPr>
              <a:t>Deleting</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unnecessary</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files</a:t>
            </a:r>
            <a:endParaRPr lang="pl-PL" dirty="0">
              <a:latin typeface="Segoe UI" panose="020B0502040204020203" pitchFamily="34" charset="0"/>
              <a:cs typeface="Segoe UI" panose="020B0502040204020203" pitchFamily="34" charset="0"/>
            </a:endParaRPr>
          </a:p>
        </p:txBody>
      </p:sp>
      <p:pic>
        <p:nvPicPr>
          <p:cNvPr id="21" name="Picture 20">
            <a:extLst>
              <a:ext uri="{FF2B5EF4-FFF2-40B4-BE49-F238E27FC236}">
                <a16:creationId xmlns:a16="http://schemas.microsoft.com/office/drawing/2014/main" id="{FD4A34A5-E178-4C37-9AA9-CCB73462ED6D}"/>
              </a:ext>
            </a:extLst>
          </p:cNvPr>
          <p:cNvPicPr>
            <a:picLocks noChangeAspect="1"/>
          </p:cNvPicPr>
          <p:nvPr/>
        </p:nvPicPr>
        <p:blipFill>
          <a:blip r:embed="rId4"/>
          <a:stretch>
            <a:fillRect/>
          </a:stretch>
        </p:blipFill>
        <p:spPr>
          <a:xfrm>
            <a:off x="319623" y="4435657"/>
            <a:ext cx="3653797" cy="2103189"/>
          </a:xfrm>
          <a:prstGeom prst="rect">
            <a:avLst/>
          </a:prstGeom>
        </p:spPr>
      </p:pic>
      <p:sp>
        <p:nvSpPr>
          <p:cNvPr id="23" name="Arrow: Bent 22">
            <a:extLst>
              <a:ext uri="{FF2B5EF4-FFF2-40B4-BE49-F238E27FC236}">
                <a16:creationId xmlns:a16="http://schemas.microsoft.com/office/drawing/2014/main" id="{800958DE-AEB9-FE38-6406-9BB1841CE07D}"/>
              </a:ext>
            </a:extLst>
          </p:cNvPr>
          <p:cNvSpPr/>
          <p:nvPr/>
        </p:nvSpPr>
        <p:spPr>
          <a:xfrm rot="10800000">
            <a:off x="4652433" y="5165518"/>
            <a:ext cx="2167466" cy="82464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35446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lvl="0"/>
            <a:r>
              <a:rPr lang="en-US" sz="1600" dirty="0"/>
              <a:t>Cr</a:t>
            </a:r>
            <a:r>
              <a:rPr lang="en-US" sz="1600" b="0" i="0" u="none" noProof="0" dirty="0"/>
              <a:t>eating a Docker container with Databricks CLI, Copying </a:t>
            </a:r>
            <a:r>
              <a:rPr lang="en-US" sz="1600" dirty="0"/>
              <a:t>Files </a:t>
            </a:r>
            <a:r>
              <a:rPr lang="en-US" sz="1600" b="0" i="0" u="none" noProof="0" dirty="0"/>
              <a:t>to Databricks.</a:t>
            </a:r>
            <a:endParaRPr lang="pl-PL" sz="1600" dirty="0"/>
          </a:p>
        </p:txBody>
      </p:sp>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86921"/>
          </a:xfrm>
        </p:spPr>
        <p:txBody>
          <a:bodyPr rtlCol="0">
            <a:noAutofit/>
          </a:bodyPr>
          <a:lstStyle>
            <a:defPPr>
              <a:defRPr lang="pl-PL"/>
            </a:defPPr>
          </a:lstStyle>
          <a:p>
            <a:pPr marL="0" indent="0" rtl="0">
              <a:buNone/>
            </a:pPr>
            <a:r>
              <a:rPr lang="en-US" dirty="0">
                <a:latin typeface="Segoe UI" panose="020B0502040204020203" pitchFamily="34" charset="0"/>
                <a:cs typeface="Segoe UI" panose="020B0502040204020203" pitchFamily="34" charset="0"/>
              </a:rPr>
              <a:t>1. Defining a </a:t>
            </a:r>
            <a:r>
              <a:rPr lang="en-US" dirty="0" err="1">
                <a:latin typeface="Segoe UI" panose="020B0502040204020203" pitchFamily="34" charset="0"/>
                <a:cs typeface="Segoe UI" panose="020B0502040204020203" pitchFamily="34" charset="0"/>
              </a:rPr>
              <a:t>dockerfile</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E525369C-9C8A-96C8-65CC-EED77930C838}"/>
              </a:ext>
            </a:extLst>
          </p:cNvPr>
          <p:cNvPicPr>
            <a:picLocks noChangeAspect="1"/>
          </p:cNvPicPr>
          <p:nvPr/>
        </p:nvPicPr>
        <p:blipFill>
          <a:blip r:embed="rId3"/>
          <a:stretch>
            <a:fillRect/>
          </a:stretch>
        </p:blipFill>
        <p:spPr>
          <a:xfrm>
            <a:off x="444502" y="1896533"/>
            <a:ext cx="2167466" cy="966476"/>
          </a:xfrm>
          <a:prstGeom prst="rect">
            <a:avLst/>
          </a:prstGeom>
        </p:spPr>
      </p:pic>
      <p:sp>
        <p:nvSpPr>
          <p:cNvPr id="5" name="Zawartość — symbol zastępczy 2">
            <a:extLst>
              <a:ext uri="{FF2B5EF4-FFF2-40B4-BE49-F238E27FC236}">
                <a16:creationId xmlns:a16="http://schemas.microsoft.com/office/drawing/2014/main" id="{4B17FF37-21C9-7777-A68E-E007F7B14622}"/>
              </a:ext>
            </a:extLst>
          </p:cNvPr>
          <p:cNvSpPr txBox="1">
            <a:spLocks/>
          </p:cNvSpPr>
          <p:nvPr/>
        </p:nvSpPr>
        <p:spPr>
          <a:xfrm>
            <a:off x="385232" y="293305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2. Creating an image</a:t>
            </a:r>
          </a:p>
        </p:txBody>
      </p:sp>
      <p:pic>
        <p:nvPicPr>
          <p:cNvPr id="7" name="Picture 6">
            <a:extLst>
              <a:ext uri="{FF2B5EF4-FFF2-40B4-BE49-F238E27FC236}">
                <a16:creationId xmlns:a16="http://schemas.microsoft.com/office/drawing/2014/main" id="{FA25AE5A-46C6-E5E4-DAAA-A3AD359D300F}"/>
              </a:ext>
            </a:extLst>
          </p:cNvPr>
          <p:cNvPicPr>
            <a:picLocks noChangeAspect="1"/>
          </p:cNvPicPr>
          <p:nvPr/>
        </p:nvPicPr>
        <p:blipFill>
          <a:blip r:embed="rId4"/>
          <a:stretch>
            <a:fillRect/>
          </a:stretch>
        </p:blipFill>
        <p:spPr>
          <a:xfrm>
            <a:off x="444497" y="3295101"/>
            <a:ext cx="4853665" cy="418137"/>
          </a:xfrm>
          <a:prstGeom prst="rect">
            <a:avLst/>
          </a:prstGeom>
        </p:spPr>
      </p:pic>
      <p:pic>
        <p:nvPicPr>
          <p:cNvPr id="9" name="Picture 8">
            <a:extLst>
              <a:ext uri="{FF2B5EF4-FFF2-40B4-BE49-F238E27FC236}">
                <a16:creationId xmlns:a16="http://schemas.microsoft.com/office/drawing/2014/main" id="{E4047ADF-3E8F-418B-81C7-7CF3520162C4}"/>
              </a:ext>
            </a:extLst>
          </p:cNvPr>
          <p:cNvPicPr>
            <a:picLocks noChangeAspect="1"/>
          </p:cNvPicPr>
          <p:nvPr/>
        </p:nvPicPr>
        <p:blipFill>
          <a:blip r:embed="rId5"/>
          <a:stretch>
            <a:fillRect/>
          </a:stretch>
        </p:blipFill>
        <p:spPr>
          <a:xfrm>
            <a:off x="444497" y="4208137"/>
            <a:ext cx="6011335" cy="360042"/>
          </a:xfrm>
          <a:prstGeom prst="rect">
            <a:avLst/>
          </a:prstGeom>
        </p:spPr>
      </p:pic>
      <p:sp>
        <p:nvSpPr>
          <p:cNvPr id="10" name="Zawartość — symbol zastępczy 2">
            <a:extLst>
              <a:ext uri="{FF2B5EF4-FFF2-40B4-BE49-F238E27FC236}">
                <a16:creationId xmlns:a16="http://schemas.microsoft.com/office/drawing/2014/main" id="{4DE57DF2-8D61-EBD7-CFB6-DD572797FDDC}"/>
              </a:ext>
            </a:extLst>
          </p:cNvPr>
          <p:cNvSpPr txBox="1">
            <a:spLocks/>
          </p:cNvSpPr>
          <p:nvPr/>
        </p:nvSpPr>
        <p:spPr>
          <a:xfrm>
            <a:off x="385232" y="3821216"/>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3. Running the docker container</a:t>
            </a:r>
          </a:p>
        </p:txBody>
      </p:sp>
      <p:sp>
        <p:nvSpPr>
          <p:cNvPr id="12" name="Zawartość — symbol zastępczy 2">
            <a:extLst>
              <a:ext uri="{FF2B5EF4-FFF2-40B4-BE49-F238E27FC236}">
                <a16:creationId xmlns:a16="http://schemas.microsoft.com/office/drawing/2014/main" id="{5141016F-38F4-D61E-A7FD-CF736BEBD717}"/>
              </a:ext>
            </a:extLst>
          </p:cNvPr>
          <p:cNvSpPr txBox="1">
            <a:spLocks/>
          </p:cNvSpPr>
          <p:nvPr/>
        </p:nvSpPr>
        <p:spPr>
          <a:xfrm>
            <a:off x="338664" y="468577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4. Copying to Databricks</a:t>
            </a:r>
          </a:p>
        </p:txBody>
      </p:sp>
      <p:pic>
        <p:nvPicPr>
          <p:cNvPr id="16" name="Picture 15">
            <a:extLst>
              <a:ext uri="{FF2B5EF4-FFF2-40B4-BE49-F238E27FC236}">
                <a16:creationId xmlns:a16="http://schemas.microsoft.com/office/drawing/2014/main" id="{23F2D0CB-B0AA-0BCD-F19C-11E413783938}"/>
              </a:ext>
            </a:extLst>
          </p:cNvPr>
          <p:cNvPicPr>
            <a:picLocks noChangeAspect="1"/>
          </p:cNvPicPr>
          <p:nvPr/>
        </p:nvPicPr>
        <p:blipFill rotWithShape="1">
          <a:blip r:embed="rId6"/>
          <a:srcRect b="38673"/>
          <a:stretch/>
        </p:blipFill>
        <p:spPr>
          <a:xfrm>
            <a:off x="499531" y="5045818"/>
            <a:ext cx="5456705" cy="1507381"/>
          </a:xfrm>
          <a:prstGeom prst="rect">
            <a:avLst/>
          </a:prstGeom>
        </p:spPr>
      </p:pic>
      <p:pic>
        <p:nvPicPr>
          <p:cNvPr id="18" name="Picture 17">
            <a:extLst>
              <a:ext uri="{FF2B5EF4-FFF2-40B4-BE49-F238E27FC236}">
                <a16:creationId xmlns:a16="http://schemas.microsoft.com/office/drawing/2014/main" id="{F62007DE-E5A9-4E9A-FB6C-1056186207CA}"/>
              </a:ext>
            </a:extLst>
          </p:cNvPr>
          <p:cNvPicPr>
            <a:picLocks noChangeAspect="1"/>
          </p:cNvPicPr>
          <p:nvPr/>
        </p:nvPicPr>
        <p:blipFill>
          <a:blip r:embed="rId7"/>
          <a:stretch>
            <a:fillRect/>
          </a:stretch>
        </p:blipFill>
        <p:spPr>
          <a:xfrm>
            <a:off x="7137128" y="2066363"/>
            <a:ext cx="4768130" cy="1344857"/>
          </a:xfrm>
          <a:prstGeom prst="rect">
            <a:avLst/>
          </a:prstGeom>
        </p:spPr>
      </p:pic>
      <p:sp>
        <p:nvSpPr>
          <p:cNvPr id="22" name="TextBox 21">
            <a:extLst>
              <a:ext uri="{FF2B5EF4-FFF2-40B4-BE49-F238E27FC236}">
                <a16:creationId xmlns:a16="http://schemas.microsoft.com/office/drawing/2014/main" id="{3D69EA30-B346-165C-52FF-F5DC2C183C6A}"/>
              </a:ext>
            </a:extLst>
          </p:cNvPr>
          <p:cNvSpPr txBox="1"/>
          <p:nvPr/>
        </p:nvSpPr>
        <p:spPr>
          <a:xfrm>
            <a:off x="7137128" y="1509612"/>
            <a:ext cx="6096000" cy="369332"/>
          </a:xfrm>
          <a:prstGeom prst="rect">
            <a:avLst/>
          </a:prstGeom>
          <a:noFill/>
        </p:spPr>
        <p:txBody>
          <a:bodyPr wrap="square">
            <a:spAutoFit/>
          </a:bodyPr>
          <a:lstStyle/>
          <a:p>
            <a:pPr marL="0" indent="0" rtl="0">
              <a:buNone/>
            </a:pPr>
            <a:r>
              <a:rPr lang="en-US" dirty="0">
                <a:latin typeface="Segoe UI" panose="020B0502040204020203" pitchFamily="34" charset="0"/>
                <a:cs typeface="Segoe UI" panose="020B0502040204020203" pitchFamily="34" charset="0"/>
              </a:rPr>
              <a:t>5. The result</a:t>
            </a:r>
          </a:p>
        </p:txBody>
      </p:sp>
    </p:spTree>
    <p:extLst>
      <p:ext uri="{BB962C8B-B14F-4D97-AF65-F5344CB8AC3E}">
        <p14:creationId xmlns:p14="http://schemas.microsoft.com/office/powerpoint/2010/main" val="1268786672"/>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77DD0DBF-30B2-4FC6-A5E7-8374DC718037}">
  <ds:schemaRefs>
    <ds:schemaRef ds:uri="http://schemas.microsoft.com/sharepoint/v3/contenttype/forms"/>
  </ds:schemaRefs>
</ds:datastoreItem>
</file>

<file path=customXml/itemProps2.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564</TotalTime>
  <Words>3206</Words>
  <Application>Microsoft Office PowerPoint</Application>
  <PresentationFormat>Widescreen</PresentationFormat>
  <Paragraphs>230</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Menlo</vt:lpstr>
      <vt:lpstr>Segoe UI</vt:lpstr>
      <vt:lpstr>Segoe UI Semibold</vt:lpstr>
      <vt:lpstr>Söhne</vt:lpstr>
      <vt:lpstr>Wingdings</vt:lpstr>
      <vt:lpstr>Motyw pakietu Office</vt:lpstr>
      <vt:lpstr>Processing Data on Air Pollution in Europe on a Modern Data Platform</vt:lpstr>
      <vt:lpstr>Air Pollution: Defining the Problem</vt:lpstr>
      <vt:lpstr>Data Source – Open Weather API</vt:lpstr>
      <vt:lpstr>Steps – Modern Data Platform</vt:lpstr>
      <vt:lpstr>Data Source</vt:lpstr>
      <vt:lpstr>Data Model</vt:lpstr>
      <vt:lpstr>Data Cleaning</vt:lpstr>
      <vt:lpstr>Using BCP to convert to CSV, Data Compression to GZIP</vt:lpstr>
      <vt:lpstr>Creating a Docker container with Databricks CLI, Copying Files to Databricks.</vt:lpstr>
      <vt:lpstr>Converting the Compressed CSV Files to Parquet files.</vt:lpstr>
      <vt:lpstr>Converting the Compressed CSV Files to Parquet files.</vt:lpstr>
      <vt:lpstr>Data Analysis</vt:lpstr>
      <vt:lpstr>Data Analysis</vt:lpstr>
      <vt:lpstr>Data Analysis</vt:lpstr>
      <vt:lpstr>Data Analysis</vt:lpstr>
      <vt:lpstr>Data 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Ślusarczyk Piotr</cp:lastModifiedBy>
  <cp:revision>64</cp:revision>
  <dcterms:created xsi:type="dcterms:W3CDTF">2023-12-25T10:46:21Z</dcterms:created>
  <dcterms:modified xsi:type="dcterms:W3CDTF">2024-03-26T07:58:53Z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