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9" r:id="rId5"/>
    <p:sldId id="282" r:id="rId6"/>
    <p:sldId id="281" r:id="rId7"/>
    <p:sldId id="267" r:id="rId8"/>
    <p:sldId id="270" r:id="rId9"/>
    <p:sldId id="284" r:id="rId10"/>
    <p:sldId id="283" r:id="rId11"/>
    <p:sldId id="286" r:id="rId12"/>
    <p:sldId id="287" r:id="rId13"/>
    <p:sldId id="289" r:id="rId14"/>
    <p:sldId id="288" r:id="rId15"/>
    <p:sldId id="262" r:id="rId16"/>
    <p:sldId id="290" r:id="rId17"/>
    <p:sldId id="291" r:id="rId18"/>
    <p:sldId id="266" r:id="rId19"/>
    <p:sldId id="292" r:id="rId20"/>
    <p:sldId id="293" r:id="rId21"/>
    <p:sldId id="265" r:id="rId22"/>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38" autoAdjust="0"/>
    <p:restoredTop sz="94692"/>
  </p:normalViewPr>
  <p:slideViewPr>
    <p:cSldViewPr snapToGrid="0" snapToObjects="1">
      <p:cViewPr varScale="1">
        <p:scale>
          <a:sx n="77" d="100"/>
          <a:sy n="77" d="100"/>
        </p:scale>
        <p:origin x="114" y="186"/>
      </p:cViewPr>
      <p:guideLst>
        <p:guide orient="horz" pos="2160"/>
        <p:guide pos="3840"/>
      </p:guideLst>
    </p:cSldViewPr>
  </p:slideViewPr>
  <p:notesTextViewPr>
    <p:cViewPr>
      <p:scale>
        <a:sx n="1" d="1"/>
        <a:sy n="1" d="1"/>
      </p:scale>
      <p:origin x="0" y="0"/>
    </p:cViewPr>
  </p:notesTextViewPr>
  <p:notesViewPr>
    <p:cSldViewPr snapToGrid="0" snapToObjects="1">
      <p:cViewPr>
        <p:scale>
          <a:sx n="150" d="100"/>
          <a:sy n="150" d="100"/>
        </p:scale>
        <p:origin x="1512" y="-13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custT="1"/>
      <dgm:spPr>
        <a:solidFill>
          <a:schemeClr val="accent1"/>
        </a:solidFill>
        <a:ln>
          <a:solidFill>
            <a:schemeClr val="accent1"/>
          </a:solidFill>
        </a:ln>
      </dgm:spPr>
      <dgm:t>
        <a:bodyPr rtlCol="0"/>
        <a:lstStyle/>
        <a:p>
          <a:pPr rtl="0"/>
          <a:r>
            <a:rPr lang="pl-PL" sz="1400" noProof="0" dirty="0" err="1"/>
            <a:t>Ingest</a:t>
          </a:r>
          <a:endParaRPr lang="pl-PL" sz="1400"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pl-PL" b="0" i="0" u="none" noProof="0" dirty="0" err="1"/>
            <a:t>Extracting</a:t>
          </a:r>
          <a:r>
            <a:rPr lang="pl-PL" b="0" i="0" u="none" noProof="0" dirty="0"/>
            <a:t> data from API,</a:t>
          </a:r>
        </a:p>
        <a:p>
          <a:pPr rtl="0"/>
          <a:r>
            <a:rPr lang="pl-PL" b="0" i="0" u="none" noProof="0" dirty="0" err="1"/>
            <a:t>copying</a:t>
          </a:r>
          <a:r>
            <a:rPr lang="pl-PL" b="0" i="0" u="none" noProof="0" dirty="0"/>
            <a:t> CSV </a:t>
          </a:r>
          <a:r>
            <a:rPr lang="pl-PL" b="0" i="0" u="none" noProof="0" dirty="0" err="1"/>
            <a:t>files</a:t>
          </a:r>
          <a:r>
            <a:rPr lang="pl-PL" b="0" i="0" u="none" noProof="0" dirty="0"/>
            <a:t> for data </a:t>
          </a:r>
          <a:r>
            <a:rPr lang="pl-PL" b="0" i="0" u="none" noProof="0" dirty="0" err="1"/>
            <a:t>enrichment</a:t>
          </a:r>
          <a:r>
            <a:rPr lang="pl-PL" b="0" i="0" u="none" noProof="0" dirty="0"/>
            <a:t>.</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custT="1"/>
      <dgm:spPr>
        <a:solidFill>
          <a:schemeClr val="accent4"/>
        </a:solidFill>
        <a:ln>
          <a:solidFill>
            <a:schemeClr val="accent4"/>
          </a:solidFill>
        </a:ln>
      </dgm:spPr>
      <dgm:t>
        <a:bodyPr rtlCol="0"/>
        <a:lstStyle/>
        <a:p>
          <a:pPr rtl="0"/>
          <a:r>
            <a:rPr lang="en-US" sz="1400" b="0" i="0" dirty="0"/>
            <a:t>St</a:t>
          </a:r>
          <a:r>
            <a:rPr lang="pl-PL" sz="1400" b="0" i="0" dirty="0" err="1"/>
            <a:t>orage</a:t>
          </a:r>
          <a:endParaRPr lang="pl-PL" sz="1400"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a:t>
          </a:r>
          <a:r>
            <a:rPr lang="pl-PL" b="1" i="0" u="none" noProof="0" dirty="0"/>
            <a:t>3</a:t>
          </a:r>
          <a:endParaRPr lang="en-US" b="1" i="0" u="none" noProof="0" dirty="0"/>
        </a:p>
        <a:p>
          <a:pPr rtl="0"/>
          <a:r>
            <a:rPr lang="pl-PL" b="0" i="0" u="none" noProof="0" dirty="0" err="1"/>
            <a:t>Saving</a:t>
          </a:r>
          <a:r>
            <a:rPr lang="pl-PL" b="0" i="0" u="none" noProof="0" dirty="0"/>
            <a:t> data from Kafka </a:t>
          </a:r>
          <a:r>
            <a:rPr lang="pl-PL" b="0" i="0" u="none" noProof="0" dirty="0" err="1"/>
            <a:t>consumer</a:t>
          </a:r>
          <a:r>
            <a:rPr lang="pl-PL" b="0" i="0" u="none" noProof="0" dirty="0"/>
            <a:t> to a Delta </a:t>
          </a:r>
          <a:r>
            <a:rPr lang="pl-PL" b="0" i="0" u="none" noProof="0" dirty="0" err="1"/>
            <a:t>table</a:t>
          </a:r>
          <a:r>
            <a:rPr lang="pl-PL" b="0" i="0" u="none" noProof="0" dirty="0"/>
            <a:t>, </a:t>
          </a:r>
          <a:r>
            <a:rPr lang="en-US" b="0" i="0" u="none" noProof="0" dirty="0"/>
            <a:t>copying CSV files to DBFS.</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custT="1"/>
      <dgm:spPr>
        <a:solidFill>
          <a:schemeClr val="accent5"/>
        </a:solidFill>
        <a:ln>
          <a:solidFill>
            <a:schemeClr val="accent5"/>
          </a:solidFill>
        </a:ln>
      </dgm:spPr>
      <dgm:t>
        <a:bodyPr rtlCol="0"/>
        <a:lstStyle/>
        <a:p>
          <a:pPr rtl="0"/>
          <a:r>
            <a:rPr lang="pl-PL" sz="1400" noProof="0" dirty="0"/>
            <a:t>Processing</a:t>
          </a:r>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a:t>
          </a:r>
          <a:r>
            <a:rPr lang="pl-PL" b="1" i="0" u="none" noProof="0" dirty="0"/>
            <a:t>4</a:t>
          </a:r>
          <a:endParaRPr lang="en-US" b="1" i="0" u="none" noProof="0" dirty="0"/>
        </a:p>
        <a:p>
          <a:pPr rtl="0"/>
          <a:r>
            <a:rPr lang="en-US" b="0" i="0" u="none" noProof="0" dirty="0"/>
            <a:t>In Spark</a:t>
          </a:r>
          <a:r>
            <a:rPr lang="pl-PL" b="0" i="0" u="none" noProof="0" dirty="0"/>
            <a:t>:</a:t>
          </a:r>
          <a:r>
            <a:rPr lang="en-US" b="0" i="0" u="none" noProof="0" dirty="0"/>
            <a:t> </a:t>
          </a:r>
          <a:r>
            <a:rPr lang="pl-PL" b="0" i="0" u="none" noProof="0" dirty="0" err="1"/>
            <a:t>converting</a:t>
          </a:r>
          <a:r>
            <a:rPr lang="pl-PL" b="0" i="0" u="none" noProof="0" dirty="0"/>
            <a:t> data to </a:t>
          </a:r>
          <a:r>
            <a:rPr lang="pl-PL" b="0" i="0" u="none" noProof="0" dirty="0" err="1"/>
            <a:t>proper</a:t>
          </a:r>
          <a:r>
            <a:rPr lang="pl-PL" b="0" i="0" u="none" noProof="0" dirty="0"/>
            <a:t> </a:t>
          </a:r>
          <a:r>
            <a:rPr lang="pl-PL" b="0" i="0" u="none" noProof="0" dirty="0" err="1"/>
            <a:t>schemas</a:t>
          </a:r>
          <a:r>
            <a:rPr lang="pl-PL" b="0" i="0" u="none" noProof="0" dirty="0"/>
            <a:t> and </a:t>
          </a:r>
          <a:r>
            <a:rPr lang="pl-PL" b="0" i="0" u="none" noProof="0" dirty="0" err="1"/>
            <a:t>cleaning</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custT="1"/>
      <dgm:spPr>
        <a:solidFill>
          <a:schemeClr val="accent6"/>
        </a:solidFill>
        <a:ln>
          <a:solidFill>
            <a:schemeClr val="accent6"/>
          </a:solidFill>
        </a:ln>
      </dgm:spPr>
      <dgm:t>
        <a:bodyPr rtlCol="0"/>
        <a:lstStyle/>
        <a:p>
          <a:pPr rtl="0"/>
          <a:r>
            <a:rPr lang="pl-PL" sz="1400" noProof="0" dirty="0"/>
            <a:t>Analysis</a:t>
          </a:r>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a:t>
          </a:r>
          <a:r>
            <a:rPr lang="pl-PL" b="1" i="0" u="none" noProof="0" dirty="0"/>
            <a:t>5</a:t>
          </a:r>
          <a:endParaRPr lang="en-US" b="1" i="0" u="none" noProof="0" dirty="0"/>
        </a:p>
        <a:p>
          <a:pPr rtl="0"/>
          <a:r>
            <a:rPr lang="en-US" b="0" i="0" u="none" noProof="0" dirty="0"/>
            <a:t>In Spark</a:t>
          </a:r>
          <a:r>
            <a:rPr lang="pl-PL" b="0" i="0" u="none" noProof="0" dirty="0"/>
            <a:t>:</a:t>
          </a:r>
          <a:r>
            <a:rPr lang="en-US" b="0" i="0" u="none" noProof="0" dirty="0"/>
            <a:t> </a:t>
          </a:r>
          <a:r>
            <a:rPr lang="pl-PL" b="0" i="0" u="none" noProof="0" dirty="0" err="1"/>
            <a:t>sorting</a:t>
          </a:r>
          <a:r>
            <a:rPr lang="pl-PL" b="0" i="0" u="none" noProof="0" dirty="0"/>
            <a:t>, </a:t>
          </a:r>
          <a:r>
            <a:rPr lang="pl-PL" b="0" i="0" u="none" noProof="0" dirty="0" err="1"/>
            <a:t>aggregating</a:t>
          </a:r>
          <a:r>
            <a:rPr lang="pl-PL" b="0" i="0" u="none" noProof="0" dirty="0"/>
            <a:t>, </a:t>
          </a:r>
          <a:r>
            <a:rPr lang="pl-PL" b="0" i="0" u="none" noProof="0" dirty="0" err="1"/>
            <a:t>determining</a:t>
          </a:r>
          <a:r>
            <a:rPr lang="pl-PL" b="0" i="0" u="none" noProof="0" dirty="0"/>
            <a:t> </a:t>
          </a:r>
          <a:r>
            <a:rPr lang="pl-PL" b="0" i="0" u="none" noProof="0" dirty="0" err="1"/>
            <a:t>coefficients</a:t>
          </a:r>
          <a:r>
            <a:rPr lang="pl-PL" b="0" i="0" u="none" noProof="0" dirty="0"/>
            <a:t>.</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custT="1"/>
      <dgm:spPr>
        <a:solidFill>
          <a:schemeClr val="accent6">
            <a:lumMod val="75000"/>
          </a:schemeClr>
        </a:solidFill>
      </dgm:spPr>
      <dgm:t>
        <a:bodyPr rtlCol="0"/>
        <a:lstStyle/>
        <a:p>
          <a:pPr rtl="0"/>
          <a:r>
            <a:rPr lang="pl-PL" sz="1400" noProof="0" dirty="0" err="1"/>
            <a:t>Serving</a:t>
          </a:r>
          <a:endParaRPr lang="pl-PL" sz="1400"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a:t>
          </a:r>
          <a:r>
            <a:rPr lang="pl-PL" b="1" i="0" u="none" noProof="0" dirty="0"/>
            <a:t>6</a:t>
          </a:r>
          <a:endParaRPr lang="en-US" b="1" i="0" u="none" noProof="0" dirty="0"/>
        </a:p>
        <a:p>
          <a:pPr rtl="0"/>
          <a:r>
            <a:rPr lang="pl-PL" noProof="0" dirty="0" err="1"/>
            <a:t>Storying</a:t>
          </a:r>
          <a:r>
            <a:rPr lang="pl-PL" noProof="0" dirty="0"/>
            <a:t> data in </a:t>
          </a:r>
          <a:r>
            <a:rPr lang="pl-PL" noProof="0" dirty="0" err="1"/>
            <a:t>Azure</a:t>
          </a:r>
          <a:r>
            <a:rPr lang="pl-PL" noProof="0" dirty="0"/>
            <a:t> SQL Database, </a:t>
          </a:r>
          <a:r>
            <a:rPr lang="pl-PL" noProof="0" dirty="0" err="1"/>
            <a:t>Displaying</a:t>
          </a:r>
          <a:r>
            <a:rPr lang="pl-PL" noProof="0" dirty="0"/>
            <a:t> </a:t>
          </a:r>
          <a:r>
            <a:rPr lang="pl-PL" noProof="0" dirty="0" err="1"/>
            <a:t>figures</a:t>
          </a:r>
          <a:r>
            <a:rPr lang="pl-PL" noProof="0" dirty="0"/>
            <a:t> and </a:t>
          </a:r>
          <a:r>
            <a:rPr lang="pl-PL" noProof="0" dirty="0" err="1"/>
            <a:t>maps</a:t>
          </a:r>
          <a:r>
            <a:rPr lang="pl-PL" noProof="0" dirty="0"/>
            <a:t> in </a:t>
          </a:r>
          <a:r>
            <a:rPr lang="pl-PL" noProof="0" dirty="0" err="1"/>
            <a:t>an</a:t>
          </a:r>
          <a:r>
            <a:rPr lang="pl-PL" noProof="0" dirty="0"/>
            <a:t> </a:t>
          </a:r>
          <a:r>
            <a:rPr lang="pl-PL" noProof="0" dirty="0" err="1"/>
            <a:t>Azure</a:t>
          </a:r>
          <a:r>
            <a:rPr lang="pl-PL" noProof="0" dirty="0"/>
            <a:t> </a:t>
          </a:r>
          <a:r>
            <a:rPr lang="pl-PL" noProof="0" dirty="0" err="1"/>
            <a:t>App</a:t>
          </a:r>
          <a:r>
            <a:rPr lang="pl-PL" noProof="0" dirty="0"/>
            <a:t> Service </a:t>
          </a:r>
          <a:r>
            <a:rPr lang="pl-PL" noProof="0" dirty="0" err="1"/>
            <a:t>application</a:t>
          </a:r>
          <a:r>
            <a:rPr lang="pl-PL" noProof="0" dirty="0"/>
            <a:t>.</a:t>
          </a:r>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08D92C00-0E82-46DF-A64E-ED494E39D6B6}">
      <dgm:prSet phldrT="[Text]" custT="1"/>
      <dgm:spPr>
        <a:solidFill>
          <a:schemeClr val="tx1">
            <a:lumMod val="95000"/>
            <a:lumOff val="5000"/>
          </a:schemeClr>
        </a:solidFill>
        <a:ln>
          <a:solidFill>
            <a:schemeClr val="accent4"/>
          </a:solidFill>
        </a:ln>
      </dgm:spPr>
      <dgm:t>
        <a:bodyPr rtlCol="0"/>
        <a:lstStyle/>
        <a:p>
          <a:pPr rtl="0"/>
          <a:r>
            <a:rPr lang="pl-PL" sz="1400" noProof="0" dirty="0"/>
            <a:t>Streaming</a:t>
          </a:r>
        </a:p>
      </dgm:t>
    </dgm:pt>
    <dgm:pt modelId="{0550D7DF-3EDB-48FB-89CC-AE03ED1BF7F8}" type="parTrans" cxnId="{F92C866F-20C1-4FB0-A92D-0841FC3FAB59}">
      <dgm:prSet/>
      <dgm:spPr/>
      <dgm:t>
        <a:bodyPr/>
        <a:lstStyle/>
        <a:p>
          <a:endParaRPr lang="pl-PL"/>
        </a:p>
      </dgm:t>
    </dgm:pt>
    <dgm:pt modelId="{2E956FF2-FE9A-4DFE-BFED-A4D0DBDDB36B}" type="sibTrans" cxnId="{F92C866F-20C1-4FB0-A92D-0841FC3FAB59}">
      <dgm:prSet/>
      <dgm:spPr/>
      <dgm:t>
        <a:bodyPr/>
        <a:lstStyle/>
        <a:p>
          <a:endParaRPr lang="pl-PL"/>
        </a:p>
      </dgm:t>
    </dgm:pt>
    <dgm:pt modelId="{A8710285-698B-4C95-82A0-EE9D3558D564}">
      <dgm:prSet phldrT="[Text]"/>
      <dgm:spPr>
        <a:noFill/>
        <a:ln>
          <a:noFill/>
        </a:ln>
      </dgm:spPr>
      <dgm:t>
        <a:bodyPr rtlCol="0"/>
        <a:lstStyle/>
        <a:p>
          <a:pPr rtl="0"/>
          <a:r>
            <a:rPr lang="en-US" b="1" i="0" u="none" noProof="0" dirty="0"/>
            <a:t>Step </a:t>
          </a:r>
          <a:r>
            <a:rPr lang="pl-PL" b="1" i="0" u="none" noProof="0" dirty="0"/>
            <a:t>2</a:t>
          </a:r>
          <a:endParaRPr lang="en-US" b="1" i="0" u="none" noProof="0" dirty="0"/>
        </a:p>
        <a:p>
          <a:pPr rtl="0"/>
          <a:r>
            <a:rPr lang="pl-PL" b="0" noProof="0" dirty="0"/>
            <a:t>Streaming data from </a:t>
          </a:r>
          <a:r>
            <a:rPr lang="pl-PL" b="0" noProof="0" dirty="0" err="1"/>
            <a:t>Azure</a:t>
          </a:r>
          <a:r>
            <a:rPr lang="pl-PL" b="0" noProof="0" dirty="0"/>
            <a:t> </a:t>
          </a:r>
          <a:r>
            <a:rPr lang="pl-PL" b="0" noProof="0" dirty="0" err="1"/>
            <a:t>App</a:t>
          </a:r>
          <a:r>
            <a:rPr lang="pl-PL" b="0" noProof="0" dirty="0"/>
            <a:t> Service </a:t>
          </a:r>
          <a:r>
            <a:rPr lang="pl-PL" b="0" noProof="0" dirty="0" err="1"/>
            <a:t>application</a:t>
          </a:r>
          <a:r>
            <a:rPr lang="pl-PL" b="0" noProof="0" dirty="0"/>
            <a:t> </a:t>
          </a:r>
          <a:r>
            <a:rPr lang="pl-PL" b="0" noProof="0" dirty="0" err="1"/>
            <a:t>through</a:t>
          </a:r>
          <a:r>
            <a:rPr lang="pl-PL" b="0" noProof="0" dirty="0"/>
            <a:t> Kafka</a:t>
          </a:r>
        </a:p>
      </dgm:t>
    </dgm:pt>
    <dgm:pt modelId="{02432A7E-675A-48F3-8F29-196293C64AB1}" type="parTrans" cxnId="{2B314C5E-8665-454F-85C1-156BC537A6E4}">
      <dgm:prSet/>
      <dgm:spPr/>
      <dgm:t>
        <a:bodyPr/>
        <a:lstStyle/>
        <a:p>
          <a:endParaRPr lang="pl-PL"/>
        </a:p>
      </dgm:t>
    </dgm:pt>
    <dgm:pt modelId="{DD6EC4FF-F1AD-464A-B9F3-01234990D8C9}" type="sibTrans" cxnId="{2B314C5E-8665-454F-85C1-156BC537A6E4}">
      <dgm:prSet/>
      <dgm:spPr/>
      <dgm:t>
        <a:bodyPr/>
        <a:lstStyle/>
        <a:p>
          <a:endParaRPr lang="pl-PL"/>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6"/>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46690BCA-710C-4010-9DCF-F4D4A50CAA40}" type="pres">
      <dgm:prSet presAssocID="{08D92C00-0E82-46DF-A64E-ED494E39D6B6}" presName="composite1" presStyleCnt="0"/>
      <dgm:spPr/>
    </dgm:pt>
    <dgm:pt modelId="{A650D2B0-52E8-40D9-8AD6-A5170B43F474}" type="pres">
      <dgm:prSet presAssocID="{08D92C00-0E82-46DF-A64E-ED494E39D6B6}" presName="parent1" presStyleLbl="alignNode1" presStyleIdx="1" presStyleCnt="6">
        <dgm:presLayoutVars>
          <dgm:chMax val="1"/>
          <dgm:chPref val="1"/>
          <dgm:bulletEnabled val="1"/>
        </dgm:presLayoutVars>
      </dgm:prSet>
      <dgm:spPr/>
    </dgm:pt>
    <dgm:pt modelId="{D62C5F86-63B4-47B4-BA32-1AABF77400AC}" type="pres">
      <dgm:prSet presAssocID="{08D92C00-0E82-46DF-A64E-ED494E39D6B6}" presName="Childtext1" presStyleLbl="revTx" presStyleIdx="1" presStyleCnt="6">
        <dgm:presLayoutVars>
          <dgm:bulletEnabled val="1"/>
        </dgm:presLayoutVars>
      </dgm:prSet>
      <dgm:spPr/>
    </dgm:pt>
    <dgm:pt modelId="{E3A52D82-1671-42BA-B666-21F555A2B3A7}" type="pres">
      <dgm:prSet presAssocID="{08D92C00-0E82-46DF-A64E-ED494E39D6B6}"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24956AC7-7F23-4DF3-8721-5FE06DC461CA}" type="pres">
      <dgm:prSet presAssocID="{08D92C00-0E82-46DF-A64E-ED494E39D6B6}" presName="ConnectLineEnd1" presStyleLbl="lnNode1" presStyleIdx="1" presStyleCnt="6"/>
      <dgm:spPr/>
    </dgm:pt>
    <dgm:pt modelId="{C2BFD16F-F72B-435F-AB0B-56F115528688}" type="pres">
      <dgm:prSet presAssocID="{08D92C00-0E82-46DF-A64E-ED494E39D6B6}" presName="EmptyPane1" presStyleCnt="0"/>
      <dgm:spPr/>
    </dgm:pt>
    <dgm:pt modelId="{3C5999A7-2D40-4FBB-8E86-2662FA6B84C4}" type="pres">
      <dgm:prSet presAssocID="{2E956FF2-FE9A-4DFE-BFED-A4D0DBDDB36B}"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2"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2" presStyleCnt="6">
        <dgm:presLayoutVars>
          <dgm:bulletEnabled val="1"/>
        </dgm:presLayoutVars>
      </dgm:prSet>
      <dgm:spPr/>
    </dgm:pt>
    <dgm:pt modelId="{080474C8-0FEA-4FD1-97F1-0978CFB4A37F}" type="pres">
      <dgm:prSet presAssocID="{E4033A39-DCC4-4038-9562-AEDDBBB37A99}" presName="ConnectLine1" presStyleLbl="sibTrans1D1" presStyleIdx="2" presStyleCnt="6"/>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2" presStyleCnt="6"/>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3"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3" presStyleCnt="6">
        <dgm:presLayoutVars>
          <dgm:bulletEnabled val="1"/>
        </dgm:presLayoutVars>
      </dgm:prSet>
      <dgm:spPr/>
    </dgm:pt>
    <dgm:pt modelId="{89759DE5-9F8A-470E-A6D8-F13BB4DEE93D}" type="pres">
      <dgm:prSet presAssocID="{87BF7896-20EA-4E8F-B6F4-A34EC5C9CB50}" presName="ConnectLine1" presStyleLbl="sibTrans1D1" presStyleIdx="3" presStyleCnt="6"/>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3" presStyleCnt="6"/>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4" presStyleCnt="6">
        <dgm:presLayoutVars>
          <dgm:chMax val="1"/>
          <dgm:chPref val="1"/>
          <dgm:bulletEnabled val="1"/>
        </dgm:presLayoutVars>
      </dgm:prSet>
      <dgm:spPr/>
    </dgm:pt>
    <dgm:pt modelId="{36210ACA-E081-40B5-87EC-500863B13ADD}" type="pres">
      <dgm:prSet presAssocID="{660CF888-26B9-4DCA-B7E0-A150825288D0}" presName="Childtext1" presStyleLbl="revTx" presStyleIdx="4" presStyleCnt="6">
        <dgm:presLayoutVars>
          <dgm:bulletEnabled val="1"/>
        </dgm:presLayoutVars>
      </dgm:prSet>
      <dgm:spPr/>
    </dgm:pt>
    <dgm:pt modelId="{EA3C7446-024E-4EEF-BED4-FFB1F2246CF3}" type="pres">
      <dgm:prSet presAssocID="{660CF888-26B9-4DCA-B7E0-A150825288D0}" presName="ConnectLine1" presStyleLbl="sibTrans1D1" presStyleIdx="4" presStyleCnt="6"/>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4" presStyleCnt="6"/>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5" presStyleCnt="6">
        <dgm:presLayoutVars>
          <dgm:chMax val="1"/>
          <dgm:chPref val="1"/>
          <dgm:bulletEnabled val="1"/>
        </dgm:presLayoutVars>
      </dgm:prSet>
      <dgm:spPr/>
    </dgm:pt>
    <dgm:pt modelId="{9679B796-2B40-4D87-8578-52BF0C29AEB4}" type="pres">
      <dgm:prSet presAssocID="{97DB74B5-36C1-4083-BE16-BE9779159093}" presName="Childtext1" presStyleLbl="revTx" presStyleIdx="5" presStyleCnt="6">
        <dgm:presLayoutVars>
          <dgm:bulletEnabled val="1"/>
        </dgm:presLayoutVars>
      </dgm:prSet>
      <dgm:spPr/>
    </dgm:pt>
    <dgm:pt modelId="{894318B2-70C4-403D-BE3D-359CAB62002A}" type="pres">
      <dgm:prSet presAssocID="{97DB74B5-36C1-4083-BE16-BE9779159093}" presName="ConnectLine1" presStyleLbl="sibTrans1D1" presStyleIdx="5" presStyleCnt="6"/>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5" presStyleCnt="6"/>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3"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2B314C5E-8665-454F-85C1-156BC537A6E4}" srcId="{08D92C00-0E82-46DF-A64E-ED494E39D6B6}" destId="{A8710285-698B-4C95-82A0-EE9D3558D564}" srcOrd="0" destOrd="0" parTransId="{02432A7E-675A-48F3-8F29-196293C64AB1}" sibTransId="{DD6EC4FF-F1AD-464A-B9F3-01234990D8C9}"/>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4" destOrd="0" parTransId="{C1C2508F-5620-49AF-BFC7-5EF96CC474E3}" sibTransId="{197B6A99-6CC2-49FD-8495-CB34839ABB2C}"/>
    <dgm:cxn modelId="{F92C866F-20C1-4FB0-A92D-0841FC3FAB59}" srcId="{E5B2E815-0D19-41DC-B01B-4D608769620A}" destId="{08D92C00-0E82-46DF-A64E-ED494E39D6B6}" srcOrd="1" destOrd="0" parTransId="{0550D7DF-3EDB-48FB-89CC-AE03ED1BF7F8}" sibTransId="{2E956FF2-FE9A-4DFE-BFED-A4D0DBDDB36B}"/>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5"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6E406A5-4065-4695-BEF8-F446BC29ACCE}" type="presOf" srcId="{08D92C00-0E82-46DF-A64E-ED494E39D6B6}" destId="{A650D2B0-52E8-40D9-8AD6-A5170B43F474}"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203B5BFA-3699-4DCB-9C2F-226D45C9B8D8}" type="presOf" srcId="{A8710285-698B-4C95-82A0-EE9D3558D564}" destId="{D62C5F86-63B4-47B4-BA32-1AABF77400AC}"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EF046080-DE1C-4DDF-AE67-5E472A3FC9C1}" type="presParOf" srcId="{196C9F68-3606-4282-A4C6-4485F1280B5F}" destId="{46690BCA-710C-4010-9DCF-F4D4A50CAA40}" srcOrd="2" destOrd="0" presId="urn:microsoft.com/office/officeart/2016/7/layout/RoundedRectangleTimeline"/>
    <dgm:cxn modelId="{0C3291FE-D07F-4BF7-BF0B-E3DC34513F2A}" type="presParOf" srcId="{46690BCA-710C-4010-9DCF-F4D4A50CAA40}" destId="{A650D2B0-52E8-40D9-8AD6-A5170B43F474}" srcOrd="0" destOrd="0" presId="urn:microsoft.com/office/officeart/2016/7/layout/RoundedRectangleTimeline"/>
    <dgm:cxn modelId="{04B321FE-2E34-4DD8-BDD8-033A763A4049}" type="presParOf" srcId="{46690BCA-710C-4010-9DCF-F4D4A50CAA40}" destId="{D62C5F86-63B4-47B4-BA32-1AABF77400AC}" srcOrd="1" destOrd="0" presId="urn:microsoft.com/office/officeart/2016/7/layout/RoundedRectangleTimeline"/>
    <dgm:cxn modelId="{FC570ED7-1EFB-4C08-A1A0-11D81F91B215}" type="presParOf" srcId="{46690BCA-710C-4010-9DCF-F4D4A50CAA40}" destId="{E3A52D82-1671-42BA-B666-21F555A2B3A7}" srcOrd="2" destOrd="0" presId="urn:microsoft.com/office/officeart/2016/7/layout/RoundedRectangleTimeline"/>
    <dgm:cxn modelId="{B05AED0D-2FA1-4F6B-B975-E743CCA92DAE}" type="presParOf" srcId="{46690BCA-710C-4010-9DCF-F4D4A50CAA40}" destId="{24956AC7-7F23-4DF3-8721-5FE06DC461CA}" srcOrd="3" destOrd="0" presId="urn:microsoft.com/office/officeart/2016/7/layout/RoundedRectangleTimeline"/>
    <dgm:cxn modelId="{9598858B-8CFF-43DE-AB9C-B6149DB90B5A}" type="presParOf" srcId="{46690BCA-710C-4010-9DCF-F4D4A50CAA40}" destId="{C2BFD16F-F72B-435F-AB0B-56F115528688}" srcOrd="4" destOrd="0" presId="urn:microsoft.com/office/officeart/2016/7/layout/RoundedRectangleTimeline"/>
    <dgm:cxn modelId="{07B98066-6CB5-46CC-BB20-063339BC4CA9}" type="presParOf" srcId="{196C9F68-3606-4282-A4C6-4485F1280B5F}" destId="{3C5999A7-2D40-4FBB-8E86-2662FA6B84C4}" srcOrd="3" destOrd="0" presId="urn:microsoft.com/office/officeart/2016/7/layout/RoundedRectangleTimeline"/>
    <dgm:cxn modelId="{74F95C78-3813-45AA-932B-C94A3B7513CB}" type="presParOf" srcId="{196C9F68-3606-4282-A4C6-4485F1280B5F}" destId="{07989479-D1A2-4D15-AA3A-B0CFFB9F91D9}" srcOrd="4"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5" destOrd="0" presId="urn:microsoft.com/office/officeart/2016/7/layout/RoundedRectangleTimeline"/>
    <dgm:cxn modelId="{46F7084B-A873-4467-94F4-3AD8C57AA15B}" type="presParOf" srcId="{196C9F68-3606-4282-A4C6-4485F1280B5F}" destId="{FB379A6E-C0F9-420B-90FC-2785E757E6AE}" srcOrd="6"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7" destOrd="0" presId="urn:microsoft.com/office/officeart/2016/7/layout/RoundedRectangleTimeline"/>
    <dgm:cxn modelId="{B44021F9-64F2-42AF-8887-CE643D474544}" type="presParOf" srcId="{196C9F68-3606-4282-A4C6-4485F1280B5F}" destId="{B0E1F84C-D563-44BC-8BD7-46D8F837902A}" srcOrd="8"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9" destOrd="0" presId="urn:microsoft.com/office/officeart/2016/7/layout/RoundedRectangleTimeline"/>
    <dgm:cxn modelId="{2E1BA3A4-18DB-49E6-9DF9-3510522C180C}" type="presParOf" srcId="{196C9F68-3606-4282-A4C6-4485F1280B5F}" destId="{03163906-36D6-4FB8-BB18-E04FA84A47A6}" srcOrd="10"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096883" y="1386998"/>
          <a:ext cx="435133" cy="1577340"/>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Ingest</a:t>
          </a:r>
          <a:endParaRPr lang="pl-PL" sz="1400" kern="1200" noProof="0" dirty="0"/>
        </a:p>
      </dsp:txBody>
      <dsp:txXfrm rot="5400000">
        <a:off x="547021" y="1979343"/>
        <a:ext cx="1556099" cy="392651"/>
      </dsp:txXfrm>
    </dsp:sp>
    <dsp:sp modelId="{45A02F84-C6CB-43F5-AEE4-3EA66C2BD25F}">
      <dsp:nvSpPr>
        <dsp:cNvPr id="0" name=""/>
        <dsp:cNvSpPr/>
      </dsp:nvSpPr>
      <dsp:spPr>
        <a:xfrm>
          <a:off x="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1</a:t>
          </a:r>
        </a:p>
        <a:p>
          <a:pPr marL="0" lvl="0" indent="0" algn="ctr" defTabSz="711200" rtl="0">
            <a:lnSpc>
              <a:spcPct val="90000"/>
            </a:lnSpc>
            <a:spcBef>
              <a:spcPct val="0"/>
            </a:spcBef>
            <a:spcAft>
              <a:spcPct val="35000"/>
            </a:spcAft>
            <a:buNone/>
          </a:pPr>
          <a:r>
            <a:rPr lang="pl-PL" sz="1600" b="0" i="0" u="none" kern="1200" noProof="0" dirty="0" err="1"/>
            <a:t>Extracting</a:t>
          </a:r>
          <a:r>
            <a:rPr lang="pl-PL" sz="1600" b="0" i="0" u="none" kern="1200" noProof="0" dirty="0"/>
            <a:t> data from API,</a:t>
          </a:r>
        </a:p>
        <a:p>
          <a:pPr marL="0" lvl="0" indent="0" algn="ctr" defTabSz="711200" rtl="0">
            <a:lnSpc>
              <a:spcPct val="90000"/>
            </a:lnSpc>
            <a:spcBef>
              <a:spcPct val="0"/>
            </a:spcBef>
            <a:spcAft>
              <a:spcPct val="35000"/>
            </a:spcAft>
            <a:buNone/>
          </a:pPr>
          <a:r>
            <a:rPr lang="pl-PL" sz="1600" b="0" i="0" u="none" kern="1200" noProof="0" dirty="0" err="1"/>
            <a:t>copying</a:t>
          </a:r>
          <a:r>
            <a:rPr lang="pl-PL" sz="1600" b="0" i="0" u="none" kern="1200" noProof="0" dirty="0"/>
            <a:t> CSV </a:t>
          </a:r>
          <a:r>
            <a:rPr lang="pl-PL" sz="1600" b="0" i="0" u="none" kern="1200" noProof="0" dirty="0" err="1"/>
            <a:t>files</a:t>
          </a:r>
          <a:r>
            <a:rPr lang="pl-PL" sz="1600" b="0" i="0" u="none" kern="1200" noProof="0" dirty="0"/>
            <a:t> for data </a:t>
          </a:r>
          <a:r>
            <a:rPr lang="pl-PL" sz="1600" b="0" i="0" u="none" kern="1200" noProof="0" dirty="0" err="1"/>
            <a:t>enrichment</a:t>
          </a:r>
          <a:r>
            <a:rPr lang="pl-PL" sz="1600" b="0" i="0" u="none" kern="1200" noProof="0" dirty="0"/>
            <a:t>.</a:t>
          </a:r>
          <a:endParaRPr lang="pl-PL" sz="1600" kern="1200" noProof="0" dirty="0"/>
        </a:p>
      </dsp:txBody>
      <dsp:txXfrm>
        <a:off x="0" y="0"/>
        <a:ext cx="2628899" cy="1522968"/>
      </dsp:txXfrm>
    </dsp:sp>
    <dsp:sp modelId="{6BA46904-CB7C-4538-BD49-D3891EF19552}">
      <dsp:nvSpPr>
        <dsp:cNvPr id="0" name=""/>
        <dsp:cNvSpPr/>
      </dsp:nvSpPr>
      <dsp:spPr>
        <a:xfrm>
          <a:off x="1314450"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70936"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0D2B0-52E8-40D9-8AD6-A5170B43F474}">
      <dsp:nvSpPr>
        <dsp:cNvPr id="0" name=""/>
        <dsp:cNvSpPr/>
      </dsp:nvSpPr>
      <dsp:spPr>
        <a:xfrm>
          <a:off x="2103120" y="1958102"/>
          <a:ext cx="1577340" cy="435133"/>
        </a:xfrm>
        <a:prstGeom prst="rect">
          <a:avLst/>
        </a:prstGeom>
        <a:solidFill>
          <a:schemeClr val="tx1">
            <a:lumMod val="95000"/>
            <a:lumOff val="5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Streaming</a:t>
          </a:r>
        </a:p>
      </dsp:txBody>
      <dsp:txXfrm>
        <a:off x="2103120" y="1958102"/>
        <a:ext cx="1577340" cy="435133"/>
      </dsp:txXfrm>
    </dsp:sp>
    <dsp:sp modelId="{D62C5F86-63B4-47B4-BA32-1AABF77400AC}">
      <dsp:nvSpPr>
        <dsp:cNvPr id="0" name=""/>
        <dsp:cNvSpPr/>
      </dsp:nvSpPr>
      <dsp:spPr>
        <a:xfrm>
          <a:off x="157734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2</a:t>
          </a:r>
          <a:endParaRPr lang="en-US" sz="1600" b="1" i="0" u="none" kern="1200" noProof="0" dirty="0"/>
        </a:p>
        <a:p>
          <a:pPr marL="0" lvl="0" indent="0" algn="ctr" defTabSz="711200" rtl="0">
            <a:lnSpc>
              <a:spcPct val="90000"/>
            </a:lnSpc>
            <a:spcBef>
              <a:spcPct val="0"/>
            </a:spcBef>
            <a:spcAft>
              <a:spcPct val="35000"/>
            </a:spcAft>
            <a:buNone/>
          </a:pPr>
          <a:r>
            <a:rPr lang="pl-PL" sz="1600" b="0" kern="1200" noProof="0" dirty="0"/>
            <a:t>Streaming data from </a:t>
          </a:r>
          <a:r>
            <a:rPr lang="pl-PL" sz="1600" b="0" kern="1200" noProof="0" dirty="0" err="1"/>
            <a:t>Azure</a:t>
          </a:r>
          <a:r>
            <a:rPr lang="pl-PL" sz="1600" b="0" kern="1200" noProof="0" dirty="0"/>
            <a:t> </a:t>
          </a:r>
          <a:r>
            <a:rPr lang="pl-PL" sz="1600" b="0" kern="1200" noProof="0" dirty="0" err="1"/>
            <a:t>App</a:t>
          </a:r>
          <a:r>
            <a:rPr lang="pl-PL" sz="1600" b="0" kern="1200" noProof="0" dirty="0"/>
            <a:t> Service </a:t>
          </a:r>
          <a:r>
            <a:rPr lang="pl-PL" sz="1600" b="0" kern="1200" noProof="0" dirty="0" err="1"/>
            <a:t>application</a:t>
          </a:r>
          <a:r>
            <a:rPr lang="pl-PL" sz="1600" b="0" kern="1200" noProof="0" dirty="0"/>
            <a:t> </a:t>
          </a:r>
          <a:r>
            <a:rPr lang="pl-PL" sz="1600" b="0" kern="1200" noProof="0" dirty="0" err="1"/>
            <a:t>through</a:t>
          </a:r>
          <a:r>
            <a:rPr lang="pl-PL" sz="1600" b="0" kern="1200" noProof="0" dirty="0"/>
            <a:t> Kafka</a:t>
          </a:r>
        </a:p>
      </dsp:txBody>
      <dsp:txXfrm>
        <a:off x="1577340" y="2828369"/>
        <a:ext cx="2628899" cy="1522968"/>
      </dsp:txXfrm>
    </dsp:sp>
    <dsp:sp modelId="{E3A52D82-1671-42BA-B666-21F555A2B3A7}">
      <dsp:nvSpPr>
        <dsp:cNvPr id="0" name=""/>
        <dsp:cNvSpPr/>
      </dsp:nvSpPr>
      <dsp:spPr>
        <a:xfrm>
          <a:off x="2891790"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956AC7-7F23-4DF3-8721-5FE06DC461CA}">
      <dsp:nvSpPr>
        <dsp:cNvPr id="0" name=""/>
        <dsp:cNvSpPr/>
      </dsp:nvSpPr>
      <dsp:spPr>
        <a:xfrm>
          <a:off x="2848276"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680460" y="1958102"/>
          <a:ext cx="1577340"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sz="1400" b="0" i="0" kern="1200" dirty="0"/>
            <a:t>St</a:t>
          </a:r>
          <a:r>
            <a:rPr lang="pl-PL" sz="1400" b="0" i="0" kern="1200" dirty="0" err="1"/>
            <a:t>orage</a:t>
          </a:r>
          <a:endParaRPr lang="pl-PL" sz="1400" kern="1200" noProof="0" dirty="0"/>
        </a:p>
      </dsp:txBody>
      <dsp:txXfrm>
        <a:off x="3680460" y="1958102"/>
        <a:ext cx="1577340" cy="435133"/>
      </dsp:txXfrm>
    </dsp:sp>
    <dsp:sp modelId="{FEBD3C2A-A340-470A-A475-AE614EA07678}">
      <dsp:nvSpPr>
        <dsp:cNvPr id="0" name=""/>
        <dsp:cNvSpPr/>
      </dsp:nvSpPr>
      <dsp:spPr>
        <a:xfrm>
          <a:off x="3154680"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3</a:t>
          </a:r>
          <a:endParaRPr lang="en-US" sz="1600" b="1" i="0" u="none" kern="1200" noProof="0" dirty="0"/>
        </a:p>
        <a:p>
          <a:pPr marL="0" lvl="0" indent="0" algn="ctr" defTabSz="711200" rtl="0">
            <a:lnSpc>
              <a:spcPct val="90000"/>
            </a:lnSpc>
            <a:spcBef>
              <a:spcPct val="0"/>
            </a:spcBef>
            <a:spcAft>
              <a:spcPct val="35000"/>
            </a:spcAft>
            <a:buNone/>
          </a:pPr>
          <a:r>
            <a:rPr lang="pl-PL" sz="1600" b="0" i="0" u="none" kern="1200" noProof="0" dirty="0" err="1"/>
            <a:t>Saving</a:t>
          </a:r>
          <a:r>
            <a:rPr lang="pl-PL" sz="1600" b="0" i="0" u="none" kern="1200" noProof="0" dirty="0"/>
            <a:t> data from Kafka </a:t>
          </a:r>
          <a:r>
            <a:rPr lang="pl-PL" sz="1600" b="0" i="0" u="none" kern="1200" noProof="0" dirty="0" err="1"/>
            <a:t>consumer</a:t>
          </a:r>
          <a:r>
            <a:rPr lang="pl-PL" sz="1600" b="0" i="0" u="none" kern="1200" noProof="0" dirty="0"/>
            <a:t> to a Delta </a:t>
          </a:r>
          <a:r>
            <a:rPr lang="pl-PL" sz="1600" b="0" i="0" u="none" kern="1200" noProof="0" dirty="0" err="1"/>
            <a:t>table</a:t>
          </a:r>
          <a:r>
            <a:rPr lang="pl-PL" sz="1600" b="0" i="0" u="none" kern="1200" noProof="0" dirty="0"/>
            <a:t>, </a:t>
          </a:r>
          <a:r>
            <a:rPr lang="en-US" sz="1600" b="0" i="0" u="none" kern="1200" noProof="0" dirty="0"/>
            <a:t>copying CSV files to DBFS.</a:t>
          </a:r>
          <a:endParaRPr lang="pl-PL" sz="1600" kern="1200" noProof="0" dirty="0"/>
        </a:p>
      </dsp:txBody>
      <dsp:txXfrm>
        <a:off x="3154680" y="0"/>
        <a:ext cx="2628900" cy="1522968"/>
      </dsp:txXfrm>
    </dsp:sp>
    <dsp:sp modelId="{080474C8-0FEA-4FD1-97F1-0978CFB4A37F}">
      <dsp:nvSpPr>
        <dsp:cNvPr id="0" name=""/>
        <dsp:cNvSpPr/>
      </dsp:nvSpPr>
      <dsp:spPr>
        <a:xfrm>
          <a:off x="4469130" y="160999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425616" y="1522968"/>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257800" y="1958102"/>
          <a:ext cx="1577339"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Processing</a:t>
          </a:r>
        </a:p>
      </dsp:txBody>
      <dsp:txXfrm>
        <a:off x="5257800" y="1958102"/>
        <a:ext cx="1577339" cy="435133"/>
      </dsp:txXfrm>
    </dsp:sp>
    <dsp:sp modelId="{80CDBBF8-C6B4-4166-87C1-DC9120CC7586}">
      <dsp:nvSpPr>
        <dsp:cNvPr id="0" name=""/>
        <dsp:cNvSpPr/>
      </dsp:nvSpPr>
      <dsp:spPr>
        <a:xfrm>
          <a:off x="473202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4</a:t>
          </a:r>
          <a:endParaRPr lang="en-US" sz="1600" b="1" i="0" u="none" kern="1200" noProof="0" dirty="0"/>
        </a:p>
        <a:p>
          <a:pPr marL="0" lvl="0" indent="0" algn="ctr" defTabSz="711200" rtl="0">
            <a:lnSpc>
              <a:spcPct val="90000"/>
            </a:lnSpc>
            <a:spcBef>
              <a:spcPct val="0"/>
            </a:spcBef>
            <a:spcAft>
              <a:spcPct val="35000"/>
            </a:spcAft>
            <a:buNone/>
          </a:pPr>
          <a:r>
            <a:rPr lang="en-US" sz="1600" b="0" i="0" u="none" kern="1200" noProof="0" dirty="0"/>
            <a:t>In Spark</a:t>
          </a:r>
          <a:r>
            <a:rPr lang="pl-PL" sz="1600" b="0" i="0" u="none" kern="1200" noProof="0" dirty="0"/>
            <a:t>:</a:t>
          </a:r>
          <a:r>
            <a:rPr lang="en-US" sz="1600" b="0" i="0" u="none" kern="1200" noProof="0" dirty="0"/>
            <a:t> </a:t>
          </a:r>
          <a:r>
            <a:rPr lang="pl-PL" sz="1600" b="0" i="0" u="none" kern="1200" noProof="0" dirty="0" err="1"/>
            <a:t>converting</a:t>
          </a:r>
          <a:r>
            <a:rPr lang="pl-PL" sz="1600" b="0" i="0" u="none" kern="1200" noProof="0" dirty="0"/>
            <a:t> data to </a:t>
          </a:r>
          <a:r>
            <a:rPr lang="pl-PL" sz="1600" b="0" i="0" u="none" kern="1200" noProof="0" dirty="0" err="1"/>
            <a:t>proper</a:t>
          </a:r>
          <a:r>
            <a:rPr lang="pl-PL" sz="1600" b="0" i="0" u="none" kern="1200" noProof="0" dirty="0"/>
            <a:t> </a:t>
          </a:r>
          <a:r>
            <a:rPr lang="pl-PL" sz="1600" b="0" i="0" u="none" kern="1200" noProof="0" dirty="0" err="1"/>
            <a:t>schemas</a:t>
          </a:r>
          <a:r>
            <a:rPr lang="pl-PL" sz="1600" b="0" i="0" u="none" kern="1200" noProof="0" dirty="0"/>
            <a:t> and </a:t>
          </a:r>
          <a:r>
            <a:rPr lang="pl-PL" sz="1600" b="0" i="0" u="none" kern="1200" noProof="0" dirty="0" err="1"/>
            <a:t>cleaning</a:t>
          </a:r>
          <a:endParaRPr lang="pl-PL" sz="1600" kern="1200" noProof="0" dirty="0"/>
        </a:p>
      </dsp:txBody>
      <dsp:txXfrm>
        <a:off x="4732020" y="2828369"/>
        <a:ext cx="2628899" cy="1522968"/>
      </dsp:txXfrm>
    </dsp:sp>
    <dsp:sp modelId="{89759DE5-9F8A-470E-A6D8-F13BB4DEE93D}">
      <dsp:nvSpPr>
        <dsp:cNvPr id="0" name=""/>
        <dsp:cNvSpPr/>
      </dsp:nvSpPr>
      <dsp:spPr>
        <a:xfrm>
          <a:off x="6046470" y="239323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002956" y="2741342"/>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835140" y="1958102"/>
          <a:ext cx="1577339"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Analysis</a:t>
          </a:r>
        </a:p>
      </dsp:txBody>
      <dsp:txXfrm>
        <a:off x="6835140" y="1958102"/>
        <a:ext cx="1577339" cy="435133"/>
      </dsp:txXfrm>
    </dsp:sp>
    <dsp:sp modelId="{36210ACA-E081-40B5-87EC-500863B13ADD}">
      <dsp:nvSpPr>
        <dsp:cNvPr id="0" name=""/>
        <dsp:cNvSpPr/>
      </dsp:nvSpPr>
      <dsp:spPr>
        <a:xfrm>
          <a:off x="630936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5</a:t>
          </a:r>
          <a:endParaRPr lang="en-US" sz="1600" b="1" i="0" u="none" kern="1200" noProof="0" dirty="0"/>
        </a:p>
        <a:p>
          <a:pPr marL="0" lvl="0" indent="0" algn="ctr" defTabSz="711200" rtl="0">
            <a:lnSpc>
              <a:spcPct val="90000"/>
            </a:lnSpc>
            <a:spcBef>
              <a:spcPct val="0"/>
            </a:spcBef>
            <a:spcAft>
              <a:spcPct val="35000"/>
            </a:spcAft>
            <a:buNone/>
          </a:pPr>
          <a:r>
            <a:rPr lang="en-US" sz="1600" b="0" i="0" u="none" kern="1200" noProof="0" dirty="0"/>
            <a:t>In Spark</a:t>
          </a:r>
          <a:r>
            <a:rPr lang="pl-PL" sz="1600" b="0" i="0" u="none" kern="1200" noProof="0" dirty="0"/>
            <a:t>:</a:t>
          </a:r>
          <a:r>
            <a:rPr lang="en-US" sz="1600" b="0" i="0" u="none" kern="1200" noProof="0" dirty="0"/>
            <a:t> </a:t>
          </a:r>
          <a:r>
            <a:rPr lang="pl-PL" sz="1600" b="0" i="0" u="none" kern="1200" noProof="0" dirty="0" err="1"/>
            <a:t>sorting</a:t>
          </a:r>
          <a:r>
            <a:rPr lang="pl-PL" sz="1600" b="0" i="0" u="none" kern="1200" noProof="0" dirty="0"/>
            <a:t>, </a:t>
          </a:r>
          <a:r>
            <a:rPr lang="pl-PL" sz="1600" b="0" i="0" u="none" kern="1200" noProof="0" dirty="0" err="1"/>
            <a:t>aggregating</a:t>
          </a:r>
          <a:r>
            <a:rPr lang="pl-PL" sz="1600" b="0" i="0" u="none" kern="1200" noProof="0" dirty="0"/>
            <a:t>, </a:t>
          </a:r>
          <a:r>
            <a:rPr lang="pl-PL" sz="1600" b="0" i="0" u="none" kern="1200" noProof="0" dirty="0" err="1"/>
            <a:t>determining</a:t>
          </a:r>
          <a:r>
            <a:rPr lang="pl-PL" sz="1600" b="0" i="0" u="none" kern="1200" noProof="0" dirty="0"/>
            <a:t> </a:t>
          </a:r>
          <a:r>
            <a:rPr lang="pl-PL" sz="1600" b="0" i="0" u="none" kern="1200" noProof="0" dirty="0" err="1"/>
            <a:t>coefficients</a:t>
          </a:r>
          <a:r>
            <a:rPr lang="pl-PL" sz="1600" b="0" i="0" u="none" kern="1200" noProof="0" dirty="0"/>
            <a:t>.</a:t>
          </a:r>
          <a:endParaRPr lang="pl-PL" sz="1600" kern="1200" noProof="0" dirty="0"/>
        </a:p>
      </dsp:txBody>
      <dsp:txXfrm>
        <a:off x="6309360" y="0"/>
        <a:ext cx="2628899" cy="1522968"/>
      </dsp:txXfrm>
    </dsp:sp>
    <dsp:sp modelId="{EA3C7446-024E-4EEF-BED4-FFB1F2246CF3}">
      <dsp:nvSpPr>
        <dsp:cNvPr id="0" name=""/>
        <dsp:cNvSpPr/>
      </dsp:nvSpPr>
      <dsp:spPr>
        <a:xfrm>
          <a:off x="7623810" y="160999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580296" y="1522968"/>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983583" y="1386999"/>
          <a:ext cx="435133" cy="1577339"/>
        </a:xfrm>
        <a:prstGeom prst="round2SameRect">
          <a:avLst/>
        </a:prstGeom>
        <a:solidFill>
          <a:schemeClr val="accent6">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Serving</a:t>
          </a:r>
          <a:endParaRPr lang="pl-PL" sz="1400" kern="1200" noProof="0" dirty="0"/>
        </a:p>
      </dsp:txBody>
      <dsp:txXfrm rot="-5400000">
        <a:off x="8412481" y="1979343"/>
        <a:ext cx="1556098" cy="392651"/>
      </dsp:txXfrm>
    </dsp:sp>
    <dsp:sp modelId="{9679B796-2B40-4D87-8578-52BF0C29AEB4}">
      <dsp:nvSpPr>
        <dsp:cNvPr id="0" name=""/>
        <dsp:cNvSpPr/>
      </dsp:nvSpPr>
      <dsp:spPr>
        <a:xfrm>
          <a:off x="7886699"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6</a:t>
          </a:r>
          <a:endParaRPr lang="en-US" sz="1600" b="1" i="0" u="none" kern="1200" noProof="0" dirty="0"/>
        </a:p>
        <a:p>
          <a:pPr marL="0" lvl="0" indent="0" algn="ctr" defTabSz="711200" rtl="0">
            <a:lnSpc>
              <a:spcPct val="90000"/>
            </a:lnSpc>
            <a:spcBef>
              <a:spcPct val="0"/>
            </a:spcBef>
            <a:spcAft>
              <a:spcPct val="35000"/>
            </a:spcAft>
            <a:buNone/>
          </a:pPr>
          <a:r>
            <a:rPr lang="pl-PL" sz="1600" kern="1200" noProof="0" dirty="0" err="1"/>
            <a:t>Storying</a:t>
          </a:r>
          <a:r>
            <a:rPr lang="pl-PL" sz="1600" kern="1200" noProof="0" dirty="0"/>
            <a:t> data in </a:t>
          </a:r>
          <a:r>
            <a:rPr lang="pl-PL" sz="1600" kern="1200" noProof="0" dirty="0" err="1"/>
            <a:t>Azure</a:t>
          </a:r>
          <a:r>
            <a:rPr lang="pl-PL" sz="1600" kern="1200" noProof="0" dirty="0"/>
            <a:t> SQL Database, </a:t>
          </a:r>
          <a:r>
            <a:rPr lang="pl-PL" sz="1600" kern="1200" noProof="0" dirty="0" err="1"/>
            <a:t>Displaying</a:t>
          </a:r>
          <a:r>
            <a:rPr lang="pl-PL" sz="1600" kern="1200" noProof="0" dirty="0"/>
            <a:t> </a:t>
          </a:r>
          <a:r>
            <a:rPr lang="pl-PL" sz="1600" kern="1200" noProof="0" dirty="0" err="1"/>
            <a:t>figures</a:t>
          </a:r>
          <a:r>
            <a:rPr lang="pl-PL" sz="1600" kern="1200" noProof="0" dirty="0"/>
            <a:t> and </a:t>
          </a:r>
          <a:r>
            <a:rPr lang="pl-PL" sz="1600" kern="1200" noProof="0" dirty="0" err="1"/>
            <a:t>maps</a:t>
          </a:r>
          <a:r>
            <a:rPr lang="pl-PL" sz="1600" kern="1200" noProof="0" dirty="0"/>
            <a:t> in </a:t>
          </a:r>
          <a:r>
            <a:rPr lang="pl-PL" sz="1600" kern="1200" noProof="0" dirty="0" err="1"/>
            <a:t>an</a:t>
          </a:r>
          <a:r>
            <a:rPr lang="pl-PL" sz="1600" kern="1200" noProof="0" dirty="0"/>
            <a:t> </a:t>
          </a:r>
          <a:r>
            <a:rPr lang="pl-PL" sz="1600" kern="1200" noProof="0" dirty="0" err="1"/>
            <a:t>Azure</a:t>
          </a:r>
          <a:r>
            <a:rPr lang="pl-PL" sz="1600" kern="1200" noProof="0" dirty="0"/>
            <a:t> </a:t>
          </a:r>
          <a:r>
            <a:rPr lang="pl-PL" sz="1600" kern="1200" noProof="0" dirty="0" err="1"/>
            <a:t>App</a:t>
          </a:r>
          <a:r>
            <a:rPr lang="pl-PL" sz="1600" kern="1200" noProof="0" dirty="0"/>
            <a:t> Service </a:t>
          </a:r>
          <a:r>
            <a:rPr lang="pl-PL" sz="1600" kern="1200" noProof="0" dirty="0" err="1"/>
            <a:t>application</a:t>
          </a:r>
          <a:r>
            <a:rPr lang="pl-PL" sz="1600" kern="1200" noProof="0" dirty="0"/>
            <a:t>.</a:t>
          </a:r>
        </a:p>
      </dsp:txBody>
      <dsp:txXfrm>
        <a:off x="7886699" y="2828369"/>
        <a:ext cx="2628899" cy="1522968"/>
      </dsp:txXfrm>
    </dsp:sp>
    <dsp:sp modelId="{894318B2-70C4-403D-BE3D-359CAB62002A}">
      <dsp:nvSpPr>
        <dsp:cNvPr id="0" name=""/>
        <dsp:cNvSpPr/>
      </dsp:nvSpPr>
      <dsp:spPr>
        <a:xfrm>
          <a:off x="9201149" y="239323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9157636" y="2741342"/>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26.03.2024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B566-DDB9-50C0-7C0F-525E3B7D3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99433-69D7-2C49-B471-642271A46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67BED-1B68-2423-8862-5D99B19358C2}"/>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526BF33B-ED21-4247-9C8F-E91C3E158C94}"/>
              </a:ext>
            </a:extLst>
          </p:cNvPr>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185228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77088-D300-D6C8-4A27-32793C115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09BB3-90AD-BE25-4F85-70CD0C155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BEA56-46A1-AAD2-FDA1-C6EB48561EF1}"/>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E841231F-9941-CE55-3429-8E9423F1BFEB}"/>
              </a:ext>
            </a:extLst>
          </p:cNvPr>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05569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EB5A-14D2-6291-7E10-DEF842CEE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71283-7D8D-B3F7-5A9A-4D7769C77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9CD8A-D865-0429-0038-796D0B4A705E}"/>
              </a:ext>
            </a:extLst>
          </p:cNvPr>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a:extLst>
              <a:ext uri="{FF2B5EF4-FFF2-40B4-BE49-F238E27FC236}">
                <a16:creationId xmlns:a16="http://schemas.microsoft.com/office/drawing/2014/main" id="{30A9C681-BC6B-5BBC-733E-1F2514509854}"/>
              </a:ext>
            </a:extLst>
          </p:cNvPr>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3157984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BB8F-6251-8C85-39B9-977B5066C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F3F7BA-157C-609B-5996-15292EA2C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B905A-6616-62D3-A255-467BC2056063}"/>
              </a:ext>
            </a:extLst>
          </p:cNvPr>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a:extLst>
              <a:ext uri="{FF2B5EF4-FFF2-40B4-BE49-F238E27FC236}">
                <a16:creationId xmlns:a16="http://schemas.microsoft.com/office/drawing/2014/main" id="{2A207565-1445-C999-318C-D752B694A1E3}"/>
              </a:ext>
            </a:extLst>
          </p:cNvPr>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4271770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2240-E217-8C24-DA80-1D1285D307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62351-D10C-85D7-5C9E-436FA6166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5E83F0-EAED-3CDE-000C-7903D09DB8D4}"/>
              </a:ext>
            </a:extLst>
          </p:cNvPr>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a:extLst>
              <a:ext uri="{FF2B5EF4-FFF2-40B4-BE49-F238E27FC236}">
                <a16:creationId xmlns:a16="http://schemas.microsoft.com/office/drawing/2014/main" id="{EC727033-BE9A-0FD9-45E1-76E82426E952}"/>
              </a:ext>
            </a:extLst>
          </p:cNvPr>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3212689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8590-5DA5-AFF7-187B-25E8056FA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F0955-D953-7A4C-7039-B594953C1A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274FE-4628-B525-B898-68B1447A59E3}"/>
              </a:ext>
            </a:extLst>
          </p:cNvPr>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a:extLst>
              <a:ext uri="{FF2B5EF4-FFF2-40B4-BE49-F238E27FC236}">
                <a16:creationId xmlns:a16="http://schemas.microsoft.com/office/drawing/2014/main" id="{ACCC4C5E-5BE5-D1B9-018C-E76B6BCE54B3}"/>
              </a:ext>
            </a:extLst>
          </p:cNvPr>
          <p:cNvSpPr>
            <a:spLocks noGrp="1"/>
          </p:cNvSpPr>
          <p:nvPr>
            <p:ph type="sldNum" sz="quarter" idx="5"/>
          </p:nvPr>
        </p:nvSpPr>
        <p:spPr/>
        <p:txBody>
          <a:bodyPr/>
          <a:lstStyle/>
          <a:p>
            <a:pPr rtl="0"/>
            <a:fld id="{BC0C2C40-CB1C-4820-9151-EC51EC2E7E0F}" type="slidenum">
              <a:rPr lang="pl-PL" smtClean="0"/>
              <a:t>17</a:t>
            </a:fld>
            <a:endParaRPr lang="pl-PL" dirty="0"/>
          </a:p>
        </p:txBody>
      </p:sp>
    </p:spTree>
    <p:extLst>
      <p:ext uri="{BB962C8B-B14F-4D97-AF65-F5344CB8AC3E}">
        <p14:creationId xmlns:p14="http://schemas.microsoft.com/office/powerpoint/2010/main" val="83534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18</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9284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7211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slide shows how the whole project looked like.</a:t>
            </a:r>
          </a:p>
          <a:p>
            <a:endParaRPr lang="en-US" sz="1100" dirty="0"/>
          </a:p>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80’’</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7E21B-C8EA-5405-658E-BECF3D6A68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B42E1-0186-483F-F85B-65C7173BA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D6316-381B-EB25-A356-1DB23B4AAEA3}"/>
              </a:ext>
            </a:extLst>
          </p:cNvPr>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p>
          <a:p>
            <a:pPr algn="just"/>
            <a:endParaRPr lang="en-US" sz="1000" dirty="0"/>
          </a:p>
          <a:p>
            <a:pPr algn="just"/>
            <a:r>
              <a:rPr lang="en-US" sz="1000" dirty="0"/>
              <a:t>84’’</a:t>
            </a:r>
            <a:endParaRPr lang="pl-PL" sz="1000" dirty="0"/>
          </a:p>
        </p:txBody>
      </p:sp>
      <p:sp>
        <p:nvSpPr>
          <p:cNvPr id="4" name="Slide Number Placeholder 3">
            <a:extLst>
              <a:ext uri="{FF2B5EF4-FFF2-40B4-BE49-F238E27FC236}">
                <a16:creationId xmlns:a16="http://schemas.microsoft.com/office/drawing/2014/main" id="{7A9BFFE0-1EB1-6C97-29B0-D0B47A0CCD26}"/>
              </a:ext>
            </a:extLst>
          </p:cNvPr>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2874406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93DA-3A39-AA0A-0B9A-48EFEBBDB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133437-BC25-42A4-A8D0-BA755522C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05BCF-3157-9369-1701-66E2A34EA2D7}"/>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436BD6FB-CECA-EEAF-17A3-9034CC4338B5}"/>
              </a:ext>
            </a:extLst>
          </p:cNvPr>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5575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E12E2-01FE-D8A1-1511-6A1160C3F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F2356F-041D-3AC8-22A9-541AB4E2A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4CE8A4-2852-0174-96ED-AE40552395F9}"/>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438EB15F-0B8C-7450-879E-60B266777D2F}"/>
              </a:ext>
            </a:extLst>
          </p:cNvPr>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389016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7FA91-2005-75CB-961B-D04E1433F6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0D46D-3F45-1610-D4B4-E7B68D1A1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5FFA1-300B-8B2D-F823-6CF870FC00BB}"/>
              </a:ext>
            </a:extLst>
          </p:cNvPr>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a:extLst>
              <a:ext uri="{FF2B5EF4-FFF2-40B4-BE49-F238E27FC236}">
                <a16:creationId xmlns:a16="http://schemas.microsoft.com/office/drawing/2014/main" id="{FFE1148B-70E4-D0CD-61CC-2EA2C02EBE91}"/>
              </a:ext>
            </a:extLst>
          </p:cNvPr>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574820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26.03.2024</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5.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pn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Processing Data on Air Pollution in Europe on a Modern Data Platform</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4" y="3390527"/>
              <a:ext cx="1956302"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7" cy="1303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8049-EE72-6B00-9503-A21DC2C5FEF0}"/>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B556956C-9851-2BAA-2E7A-3770382BF409}"/>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Storage (</a:t>
            </a:r>
            <a:r>
              <a:rPr lang="pl-PL" sz="2600" b="1" dirty="0" err="1"/>
              <a:t>again</a:t>
            </a:r>
            <a:r>
              <a:rPr lang="pl-PL" sz="2600" b="1" dirty="0"/>
              <a:t>)</a:t>
            </a:r>
          </a:p>
        </p:txBody>
      </p:sp>
      <p:pic>
        <p:nvPicPr>
          <p:cNvPr id="5" name="Picture 4">
            <a:extLst>
              <a:ext uri="{FF2B5EF4-FFF2-40B4-BE49-F238E27FC236}">
                <a16:creationId xmlns:a16="http://schemas.microsoft.com/office/drawing/2014/main" id="{A055CAC2-0A3E-CFBC-7454-27031A511247}"/>
              </a:ext>
            </a:extLst>
          </p:cNvPr>
          <p:cNvPicPr>
            <a:picLocks noChangeAspect="1"/>
          </p:cNvPicPr>
          <p:nvPr/>
        </p:nvPicPr>
        <p:blipFill>
          <a:blip r:embed="rId3"/>
          <a:stretch>
            <a:fillRect/>
          </a:stretch>
        </p:blipFill>
        <p:spPr>
          <a:xfrm>
            <a:off x="2114680" y="1426689"/>
            <a:ext cx="7962640" cy="4750592"/>
          </a:xfrm>
          <a:prstGeom prst="rect">
            <a:avLst/>
          </a:prstGeom>
        </p:spPr>
      </p:pic>
      <p:pic>
        <p:nvPicPr>
          <p:cNvPr id="6" name="Picture 5">
            <a:extLst>
              <a:ext uri="{FF2B5EF4-FFF2-40B4-BE49-F238E27FC236}">
                <a16:creationId xmlns:a16="http://schemas.microsoft.com/office/drawing/2014/main" id="{25CD822D-F929-E32F-CC28-E0600A2B0439}"/>
              </a:ext>
            </a:extLst>
          </p:cNvPr>
          <p:cNvPicPr>
            <a:picLocks noChangeAspect="1"/>
          </p:cNvPicPr>
          <p:nvPr/>
        </p:nvPicPr>
        <p:blipFill>
          <a:blip r:embed="rId4"/>
          <a:stretch>
            <a:fillRect/>
          </a:stretch>
        </p:blipFill>
        <p:spPr>
          <a:xfrm>
            <a:off x="10956815" y="145906"/>
            <a:ext cx="790685" cy="800212"/>
          </a:xfrm>
          <a:prstGeom prst="rect">
            <a:avLst/>
          </a:prstGeom>
        </p:spPr>
      </p:pic>
      <p:pic>
        <p:nvPicPr>
          <p:cNvPr id="7" name="Picture 6">
            <a:extLst>
              <a:ext uri="{FF2B5EF4-FFF2-40B4-BE49-F238E27FC236}">
                <a16:creationId xmlns:a16="http://schemas.microsoft.com/office/drawing/2014/main" id="{B1769872-0229-113E-FBEE-66DAB01797F6}"/>
              </a:ext>
            </a:extLst>
          </p:cNvPr>
          <p:cNvPicPr>
            <a:picLocks noChangeAspect="1"/>
          </p:cNvPicPr>
          <p:nvPr/>
        </p:nvPicPr>
        <p:blipFill>
          <a:blip r:embed="rId5"/>
          <a:stretch>
            <a:fillRect/>
          </a:stretch>
        </p:blipFill>
        <p:spPr>
          <a:xfrm>
            <a:off x="9988668" y="324317"/>
            <a:ext cx="790685" cy="621801"/>
          </a:xfrm>
          <a:prstGeom prst="rect">
            <a:avLst/>
          </a:prstGeom>
        </p:spPr>
      </p:pic>
    </p:spTree>
    <p:extLst>
      <p:ext uri="{BB962C8B-B14F-4D97-AF65-F5344CB8AC3E}">
        <p14:creationId xmlns:p14="http://schemas.microsoft.com/office/powerpoint/2010/main" val="212280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1639C-D720-092A-4C5B-F0D8146BBEF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54C46830-1D7D-01FD-E8E6-F56EE88C074B}"/>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Processing</a:t>
            </a:r>
          </a:p>
        </p:txBody>
      </p:sp>
      <p:pic>
        <p:nvPicPr>
          <p:cNvPr id="6" name="Picture 5">
            <a:extLst>
              <a:ext uri="{FF2B5EF4-FFF2-40B4-BE49-F238E27FC236}">
                <a16:creationId xmlns:a16="http://schemas.microsoft.com/office/drawing/2014/main" id="{6393FF73-9B2D-2FF6-D8F9-34A1C0AE1138}"/>
              </a:ext>
            </a:extLst>
          </p:cNvPr>
          <p:cNvPicPr>
            <a:picLocks noChangeAspect="1"/>
          </p:cNvPicPr>
          <p:nvPr/>
        </p:nvPicPr>
        <p:blipFill>
          <a:blip r:embed="rId3"/>
          <a:stretch>
            <a:fillRect/>
          </a:stretch>
        </p:blipFill>
        <p:spPr>
          <a:xfrm>
            <a:off x="1219054" y="1762941"/>
            <a:ext cx="10213386" cy="3332117"/>
          </a:xfrm>
          <a:prstGeom prst="rect">
            <a:avLst/>
          </a:prstGeom>
        </p:spPr>
      </p:pic>
      <p:pic>
        <p:nvPicPr>
          <p:cNvPr id="8" name="Picture 7">
            <a:extLst>
              <a:ext uri="{FF2B5EF4-FFF2-40B4-BE49-F238E27FC236}">
                <a16:creationId xmlns:a16="http://schemas.microsoft.com/office/drawing/2014/main" id="{CFF6F561-2465-BCDB-F558-7BD18A3DA70D}"/>
              </a:ext>
            </a:extLst>
          </p:cNvPr>
          <p:cNvPicPr>
            <a:picLocks noChangeAspect="1"/>
          </p:cNvPicPr>
          <p:nvPr/>
        </p:nvPicPr>
        <p:blipFill>
          <a:blip r:embed="rId4"/>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75139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DD7776EB-DC5D-6658-5FBC-0BC04F4F7EDB}"/>
              </a:ext>
            </a:extLst>
          </p:cNvPr>
          <p:cNvPicPr>
            <a:picLocks noChangeAspect="1"/>
          </p:cNvPicPr>
          <p:nvPr/>
        </p:nvPicPr>
        <p:blipFill>
          <a:blip r:embed="rId3"/>
          <a:stretch>
            <a:fillRect/>
          </a:stretch>
        </p:blipFill>
        <p:spPr>
          <a:xfrm>
            <a:off x="444500" y="1246017"/>
            <a:ext cx="4893745" cy="2147029"/>
          </a:xfrm>
          <a:prstGeom prst="rect">
            <a:avLst/>
          </a:prstGeom>
        </p:spPr>
      </p:pic>
      <p:pic>
        <p:nvPicPr>
          <p:cNvPr id="8" name="Picture 7">
            <a:extLst>
              <a:ext uri="{FF2B5EF4-FFF2-40B4-BE49-F238E27FC236}">
                <a16:creationId xmlns:a16="http://schemas.microsoft.com/office/drawing/2014/main" id="{69DE8E46-C26F-F4BC-9E2B-6B9FFB09C50E}"/>
              </a:ext>
            </a:extLst>
          </p:cNvPr>
          <p:cNvPicPr>
            <a:picLocks noChangeAspect="1"/>
          </p:cNvPicPr>
          <p:nvPr/>
        </p:nvPicPr>
        <p:blipFill>
          <a:blip r:embed="rId4"/>
          <a:stretch>
            <a:fillRect/>
          </a:stretch>
        </p:blipFill>
        <p:spPr>
          <a:xfrm>
            <a:off x="5414043" y="1515649"/>
            <a:ext cx="6333457" cy="4824701"/>
          </a:xfrm>
          <a:prstGeom prst="rect">
            <a:avLst/>
          </a:prstGeom>
        </p:spPr>
      </p:pic>
      <p:pic>
        <p:nvPicPr>
          <p:cNvPr id="12" name="Picture 11">
            <a:extLst>
              <a:ext uri="{FF2B5EF4-FFF2-40B4-BE49-F238E27FC236}">
                <a16:creationId xmlns:a16="http://schemas.microsoft.com/office/drawing/2014/main" id="{5A413A18-22A8-29AC-32D2-C321A55FF7F7}"/>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3" name="Picture 12">
            <a:extLst>
              <a:ext uri="{FF2B5EF4-FFF2-40B4-BE49-F238E27FC236}">
                <a16:creationId xmlns:a16="http://schemas.microsoft.com/office/drawing/2014/main" id="{1918C782-1284-DCDD-4DA9-3EF3A4610F3F}"/>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4" name="Picture 13">
            <a:extLst>
              <a:ext uri="{FF2B5EF4-FFF2-40B4-BE49-F238E27FC236}">
                <a16:creationId xmlns:a16="http://schemas.microsoft.com/office/drawing/2014/main" id="{2E888975-0FA0-0C25-C650-4D4D6D62EE5A}"/>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32019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DA496-61BA-56F5-1695-25556CF418E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97E4E5F8-548F-54D6-4A47-91F861719439}"/>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9A44A629-CFFE-6462-B53B-584881CAF1BD}"/>
              </a:ext>
            </a:extLst>
          </p:cNvPr>
          <p:cNvPicPr>
            <a:picLocks noChangeAspect="1"/>
          </p:cNvPicPr>
          <p:nvPr/>
        </p:nvPicPr>
        <p:blipFill>
          <a:blip r:embed="rId3"/>
          <a:stretch>
            <a:fillRect/>
          </a:stretch>
        </p:blipFill>
        <p:spPr>
          <a:xfrm>
            <a:off x="444499" y="1426778"/>
            <a:ext cx="4912107" cy="4138450"/>
          </a:xfrm>
          <a:prstGeom prst="rect">
            <a:avLst/>
          </a:prstGeom>
        </p:spPr>
      </p:pic>
      <p:pic>
        <p:nvPicPr>
          <p:cNvPr id="10" name="Picture 9">
            <a:extLst>
              <a:ext uri="{FF2B5EF4-FFF2-40B4-BE49-F238E27FC236}">
                <a16:creationId xmlns:a16="http://schemas.microsoft.com/office/drawing/2014/main" id="{D18171FF-2097-6780-14EC-E37162F3C720}"/>
              </a:ext>
            </a:extLst>
          </p:cNvPr>
          <p:cNvPicPr>
            <a:picLocks noChangeAspect="1"/>
          </p:cNvPicPr>
          <p:nvPr/>
        </p:nvPicPr>
        <p:blipFill>
          <a:blip r:embed="rId4"/>
          <a:stretch>
            <a:fillRect/>
          </a:stretch>
        </p:blipFill>
        <p:spPr>
          <a:xfrm>
            <a:off x="5393644" y="1259349"/>
            <a:ext cx="6353857" cy="4722571"/>
          </a:xfrm>
          <a:prstGeom prst="rect">
            <a:avLst/>
          </a:prstGeom>
        </p:spPr>
      </p:pic>
      <p:pic>
        <p:nvPicPr>
          <p:cNvPr id="14" name="Picture 13">
            <a:extLst>
              <a:ext uri="{FF2B5EF4-FFF2-40B4-BE49-F238E27FC236}">
                <a16:creationId xmlns:a16="http://schemas.microsoft.com/office/drawing/2014/main" id="{0F69CAB0-DF6F-D065-899B-05686015292B}"/>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5" name="Picture 14">
            <a:extLst>
              <a:ext uri="{FF2B5EF4-FFF2-40B4-BE49-F238E27FC236}">
                <a16:creationId xmlns:a16="http://schemas.microsoft.com/office/drawing/2014/main" id="{A8E5FF5B-A833-B49D-FDB7-818FB9D34EF2}"/>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6" name="Picture 15">
            <a:extLst>
              <a:ext uri="{FF2B5EF4-FFF2-40B4-BE49-F238E27FC236}">
                <a16:creationId xmlns:a16="http://schemas.microsoft.com/office/drawing/2014/main" id="{592C11E6-44B3-6E3E-2A24-69577BF875D4}"/>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10523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6D9E-98F2-3DB1-F787-B28180C28FF2}"/>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6E3BD13B-A804-881E-FFC9-8C8F63FD7CE0}"/>
              </a:ext>
            </a:extLst>
          </p:cNvPr>
          <p:cNvSpPr>
            <a:spLocks noGrp="1"/>
          </p:cNvSpPr>
          <p:nvPr>
            <p:ph type="title"/>
          </p:nvPr>
        </p:nvSpPr>
        <p:spPr>
          <a:xfrm>
            <a:off x="444500" y="414843"/>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5E04DF6C-6144-C6C5-CF50-72AB6632470F}"/>
              </a:ext>
            </a:extLst>
          </p:cNvPr>
          <p:cNvPicPr>
            <a:picLocks noChangeAspect="1"/>
          </p:cNvPicPr>
          <p:nvPr/>
        </p:nvPicPr>
        <p:blipFill>
          <a:blip r:embed="rId3"/>
          <a:stretch>
            <a:fillRect/>
          </a:stretch>
        </p:blipFill>
        <p:spPr>
          <a:xfrm>
            <a:off x="444500" y="1387364"/>
            <a:ext cx="5798996" cy="4383971"/>
          </a:xfrm>
          <a:prstGeom prst="rect">
            <a:avLst/>
          </a:prstGeom>
        </p:spPr>
      </p:pic>
      <p:pic>
        <p:nvPicPr>
          <p:cNvPr id="10" name="Picture 9">
            <a:extLst>
              <a:ext uri="{FF2B5EF4-FFF2-40B4-BE49-F238E27FC236}">
                <a16:creationId xmlns:a16="http://schemas.microsoft.com/office/drawing/2014/main" id="{772B571B-9A9A-759A-1C99-1AE2F479EA9E}"/>
              </a:ext>
            </a:extLst>
          </p:cNvPr>
          <p:cNvPicPr>
            <a:picLocks noChangeAspect="1"/>
          </p:cNvPicPr>
          <p:nvPr/>
        </p:nvPicPr>
        <p:blipFill>
          <a:blip r:embed="rId4"/>
          <a:stretch>
            <a:fillRect/>
          </a:stretch>
        </p:blipFill>
        <p:spPr>
          <a:xfrm>
            <a:off x="6243847" y="1245475"/>
            <a:ext cx="5665366" cy="5336939"/>
          </a:xfrm>
          <a:prstGeom prst="rect">
            <a:avLst/>
          </a:prstGeom>
        </p:spPr>
      </p:pic>
      <p:pic>
        <p:nvPicPr>
          <p:cNvPr id="14" name="Picture 13">
            <a:extLst>
              <a:ext uri="{FF2B5EF4-FFF2-40B4-BE49-F238E27FC236}">
                <a16:creationId xmlns:a16="http://schemas.microsoft.com/office/drawing/2014/main" id="{32BE7C5A-BFCD-763E-161E-7BD5AC533DB7}"/>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5" name="Picture 14">
            <a:extLst>
              <a:ext uri="{FF2B5EF4-FFF2-40B4-BE49-F238E27FC236}">
                <a16:creationId xmlns:a16="http://schemas.microsoft.com/office/drawing/2014/main" id="{4A4AD7C3-949D-0F1E-3286-953F501D6D9F}"/>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6" name="Picture 15">
            <a:extLst>
              <a:ext uri="{FF2B5EF4-FFF2-40B4-BE49-F238E27FC236}">
                <a16:creationId xmlns:a16="http://schemas.microsoft.com/office/drawing/2014/main" id="{502520D7-5391-34D4-407B-914FCD79F222}"/>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3803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dirty="0">
                <a:latin typeface="Segoe UI Semibold" panose="020B0502040204020203" pitchFamily="34" charset="0"/>
                <a:cs typeface="Segoe UI Semibold" panose="020B0502040204020203" pitchFamily="34" charset="0"/>
              </a:rPr>
              <a:t>Analysis</a:t>
            </a:r>
          </a:p>
        </p:txBody>
      </p:sp>
      <p:pic>
        <p:nvPicPr>
          <p:cNvPr id="7" name="Picture 6">
            <a:extLst>
              <a:ext uri="{FF2B5EF4-FFF2-40B4-BE49-F238E27FC236}">
                <a16:creationId xmlns:a16="http://schemas.microsoft.com/office/drawing/2014/main" id="{EA372019-E117-4142-68AF-8F8905964022}"/>
              </a:ext>
            </a:extLst>
          </p:cNvPr>
          <p:cNvPicPr>
            <a:picLocks noChangeAspect="1"/>
          </p:cNvPicPr>
          <p:nvPr/>
        </p:nvPicPr>
        <p:blipFill>
          <a:blip r:embed="rId3"/>
          <a:stretch>
            <a:fillRect/>
          </a:stretch>
        </p:blipFill>
        <p:spPr>
          <a:xfrm>
            <a:off x="6569157" y="1536347"/>
            <a:ext cx="5372850" cy="4258269"/>
          </a:xfrm>
          <a:prstGeom prst="rect">
            <a:avLst/>
          </a:prstGeom>
        </p:spPr>
      </p:pic>
      <p:pic>
        <p:nvPicPr>
          <p:cNvPr id="9" name="Picture 8">
            <a:extLst>
              <a:ext uri="{FF2B5EF4-FFF2-40B4-BE49-F238E27FC236}">
                <a16:creationId xmlns:a16="http://schemas.microsoft.com/office/drawing/2014/main" id="{E659D259-5CDD-08ED-5B9D-4735A5F9DCEA}"/>
              </a:ext>
            </a:extLst>
          </p:cNvPr>
          <p:cNvPicPr>
            <a:picLocks noChangeAspect="1"/>
          </p:cNvPicPr>
          <p:nvPr/>
        </p:nvPicPr>
        <p:blipFill>
          <a:blip r:embed="rId4"/>
          <a:stretch>
            <a:fillRect/>
          </a:stretch>
        </p:blipFill>
        <p:spPr>
          <a:xfrm>
            <a:off x="399254" y="2161192"/>
            <a:ext cx="5696745" cy="2314898"/>
          </a:xfrm>
          <a:prstGeom prst="rect">
            <a:avLst/>
          </a:prstGeom>
        </p:spPr>
      </p:pic>
      <p:pic>
        <p:nvPicPr>
          <p:cNvPr id="10" name="Picture 9">
            <a:extLst>
              <a:ext uri="{FF2B5EF4-FFF2-40B4-BE49-F238E27FC236}">
                <a16:creationId xmlns:a16="http://schemas.microsoft.com/office/drawing/2014/main" id="{4489DF5E-E5AD-C7E7-322D-3C81AC847195}"/>
              </a:ext>
            </a:extLst>
          </p:cNvPr>
          <p:cNvPicPr>
            <a:picLocks noChangeAspect="1"/>
          </p:cNvPicPr>
          <p:nvPr/>
        </p:nvPicPr>
        <p:blipFill>
          <a:blip r:embed="rId5"/>
          <a:stretch>
            <a:fillRect/>
          </a:stretch>
        </p:blipFill>
        <p:spPr>
          <a:xfrm>
            <a:off x="9248051" y="173943"/>
            <a:ext cx="790685" cy="800212"/>
          </a:xfrm>
          <a:prstGeom prst="rect">
            <a:avLst/>
          </a:prstGeom>
        </p:spPr>
      </p:pic>
      <p:pic>
        <p:nvPicPr>
          <p:cNvPr id="11" name="Picture 10">
            <a:extLst>
              <a:ext uri="{FF2B5EF4-FFF2-40B4-BE49-F238E27FC236}">
                <a16:creationId xmlns:a16="http://schemas.microsoft.com/office/drawing/2014/main" id="{888D234F-B2C4-06C1-8DDB-B4E25258D4D2}"/>
              </a:ext>
            </a:extLst>
          </p:cNvPr>
          <p:cNvPicPr>
            <a:picLocks noChangeAspect="1"/>
          </p:cNvPicPr>
          <p:nvPr/>
        </p:nvPicPr>
        <p:blipFill>
          <a:blip r:embed="rId6"/>
          <a:stretch>
            <a:fillRect/>
          </a:stretch>
        </p:blipFill>
        <p:spPr>
          <a:xfrm>
            <a:off x="10863511" y="208666"/>
            <a:ext cx="863909" cy="765489"/>
          </a:xfrm>
          <a:prstGeom prst="rect">
            <a:avLst/>
          </a:prstGeom>
        </p:spPr>
      </p:pic>
      <p:pic>
        <p:nvPicPr>
          <p:cNvPr id="12" name="Picture 11">
            <a:extLst>
              <a:ext uri="{FF2B5EF4-FFF2-40B4-BE49-F238E27FC236}">
                <a16:creationId xmlns:a16="http://schemas.microsoft.com/office/drawing/2014/main" id="{DCD7AB8E-455C-13C6-B377-D4CAD7F2562D}"/>
              </a:ext>
            </a:extLst>
          </p:cNvPr>
          <p:cNvPicPr>
            <a:picLocks noChangeAspect="1"/>
          </p:cNvPicPr>
          <p:nvPr/>
        </p:nvPicPr>
        <p:blipFill>
          <a:blip r:embed="rId7"/>
          <a:stretch>
            <a:fillRect/>
          </a:stretch>
        </p:blipFill>
        <p:spPr>
          <a:xfrm>
            <a:off x="10057733" y="274563"/>
            <a:ext cx="757187" cy="678998"/>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CA2CE-8482-D9D4-2202-C289EEB4139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893C306-D3EF-7E55-4D27-2ACDFBCD33B0}"/>
              </a:ext>
            </a:extLst>
          </p:cNvPr>
          <p:cNvSpPr>
            <a:spLocks noGrp="1"/>
          </p:cNvSpPr>
          <p:nvPr>
            <p:ph type="title"/>
          </p:nvPr>
        </p:nvSpPr>
        <p:spPr>
          <a:xfrm>
            <a:off x="444500" y="412137"/>
            <a:ext cx="9146972" cy="640080"/>
          </a:xfrm>
        </p:spPr>
        <p:txBody>
          <a:bodyPr rtlCol="0"/>
          <a:lstStyle>
            <a:defPPr>
              <a:defRPr lang="pl-PL"/>
            </a:defPPr>
          </a:lstStyle>
          <a:p>
            <a:pPr rtl="0"/>
            <a:r>
              <a:rPr lang="pl-PL" b="1" dirty="0" err="1">
                <a:latin typeface="Segoe UI Semibold" panose="020B0502040204020203" pitchFamily="34" charset="0"/>
                <a:cs typeface="Segoe UI Semibold" panose="020B0502040204020203" pitchFamily="34" charset="0"/>
              </a:rPr>
              <a:t>Serving</a:t>
            </a:r>
            <a:r>
              <a:rPr lang="pl-PL" b="1" dirty="0">
                <a:latin typeface="Segoe UI Semibold" panose="020B0502040204020203" pitchFamily="34" charset="0"/>
                <a:cs typeface="Segoe UI Semibold" panose="020B0502040204020203" pitchFamily="34" charset="0"/>
              </a:rPr>
              <a:t> </a:t>
            </a:r>
            <a:r>
              <a:rPr lang="pl-PL" b="1" dirty="0" err="1">
                <a:latin typeface="Segoe UI Semibold" panose="020B0502040204020203" pitchFamily="34" charset="0"/>
                <a:cs typeface="Segoe UI Semibold" panose="020B0502040204020203" pitchFamily="34" charset="0"/>
              </a:rPr>
              <a:t>Layer</a:t>
            </a:r>
            <a:r>
              <a:rPr lang="pl-PL" b="1" dirty="0">
                <a:latin typeface="Segoe UI Semibold" panose="020B0502040204020203" pitchFamily="34" charset="0"/>
                <a:cs typeface="Segoe UI Semibold" panose="020B0502040204020203" pitchFamily="34" charset="0"/>
              </a:rPr>
              <a:t> – </a:t>
            </a:r>
            <a:r>
              <a:rPr lang="pl-PL" b="1" dirty="0" err="1">
                <a:latin typeface="Segoe UI Semibold" panose="020B0502040204020203" pitchFamily="34" charset="0"/>
                <a:cs typeface="Segoe UI Semibold" panose="020B0502040204020203" pitchFamily="34" charset="0"/>
              </a:rPr>
              <a:t>Azure</a:t>
            </a:r>
            <a:r>
              <a:rPr lang="pl-PL" b="1" dirty="0">
                <a:latin typeface="Segoe UI Semibold" panose="020B0502040204020203" pitchFamily="34" charset="0"/>
                <a:cs typeface="Segoe UI Semibold" panose="020B0502040204020203" pitchFamily="34" charset="0"/>
              </a:rPr>
              <a:t> SQL Database</a:t>
            </a:r>
          </a:p>
        </p:txBody>
      </p:sp>
      <p:pic>
        <p:nvPicPr>
          <p:cNvPr id="4" name="Picture 3">
            <a:extLst>
              <a:ext uri="{FF2B5EF4-FFF2-40B4-BE49-F238E27FC236}">
                <a16:creationId xmlns:a16="http://schemas.microsoft.com/office/drawing/2014/main" id="{0EBA824B-B50A-61B4-A223-4AF90FDF41FA}"/>
              </a:ext>
            </a:extLst>
          </p:cNvPr>
          <p:cNvPicPr>
            <a:picLocks noChangeAspect="1"/>
          </p:cNvPicPr>
          <p:nvPr/>
        </p:nvPicPr>
        <p:blipFill>
          <a:blip r:embed="rId3"/>
          <a:stretch>
            <a:fillRect/>
          </a:stretch>
        </p:blipFill>
        <p:spPr>
          <a:xfrm>
            <a:off x="444501" y="1262022"/>
            <a:ext cx="5277588" cy="1873483"/>
          </a:xfrm>
          <a:prstGeom prst="rect">
            <a:avLst/>
          </a:prstGeom>
        </p:spPr>
      </p:pic>
      <p:pic>
        <p:nvPicPr>
          <p:cNvPr id="6" name="Picture 5">
            <a:extLst>
              <a:ext uri="{FF2B5EF4-FFF2-40B4-BE49-F238E27FC236}">
                <a16:creationId xmlns:a16="http://schemas.microsoft.com/office/drawing/2014/main" id="{45C2EFA1-71D0-9BC5-B86C-A41294F05F11}"/>
              </a:ext>
            </a:extLst>
          </p:cNvPr>
          <p:cNvPicPr>
            <a:picLocks noChangeAspect="1"/>
          </p:cNvPicPr>
          <p:nvPr/>
        </p:nvPicPr>
        <p:blipFill>
          <a:blip r:embed="rId4"/>
          <a:stretch>
            <a:fillRect/>
          </a:stretch>
        </p:blipFill>
        <p:spPr>
          <a:xfrm>
            <a:off x="444500" y="3345310"/>
            <a:ext cx="3920542" cy="3095954"/>
          </a:xfrm>
          <a:prstGeom prst="rect">
            <a:avLst/>
          </a:prstGeom>
        </p:spPr>
      </p:pic>
      <p:pic>
        <p:nvPicPr>
          <p:cNvPr id="10" name="Picture 9">
            <a:extLst>
              <a:ext uri="{FF2B5EF4-FFF2-40B4-BE49-F238E27FC236}">
                <a16:creationId xmlns:a16="http://schemas.microsoft.com/office/drawing/2014/main" id="{B1E255D0-1730-4085-306A-5B69F8A7FC4B}"/>
              </a:ext>
            </a:extLst>
          </p:cNvPr>
          <p:cNvPicPr>
            <a:picLocks noChangeAspect="1"/>
          </p:cNvPicPr>
          <p:nvPr/>
        </p:nvPicPr>
        <p:blipFill>
          <a:blip r:embed="rId5"/>
          <a:stretch>
            <a:fillRect/>
          </a:stretch>
        </p:blipFill>
        <p:spPr>
          <a:xfrm>
            <a:off x="6096000" y="1232303"/>
            <a:ext cx="3405532" cy="2342072"/>
          </a:xfrm>
          <a:prstGeom prst="rect">
            <a:avLst/>
          </a:prstGeom>
        </p:spPr>
      </p:pic>
      <p:pic>
        <p:nvPicPr>
          <p:cNvPr id="12" name="Picture 11">
            <a:extLst>
              <a:ext uri="{FF2B5EF4-FFF2-40B4-BE49-F238E27FC236}">
                <a16:creationId xmlns:a16="http://schemas.microsoft.com/office/drawing/2014/main" id="{481AAA9F-0A2C-BAF2-0E50-9DD369C112C5}"/>
              </a:ext>
            </a:extLst>
          </p:cNvPr>
          <p:cNvPicPr>
            <a:picLocks noChangeAspect="1"/>
          </p:cNvPicPr>
          <p:nvPr/>
        </p:nvPicPr>
        <p:blipFill>
          <a:blip r:embed="rId6"/>
          <a:stretch>
            <a:fillRect/>
          </a:stretch>
        </p:blipFill>
        <p:spPr>
          <a:xfrm>
            <a:off x="6096000" y="3811036"/>
            <a:ext cx="3104441" cy="2630228"/>
          </a:xfrm>
          <a:prstGeom prst="rect">
            <a:avLst/>
          </a:prstGeom>
        </p:spPr>
      </p:pic>
      <p:pic>
        <p:nvPicPr>
          <p:cNvPr id="15" name="Picture 14">
            <a:extLst>
              <a:ext uri="{FF2B5EF4-FFF2-40B4-BE49-F238E27FC236}">
                <a16:creationId xmlns:a16="http://schemas.microsoft.com/office/drawing/2014/main" id="{C9489B3C-5EAA-3501-A8F2-648EC69DDFC9}"/>
              </a:ext>
            </a:extLst>
          </p:cNvPr>
          <p:cNvPicPr>
            <a:picLocks noChangeAspect="1"/>
          </p:cNvPicPr>
          <p:nvPr/>
        </p:nvPicPr>
        <p:blipFill>
          <a:blip r:embed="rId7"/>
          <a:stretch>
            <a:fillRect/>
          </a:stretch>
        </p:blipFill>
        <p:spPr>
          <a:xfrm>
            <a:off x="9757580" y="173943"/>
            <a:ext cx="790685" cy="800212"/>
          </a:xfrm>
          <a:prstGeom prst="rect">
            <a:avLst/>
          </a:prstGeom>
        </p:spPr>
      </p:pic>
      <p:pic>
        <p:nvPicPr>
          <p:cNvPr id="19" name="Picture 18">
            <a:extLst>
              <a:ext uri="{FF2B5EF4-FFF2-40B4-BE49-F238E27FC236}">
                <a16:creationId xmlns:a16="http://schemas.microsoft.com/office/drawing/2014/main" id="{A49A52B4-B1C6-FBE9-A57C-D7B4B6CAF024}"/>
              </a:ext>
            </a:extLst>
          </p:cNvPr>
          <p:cNvPicPr>
            <a:picLocks noChangeAspect="1"/>
          </p:cNvPicPr>
          <p:nvPr/>
        </p:nvPicPr>
        <p:blipFill>
          <a:blip r:embed="rId8"/>
          <a:stretch>
            <a:fillRect/>
          </a:stretch>
        </p:blipFill>
        <p:spPr>
          <a:xfrm>
            <a:off x="10696251" y="288259"/>
            <a:ext cx="895475" cy="685896"/>
          </a:xfrm>
          <a:prstGeom prst="rect">
            <a:avLst/>
          </a:prstGeom>
        </p:spPr>
      </p:pic>
    </p:spTree>
    <p:extLst>
      <p:ext uri="{BB962C8B-B14F-4D97-AF65-F5344CB8AC3E}">
        <p14:creationId xmlns:p14="http://schemas.microsoft.com/office/powerpoint/2010/main" val="287191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84379-16BD-135B-9C6F-09469977ADF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8AF7F42-F095-793D-0CD9-1B746EBB2B1D}"/>
              </a:ext>
            </a:extLst>
          </p:cNvPr>
          <p:cNvPicPr>
            <a:picLocks noChangeAspect="1"/>
          </p:cNvPicPr>
          <p:nvPr/>
        </p:nvPicPr>
        <p:blipFill>
          <a:blip r:embed="rId3"/>
          <a:stretch>
            <a:fillRect/>
          </a:stretch>
        </p:blipFill>
        <p:spPr>
          <a:xfrm>
            <a:off x="444500" y="1337771"/>
            <a:ext cx="8459381" cy="2343477"/>
          </a:xfrm>
          <a:prstGeom prst="rect">
            <a:avLst/>
          </a:prstGeom>
        </p:spPr>
      </p:pic>
      <p:sp>
        <p:nvSpPr>
          <p:cNvPr id="2" name="Tytuł 1">
            <a:extLst>
              <a:ext uri="{FF2B5EF4-FFF2-40B4-BE49-F238E27FC236}">
                <a16:creationId xmlns:a16="http://schemas.microsoft.com/office/drawing/2014/main" id="{3172D20D-EF41-921F-335C-47792FF466C3}"/>
              </a:ext>
            </a:extLst>
          </p:cNvPr>
          <p:cNvSpPr>
            <a:spLocks noGrp="1"/>
          </p:cNvSpPr>
          <p:nvPr>
            <p:ph type="title"/>
          </p:nvPr>
        </p:nvSpPr>
        <p:spPr>
          <a:xfrm>
            <a:off x="444500" y="412137"/>
            <a:ext cx="9146972" cy="640080"/>
          </a:xfrm>
        </p:spPr>
        <p:txBody>
          <a:bodyPr rtlCol="0"/>
          <a:lstStyle>
            <a:defPPr>
              <a:defRPr lang="pl-PL"/>
            </a:defPPr>
          </a:lstStyle>
          <a:p>
            <a:pPr rtl="0"/>
            <a:r>
              <a:rPr lang="pl-PL" b="1" dirty="0" err="1">
                <a:latin typeface="Segoe UI Semibold" panose="020B0502040204020203" pitchFamily="34" charset="0"/>
                <a:cs typeface="Segoe UI Semibold" panose="020B0502040204020203" pitchFamily="34" charset="0"/>
              </a:rPr>
              <a:t>Serving</a:t>
            </a:r>
            <a:r>
              <a:rPr lang="pl-PL" b="1" dirty="0">
                <a:latin typeface="Segoe UI Semibold" panose="020B0502040204020203" pitchFamily="34" charset="0"/>
                <a:cs typeface="Segoe UI Semibold" panose="020B0502040204020203" pitchFamily="34" charset="0"/>
              </a:rPr>
              <a:t> </a:t>
            </a:r>
            <a:r>
              <a:rPr lang="pl-PL" b="1" dirty="0" err="1">
                <a:latin typeface="Segoe UI Semibold" panose="020B0502040204020203" pitchFamily="34" charset="0"/>
                <a:cs typeface="Segoe UI Semibold" panose="020B0502040204020203" pitchFamily="34" charset="0"/>
              </a:rPr>
              <a:t>Layer</a:t>
            </a:r>
            <a:r>
              <a:rPr lang="pl-PL" b="1" dirty="0">
                <a:latin typeface="Segoe UI Semibold" panose="020B0502040204020203" pitchFamily="34" charset="0"/>
                <a:cs typeface="Segoe UI Semibold" panose="020B0502040204020203" pitchFamily="34" charset="0"/>
              </a:rPr>
              <a:t> – Presentation in </a:t>
            </a:r>
            <a:r>
              <a:rPr lang="pl-PL" b="1" dirty="0" err="1">
                <a:latin typeface="Segoe UI Semibold" panose="020B0502040204020203" pitchFamily="34" charset="0"/>
                <a:cs typeface="Segoe UI Semibold" panose="020B0502040204020203" pitchFamily="34" charset="0"/>
              </a:rPr>
              <a:t>Azure</a:t>
            </a:r>
            <a:r>
              <a:rPr lang="pl-PL" b="1" dirty="0">
                <a:latin typeface="Segoe UI Semibold" panose="020B0502040204020203" pitchFamily="34" charset="0"/>
                <a:cs typeface="Segoe UI Semibold" panose="020B0502040204020203" pitchFamily="34" charset="0"/>
              </a:rPr>
              <a:t> Application</a:t>
            </a:r>
          </a:p>
        </p:txBody>
      </p:sp>
      <p:pic>
        <p:nvPicPr>
          <p:cNvPr id="5" name="Picture 4">
            <a:extLst>
              <a:ext uri="{FF2B5EF4-FFF2-40B4-BE49-F238E27FC236}">
                <a16:creationId xmlns:a16="http://schemas.microsoft.com/office/drawing/2014/main" id="{059E5686-97A2-6142-2424-BA8C2E82F0B7}"/>
              </a:ext>
            </a:extLst>
          </p:cNvPr>
          <p:cNvPicPr>
            <a:picLocks noChangeAspect="1"/>
          </p:cNvPicPr>
          <p:nvPr/>
        </p:nvPicPr>
        <p:blipFill>
          <a:blip r:embed="rId4"/>
          <a:stretch>
            <a:fillRect/>
          </a:stretch>
        </p:blipFill>
        <p:spPr>
          <a:xfrm>
            <a:off x="6593423" y="2531230"/>
            <a:ext cx="4620916" cy="4082389"/>
          </a:xfrm>
          <a:prstGeom prst="rect">
            <a:avLst/>
          </a:prstGeom>
        </p:spPr>
      </p:pic>
      <p:pic>
        <p:nvPicPr>
          <p:cNvPr id="9" name="Picture 8">
            <a:extLst>
              <a:ext uri="{FF2B5EF4-FFF2-40B4-BE49-F238E27FC236}">
                <a16:creationId xmlns:a16="http://schemas.microsoft.com/office/drawing/2014/main" id="{366293DD-BC01-4FC5-DF35-82134A6A4F56}"/>
              </a:ext>
            </a:extLst>
          </p:cNvPr>
          <p:cNvPicPr>
            <a:picLocks noChangeAspect="1"/>
          </p:cNvPicPr>
          <p:nvPr/>
        </p:nvPicPr>
        <p:blipFill>
          <a:blip r:embed="rId5"/>
          <a:stretch>
            <a:fillRect/>
          </a:stretch>
        </p:blipFill>
        <p:spPr>
          <a:xfrm>
            <a:off x="10772383" y="265514"/>
            <a:ext cx="863909" cy="765489"/>
          </a:xfrm>
          <a:prstGeom prst="rect">
            <a:avLst/>
          </a:prstGeom>
        </p:spPr>
      </p:pic>
      <p:pic>
        <p:nvPicPr>
          <p:cNvPr id="11" name="Picture 10">
            <a:extLst>
              <a:ext uri="{FF2B5EF4-FFF2-40B4-BE49-F238E27FC236}">
                <a16:creationId xmlns:a16="http://schemas.microsoft.com/office/drawing/2014/main" id="{F9CC7A1C-2914-DD84-21DD-398D8C08B792}"/>
              </a:ext>
            </a:extLst>
          </p:cNvPr>
          <p:cNvPicPr>
            <a:picLocks noChangeAspect="1"/>
          </p:cNvPicPr>
          <p:nvPr/>
        </p:nvPicPr>
        <p:blipFill>
          <a:blip r:embed="rId6"/>
          <a:stretch>
            <a:fillRect/>
          </a:stretch>
        </p:blipFill>
        <p:spPr>
          <a:xfrm>
            <a:off x="9832932" y="308760"/>
            <a:ext cx="757187" cy="678998"/>
          </a:xfrm>
          <a:prstGeom prst="rect">
            <a:avLst/>
          </a:prstGeom>
        </p:spPr>
      </p:pic>
    </p:spTree>
    <p:extLst>
      <p:ext uri="{BB962C8B-B14F-4D97-AF65-F5344CB8AC3E}">
        <p14:creationId xmlns:p14="http://schemas.microsoft.com/office/powerpoint/2010/main" val="289549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2048231"/>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The most polluted air is in Southern Europe.</a:t>
            </a:r>
            <a:endParaRPr lang="pl-PL" sz="1600" dirty="0">
              <a:solidFill>
                <a:schemeClr val="tx1"/>
              </a:solidFill>
            </a:endParaRPr>
          </a:p>
          <a:p>
            <a:pPr marL="342900" indent="-342900" rtl="0">
              <a:spcAft>
                <a:spcPts val="1200"/>
              </a:spcAft>
              <a:buFont typeface="+mj-lt"/>
              <a:buAutoNum type="arabicPeriod"/>
            </a:pPr>
            <a:r>
              <a:rPr lang="en-US" sz="1600" dirty="0">
                <a:solidFill>
                  <a:schemeClr val="tx1"/>
                </a:solidFill>
              </a:rPr>
              <a:t>The conducted analyses only concerned a fragment of the processed data.</a:t>
            </a:r>
            <a:endParaRPr lang="pl-PL" sz="1600" dirty="0">
              <a:solidFill>
                <a:schemeClr val="tx1"/>
              </a:solidFill>
            </a:endParaRPr>
          </a:p>
          <a:p>
            <a:pPr marL="342900" indent="-342900" rtl="0">
              <a:spcAft>
                <a:spcPts val="1200"/>
              </a:spcAft>
              <a:buFont typeface="+mj-lt"/>
              <a:buAutoNum type="arabicPeriod"/>
            </a:pPr>
            <a:r>
              <a:rPr lang="en-US" sz="1600" dirty="0">
                <a:solidFill>
                  <a:schemeClr val="tx1"/>
                </a:solidFill>
              </a:rPr>
              <a:t>More information would be provided by comparing current data with historical data.</a:t>
            </a:r>
          </a:p>
          <a:p>
            <a:pPr marL="342900" indent="-342900" rtl="0">
              <a:spcAft>
                <a:spcPts val="1200"/>
              </a:spcAft>
              <a:buFont typeface="+mj-lt"/>
              <a:buAutoNum type="arabicPeriod"/>
            </a:pPr>
            <a:r>
              <a:rPr lang="en-US" sz="1600" dirty="0">
                <a:solidFill>
                  <a:schemeClr val="tx1"/>
                </a:solidFill>
              </a:rPr>
              <a:t>A more efficient strategy may involve serving data from Azure Synapse Analytics as the service layer to use </a:t>
            </a:r>
            <a:r>
              <a:rPr lang="en-US" sz="1600" dirty="0" err="1">
                <a:solidFill>
                  <a:schemeClr val="tx1"/>
                </a:solidFill>
              </a:rPr>
              <a:t>columnstore</a:t>
            </a:r>
            <a:r>
              <a:rPr lang="en-US" sz="1600" dirty="0">
                <a:solidFill>
                  <a:schemeClr val="tx1"/>
                </a:solidFill>
              </a:rPr>
              <a:t> indexes.</a:t>
            </a:r>
            <a:endParaRPr lang="pl-PL" sz="1600" dirty="0">
              <a:solidFill>
                <a:schemeClr val="tx1"/>
              </a:solidFill>
            </a:endParaRPr>
          </a:p>
        </p:txBody>
      </p:sp>
      <p:pic>
        <p:nvPicPr>
          <p:cNvPr id="3" name="Picture 2">
            <a:extLst>
              <a:ext uri="{FF2B5EF4-FFF2-40B4-BE49-F238E27FC236}">
                <a16:creationId xmlns:a16="http://schemas.microsoft.com/office/drawing/2014/main" id="{6EE1B48A-7E81-6918-40E7-F666395AC743}"/>
              </a:ext>
            </a:extLst>
          </p:cNvPr>
          <p:cNvPicPr>
            <a:picLocks noChangeAspect="1"/>
          </p:cNvPicPr>
          <p:nvPr/>
        </p:nvPicPr>
        <p:blipFill>
          <a:blip r:embed="rId3"/>
          <a:stretch>
            <a:fillRect/>
          </a:stretch>
        </p:blipFill>
        <p:spPr>
          <a:xfrm>
            <a:off x="5575493" y="221133"/>
            <a:ext cx="863909" cy="765489"/>
          </a:xfrm>
          <a:prstGeom prst="rect">
            <a:avLst/>
          </a:prstGeom>
        </p:spPr>
      </p:pic>
      <p:pic>
        <p:nvPicPr>
          <p:cNvPr id="4" name="Picture 3">
            <a:extLst>
              <a:ext uri="{FF2B5EF4-FFF2-40B4-BE49-F238E27FC236}">
                <a16:creationId xmlns:a16="http://schemas.microsoft.com/office/drawing/2014/main" id="{5187F07B-36A4-FFA1-87AB-933EF8A9B022}"/>
              </a:ext>
            </a:extLst>
          </p:cNvPr>
          <p:cNvPicPr>
            <a:picLocks noChangeAspect="1"/>
          </p:cNvPicPr>
          <p:nvPr/>
        </p:nvPicPr>
        <p:blipFill>
          <a:blip r:embed="rId4"/>
          <a:stretch>
            <a:fillRect/>
          </a:stretch>
        </p:blipFill>
        <p:spPr>
          <a:xfrm>
            <a:off x="4730638" y="282316"/>
            <a:ext cx="757187" cy="678998"/>
          </a:xfrm>
          <a:prstGeom prst="rect">
            <a:avLst/>
          </a:prstGeom>
        </p:spPr>
      </p:pic>
      <p:pic>
        <p:nvPicPr>
          <p:cNvPr id="5" name="Picture 4">
            <a:extLst>
              <a:ext uri="{FF2B5EF4-FFF2-40B4-BE49-F238E27FC236}">
                <a16:creationId xmlns:a16="http://schemas.microsoft.com/office/drawing/2014/main" id="{0C54B8DB-AE9F-DE2C-A60C-B59440FA9D23}"/>
              </a:ext>
            </a:extLst>
          </p:cNvPr>
          <p:cNvPicPr>
            <a:picLocks noChangeAspect="1"/>
          </p:cNvPicPr>
          <p:nvPr/>
        </p:nvPicPr>
        <p:blipFill>
          <a:blip r:embed="rId5"/>
          <a:stretch>
            <a:fillRect/>
          </a:stretch>
        </p:blipFill>
        <p:spPr>
          <a:xfrm>
            <a:off x="8503048" y="233588"/>
            <a:ext cx="1337464" cy="758102"/>
          </a:xfrm>
          <a:prstGeom prst="rect">
            <a:avLst/>
          </a:prstGeom>
        </p:spPr>
      </p:pic>
      <p:pic>
        <p:nvPicPr>
          <p:cNvPr id="6" name="Picture 5">
            <a:extLst>
              <a:ext uri="{FF2B5EF4-FFF2-40B4-BE49-F238E27FC236}">
                <a16:creationId xmlns:a16="http://schemas.microsoft.com/office/drawing/2014/main" id="{D3F6D699-7195-3008-B3A8-27E2EF4E0D03}"/>
              </a:ext>
            </a:extLst>
          </p:cNvPr>
          <p:cNvPicPr>
            <a:picLocks noChangeAspect="1"/>
          </p:cNvPicPr>
          <p:nvPr/>
        </p:nvPicPr>
        <p:blipFill>
          <a:blip r:embed="rId6"/>
          <a:stretch>
            <a:fillRect/>
          </a:stretch>
        </p:blipFill>
        <p:spPr>
          <a:xfrm>
            <a:off x="7547023" y="246441"/>
            <a:ext cx="773761" cy="751966"/>
          </a:xfrm>
          <a:prstGeom prst="rect">
            <a:avLst/>
          </a:prstGeom>
        </p:spPr>
      </p:pic>
      <p:pic>
        <p:nvPicPr>
          <p:cNvPr id="7" name="Picture 6">
            <a:extLst>
              <a:ext uri="{FF2B5EF4-FFF2-40B4-BE49-F238E27FC236}">
                <a16:creationId xmlns:a16="http://schemas.microsoft.com/office/drawing/2014/main" id="{BC01E173-F0F7-AE15-25D7-D94EA5CB8D55}"/>
              </a:ext>
            </a:extLst>
          </p:cNvPr>
          <p:cNvPicPr>
            <a:picLocks noChangeAspect="1"/>
          </p:cNvPicPr>
          <p:nvPr/>
        </p:nvPicPr>
        <p:blipFill>
          <a:blip r:embed="rId7"/>
          <a:stretch>
            <a:fillRect/>
          </a:stretch>
        </p:blipFill>
        <p:spPr>
          <a:xfrm>
            <a:off x="9863460" y="145906"/>
            <a:ext cx="790685" cy="800212"/>
          </a:xfrm>
          <a:prstGeom prst="rect">
            <a:avLst/>
          </a:prstGeom>
        </p:spPr>
      </p:pic>
      <p:pic>
        <p:nvPicPr>
          <p:cNvPr id="8" name="Picture 7">
            <a:extLst>
              <a:ext uri="{FF2B5EF4-FFF2-40B4-BE49-F238E27FC236}">
                <a16:creationId xmlns:a16="http://schemas.microsoft.com/office/drawing/2014/main" id="{D6DE2FD8-4A8C-B2D8-A7C1-B36BFF8C0AE4}"/>
              </a:ext>
            </a:extLst>
          </p:cNvPr>
          <p:cNvPicPr>
            <a:picLocks noChangeAspect="1"/>
          </p:cNvPicPr>
          <p:nvPr/>
        </p:nvPicPr>
        <p:blipFill>
          <a:blip r:embed="rId8"/>
          <a:stretch>
            <a:fillRect/>
          </a:stretch>
        </p:blipFill>
        <p:spPr>
          <a:xfrm>
            <a:off x="10748932" y="300726"/>
            <a:ext cx="895475" cy="685896"/>
          </a:xfrm>
          <a:prstGeom prst="rect">
            <a:avLst/>
          </a:prstGeom>
        </p:spPr>
      </p:pic>
      <p:pic>
        <p:nvPicPr>
          <p:cNvPr id="9" name="Picture 8">
            <a:extLst>
              <a:ext uri="{FF2B5EF4-FFF2-40B4-BE49-F238E27FC236}">
                <a16:creationId xmlns:a16="http://schemas.microsoft.com/office/drawing/2014/main" id="{D4226ACC-FC69-54E0-365F-C882A4E06ED9}"/>
              </a:ext>
            </a:extLst>
          </p:cNvPr>
          <p:cNvPicPr>
            <a:picLocks noChangeAspect="1"/>
          </p:cNvPicPr>
          <p:nvPr/>
        </p:nvPicPr>
        <p:blipFill>
          <a:blip r:embed="rId9"/>
          <a:stretch>
            <a:fillRect/>
          </a:stretch>
        </p:blipFill>
        <p:spPr>
          <a:xfrm>
            <a:off x="3959175" y="267291"/>
            <a:ext cx="640080" cy="640080"/>
          </a:xfrm>
          <a:prstGeom prst="rect">
            <a:avLst/>
          </a:prstGeom>
        </p:spPr>
      </p:pic>
      <p:pic>
        <p:nvPicPr>
          <p:cNvPr id="10" name="Picture 9">
            <a:extLst>
              <a:ext uri="{FF2B5EF4-FFF2-40B4-BE49-F238E27FC236}">
                <a16:creationId xmlns:a16="http://schemas.microsoft.com/office/drawing/2014/main" id="{C8AEBC43-BE43-48A3-D0C9-B68DCE7685A1}"/>
              </a:ext>
            </a:extLst>
          </p:cNvPr>
          <p:cNvPicPr>
            <a:picLocks noChangeAspect="1"/>
          </p:cNvPicPr>
          <p:nvPr/>
        </p:nvPicPr>
        <p:blipFill>
          <a:blip r:embed="rId10"/>
          <a:stretch>
            <a:fillRect/>
          </a:stretch>
        </p:blipFill>
        <p:spPr>
          <a:xfrm>
            <a:off x="6595446" y="310914"/>
            <a:ext cx="790685" cy="621801"/>
          </a:xfrm>
          <a:prstGeom prst="rect">
            <a:avLst/>
          </a:prstGeom>
        </p:spPr>
      </p:pic>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Air Pollution: Defining the Problem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sp>
        <p:nvSpPr>
          <p:cNvPr id="2" name="Zawartość — symbol zastępczy 7">
            <a:extLst>
              <a:ext uri="{FF2B5EF4-FFF2-40B4-BE49-F238E27FC236}">
                <a16:creationId xmlns:a16="http://schemas.microsoft.com/office/drawing/2014/main" id="{B9A3895D-8F6F-A5EE-9AFA-FCCFBA0EA2E7}"/>
              </a:ext>
            </a:extLst>
          </p:cNvPr>
          <p:cNvSpPr txBox="1">
            <a:spLocks/>
          </p:cNvSpPr>
          <p:nvPr/>
        </p:nvSpPr>
        <p:spPr>
          <a:xfrm>
            <a:off x="1039854" y="1668927"/>
            <a:ext cx="9382613" cy="4774230"/>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lgn="ctr" rtl="0">
              <a:spcAft>
                <a:spcPts val="1200"/>
              </a:spcAft>
              <a:buNone/>
            </a:pPr>
            <a:r>
              <a:rPr lang="en-US" sz="2000" b="1" dirty="0">
                <a:solidFill>
                  <a:schemeClr val="tx1"/>
                </a:solidFill>
              </a:rPr>
              <a:t>Polluted air is currently causing significant health problems.</a:t>
            </a:r>
            <a:endParaRPr lang="pl-PL" sz="2000" b="1" dirty="0">
              <a:solidFill>
                <a:schemeClr val="tx1"/>
              </a:solidFill>
            </a:endParaRPr>
          </a:p>
          <a:p>
            <a:pPr marL="0" indent="0" rtl="0">
              <a:spcAft>
                <a:spcPts val="1200"/>
              </a:spcAft>
              <a:buNone/>
            </a:pPr>
            <a:r>
              <a:rPr lang="pl-PL" sz="1600" dirty="0" err="1">
                <a:solidFill>
                  <a:schemeClr val="tx1"/>
                </a:solidFill>
              </a:rPr>
              <a:t>Key</a:t>
            </a:r>
            <a:r>
              <a:rPr lang="pl-PL" sz="1600" dirty="0">
                <a:solidFill>
                  <a:schemeClr val="tx1"/>
                </a:solidFill>
              </a:rPr>
              <a:t> </a:t>
            </a:r>
            <a:r>
              <a:rPr lang="pl-PL" sz="1600" dirty="0" err="1">
                <a:solidFill>
                  <a:schemeClr val="tx1"/>
                </a:solidFill>
              </a:rPr>
              <a:t>Pollutants</a:t>
            </a:r>
            <a:endParaRPr lang="en-US" sz="1600" dirty="0">
              <a:solidFill>
                <a:schemeClr val="tx1"/>
              </a:solidFill>
            </a:endParaRPr>
          </a:p>
          <a:p>
            <a:pPr rtl="0">
              <a:spcAft>
                <a:spcPts val="1200"/>
              </a:spcAft>
              <a:buFont typeface="Wingdings" panose="05000000000000000000" pitchFamily="2" charset="2"/>
              <a:buChar char="ü"/>
            </a:pPr>
            <a:r>
              <a:rPr lang="pl-PL" sz="1600" b="1" dirty="0" err="1">
                <a:solidFill>
                  <a:schemeClr val="tx1"/>
                </a:solidFill>
              </a:rPr>
              <a:t>Particulate</a:t>
            </a:r>
            <a:r>
              <a:rPr lang="pl-PL" sz="1600" b="1" dirty="0">
                <a:solidFill>
                  <a:schemeClr val="tx1"/>
                </a:solidFill>
              </a:rPr>
              <a:t> </a:t>
            </a:r>
            <a:r>
              <a:rPr lang="pl-PL" sz="1600" b="1" dirty="0" err="1">
                <a:solidFill>
                  <a:schemeClr val="tx1"/>
                </a:solidFill>
              </a:rPr>
              <a:t>matter</a:t>
            </a:r>
            <a:r>
              <a:rPr lang="pl-PL" sz="1600" b="1" dirty="0">
                <a:solidFill>
                  <a:schemeClr val="tx1"/>
                </a:solidFill>
              </a:rPr>
              <a:t> (PM2.5 and PM10</a:t>
            </a:r>
            <a:r>
              <a:rPr lang="pl-PL" sz="1600" dirty="0">
                <a:solidFill>
                  <a:schemeClr val="tx1"/>
                </a:solidFill>
              </a:rPr>
              <a:t>) </a:t>
            </a:r>
            <a:r>
              <a:rPr lang="pl-PL" sz="1600" dirty="0" err="1">
                <a:solidFill>
                  <a:schemeClr val="tx1"/>
                </a:solidFill>
              </a:rPr>
              <a:t>that</a:t>
            </a:r>
            <a:r>
              <a:rPr lang="pl-PL" sz="1600" dirty="0">
                <a:solidFill>
                  <a:schemeClr val="tx1"/>
                </a:solidFill>
              </a:rPr>
              <a:t> </a:t>
            </a:r>
            <a:r>
              <a:rPr lang="pl-PL" sz="1600" dirty="0" err="1">
                <a:solidFill>
                  <a:schemeClr val="tx1"/>
                </a:solidFill>
              </a:rPr>
              <a:t>can</a:t>
            </a:r>
            <a:r>
              <a:rPr lang="pl-PL" sz="1600" dirty="0">
                <a:solidFill>
                  <a:schemeClr val="tx1"/>
                </a:solidFill>
              </a:rPr>
              <a:t> </a:t>
            </a:r>
            <a:r>
              <a:rPr lang="pl-PL" sz="1600" dirty="0" err="1">
                <a:solidFill>
                  <a:schemeClr val="tx1"/>
                </a:solidFill>
              </a:rPr>
              <a:t>penetrate</a:t>
            </a:r>
            <a:r>
              <a:rPr lang="pl-PL" sz="1600" dirty="0">
                <a:solidFill>
                  <a:schemeClr val="tx1"/>
                </a:solidFill>
              </a:rPr>
              <a:t> the respiratory system.</a:t>
            </a:r>
          </a:p>
          <a:p>
            <a:pPr rtl="0">
              <a:spcAft>
                <a:spcPts val="1200"/>
              </a:spcAft>
              <a:buFont typeface="Wingdings" panose="05000000000000000000" pitchFamily="2" charset="2"/>
              <a:buChar char="ü"/>
            </a:pPr>
            <a:r>
              <a:rPr lang="pl-PL" sz="1600" b="1" dirty="0" err="1">
                <a:solidFill>
                  <a:schemeClr val="tx1"/>
                </a:solidFill>
              </a:rPr>
              <a:t>Nitrogen</a:t>
            </a:r>
            <a:r>
              <a:rPr lang="pl-PL" sz="1600" b="1" dirty="0">
                <a:solidFill>
                  <a:schemeClr val="tx1"/>
                </a:solidFill>
              </a:rPr>
              <a:t> </a:t>
            </a:r>
            <a:r>
              <a:rPr lang="pl-PL" sz="1600" b="1" dirty="0" err="1">
                <a:solidFill>
                  <a:schemeClr val="tx1"/>
                </a:solidFill>
              </a:rPr>
              <a:t>oxides</a:t>
            </a:r>
            <a:r>
              <a:rPr lang="pl-PL" sz="1600" b="1" dirty="0">
                <a:solidFill>
                  <a:schemeClr val="tx1"/>
                </a:solidFill>
              </a:rPr>
              <a:t> (</a:t>
            </a:r>
            <a:r>
              <a:rPr lang="pl-PL" sz="1600" b="1" dirty="0" err="1">
                <a:solidFill>
                  <a:schemeClr val="tx1"/>
                </a:solidFill>
              </a:rPr>
              <a:t>NOx</a:t>
            </a:r>
            <a:r>
              <a:rPr lang="pl-PL" sz="1600" b="1" dirty="0">
                <a:solidFill>
                  <a:schemeClr val="tx1"/>
                </a:solidFill>
              </a:rPr>
              <a:t>) </a:t>
            </a:r>
            <a:r>
              <a:rPr lang="pl-PL" sz="1600" dirty="0" err="1">
                <a:solidFill>
                  <a:schemeClr val="tx1"/>
                </a:solidFill>
              </a:rPr>
              <a:t>contributing</a:t>
            </a:r>
            <a:r>
              <a:rPr lang="pl-PL" sz="1600" dirty="0">
                <a:solidFill>
                  <a:schemeClr val="tx1"/>
                </a:solidFill>
              </a:rPr>
              <a:t> to smog and </a:t>
            </a:r>
            <a:r>
              <a:rPr lang="pl-PL" sz="1600" dirty="0" err="1">
                <a:solidFill>
                  <a:schemeClr val="tx1"/>
                </a:solidFill>
              </a:rPr>
              <a:t>acid</a:t>
            </a:r>
            <a:r>
              <a:rPr lang="pl-PL" sz="1600" dirty="0">
                <a:solidFill>
                  <a:schemeClr val="tx1"/>
                </a:solidFill>
              </a:rPr>
              <a:t> </a:t>
            </a:r>
            <a:r>
              <a:rPr lang="pl-PL" sz="1600" dirty="0" err="1">
                <a:solidFill>
                  <a:schemeClr val="tx1"/>
                </a:solidFill>
              </a:rPr>
              <a:t>rain</a:t>
            </a:r>
            <a:r>
              <a:rPr lang="pl-PL"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Sulphur</a:t>
            </a:r>
            <a:r>
              <a:rPr lang="pl-PL" sz="1600" b="1" dirty="0">
                <a:solidFill>
                  <a:schemeClr val="tx1"/>
                </a:solidFill>
              </a:rPr>
              <a:t> </a:t>
            </a:r>
            <a:r>
              <a:rPr lang="pl-PL" sz="1600" b="1" dirty="0" err="1">
                <a:solidFill>
                  <a:schemeClr val="tx1"/>
                </a:solidFill>
              </a:rPr>
              <a:t>dioxide</a:t>
            </a:r>
            <a:r>
              <a:rPr lang="pl-PL" sz="1600" b="1" dirty="0">
                <a:solidFill>
                  <a:schemeClr val="tx1"/>
                </a:solidFill>
              </a:rPr>
              <a:t> (SO2) </a:t>
            </a:r>
            <a:r>
              <a:rPr lang="pl-PL" sz="1600" dirty="0">
                <a:solidFill>
                  <a:schemeClr val="tx1"/>
                </a:solidFill>
              </a:rPr>
              <a:t>from </a:t>
            </a:r>
            <a:r>
              <a:rPr lang="pl-PL" sz="1600" dirty="0" err="1">
                <a:solidFill>
                  <a:schemeClr val="tx1"/>
                </a:solidFill>
              </a:rPr>
              <a:t>burning</a:t>
            </a:r>
            <a:r>
              <a:rPr lang="pl-PL" sz="1600" dirty="0">
                <a:solidFill>
                  <a:schemeClr val="tx1"/>
                </a:solidFill>
              </a:rPr>
              <a:t> </a:t>
            </a:r>
            <a:r>
              <a:rPr lang="pl-PL" sz="1600" dirty="0" err="1">
                <a:solidFill>
                  <a:schemeClr val="tx1"/>
                </a:solidFill>
              </a:rPr>
              <a:t>fossil</a:t>
            </a:r>
            <a:r>
              <a:rPr lang="pl-PL" sz="1600" dirty="0">
                <a:solidFill>
                  <a:schemeClr val="tx1"/>
                </a:solidFill>
              </a:rPr>
              <a:t> </a:t>
            </a:r>
            <a:r>
              <a:rPr lang="pl-PL" sz="1600" dirty="0" err="1">
                <a:solidFill>
                  <a:schemeClr val="tx1"/>
                </a:solidFill>
              </a:rPr>
              <a:t>fuels</a:t>
            </a:r>
            <a:r>
              <a:rPr lang="pl-PL" sz="1600" dirty="0">
                <a:solidFill>
                  <a:schemeClr val="tx1"/>
                </a:solidFill>
              </a:rPr>
              <a:t>, </a:t>
            </a:r>
            <a:r>
              <a:rPr lang="pl-PL" sz="1600" dirty="0" err="1">
                <a:solidFill>
                  <a:schemeClr val="tx1"/>
                </a:solidFill>
              </a:rPr>
              <a:t>leading</a:t>
            </a:r>
            <a:r>
              <a:rPr lang="pl-PL" sz="1600" dirty="0">
                <a:solidFill>
                  <a:schemeClr val="tx1"/>
                </a:solidFill>
              </a:rPr>
              <a:t> to </a:t>
            </a:r>
            <a:r>
              <a:rPr lang="pl-PL" sz="1600" dirty="0" err="1">
                <a:solidFill>
                  <a:schemeClr val="tx1"/>
                </a:solidFill>
              </a:rPr>
              <a:t>acid</a:t>
            </a:r>
            <a:r>
              <a:rPr lang="pl-PL" sz="1600" dirty="0">
                <a:solidFill>
                  <a:schemeClr val="tx1"/>
                </a:solidFill>
              </a:rPr>
              <a:t> </a:t>
            </a:r>
            <a:r>
              <a:rPr lang="pl-PL" sz="1600" dirty="0" err="1">
                <a:solidFill>
                  <a:schemeClr val="tx1"/>
                </a:solidFill>
              </a:rPr>
              <a:t>rain</a:t>
            </a:r>
            <a:r>
              <a:rPr lang="pl-PL" sz="1600" dirty="0">
                <a:solidFill>
                  <a:schemeClr val="tx1"/>
                </a:solidFill>
              </a:rPr>
              <a:t>.</a:t>
            </a:r>
          </a:p>
          <a:p>
            <a:pPr rtl="0">
              <a:spcAft>
                <a:spcPts val="1200"/>
              </a:spcAft>
              <a:buFont typeface="Wingdings" panose="05000000000000000000" pitchFamily="2" charset="2"/>
              <a:buChar char="ü"/>
            </a:pPr>
            <a:r>
              <a:rPr lang="pl-PL" sz="1600" b="1" dirty="0">
                <a:solidFill>
                  <a:schemeClr val="tx1"/>
                </a:solidFill>
              </a:rPr>
              <a:t>Carbon </a:t>
            </a:r>
            <a:r>
              <a:rPr lang="pl-PL" sz="1600" b="1" dirty="0" err="1">
                <a:solidFill>
                  <a:schemeClr val="tx1"/>
                </a:solidFill>
              </a:rPr>
              <a:t>monoxide</a:t>
            </a:r>
            <a:r>
              <a:rPr lang="pl-PL" sz="1600" b="1" dirty="0">
                <a:solidFill>
                  <a:schemeClr val="tx1"/>
                </a:solidFill>
              </a:rPr>
              <a:t> (CO)</a:t>
            </a:r>
            <a:r>
              <a:rPr lang="pl-PL" sz="1600" dirty="0">
                <a:solidFill>
                  <a:schemeClr val="tx1"/>
                </a:solidFill>
              </a:rPr>
              <a:t>, a </a:t>
            </a:r>
            <a:r>
              <a:rPr lang="pl-PL" sz="1600" dirty="0" err="1">
                <a:solidFill>
                  <a:schemeClr val="tx1"/>
                </a:solidFill>
              </a:rPr>
              <a:t>toxic</a:t>
            </a:r>
            <a:r>
              <a:rPr lang="pl-PL" sz="1600" dirty="0">
                <a:solidFill>
                  <a:schemeClr val="tx1"/>
                </a:solidFill>
              </a:rPr>
              <a:t> </a:t>
            </a:r>
            <a:r>
              <a:rPr lang="pl-PL" sz="1600" dirty="0" err="1">
                <a:solidFill>
                  <a:schemeClr val="tx1"/>
                </a:solidFill>
              </a:rPr>
              <a:t>gas</a:t>
            </a:r>
            <a:r>
              <a:rPr lang="pl-PL" sz="1600" dirty="0">
                <a:solidFill>
                  <a:schemeClr val="tx1"/>
                </a:solidFill>
              </a:rPr>
              <a:t> from </a:t>
            </a:r>
            <a:r>
              <a:rPr lang="pl-PL" sz="1600" dirty="0" err="1">
                <a:solidFill>
                  <a:schemeClr val="tx1"/>
                </a:solidFill>
              </a:rPr>
              <a:t>incomplete</a:t>
            </a:r>
            <a:r>
              <a:rPr lang="pl-PL" sz="1600" dirty="0">
                <a:solidFill>
                  <a:schemeClr val="tx1"/>
                </a:solidFill>
              </a:rPr>
              <a:t> </a:t>
            </a:r>
            <a:r>
              <a:rPr lang="pl-PL" sz="1600" dirty="0" err="1">
                <a:solidFill>
                  <a:schemeClr val="tx1"/>
                </a:solidFill>
              </a:rPr>
              <a:t>combustion</a:t>
            </a:r>
            <a:r>
              <a:rPr lang="pl-PL" sz="1600" dirty="0">
                <a:solidFill>
                  <a:schemeClr val="tx1"/>
                </a:solidFill>
              </a:rPr>
              <a:t>.</a:t>
            </a:r>
          </a:p>
          <a:p>
            <a:pPr rtl="0">
              <a:spcAft>
                <a:spcPts val="1200"/>
              </a:spcAft>
              <a:buFont typeface="Wingdings" panose="05000000000000000000" pitchFamily="2" charset="2"/>
              <a:buChar char="ü"/>
            </a:pPr>
            <a:r>
              <a:rPr lang="en-US" sz="1600" b="1" dirty="0">
                <a:solidFill>
                  <a:schemeClr val="tx1"/>
                </a:solidFill>
              </a:rPr>
              <a:t>Ammonia (NH3)</a:t>
            </a:r>
            <a:r>
              <a:rPr lang="en-US" sz="1600" dirty="0">
                <a:solidFill>
                  <a:schemeClr val="tx1"/>
                </a:solidFill>
              </a:rPr>
              <a:t> from agricultural activities and industrial processes</a:t>
            </a:r>
            <a:r>
              <a:rPr lang="pl-PL" sz="1600" dirty="0">
                <a:solidFill>
                  <a:schemeClr val="tx1"/>
                </a:solidFill>
              </a:rPr>
              <a:t>.</a:t>
            </a:r>
          </a:p>
          <a:p>
            <a:pPr rtl="0">
              <a:spcAft>
                <a:spcPts val="1200"/>
              </a:spcAft>
              <a:buFont typeface="Wingdings" panose="05000000000000000000" pitchFamily="2" charset="2"/>
              <a:buChar char="ü"/>
            </a:pPr>
            <a:r>
              <a:rPr lang="pl-PL" sz="1600" b="1" dirty="0" err="1">
                <a:solidFill>
                  <a:schemeClr val="tx1"/>
                </a:solidFill>
              </a:rPr>
              <a:t>Ground-level</a:t>
            </a:r>
            <a:r>
              <a:rPr lang="pl-PL" sz="1600" b="1" dirty="0">
                <a:solidFill>
                  <a:schemeClr val="tx1"/>
                </a:solidFill>
              </a:rPr>
              <a:t> </a:t>
            </a:r>
            <a:r>
              <a:rPr lang="pl-PL" sz="1600" b="1" dirty="0" err="1">
                <a:solidFill>
                  <a:schemeClr val="tx1"/>
                </a:solidFill>
              </a:rPr>
              <a:t>ozone</a:t>
            </a:r>
            <a:r>
              <a:rPr lang="pl-PL" sz="1600" b="1" dirty="0">
                <a:solidFill>
                  <a:schemeClr val="tx1"/>
                </a:solidFill>
              </a:rPr>
              <a:t> (O3)</a:t>
            </a:r>
            <a:r>
              <a:rPr lang="pl-PL" sz="1600" dirty="0">
                <a:solidFill>
                  <a:schemeClr val="tx1"/>
                </a:solidFill>
              </a:rPr>
              <a:t>, a </a:t>
            </a:r>
            <a:r>
              <a:rPr lang="pl-PL" sz="1600" dirty="0" err="1">
                <a:solidFill>
                  <a:schemeClr val="tx1"/>
                </a:solidFill>
              </a:rPr>
              <a:t>harmful</a:t>
            </a:r>
            <a:r>
              <a:rPr lang="pl-PL" sz="1600" dirty="0">
                <a:solidFill>
                  <a:schemeClr val="tx1"/>
                </a:solidFill>
              </a:rPr>
              <a:t> </a:t>
            </a:r>
            <a:r>
              <a:rPr lang="pl-PL" sz="1600" dirty="0" err="1">
                <a:solidFill>
                  <a:schemeClr val="tx1"/>
                </a:solidFill>
              </a:rPr>
              <a:t>air</a:t>
            </a:r>
            <a:r>
              <a:rPr lang="pl-PL" sz="1600" dirty="0">
                <a:solidFill>
                  <a:schemeClr val="tx1"/>
                </a:solidFill>
              </a:rPr>
              <a:t> </a:t>
            </a:r>
            <a:r>
              <a:rPr lang="pl-PL" sz="1600" dirty="0" err="1">
                <a:solidFill>
                  <a:schemeClr val="tx1"/>
                </a:solidFill>
              </a:rPr>
              <a:t>pollutant</a:t>
            </a:r>
            <a:r>
              <a:rPr lang="pl-PL" sz="1600" dirty="0">
                <a:solidFill>
                  <a:schemeClr val="tx1"/>
                </a:solidFill>
              </a:rPr>
              <a:t> from </a:t>
            </a:r>
            <a:r>
              <a:rPr lang="pl-PL" sz="1600" dirty="0" err="1">
                <a:solidFill>
                  <a:schemeClr val="tx1"/>
                </a:solidFill>
              </a:rPr>
              <a:t>chemical</a:t>
            </a:r>
            <a:r>
              <a:rPr lang="pl-PL" sz="1600" dirty="0">
                <a:solidFill>
                  <a:schemeClr val="tx1"/>
                </a:solidFill>
              </a:rPr>
              <a:t> </a:t>
            </a:r>
            <a:r>
              <a:rPr lang="pl-PL" sz="1600" dirty="0" err="1">
                <a:solidFill>
                  <a:schemeClr val="tx1"/>
                </a:solidFill>
              </a:rPr>
              <a:t>reactions</a:t>
            </a:r>
            <a:r>
              <a:rPr lang="pl-PL" sz="1600" dirty="0">
                <a:solidFill>
                  <a:schemeClr val="tx1"/>
                </a:solidFill>
              </a:rPr>
              <a:t> in </a:t>
            </a:r>
            <a:r>
              <a:rPr lang="pl-PL" sz="1600" dirty="0" err="1">
                <a:solidFill>
                  <a:schemeClr val="tx1"/>
                </a:solidFill>
              </a:rPr>
              <a:t>sunlight</a:t>
            </a:r>
            <a:r>
              <a:rPr lang="pl-PL" sz="1600" dirty="0">
                <a:solidFill>
                  <a:schemeClr val="tx1"/>
                </a:solidFill>
              </a:rPr>
              <a:t>.</a:t>
            </a:r>
          </a:p>
        </p:txBody>
      </p:sp>
    </p:spTree>
    <p:extLst>
      <p:ext uri="{BB962C8B-B14F-4D97-AF65-F5344CB8AC3E}">
        <p14:creationId xmlns:p14="http://schemas.microsoft.com/office/powerpoint/2010/main" val="7956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 – Open Weather API</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442E685D-00E7-9836-A0CD-F30E4123E056}"/>
              </a:ext>
            </a:extLst>
          </p:cNvPr>
          <p:cNvPicPr>
            <a:picLocks noChangeAspect="1"/>
          </p:cNvPicPr>
          <p:nvPr/>
        </p:nvPicPr>
        <p:blipFill>
          <a:blip r:embed="rId3"/>
          <a:stretch>
            <a:fillRect/>
          </a:stretch>
        </p:blipFill>
        <p:spPr>
          <a:xfrm>
            <a:off x="559025" y="1968085"/>
            <a:ext cx="5701886" cy="3850824"/>
          </a:xfrm>
          <a:prstGeom prst="rect">
            <a:avLst/>
          </a:prstGeom>
        </p:spPr>
      </p:pic>
      <p:pic>
        <p:nvPicPr>
          <p:cNvPr id="8" name="Picture 7">
            <a:extLst>
              <a:ext uri="{FF2B5EF4-FFF2-40B4-BE49-F238E27FC236}">
                <a16:creationId xmlns:a16="http://schemas.microsoft.com/office/drawing/2014/main" id="{6C27C3C3-1084-5CBA-A8F4-3303702DDC78}"/>
              </a:ext>
            </a:extLst>
          </p:cNvPr>
          <p:cNvPicPr>
            <a:picLocks noChangeAspect="1"/>
          </p:cNvPicPr>
          <p:nvPr/>
        </p:nvPicPr>
        <p:blipFill>
          <a:blip r:embed="rId4"/>
          <a:stretch>
            <a:fillRect/>
          </a:stretch>
        </p:blipFill>
        <p:spPr>
          <a:xfrm>
            <a:off x="9591472" y="3429000"/>
            <a:ext cx="2184007" cy="3031625"/>
          </a:xfrm>
          <a:prstGeom prst="rect">
            <a:avLst/>
          </a:prstGeom>
        </p:spPr>
      </p:pic>
      <p:pic>
        <p:nvPicPr>
          <p:cNvPr id="10" name="Picture 9">
            <a:extLst>
              <a:ext uri="{FF2B5EF4-FFF2-40B4-BE49-F238E27FC236}">
                <a16:creationId xmlns:a16="http://schemas.microsoft.com/office/drawing/2014/main" id="{19ACC6B9-1557-2FC1-AEEE-9167B7A6E579}"/>
              </a:ext>
            </a:extLst>
          </p:cNvPr>
          <p:cNvPicPr>
            <a:picLocks noChangeAspect="1"/>
          </p:cNvPicPr>
          <p:nvPr/>
        </p:nvPicPr>
        <p:blipFill>
          <a:blip r:embed="rId5"/>
          <a:stretch>
            <a:fillRect/>
          </a:stretch>
        </p:blipFill>
        <p:spPr>
          <a:xfrm>
            <a:off x="6686035" y="1223157"/>
            <a:ext cx="2763523" cy="5539839"/>
          </a:xfrm>
          <a:prstGeom prst="rect">
            <a:avLst/>
          </a:prstGeom>
        </p:spPr>
      </p:pic>
    </p:spTree>
    <p:extLst>
      <p:ext uri="{BB962C8B-B14F-4D97-AF65-F5344CB8AC3E}">
        <p14:creationId xmlns:p14="http://schemas.microsoft.com/office/powerpoint/2010/main" val="1385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5254842" cy="640080"/>
          </a:xfrm>
        </p:spPr>
        <p:txBody>
          <a:bodyPr rtlCol="0">
            <a:normAutofit/>
          </a:bodyPr>
          <a:lstStyle>
            <a:defPPr>
              <a:defRPr lang="pl-PL"/>
            </a:defPPr>
          </a:lstStyle>
          <a:p>
            <a:pPr rtl="0"/>
            <a:r>
              <a:rPr lang="en-US" sz="2400" b="1" dirty="0">
                <a:latin typeface="Segoe UI Semibold" panose="020B0502040204020203" pitchFamily="34" charset="0"/>
                <a:cs typeface="Segoe UI Semibold" panose="020B0502040204020203" pitchFamily="34" charset="0"/>
              </a:rPr>
              <a:t>Steps – Modern Data Platform</a:t>
            </a:r>
            <a:endParaRPr lang="pl-PL" sz="2400"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1103801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a:extLst>
              <a:ext uri="{FF2B5EF4-FFF2-40B4-BE49-F238E27FC236}">
                <a16:creationId xmlns:a16="http://schemas.microsoft.com/office/drawing/2014/main" id="{2951E612-3AE6-2F6E-B0DA-192DD73F17BC}"/>
              </a:ext>
            </a:extLst>
          </p:cNvPr>
          <p:cNvPicPr>
            <a:picLocks noChangeAspect="1"/>
          </p:cNvPicPr>
          <p:nvPr/>
        </p:nvPicPr>
        <p:blipFill>
          <a:blip r:embed="rId8"/>
          <a:stretch>
            <a:fillRect/>
          </a:stretch>
        </p:blipFill>
        <p:spPr>
          <a:xfrm>
            <a:off x="10284914" y="3225683"/>
            <a:ext cx="534930" cy="473988"/>
          </a:xfrm>
          <a:prstGeom prst="rect">
            <a:avLst/>
          </a:prstGeom>
        </p:spPr>
      </p:pic>
      <p:pic>
        <p:nvPicPr>
          <p:cNvPr id="19" name="Picture 18">
            <a:extLst>
              <a:ext uri="{FF2B5EF4-FFF2-40B4-BE49-F238E27FC236}">
                <a16:creationId xmlns:a16="http://schemas.microsoft.com/office/drawing/2014/main" id="{DCED6531-31A8-CBC1-604B-E3757ED5C22F}"/>
              </a:ext>
            </a:extLst>
          </p:cNvPr>
          <p:cNvPicPr>
            <a:picLocks noChangeAspect="1"/>
          </p:cNvPicPr>
          <p:nvPr/>
        </p:nvPicPr>
        <p:blipFill>
          <a:blip r:embed="rId9"/>
          <a:stretch>
            <a:fillRect/>
          </a:stretch>
        </p:blipFill>
        <p:spPr>
          <a:xfrm>
            <a:off x="9842800" y="3303210"/>
            <a:ext cx="442114" cy="396461"/>
          </a:xfrm>
          <a:prstGeom prst="rect">
            <a:avLst/>
          </a:prstGeom>
        </p:spPr>
      </p:pic>
      <p:pic>
        <p:nvPicPr>
          <p:cNvPr id="20" name="Picture 19">
            <a:extLst>
              <a:ext uri="{FF2B5EF4-FFF2-40B4-BE49-F238E27FC236}">
                <a16:creationId xmlns:a16="http://schemas.microsoft.com/office/drawing/2014/main" id="{8924EB59-3ECF-B5A6-8E84-11F0A3A67F05}"/>
              </a:ext>
            </a:extLst>
          </p:cNvPr>
          <p:cNvPicPr>
            <a:picLocks noChangeAspect="1"/>
          </p:cNvPicPr>
          <p:nvPr/>
        </p:nvPicPr>
        <p:blipFill>
          <a:blip r:embed="rId10"/>
          <a:stretch>
            <a:fillRect/>
          </a:stretch>
        </p:blipFill>
        <p:spPr>
          <a:xfrm>
            <a:off x="3630249" y="3361565"/>
            <a:ext cx="728405" cy="412875"/>
          </a:xfrm>
          <a:prstGeom prst="rect">
            <a:avLst/>
          </a:prstGeom>
        </p:spPr>
      </p:pic>
      <p:pic>
        <p:nvPicPr>
          <p:cNvPr id="21" name="Picture 20">
            <a:extLst>
              <a:ext uri="{FF2B5EF4-FFF2-40B4-BE49-F238E27FC236}">
                <a16:creationId xmlns:a16="http://schemas.microsoft.com/office/drawing/2014/main" id="{E349A7A1-6361-1D60-CE2B-015A518FD0F9}"/>
              </a:ext>
            </a:extLst>
          </p:cNvPr>
          <p:cNvPicPr>
            <a:picLocks noChangeAspect="1"/>
          </p:cNvPicPr>
          <p:nvPr/>
        </p:nvPicPr>
        <p:blipFill>
          <a:blip r:embed="rId11"/>
          <a:stretch>
            <a:fillRect/>
          </a:stretch>
        </p:blipFill>
        <p:spPr>
          <a:xfrm>
            <a:off x="3071921" y="3353629"/>
            <a:ext cx="421403" cy="409533"/>
          </a:xfrm>
          <a:prstGeom prst="rect">
            <a:avLst/>
          </a:prstGeom>
        </p:spPr>
      </p:pic>
      <p:pic>
        <p:nvPicPr>
          <p:cNvPr id="24" name="Picture 23">
            <a:extLst>
              <a:ext uri="{FF2B5EF4-FFF2-40B4-BE49-F238E27FC236}">
                <a16:creationId xmlns:a16="http://schemas.microsoft.com/office/drawing/2014/main" id="{5DDBC1EB-7000-E088-A1EE-4E9F823321C8}"/>
              </a:ext>
            </a:extLst>
          </p:cNvPr>
          <p:cNvPicPr>
            <a:picLocks noChangeAspect="1"/>
          </p:cNvPicPr>
          <p:nvPr/>
        </p:nvPicPr>
        <p:blipFill>
          <a:blip r:embed="rId12"/>
          <a:stretch>
            <a:fillRect/>
          </a:stretch>
        </p:blipFill>
        <p:spPr>
          <a:xfrm>
            <a:off x="5235378" y="4346980"/>
            <a:ext cx="504142" cy="396461"/>
          </a:xfrm>
          <a:prstGeom prst="rect">
            <a:avLst/>
          </a:prstGeom>
        </p:spPr>
      </p:pic>
      <p:pic>
        <p:nvPicPr>
          <p:cNvPr id="25" name="Picture 24">
            <a:extLst>
              <a:ext uri="{FF2B5EF4-FFF2-40B4-BE49-F238E27FC236}">
                <a16:creationId xmlns:a16="http://schemas.microsoft.com/office/drawing/2014/main" id="{434AC097-83EB-BD28-5D6C-929BE4CD2451}"/>
              </a:ext>
            </a:extLst>
          </p:cNvPr>
          <p:cNvPicPr>
            <a:picLocks noChangeAspect="1"/>
          </p:cNvPicPr>
          <p:nvPr/>
        </p:nvPicPr>
        <p:blipFill>
          <a:blip r:embed="rId13"/>
          <a:stretch>
            <a:fillRect/>
          </a:stretch>
        </p:blipFill>
        <p:spPr>
          <a:xfrm>
            <a:off x="6627535" y="3194137"/>
            <a:ext cx="523168" cy="505534"/>
          </a:xfrm>
          <a:prstGeom prst="rect">
            <a:avLst/>
          </a:prstGeom>
        </p:spPr>
      </p:pic>
      <p:pic>
        <p:nvPicPr>
          <p:cNvPr id="27" name="Picture 26">
            <a:extLst>
              <a:ext uri="{FF2B5EF4-FFF2-40B4-BE49-F238E27FC236}">
                <a16:creationId xmlns:a16="http://schemas.microsoft.com/office/drawing/2014/main" id="{F7F5CBE4-64FC-A3E1-1438-FC0FA5A00C55}"/>
              </a:ext>
            </a:extLst>
          </p:cNvPr>
          <p:cNvPicPr>
            <a:picLocks noChangeAspect="1"/>
          </p:cNvPicPr>
          <p:nvPr/>
        </p:nvPicPr>
        <p:blipFill>
          <a:blip r:embed="rId13"/>
          <a:stretch>
            <a:fillRect/>
          </a:stretch>
        </p:blipFill>
        <p:spPr>
          <a:xfrm>
            <a:off x="8127684" y="4346980"/>
            <a:ext cx="523168" cy="505534"/>
          </a:xfrm>
          <a:prstGeom prst="rect">
            <a:avLst/>
          </a:prstGeom>
        </p:spPr>
      </p:pic>
      <p:pic>
        <p:nvPicPr>
          <p:cNvPr id="30" name="Picture 29">
            <a:extLst>
              <a:ext uri="{FF2B5EF4-FFF2-40B4-BE49-F238E27FC236}">
                <a16:creationId xmlns:a16="http://schemas.microsoft.com/office/drawing/2014/main" id="{FCAE17BA-AFBC-CC0E-D1B7-90E3CA28F3A9}"/>
              </a:ext>
            </a:extLst>
          </p:cNvPr>
          <p:cNvPicPr>
            <a:picLocks noChangeAspect="1"/>
          </p:cNvPicPr>
          <p:nvPr/>
        </p:nvPicPr>
        <p:blipFill>
          <a:blip r:embed="rId14"/>
          <a:stretch>
            <a:fillRect/>
          </a:stretch>
        </p:blipFill>
        <p:spPr>
          <a:xfrm>
            <a:off x="9216028" y="3269332"/>
            <a:ext cx="618817" cy="473988"/>
          </a:xfrm>
          <a:prstGeom prst="rect">
            <a:avLst/>
          </a:prstGeom>
        </p:spPr>
      </p:pic>
      <p:pic>
        <p:nvPicPr>
          <p:cNvPr id="31" name="Picture 30">
            <a:extLst>
              <a:ext uri="{FF2B5EF4-FFF2-40B4-BE49-F238E27FC236}">
                <a16:creationId xmlns:a16="http://schemas.microsoft.com/office/drawing/2014/main" id="{22A4C051-3A8D-AC2C-C4FC-CDD7A85AC570}"/>
              </a:ext>
            </a:extLst>
          </p:cNvPr>
          <p:cNvPicPr>
            <a:picLocks noChangeAspect="1"/>
          </p:cNvPicPr>
          <p:nvPr/>
        </p:nvPicPr>
        <p:blipFill>
          <a:blip r:embed="rId8"/>
          <a:stretch>
            <a:fillRect/>
          </a:stretch>
        </p:blipFill>
        <p:spPr>
          <a:xfrm>
            <a:off x="2075561" y="4270250"/>
            <a:ext cx="534930" cy="473988"/>
          </a:xfrm>
          <a:prstGeom prst="rect">
            <a:avLst/>
          </a:prstGeom>
        </p:spPr>
      </p:pic>
      <p:pic>
        <p:nvPicPr>
          <p:cNvPr id="32" name="Picture 31">
            <a:extLst>
              <a:ext uri="{FF2B5EF4-FFF2-40B4-BE49-F238E27FC236}">
                <a16:creationId xmlns:a16="http://schemas.microsoft.com/office/drawing/2014/main" id="{BF264FA1-972B-4CE2-197A-42BC001E303D}"/>
              </a:ext>
            </a:extLst>
          </p:cNvPr>
          <p:cNvPicPr>
            <a:picLocks noChangeAspect="1"/>
          </p:cNvPicPr>
          <p:nvPr/>
        </p:nvPicPr>
        <p:blipFill>
          <a:blip r:embed="rId9"/>
          <a:stretch>
            <a:fillRect/>
          </a:stretch>
        </p:blipFill>
        <p:spPr>
          <a:xfrm>
            <a:off x="1633447" y="4347777"/>
            <a:ext cx="442114" cy="396461"/>
          </a:xfrm>
          <a:prstGeom prst="rect">
            <a:avLst/>
          </a:prstGeom>
        </p:spPr>
      </p:pic>
      <p:pic>
        <p:nvPicPr>
          <p:cNvPr id="33" name="Picture 32">
            <a:extLst>
              <a:ext uri="{FF2B5EF4-FFF2-40B4-BE49-F238E27FC236}">
                <a16:creationId xmlns:a16="http://schemas.microsoft.com/office/drawing/2014/main" id="{C162FB2C-FEFF-9B48-D4F7-48AE1E7AC542}"/>
              </a:ext>
            </a:extLst>
          </p:cNvPr>
          <p:cNvPicPr>
            <a:picLocks noChangeAspect="1"/>
          </p:cNvPicPr>
          <p:nvPr/>
        </p:nvPicPr>
        <p:blipFill>
          <a:blip r:embed="rId13"/>
          <a:stretch>
            <a:fillRect/>
          </a:stretch>
        </p:blipFill>
        <p:spPr>
          <a:xfrm>
            <a:off x="4736372" y="4270250"/>
            <a:ext cx="523168" cy="505534"/>
          </a:xfrm>
          <a:prstGeom prst="rect">
            <a:avLst/>
          </a:prstGeom>
        </p:spPr>
      </p:pic>
    </p:spTree>
    <p:extLst>
      <p:ext uri="{BB962C8B-B14F-4D97-AF65-F5344CB8AC3E}">
        <p14:creationId xmlns:p14="http://schemas.microsoft.com/office/powerpoint/2010/main" val="14238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err="1"/>
              <a:t>Ingest</a:t>
            </a:r>
            <a:endParaRPr lang="pl-PL" sz="2600" b="1"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325630" y="4003379"/>
            <a:ext cx="8031986" cy="2424012"/>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Python Flask application deployed on Azure.</a:t>
            </a:r>
          </a:p>
          <a:p>
            <a:pPr rtl="0"/>
            <a:r>
              <a:rPr lang="en-US" dirty="0">
                <a:latin typeface="Segoe UI" panose="020B0502040204020203" pitchFamily="34" charset="0"/>
                <a:cs typeface="Segoe UI" panose="020B0502040204020203" pitchFamily="34" charset="0"/>
              </a:rPr>
              <a:t>Scheduler reading data from the Open Weather API and sweeping the coordinates of Europe.</a:t>
            </a:r>
            <a:endParaRPr lang="pl-PL" dirty="0">
              <a:latin typeface="Segoe UI" panose="020B0502040204020203" pitchFamily="34" charset="0"/>
              <a:cs typeface="Segoe UI" panose="020B0502040204020203" pitchFamily="34" charset="0"/>
            </a:endParaRPr>
          </a:p>
          <a:p>
            <a:pPr rtl="0"/>
            <a:r>
              <a:rPr lang="en-US" dirty="0">
                <a:latin typeface="Segoe UI" panose="020B0502040204020203" pitchFamily="34" charset="0"/>
                <a:cs typeface="Segoe UI" panose="020B0502040204020203" pitchFamily="34" charset="0"/>
              </a:rPr>
              <a:t>CSV files with coordinates of capital cities and ISO names of countries are copied to Azure through the Databricks CLI.</a:t>
            </a:r>
            <a:endParaRPr lang="pl-PL"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6627973-50A9-630C-5CD7-9DFFAF1079B9}"/>
              </a:ext>
            </a:extLst>
          </p:cNvPr>
          <p:cNvPicPr>
            <a:picLocks noChangeAspect="1"/>
          </p:cNvPicPr>
          <p:nvPr/>
        </p:nvPicPr>
        <p:blipFill>
          <a:blip r:embed="rId3"/>
          <a:stretch>
            <a:fillRect/>
          </a:stretch>
        </p:blipFill>
        <p:spPr>
          <a:xfrm>
            <a:off x="9148387" y="1307376"/>
            <a:ext cx="2184618" cy="4999624"/>
          </a:xfrm>
          <a:prstGeom prst="rect">
            <a:avLst/>
          </a:prstGeom>
        </p:spPr>
      </p:pic>
      <p:pic>
        <p:nvPicPr>
          <p:cNvPr id="6" name="Picture 5">
            <a:extLst>
              <a:ext uri="{FF2B5EF4-FFF2-40B4-BE49-F238E27FC236}">
                <a16:creationId xmlns:a16="http://schemas.microsoft.com/office/drawing/2014/main" id="{7A81514D-43C2-58A9-27F1-F57545688D55}"/>
              </a:ext>
            </a:extLst>
          </p:cNvPr>
          <p:cNvPicPr>
            <a:picLocks noChangeAspect="1"/>
          </p:cNvPicPr>
          <p:nvPr/>
        </p:nvPicPr>
        <p:blipFill>
          <a:blip r:embed="rId4"/>
          <a:stretch>
            <a:fillRect/>
          </a:stretch>
        </p:blipFill>
        <p:spPr>
          <a:xfrm>
            <a:off x="522141" y="1322452"/>
            <a:ext cx="8459381" cy="2562583"/>
          </a:xfrm>
          <a:prstGeom prst="rect">
            <a:avLst/>
          </a:prstGeom>
        </p:spPr>
      </p:pic>
      <p:pic>
        <p:nvPicPr>
          <p:cNvPr id="9" name="Picture 8">
            <a:extLst>
              <a:ext uri="{FF2B5EF4-FFF2-40B4-BE49-F238E27FC236}">
                <a16:creationId xmlns:a16="http://schemas.microsoft.com/office/drawing/2014/main" id="{71546382-AA64-0727-9373-3F239FB4098B}"/>
              </a:ext>
            </a:extLst>
          </p:cNvPr>
          <p:cNvPicPr>
            <a:picLocks noChangeAspect="1"/>
          </p:cNvPicPr>
          <p:nvPr/>
        </p:nvPicPr>
        <p:blipFill>
          <a:blip r:embed="rId5"/>
          <a:stretch>
            <a:fillRect/>
          </a:stretch>
        </p:blipFill>
        <p:spPr>
          <a:xfrm>
            <a:off x="10772383" y="265514"/>
            <a:ext cx="863909" cy="765489"/>
          </a:xfrm>
          <a:prstGeom prst="rect">
            <a:avLst/>
          </a:prstGeom>
        </p:spPr>
      </p:pic>
      <p:pic>
        <p:nvPicPr>
          <p:cNvPr id="5" name="Picture 4">
            <a:extLst>
              <a:ext uri="{FF2B5EF4-FFF2-40B4-BE49-F238E27FC236}">
                <a16:creationId xmlns:a16="http://schemas.microsoft.com/office/drawing/2014/main" id="{CA2827CB-FD70-3224-9AA3-16E4F974CE06}"/>
              </a:ext>
            </a:extLst>
          </p:cNvPr>
          <p:cNvPicPr>
            <a:picLocks noChangeAspect="1"/>
          </p:cNvPicPr>
          <p:nvPr/>
        </p:nvPicPr>
        <p:blipFill>
          <a:blip r:embed="rId6"/>
          <a:stretch>
            <a:fillRect/>
          </a:stretch>
        </p:blipFill>
        <p:spPr>
          <a:xfrm>
            <a:off x="9832932" y="308760"/>
            <a:ext cx="757187" cy="678998"/>
          </a:xfrm>
          <a:prstGeom prst="rect">
            <a:avLst/>
          </a:prstGeom>
        </p:spPr>
      </p:pic>
    </p:spTree>
    <p:extLst>
      <p:ext uri="{BB962C8B-B14F-4D97-AF65-F5344CB8AC3E}">
        <p14:creationId xmlns:p14="http://schemas.microsoft.com/office/powerpoint/2010/main" val="35446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0FBD0-1CF5-42CE-B243-B8D84A6A28B1}"/>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D6571C43-6217-F188-7A50-8E438F74283D}"/>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pl-PL" sz="1600" dirty="0"/>
              <a:t>Storage - </a:t>
            </a:r>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7E3BD155-022D-50A2-65A8-350EFE2E6972}"/>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82EFD96-C1D6-B33D-ED0E-D839FA40BA24}"/>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8B5052C3-32CC-92A0-33D7-915044A4BD91}"/>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E899A41-C06A-CE2B-74E9-3EF7506B5433}"/>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63336E9A-F5EC-9E70-B0BB-E33C370F7BEF}"/>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E7913694-62D8-AFE7-A803-67387E892447}"/>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A09899A5-6650-9B8A-F0F2-391C76127EB3}"/>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5B31624A-AFE1-57AF-D2A9-5F22959BDFE8}"/>
              </a:ext>
            </a:extLst>
          </p:cNvPr>
          <p:cNvPicPr>
            <a:picLocks noChangeAspect="1"/>
          </p:cNvPicPr>
          <p:nvPr/>
        </p:nvPicPr>
        <p:blipFill rotWithShape="1">
          <a:blip r:embed="rId6"/>
          <a:srcRect b="38673"/>
          <a:stretch/>
        </p:blipFill>
        <p:spPr>
          <a:xfrm>
            <a:off x="499531" y="5045818"/>
            <a:ext cx="5456705" cy="1507381"/>
          </a:xfrm>
          <a:prstGeom prst="rect">
            <a:avLst/>
          </a:prstGeom>
        </p:spPr>
      </p:pic>
      <p:sp>
        <p:nvSpPr>
          <p:cNvPr id="22" name="TextBox 21">
            <a:extLst>
              <a:ext uri="{FF2B5EF4-FFF2-40B4-BE49-F238E27FC236}">
                <a16:creationId xmlns:a16="http://schemas.microsoft.com/office/drawing/2014/main" id="{C2F3D8BA-6359-0CCA-5CA4-E734BA6FCDFC}"/>
              </a:ext>
            </a:extLst>
          </p:cNvPr>
          <p:cNvSpPr txBox="1"/>
          <p:nvPr/>
        </p:nvSpPr>
        <p:spPr>
          <a:xfrm>
            <a:off x="6616085" y="1518406"/>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pic>
        <p:nvPicPr>
          <p:cNvPr id="6" name="Picture 5">
            <a:extLst>
              <a:ext uri="{FF2B5EF4-FFF2-40B4-BE49-F238E27FC236}">
                <a16:creationId xmlns:a16="http://schemas.microsoft.com/office/drawing/2014/main" id="{ABCB26AD-6452-3595-ADC2-71FD7504E81B}"/>
              </a:ext>
            </a:extLst>
          </p:cNvPr>
          <p:cNvPicPr>
            <a:picLocks noChangeAspect="1"/>
          </p:cNvPicPr>
          <p:nvPr/>
        </p:nvPicPr>
        <p:blipFill>
          <a:blip r:embed="rId7"/>
          <a:stretch>
            <a:fillRect/>
          </a:stretch>
        </p:blipFill>
        <p:spPr>
          <a:xfrm>
            <a:off x="6616085" y="2051130"/>
            <a:ext cx="5172797" cy="533474"/>
          </a:xfrm>
          <a:prstGeom prst="rect">
            <a:avLst/>
          </a:prstGeom>
        </p:spPr>
      </p:pic>
      <p:pic>
        <p:nvPicPr>
          <p:cNvPr id="8" name="Picture 7">
            <a:extLst>
              <a:ext uri="{FF2B5EF4-FFF2-40B4-BE49-F238E27FC236}">
                <a16:creationId xmlns:a16="http://schemas.microsoft.com/office/drawing/2014/main" id="{3A001DF0-DC6E-C6EB-2148-19039CC216E3}"/>
              </a:ext>
            </a:extLst>
          </p:cNvPr>
          <p:cNvPicPr>
            <a:picLocks noChangeAspect="1"/>
          </p:cNvPicPr>
          <p:nvPr/>
        </p:nvPicPr>
        <p:blipFill>
          <a:blip r:embed="rId8"/>
          <a:stretch>
            <a:fillRect/>
          </a:stretch>
        </p:blipFill>
        <p:spPr>
          <a:xfrm>
            <a:off x="10832852" y="207814"/>
            <a:ext cx="847843" cy="819264"/>
          </a:xfrm>
          <a:prstGeom prst="rect">
            <a:avLst/>
          </a:prstGeom>
        </p:spPr>
      </p:pic>
      <p:pic>
        <p:nvPicPr>
          <p:cNvPr id="13" name="Picture 12">
            <a:extLst>
              <a:ext uri="{FF2B5EF4-FFF2-40B4-BE49-F238E27FC236}">
                <a16:creationId xmlns:a16="http://schemas.microsoft.com/office/drawing/2014/main" id="{84B11C12-9B1C-A008-8AF3-24061137D4DA}"/>
              </a:ext>
            </a:extLst>
          </p:cNvPr>
          <p:cNvPicPr>
            <a:picLocks noChangeAspect="1"/>
          </p:cNvPicPr>
          <p:nvPr/>
        </p:nvPicPr>
        <p:blipFill>
          <a:blip r:embed="rId9"/>
          <a:stretch>
            <a:fillRect/>
          </a:stretch>
        </p:blipFill>
        <p:spPr>
          <a:xfrm>
            <a:off x="10027175" y="288348"/>
            <a:ext cx="640080" cy="640080"/>
          </a:xfrm>
          <a:prstGeom prst="rect">
            <a:avLst/>
          </a:prstGeom>
        </p:spPr>
      </p:pic>
    </p:spTree>
    <p:extLst>
      <p:ext uri="{BB962C8B-B14F-4D97-AF65-F5344CB8AC3E}">
        <p14:creationId xmlns:p14="http://schemas.microsoft.com/office/powerpoint/2010/main" val="40841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E1750-237C-8038-E9A4-C06F344267B8}"/>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3F8BB57F-A608-17BC-2B43-C658EFC6CA3F}"/>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Streaming</a:t>
            </a:r>
          </a:p>
        </p:txBody>
      </p:sp>
      <p:sp>
        <p:nvSpPr>
          <p:cNvPr id="19" name="Zawartość — symbol zastępczy 2">
            <a:extLst>
              <a:ext uri="{FF2B5EF4-FFF2-40B4-BE49-F238E27FC236}">
                <a16:creationId xmlns:a16="http://schemas.microsoft.com/office/drawing/2014/main" id="{893D84FB-FFE6-4130-DA19-7335747F2E45}"/>
              </a:ext>
            </a:extLst>
          </p:cNvPr>
          <p:cNvSpPr>
            <a:spLocks noGrp="1"/>
          </p:cNvSpPr>
          <p:nvPr>
            <p:ph sz="quarter" idx="10"/>
          </p:nvPr>
        </p:nvSpPr>
        <p:spPr>
          <a:xfrm>
            <a:off x="444500" y="1397339"/>
            <a:ext cx="8031986" cy="2424012"/>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A Kafka producer written in Python that sends the raw data </a:t>
            </a:r>
            <a:r>
              <a:rPr lang="pl-PL" dirty="0" err="1">
                <a:latin typeface="Segoe UI" panose="020B0502040204020203" pitchFamily="34" charset="0"/>
                <a:cs typeface="Segoe UI" panose="020B0502040204020203" pitchFamily="34" charset="0"/>
              </a:rPr>
              <a:t>regularly</a:t>
            </a:r>
            <a:r>
              <a:rPr lang="pl-PL"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to Azure Event Hubs</a:t>
            </a:r>
            <a:endParaRPr lang="pl-PL" dirty="0">
              <a:latin typeface="Segoe UI" panose="020B0502040204020203" pitchFamily="34" charset="0"/>
              <a:cs typeface="Segoe UI" panose="020B0502040204020203" pitchFamily="34" charset="0"/>
            </a:endParaRPr>
          </a:p>
          <a:p>
            <a:pPr rtl="0"/>
            <a:r>
              <a:rPr lang="en-US" dirty="0">
                <a:latin typeface="Segoe UI" panose="020B0502040204020203" pitchFamily="34" charset="0"/>
                <a:cs typeface="Segoe UI" panose="020B0502040204020203" pitchFamily="34" charset="0"/>
              </a:rPr>
              <a:t>Producer, scheduler, and application log components are deployed on the same Azure Flask application.</a:t>
            </a:r>
            <a:endParaRPr lang="pl-PL"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47CCD019-59A0-67C1-673E-DBB7AA101275}"/>
              </a:ext>
            </a:extLst>
          </p:cNvPr>
          <p:cNvPicPr>
            <a:picLocks noChangeAspect="1"/>
          </p:cNvPicPr>
          <p:nvPr/>
        </p:nvPicPr>
        <p:blipFill>
          <a:blip r:embed="rId3"/>
          <a:stretch>
            <a:fillRect/>
          </a:stretch>
        </p:blipFill>
        <p:spPr>
          <a:xfrm>
            <a:off x="3401568" y="2464177"/>
            <a:ext cx="5466845" cy="1927468"/>
          </a:xfrm>
          <a:prstGeom prst="rect">
            <a:avLst/>
          </a:prstGeom>
        </p:spPr>
      </p:pic>
      <p:sp>
        <p:nvSpPr>
          <p:cNvPr id="7" name="Zawartość — symbol zastępczy 2">
            <a:extLst>
              <a:ext uri="{FF2B5EF4-FFF2-40B4-BE49-F238E27FC236}">
                <a16:creationId xmlns:a16="http://schemas.microsoft.com/office/drawing/2014/main" id="{9EBB61FB-7DDE-507D-F539-47E0971B0E10}"/>
              </a:ext>
            </a:extLst>
          </p:cNvPr>
          <p:cNvSpPr txBox="1">
            <a:spLocks/>
          </p:cNvSpPr>
          <p:nvPr/>
        </p:nvSpPr>
        <p:spPr>
          <a:xfrm>
            <a:off x="576620" y="4532692"/>
            <a:ext cx="8031986" cy="1100012"/>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A Kafka </a:t>
            </a:r>
            <a:r>
              <a:rPr lang="pl-PL" dirty="0" err="1">
                <a:latin typeface="Segoe UI" panose="020B0502040204020203" pitchFamily="34" charset="0"/>
                <a:cs typeface="Segoe UI" panose="020B0502040204020203" pitchFamily="34" charset="0"/>
              </a:rPr>
              <a:t>consumer</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implemented</a:t>
            </a:r>
            <a:r>
              <a:rPr lang="pl-PL" dirty="0">
                <a:latin typeface="Segoe UI" panose="020B0502040204020203" pitchFamily="34" charset="0"/>
                <a:cs typeface="Segoe UI" panose="020B0502040204020203" pitchFamily="34" charset="0"/>
              </a:rPr>
              <a:t> on </a:t>
            </a:r>
            <a:r>
              <a:rPr lang="pl-PL" dirty="0" err="1">
                <a:latin typeface="Segoe UI" panose="020B0502040204020203" pitchFamily="34" charset="0"/>
                <a:cs typeface="Segoe UI" panose="020B0502040204020203" pitchFamily="34" charset="0"/>
              </a:rPr>
              <a:t>Azure</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Databricks</a:t>
            </a:r>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36A6B93-7E18-5A0B-148D-C703F533FD65}"/>
              </a:ext>
            </a:extLst>
          </p:cNvPr>
          <p:cNvPicPr>
            <a:picLocks noChangeAspect="1"/>
          </p:cNvPicPr>
          <p:nvPr/>
        </p:nvPicPr>
        <p:blipFill>
          <a:blip r:embed="rId4"/>
          <a:stretch>
            <a:fillRect/>
          </a:stretch>
        </p:blipFill>
        <p:spPr>
          <a:xfrm>
            <a:off x="2048256" y="4994425"/>
            <a:ext cx="6820157" cy="1456196"/>
          </a:xfrm>
          <a:prstGeom prst="rect">
            <a:avLst/>
          </a:prstGeom>
        </p:spPr>
      </p:pic>
      <p:pic>
        <p:nvPicPr>
          <p:cNvPr id="2" name="Picture 1">
            <a:extLst>
              <a:ext uri="{FF2B5EF4-FFF2-40B4-BE49-F238E27FC236}">
                <a16:creationId xmlns:a16="http://schemas.microsoft.com/office/drawing/2014/main" id="{A1CE8F5C-2F50-F0DF-4810-380F77CF3242}"/>
              </a:ext>
            </a:extLst>
          </p:cNvPr>
          <p:cNvPicPr>
            <a:picLocks noChangeAspect="1"/>
          </p:cNvPicPr>
          <p:nvPr/>
        </p:nvPicPr>
        <p:blipFill>
          <a:blip r:embed="rId5"/>
          <a:stretch>
            <a:fillRect/>
          </a:stretch>
        </p:blipFill>
        <p:spPr>
          <a:xfrm>
            <a:off x="8197183" y="233588"/>
            <a:ext cx="863909" cy="765489"/>
          </a:xfrm>
          <a:prstGeom prst="rect">
            <a:avLst/>
          </a:prstGeom>
        </p:spPr>
      </p:pic>
      <p:pic>
        <p:nvPicPr>
          <p:cNvPr id="3" name="Picture 2">
            <a:extLst>
              <a:ext uri="{FF2B5EF4-FFF2-40B4-BE49-F238E27FC236}">
                <a16:creationId xmlns:a16="http://schemas.microsoft.com/office/drawing/2014/main" id="{75F0B418-13C5-96C6-0B01-0CF0E662AC78}"/>
              </a:ext>
            </a:extLst>
          </p:cNvPr>
          <p:cNvPicPr>
            <a:picLocks noChangeAspect="1"/>
          </p:cNvPicPr>
          <p:nvPr/>
        </p:nvPicPr>
        <p:blipFill>
          <a:blip r:embed="rId6"/>
          <a:stretch>
            <a:fillRect/>
          </a:stretch>
        </p:blipFill>
        <p:spPr>
          <a:xfrm>
            <a:off x="7352328" y="294771"/>
            <a:ext cx="757187" cy="678998"/>
          </a:xfrm>
          <a:prstGeom prst="rect">
            <a:avLst/>
          </a:prstGeom>
        </p:spPr>
      </p:pic>
      <p:pic>
        <p:nvPicPr>
          <p:cNvPr id="8" name="Picture 7">
            <a:extLst>
              <a:ext uri="{FF2B5EF4-FFF2-40B4-BE49-F238E27FC236}">
                <a16:creationId xmlns:a16="http://schemas.microsoft.com/office/drawing/2014/main" id="{FB4AC908-098F-16EB-5474-EAA772F362B0}"/>
              </a:ext>
            </a:extLst>
          </p:cNvPr>
          <p:cNvPicPr>
            <a:picLocks noChangeAspect="1"/>
          </p:cNvPicPr>
          <p:nvPr/>
        </p:nvPicPr>
        <p:blipFill>
          <a:blip r:embed="rId7"/>
          <a:stretch>
            <a:fillRect/>
          </a:stretch>
        </p:blipFill>
        <p:spPr>
          <a:xfrm>
            <a:off x="10148500" y="220735"/>
            <a:ext cx="1337464" cy="758102"/>
          </a:xfrm>
          <a:prstGeom prst="rect">
            <a:avLst/>
          </a:prstGeom>
        </p:spPr>
      </p:pic>
      <p:pic>
        <p:nvPicPr>
          <p:cNvPr id="14" name="Picture 13">
            <a:extLst>
              <a:ext uri="{FF2B5EF4-FFF2-40B4-BE49-F238E27FC236}">
                <a16:creationId xmlns:a16="http://schemas.microsoft.com/office/drawing/2014/main" id="{750EAF17-694B-2F97-C732-7AEAC61C4F47}"/>
              </a:ext>
            </a:extLst>
          </p:cNvPr>
          <p:cNvPicPr>
            <a:picLocks noChangeAspect="1"/>
          </p:cNvPicPr>
          <p:nvPr/>
        </p:nvPicPr>
        <p:blipFill>
          <a:blip r:embed="rId8"/>
          <a:stretch>
            <a:fillRect/>
          </a:stretch>
        </p:blipFill>
        <p:spPr>
          <a:xfrm>
            <a:off x="9192475" y="233588"/>
            <a:ext cx="773761" cy="751966"/>
          </a:xfrm>
          <a:prstGeom prst="rect">
            <a:avLst/>
          </a:prstGeom>
        </p:spPr>
      </p:pic>
    </p:spTree>
    <p:extLst>
      <p:ext uri="{BB962C8B-B14F-4D97-AF65-F5344CB8AC3E}">
        <p14:creationId xmlns:p14="http://schemas.microsoft.com/office/powerpoint/2010/main" val="36026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47B0C-1A3B-E8BE-11AE-9203CA43D9CD}"/>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33BA125B-B6AA-17EC-7E1F-ED1211400680}"/>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Streaming</a:t>
            </a:r>
          </a:p>
        </p:txBody>
      </p:sp>
      <p:sp>
        <p:nvSpPr>
          <p:cNvPr id="19" name="Zawartość — symbol zastępczy 2">
            <a:extLst>
              <a:ext uri="{FF2B5EF4-FFF2-40B4-BE49-F238E27FC236}">
                <a16:creationId xmlns:a16="http://schemas.microsoft.com/office/drawing/2014/main" id="{3C7235F6-6330-E7B2-B80A-FEC7A292DA2E}"/>
              </a:ext>
            </a:extLst>
          </p:cNvPr>
          <p:cNvSpPr>
            <a:spLocks noGrp="1"/>
          </p:cNvSpPr>
          <p:nvPr>
            <p:ph sz="quarter" idx="10"/>
          </p:nvPr>
        </p:nvSpPr>
        <p:spPr>
          <a:xfrm>
            <a:off x="444500" y="1397339"/>
            <a:ext cx="8031986" cy="1070288"/>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Reading the stream from the beginning.</a:t>
            </a:r>
          </a:p>
          <a:p>
            <a:pPr rtl="0"/>
            <a:r>
              <a:rPr lang="en-US" dirty="0">
                <a:latin typeface="Segoe UI" panose="020B0502040204020203" pitchFamily="34" charset="0"/>
                <a:cs typeface="Segoe UI" panose="020B0502040204020203" pitchFamily="34" charset="0"/>
              </a:rPr>
              <a:t>Converting the key and value to strings</a:t>
            </a:r>
            <a:r>
              <a:rPr lang="pl-PL" dirty="0">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33E0DB27-FADD-AFF3-3BE5-1486349AB1DE}"/>
              </a:ext>
            </a:extLst>
          </p:cNvPr>
          <p:cNvPicPr>
            <a:picLocks noChangeAspect="1"/>
          </p:cNvPicPr>
          <p:nvPr/>
        </p:nvPicPr>
        <p:blipFill>
          <a:blip r:embed="rId3"/>
          <a:stretch>
            <a:fillRect/>
          </a:stretch>
        </p:blipFill>
        <p:spPr>
          <a:xfrm>
            <a:off x="2174842" y="2298057"/>
            <a:ext cx="7316221" cy="3915321"/>
          </a:xfrm>
          <a:prstGeom prst="rect">
            <a:avLst/>
          </a:prstGeom>
        </p:spPr>
      </p:pic>
      <p:pic>
        <p:nvPicPr>
          <p:cNvPr id="2" name="Picture 1">
            <a:extLst>
              <a:ext uri="{FF2B5EF4-FFF2-40B4-BE49-F238E27FC236}">
                <a16:creationId xmlns:a16="http://schemas.microsoft.com/office/drawing/2014/main" id="{6A6DE99A-13A8-1272-DF46-1D10906B32C8}"/>
              </a:ext>
            </a:extLst>
          </p:cNvPr>
          <p:cNvPicPr>
            <a:picLocks noChangeAspect="1"/>
          </p:cNvPicPr>
          <p:nvPr/>
        </p:nvPicPr>
        <p:blipFill>
          <a:blip r:embed="rId4"/>
          <a:stretch>
            <a:fillRect/>
          </a:stretch>
        </p:blipFill>
        <p:spPr>
          <a:xfrm>
            <a:off x="8345140" y="269208"/>
            <a:ext cx="1337464" cy="758102"/>
          </a:xfrm>
          <a:prstGeom prst="rect">
            <a:avLst/>
          </a:prstGeom>
        </p:spPr>
      </p:pic>
      <p:pic>
        <p:nvPicPr>
          <p:cNvPr id="5" name="Picture 4">
            <a:extLst>
              <a:ext uri="{FF2B5EF4-FFF2-40B4-BE49-F238E27FC236}">
                <a16:creationId xmlns:a16="http://schemas.microsoft.com/office/drawing/2014/main" id="{AAD9BAA4-3C1F-8F9F-60A8-180A0C788D3E}"/>
              </a:ext>
            </a:extLst>
          </p:cNvPr>
          <p:cNvPicPr>
            <a:picLocks noChangeAspect="1"/>
          </p:cNvPicPr>
          <p:nvPr/>
        </p:nvPicPr>
        <p:blipFill>
          <a:blip r:embed="rId5"/>
          <a:stretch>
            <a:fillRect/>
          </a:stretch>
        </p:blipFill>
        <p:spPr>
          <a:xfrm>
            <a:off x="9856354" y="145906"/>
            <a:ext cx="773761" cy="751966"/>
          </a:xfrm>
          <a:prstGeom prst="rect">
            <a:avLst/>
          </a:prstGeom>
        </p:spPr>
      </p:pic>
      <p:pic>
        <p:nvPicPr>
          <p:cNvPr id="7" name="Picture 6">
            <a:extLst>
              <a:ext uri="{FF2B5EF4-FFF2-40B4-BE49-F238E27FC236}">
                <a16:creationId xmlns:a16="http://schemas.microsoft.com/office/drawing/2014/main" id="{922E5E81-0DEC-61EA-A043-573DDE2B8B54}"/>
              </a:ext>
            </a:extLst>
          </p:cNvPr>
          <p:cNvPicPr>
            <a:picLocks noChangeAspect="1"/>
          </p:cNvPicPr>
          <p:nvPr/>
        </p:nvPicPr>
        <p:blipFill>
          <a:blip r:embed="rId6"/>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21130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63FEF-A76D-8391-5F82-64DD4EFBA33F}"/>
            </a:ext>
          </a:extLst>
        </p:cNvPr>
        <p:cNvGrpSpPr/>
        <p:nvPr/>
      </p:nvGrpSpPr>
      <p:grpSpPr>
        <a:xfrm>
          <a:off x="0" y="0"/>
          <a:ext cx="0" cy="0"/>
          <a:chOff x="0" y="0"/>
          <a:chExt cx="0" cy="0"/>
        </a:xfrm>
      </p:grpSpPr>
      <p:sp>
        <p:nvSpPr>
          <p:cNvPr id="4" name="Tytuł 3">
            <a:extLst>
              <a:ext uri="{FF2B5EF4-FFF2-40B4-BE49-F238E27FC236}">
                <a16:creationId xmlns:a16="http://schemas.microsoft.com/office/drawing/2014/main" id="{919A7370-347D-8329-E0BB-D61D7707D3E7}"/>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pl-PL" sz="2600" b="1" dirty="0"/>
              <a:t>Processing</a:t>
            </a:r>
          </a:p>
        </p:txBody>
      </p:sp>
      <p:pic>
        <p:nvPicPr>
          <p:cNvPr id="7" name="Picture 6">
            <a:extLst>
              <a:ext uri="{FF2B5EF4-FFF2-40B4-BE49-F238E27FC236}">
                <a16:creationId xmlns:a16="http://schemas.microsoft.com/office/drawing/2014/main" id="{31DB956B-CDB8-82DB-1620-E543438D6258}"/>
              </a:ext>
            </a:extLst>
          </p:cNvPr>
          <p:cNvPicPr>
            <a:picLocks noChangeAspect="1"/>
          </p:cNvPicPr>
          <p:nvPr/>
        </p:nvPicPr>
        <p:blipFill>
          <a:blip r:embed="rId3"/>
          <a:stretch>
            <a:fillRect/>
          </a:stretch>
        </p:blipFill>
        <p:spPr>
          <a:xfrm>
            <a:off x="2039264" y="1374857"/>
            <a:ext cx="7552208" cy="5052534"/>
          </a:xfrm>
          <a:prstGeom prst="rect">
            <a:avLst/>
          </a:prstGeom>
        </p:spPr>
      </p:pic>
      <p:pic>
        <p:nvPicPr>
          <p:cNvPr id="8" name="Picture 7">
            <a:extLst>
              <a:ext uri="{FF2B5EF4-FFF2-40B4-BE49-F238E27FC236}">
                <a16:creationId xmlns:a16="http://schemas.microsoft.com/office/drawing/2014/main" id="{3FEF7654-1E3E-C9E4-2413-61F2672634D9}"/>
              </a:ext>
            </a:extLst>
          </p:cNvPr>
          <p:cNvPicPr>
            <a:picLocks noChangeAspect="1"/>
          </p:cNvPicPr>
          <p:nvPr/>
        </p:nvPicPr>
        <p:blipFill>
          <a:blip r:embed="rId4"/>
          <a:stretch>
            <a:fillRect/>
          </a:stretch>
        </p:blipFill>
        <p:spPr>
          <a:xfrm>
            <a:off x="10890008" y="145906"/>
            <a:ext cx="790685" cy="800212"/>
          </a:xfrm>
          <a:prstGeom prst="rect">
            <a:avLst/>
          </a:prstGeom>
        </p:spPr>
      </p:pic>
    </p:spTree>
    <p:extLst>
      <p:ext uri="{BB962C8B-B14F-4D97-AF65-F5344CB8AC3E}">
        <p14:creationId xmlns:p14="http://schemas.microsoft.com/office/powerpoint/2010/main" val="3512459150"/>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754</TotalTime>
  <Words>3757</Words>
  <Application>Microsoft Office PowerPoint</Application>
  <PresentationFormat>Widescreen</PresentationFormat>
  <Paragraphs>242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Segoe UI</vt:lpstr>
      <vt:lpstr>Segoe UI Semibold</vt:lpstr>
      <vt:lpstr>Söhne</vt:lpstr>
      <vt:lpstr>Wingdings</vt:lpstr>
      <vt:lpstr>Motyw pakietu Office</vt:lpstr>
      <vt:lpstr>Processing Data on Air Pollution in Europe on a Modern Data Platform</vt:lpstr>
      <vt:lpstr>Air Pollution: Defining the Problem</vt:lpstr>
      <vt:lpstr>Data Source – Open Weather API</vt:lpstr>
      <vt:lpstr>Steps – Modern Data Platform</vt:lpstr>
      <vt:lpstr>Ingest</vt:lpstr>
      <vt:lpstr>Storage - Creating a Docker container with Databricks CLI, Copying Files to Databricks.</vt:lpstr>
      <vt:lpstr>Streaming</vt:lpstr>
      <vt:lpstr>Streaming</vt:lpstr>
      <vt:lpstr>Processing</vt:lpstr>
      <vt:lpstr>Storage (again)</vt:lpstr>
      <vt:lpstr>Processing</vt:lpstr>
      <vt:lpstr>Analysis</vt:lpstr>
      <vt:lpstr>Analysis</vt:lpstr>
      <vt:lpstr>Analysis</vt:lpstr>
      <vt:lpstr>Analysis</vt:lpstr>
      <vt:lpstr>Serving Layer – Azure SQL Database</vt:lpstr>
      <vt:lpstr>Serving Layer – Presentation in Azure Application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Ślusarczyk Piotr</cp:lastModifiedBy>
  <cp:revision>89</cp:revision>
  <dcterms:created xsi:type="dcterms:W3CDTF">2023-12-25T10:46:21Z</dcterms:created>
  <dcterms:modified xsi:type="dcterms:W3CDTF">2024-03-26T12:59:41Z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