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9" r:id="rId5"/>
    <p:sldId id="267" r:id="rId6"/>
    <p:sldId id="262" r:id="rId7"/>
    <p:sldId id="268" r:id="rId8"/>
    <p:sldId id="266" r:id="rId9"/>
    <p:sldId id="270" r:id="rId10"/>
    <p:sldId id="273" r:id="rId11"/>
    <p:sldId id="271" r:id="rId12"/>
    <p:sldId id="275" r:id="rId13"/>
    <p:sldId id="274" r:id="rId14"/>
    <p:sldId id="277" r:id="rId15"/>
    <p:sldId id="276" r:id="rId16"/>
    <p:sldId id="265" r:id="rId17"/>
    <p:sldId id="272" r:id="rId18"/>
    <p:sldId id="264" r:id="rId19"/>
    <p:sldId id="263" r:id="rId20"/>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006" autoAdjust="0"/>
    <p:restoredTop sz="94692"/>
  </p:normalViewPr>
  <p:slideViewPr>
    <p:cSldViewPr snapToGrid="0" snapToObjects="1">
      <p:cViewPr>
        <p:scale>
          <a:sx n="150" d="100"/>
          <a:sy n="150" d="100"/>
        </p:scale>
        <p:origin x="72" y="3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pl-PL" noProof="0" dirty="0"/>
            <a:t>Database </a:t>
          </a:r>
          <a:r>
            <a:rPr lang="pl-PL" noProof="0" dirty="0" err="1"/>
            <a:t>Attachment</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pl-PL" b="0" i="0" dirty="0"/>
            <a:t>Data </a:t>
          </a:r>
          <a:r>
            <a:rPr lang="en-US" b="0" i="0" dirty="0"/>
            <a:t>C</a:t>
          </a:r>
          <a:r>
            <a:rPr lang="pl-PL" b="0" i="0" dirty="0" err="1"/>
            <a:t>leaning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Data Transfer</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Optimizing Data Storage</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kern="1200" noProof="0" dirty="0"/>
            <a:t>Database </a:t>
          </a:r>
          <a:r>
            <a:rPr lang="pl-PL" sz="1200" kern="1200" noProof="0" dirty="0" err="1"/>
            <a:t>Attachment</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pl-PL" sz="1200" b="0" i="0" kern="1200" dirty="0"/>
            <a:t>Data </a:t>
          </a:r>
          <a:r>
            <a:rPr lang="en-US" sz="1200" b="0" i="0" kern="1200" dirty="0"/>
            <a:t>C</a:t>
          </a:r>
          <a:r>
            <a:rPr lang="pl-PL" sz="1200" b="0" i="0" kern="1200" dirty="0" err="1"/>
            <a:t>leaning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Data Transfer</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Optimizing Data Storage</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26.12.2023</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0.38’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a:t>0.47’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an analysis aimed at identifying the top 5 active users on Stack Overflow by post count, along with their most engaged tags. I’ve used Spark to filter and process posts, and then to count and rank user activity. By exploding the tags column, I ensured each tag associated with a post was considered individually, which allowed me to determine the most common tags per user.</a:t>
            </a:r>
          </a:p>
          <a:p>
            <a:pPr algn="just"/>
            <a:endParaRPr lang="en-US" dirty="0"/>
          </a:p>
          <a:p>
            <a:pPr algn="just"/>
            <a:r>
              <a:rPr lang="en-US" dirty="0"/>
              <a:t>After aggregating the total post counts and the most active tags for each user, I joined this data with the users' details to provide a more comprehensive view. The result of this join operation gave me a table showcasing users' display names, their total post counts, and their primary tags.</a:t>
            </a:r>
          </a:p>
          <a:p>
            <a:pPr algn="just"/>
            <a:endParaRPr lang="en-US" dirty="0"/>
          </a:p>
          <a:p>
            <a:pPr algn="just"/>
            <a:r>
              <a:rPr lang="en-US" dirty="0"/>
              <a:t>Finally, I visualized this data using Python's matplotlib and pandas libraries to create the pie chart you see here. This chart  highlights the proportion of contributions from each of the top users.</a:t>
            </a:r>
          </a:p>
          <a:p>
            <a:pPr algn="just"/>
            <a:endParaRPr lang="en-US" dirty="0"/>
          </a:p>
          <a:p>
            <a:pPr algn="just"/>
            <a:r>
              <a:rPr lang="en-US"/>
              <a:t>1.75 ‘</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3968523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2684082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defPPr>
              <a:defRPr lang="pl-PL"/>
            </a:defPPr>
          </a:lstStyle>
          <a:p>
            <a:pPr rtl="0"/>
            <a:endParaRPr lang="pl-PL"/>
          </a:p>
        </p:txBody>
      </p:sp>
      <p:sp>
        <p:nvSpPr>
          <p:cNvPr id="4" name="Numer slajdu — symbol zastępczy 3"/>
          <p:cNvSpPr>
            <a:spLocks noGrp="1"/>
          </p:cNvSpPr>
          <p:nvPr>
            <p:ph type="sldNum" sz="quarter" idx="5"/>
          </p:nvPr>
        </p:nvSpPr>
        <p:spPr/>
        <p:txBody>
          <a:bodyPr rtlCol="0"/>
          <a:lstStyle>
            <a:defPPr>
              <a:defRPr lang="pl-PL"/>
            </a:defP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26642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1.23’</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we'll be using for our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1.25’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a:t>
            </a:r>
            <a:r>
              <a:rPr lang="en-US" sz="900" dirty="0" err="1"/>
              <a:t>capytured</a:t>
            </a:r>
            <a:r>
              <a:rPr lang="en-US" sz="900" dirty="0"/>
              <a:t>,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a:t>1.98’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below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a:t>1.15’</a:t>
            </a:r>
            <a:endParaRPr lang="pl-PL"/>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I'm detailing the efficient process of exporting data from SQL Server to CSV and then compressing it for optimal transfer speed.</a:t>
            </a:r>
          </a:p>
          <a:p>
            <a:endParaRPr lang="en-US" dirty="0"/>
          </a:p>
          <a:p>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endParaRPr lang="en-US" dirty="0"/>
          </a:p>
          <a:p>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endParaRPr lang="en-US" dirty="0"/>
          </a:p>
          <a:p>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endParaRPr lang="en-US" dirty="0"/>
          </a:p>
          <a:p>
            <a:r>
              <a:rPr lang="en-US" dirty="0"/>
              <a:t>1.54’</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71496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a:t>1.17’</a:t>
            </a:r>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2715893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26.12.2023</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26.12.2023</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26.12.2023</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 Id="rId9" Type="http://schemas.openxmlformats.org/officeDocument/2006/relationships/image" Target="../media/image42.svg"/></Relationships>
</file>

<file path=ppt/slides/_rels/slide16.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Analyzing the StackOverflow2013 Database from 2008 to 2013</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5" y="3390528"/>
              <a:ext cx="1956303"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4AF747B1-C90C-9A4C-610F-B39799D6DCA3}"/>
              </a:ext>
            </a:extLst>
          </p:cNvPr>
          <p:cNvPicPr>
            <a:picLocks noChangeAspect="1"/>
          </p:cNvPicPr>
          <p:nvPr/>
        </p:nvPicPr>
        <p:blipFill>
          <a:blip r:embed="rId3"/>
          <a:stretch>
            <a:fillRect/>
          </a:stretch>
        </p:blipFill>
        <p:spPr>
          <a:xfrm>
            <a:off x="444500" y="1173337"/>
            <a:ext cx="4330210" cy="5413730"/>
          </a:xfrm>
          <a:prstGeom prst="rect">
            <a:avLst/>
          </a:prstGeom>
        </p:spPr>
      </p:pic>
      <p:pic>
        <p:nvPicPr>
          <p:cNvPr id="6" name="Picture 5">
            <a:extLst>
              <a:ext uri="{FF2B5EF4-FFF2-40B4-BE49-F238E27FC236}">
                <a16:creationId xmlns:a16="http://schemas.microsoft.com/office/drawing/2014/main" id="{38525782-1796-91EC-2FB4-0011A6F8571E}"/>
              </a:ext>
            </a:extLst>
          </p:cNvPr>
          <p:cNvPicPr>
            <a:picLocks noChangeAspect="1"/>
          </p:cNvPicPr>
          <p:nvPr/>
        </p:nvPicPr>
        <p:blipFill>
          <a:blip r:embed="rId4"/>
          <a:stretch>
            <a:fillRect/>
          </a:stretch>
        </p:blipFill>
        <p:spPr>
          <a:xfrm>
            <a:off x="6903382" y="1173337"/>
            <a:ext cx="3881022" cy="2476877"/>
          </a:xfrm>
          <a:prstGeom prst="rect">
            <a:avLst/>
          </a:prstGeom>
        </p:spPr>
      </p:pic>
      <p:pic>
        <p:nvPicPr>
          <p:cNvPr id="1026" name="Picture 2">
            <a:extLst>
              <a:ext uri="{FF2B5EF4-FFF2-40B4-BE49-F238E27FC236}">
                <a16:creationId xmlns:a16="http://schemas.microsoft.com/office/drawing/2014/main" id="{58732892-A8E3-CBA1-605D-E93FE9A04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8" y="3848100"/>
            <a:ext cx="3210447" cy="285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Tworzenie mapy umysłu</a:t>
            </a: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rtlCol="0">
            <a:noAutofit/>
          </a:bodyPr>
          <a:lstStyle>
            <a:defPPr>
              <a:defRPr lang="pl-PL"/>
            </a:defPPr>
          </a:lstStyle>
          <a:p>
            <a:pPr marL="0" indent="0" rtl="0">
              <a:spcAft>
                <a:spcPts val="1200"/>
              </a:spcAft>
              <a:buNone/>
            </a:pPr>
            <a:r>
              <a:rPr lang="pl-PL" sz="1600" dirty="0">
                <a:latin typeface="Segoe UI" panose="020B0502040204020203" pitchFamily="34" charset="0"/>
                <a:cs typeface="Segoe UI" panose="020B0502040204020203" pitchFamily="34" charset="0"/>
              </a:rPr>
              <a:t>Mapy umysłów to doskonały sposób na:</a:t>
            </a:r>
          </a:p>
          <a:p>
            <a:pPr rtl="0"/>
            <a:r>
              <a:rPr lang="pl-PL" sz="1600" dirty="0">
                <a:latin typeface="Segoe UI" panose="020B0502040204020203" pitchFamily="34" charset="0"/>
                <a:cs typeface="Segoe UI" panose="020B0502040204020203" pitchFamily="34" charset="0"/>
              </a:rPr>
              <a:t>Kierowanie kreatywnością</a:t>
            </a:r>
          </a:p>
          <a:p>
            <a:pPr rtl="0"/>
            <a:r>
              <a:rPr lang="pl-PL" sz="1600" dirty="0">
                <a:latin typeface="Segoe UI" panose="020B0502040204020203" pitchFamily="34" charset="0"/>
                <a:cs typeface="Segoe UI" panose="020B0502040204020203" pitchFamily="34" charset="0"/>
              </a:rPr>
              <a:t>Generowanie pomysłów</a:t>
            </a:r>
          </a:p>
          <a:p>
            <a:pPr rtl="0"/>
            <a:r>
              <a:rPr lang="pl-PL" sz="1600" dirty="0">
                <a:latin typeface="Segoe UI" panose="020B0502040204020203" pitchFamily="34" charset="0"/>
                <a:cs typeface="Segoe UI" panose="020B0502040204020203" pitchFamily="34" charset="0"/>
              </a:rPr>
              <a:t>Zobacz relacje wizualne</a:t>
            </a:r>
          </a:p>
          <a:p>
            <a:pPr rtl="0"/>
            <a:r>
              <a:rPr lang="pl-PL" sz="1600" dirty="0">
                <a:latin typeface="Segoe UI" panose="020B0502040204020203" pitchFamily="34" charset="0"/>
                <a:cs typeface="Segoe UI" panose="020B0502040204020203" pitchFamily="34" charset="0"/>
              </a:rPr>
              <a:t>Ulepszanie pamięci</a:t>
            </a:r>
          </a:p>
        </p:txBody>
      </p:sp>
      <p:grpSp>
        <p:nvGrpSpPr>
          <p:cNvPr id="6" name="Grupa 5" descr="okręgi połączone liniami i polami tekstowymi">
            <a:extLst>
              <a:ext uri="{FF2B5EF4-FFF2-40B4-BE49-F238E27FC236}">
                <a16:creationId xmlns:a16="http://schemas.microsoft.com/office/drawing/2014/main" id="{6A2CDB1F-3214-48AA-BFD2-B07A50E4AA07}"/>
              </a:ext>
            </a:extLst>
          </p:cNvPr>
          <p:cNvGrpSpPr/>
          <p:nvPr/>
        </p:nvGrpSpPr>
        <p:grpSpPr>
          <a:xfrm>
            <a:off x="6083842" y="1939633"/>
            <a:ext cx="5578513" cy="4068301"/>
            <a:chOff x="6083842" y="1939633"/>
            <a:chExt cx="5578513" cy="4068301"/>
          </a:xfrm>
        </p:grpSpPr>
        <p:cxnSp>
          <p:nvCxnSpPr>
            <p:cNvPr id="38" name="Łącznik prosty 37" descr="linia prosta">
              <a:extLst>
                <a:ext uri="{FF2B5EF4-FFF2-40B4-BE49-F238E27FC236}">
                  <a16:creationId xmlns:a16="http://schemas.microsoft.com/office/drawing/2014/main" id="{EBF39178-FA58-8C4F-ABB2-4549B9630313}"/>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43" name="Łącznik prosty 42" descr="linia prosta">
              <a:extLst>
                <a:ext uri="{FF2B5EF4-FFF2-40B4-BE49-F238E27FC236}">
                  <a16:creationId xmlns:a16="http://schemas.microsoft.com/office/drawing/2014/main" id="{57A3E56E-E685-2247-8CF5-4CD8E329F880}"/>
                </a:ext>
              </a:extLst>
            </p:cNvPr>
            <p:cNvCxnSpPr>
              <a:cxnSpLocks/>
              <a:stCxn id="4" idx="3"/>
              <a:endCxn id="24" idx="2"/>
            </p:cNvCxnSpPr>
            <p:nvPr/>
          </p:nvCxnSpPr>
          <p:spPr>
            <a:xfrm>
              <a:off x="9479047" y="2769592"/>
              <a:ext cx="883263" cy="80218"/>
            </a:xfrm>
            <a:prstGeom prst="line">
              <a:avLst/>
            </a:prstGeom>
            <a:ln/>
          </p:spPr>
          <p:style>
            <a:lnRef idx="3">
              <a:schemeClr val="dk1"/>
            </a:lnRef>
            <a:fillRef idx="0">
              <a:schemeClr val="dk1"/>
            </a:fillRef>
            <a:effectRef idx="2">
              <a:schemeClr val="dk1"/>
            </a:effectRef>
            <a:fontRef idx="minor">
              <a:schemeClr val="tx1"/>
            </a:fontRef>
          </p:style>
        </p:cxnSp>
        <p:sp>
          <p:nvSpPr>
            <p:cNvPr id="51" name="Pole tekstowe 50">
              <a:extLst>
                <a:ext uri="{FF2B5EF4-FFF2-40B4-BE49-F238E27FC236}">
                  <a16:creationId xmlns:a16="http://schemas.microsoft.com/office/drawing/2014/main" id="{48272FE1-75CB-0A48-BF49-55403326D012}"/>
                </a:ext>
              </a:extLst>
            </p:cNvPr>
            <p:cNvSpPr txBox="1"/>
            <p:nvPr/>
          </p:nvSpPr>
          <p:spPr>
            <a:xfrm>
              <a:off x="6083842" y="3410881"/>
              <a:ext cx="1198880" cy="369332"/>
            </a:xfrm>
            <a:prstGeom prst="rect">
              <a:avLst/>
            </a:prstGeom>
            <a:noFill/>
          </p:spPr>
          <p:txBody>
            <a:bodyPr wrap="square" rtlCol="0">
              <a:spAutoFit/>
            </a:bodyPr>
            <a:lstStyle>
              <a:defPPr>
                <a:defRPr lang="pl-PL"/>
              </a:defPPr>
            </a:lstStyle>
            <a:p>
              <a:pPr algn="ctr" rtl="0"/>
              <a:r>
                <a:rPr lang="pl-PL"/>
                <a:t>Temat</a:t>
              </a:r>
            </a:p>
          </p:txBody>
        </p:sp>
        <p:sp>
          <p:nvSpPr>
            <p:cNvPr id="52" name="Pole tekstowe 51">
              <a:extLst>
                <a:ext uri="{FF2B5EF4-FFF2-40B4-BE49-F238E27FC236}">
                  <a16:creationId xmlns:a16="http://schemas.microsoft.com/office/drawing/2014/main" id="{F771F1C7-AB37-324D-ADD0-2CF4D1A43248}"/>
                </a:ext>
              </a:extLst>
            </p:cNvPr>
            <p:cNvSpPr txBox="1"/>
            <p:nvPr/>
          </p:nvSpPr>
          <p:spPr>
            <a:xfrm>
              <a:off x="6850804" y="5320732"/>
              <a:ext cx="1444180" cy="369332"/>
            </a:xfrm>
            <a:prstGeom prst="rect">
              <a:avLst/>
            </a:prstGeom>
            <a:noFill/>
          </p:spPr>
          <p:txBody>
            <a:bodyPr wrap="square" rtlCol="0">
              <a:spAutoFit/>
            </a:bodyPr>
            <a:lstStyle>
              <a:defPPr>
                <a:defRPr lang="pl-PL"/>
              </a:defPPr>
            </a:lstStyle>
            <a:p>
              <a:pPr algn="ctr" rtl="0"/>
              <a:r>
                <a:rPr lang="pl-PL" dirty="0"/>
                <a:t>Publiczność</a:t>
              </a:r>
            </a:p>
          </p:txBody>
        </p:sp>
        <p:sp>
          <p:nvSpPr>
            <p:cNvPr id="53" name="Pole tekstowe 52">
              <a:extLst>
                <a:ext uri="{FF2B5EF4-FFF2-40B4-BE49-F238E27FC236}">
                  <a16:creationId xmlns:a16="http://schemas.microsoft.com/office/drawing/2014/main" id="{FC2C85F7-0B15-3146-A85D-9D5064D8AF53}"/>
                </a:ext>
              </a:extLst>
            </p:cNvPr>
            <p:cNvSpPr txBox="1"/>
            <p:nvPr/>
          </p:nvSpPr>
          <p:spPr>
            <a:xfrm>
              <a:off x="9357496" y="5638602"/>
              <a:ext cx="1666832" cy="369332"/>
            </a:xfrm>
            <a:prstGeom prst="rect">
              <a:avLst/>
            </a:prstGeom>
            <a:noFill/>
          </p:spPr>
          <p:txBody>
            <a:bodyPr wrap="square" rtlCol="0">
              <a:spAutoFit/>
            </a:bodyPr>
            <a:lstStyle>
              <a:defPPr>
                <a:defRPr lang="pl-PL"/>
              </a:defPPr>
            </a:lstStyle>
            <a:p>
              <a:pPr algn="ctr" rtl="0"/>
              <a:r>
                <a:rPr lang="pl-PL" dirty="0"/>
                <a:t>Wizualizacje</a:t>
              </a:r>
            </a:p>
          </p:txBody>
        </p:sp>
        <p:sp>
          <p:nvSpPr>
            <p:cNvPr id="54" name="Pole tekstowe 53">
              <a:extLst>
                <a:ext uri="{FF2B5EF4-FFF2-40B4-BE49-F238E27FC236}">
                  <a16:creationId xmlns:a16="http://schemas.microsoft.com/office/drawing/2014/main" id="{BBE03795-3996-114F-98B3-F3BF83918F72}"/>
                </a:ext>
              </a:extLst>
            </p:cNvPr>
            <p:cNvSpPr txBox="1"/>
            <p:nvPr/>
          </p:nvSpPr>
          <p:spPr>
            <a:xfrm>
              <a:off x="9981835" y="3412384"/>
              <a:ext cx="1680520" cy="369332"/>
            </a:xfrm>
            <a:prstGeom prst="rect">
              <a:avLst/>
            </a:prstGeom>
            <a:noFill/>
          </p:spPr>
          <p:txBody>
            <a:bodyPr wrap="square" rtlCol="0">
              <a:spAutoFit/>
            </a:bodyPr>
            <a:lstStyle>
              <a:defPPr>
                <a:defRPr lang="pl-PL"/>
              </a:defPPr>
            </a:lstStyle>
            <a:p>
              <a:pPr algn="ctr" rtl="0"/>
              <a:r>
                <a:rPr lang="pl-PL" dirty="0"/>
                <a:t>Harmonogram</a:t>
              </a:r>
            </a:p>
          </p:txBody>
        </p:sp>
        <p:grpSp>
          <p:nvGrpSpPr>
            <p:cNvPr id="18" name="Grupa 17" descr="kształt owalny">
              <a:extLst>
                <a:ext uri="{FF2B5EF4-FFF2-40B4-BE49-F238E27FC236}">
                  <a16:creationId xmlns:a16="http://schemas.microsoft.com/office/drawing/2014/main" id="{ECFD3AB4-8567-F64A-931A-884605910C8C}"/>
                </a:ext>
              </a:extLst>
            </p:cNvPr>
            <p:cNvGrpSpPr/>
            <p:nvPr/>
          </p:nvGrpSpPr>
          <p:grpSpPr>
            <a:xfrm>
              <a:off x="9681281" y="4575965"/>
              <a:ext cx="1000125" cy="1000125"/>
              <a:chOff x="8020616" y="4546722"/>
              <a:chExt cx="1000125" cy="1000125"/>
            </a:xfrm>
          </p:grpSpPr>
          <p:sp>
            <p:nvSpPr>
              <p:cNvPr id="15" name="Owal 14">
                <a:extLst>
                  <a:ext uri="{FF2B5EF4-FFF2-40B4-BE49-F238E27FC236}">
                    <a16:creationId xmlns:a16="http://schemas.microsoft.com/office/drawing/2014/main" id="{C960BA12-D7C4-DA46-84DD-5ECD1CE38B73}"/>
                  </a:ext>
                </a:extLst>
              </p:cNvPr>
              <p:cNvSpPr/>
              <p:nvPr/>
            </p:nvSpPr>
            <p:spPr>
              <a:xfrm>
                <a:off x="8020616" y="4546722"/>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17" name="Grafika 16" descr="Paleta z pełnym wypełnieniem">
                <a:extLst>
                  <a:ext uri="{FF2B5EF4-FFF2-40B4-BE49-F238E27FC236}">
                    <a16:creationId xmlns:a16="http://schemas.microsoft.com/office/drawing/2014/main" id="{42F89624-492D-7F40-B8A0-CB541B3E4C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743" y="4693992"/>
                <a:ext cx="734624" cy="734624"/>
              </a:xfrm>
              <a:prstGeom prst="rect">
                <a:avLst/>
              </a:prstGeom>
            </p:spPr>
          </p:pic>
        </p:grpSp>
        <p:grpSp>
          <p:nvGrpSpPr>
            <p:cNvPr id="61" name="Grupa 60" descr="kształt owalny">
              <a:extLst>
                <a:ext uri="{FF2B5EF4-FFF2-40B4-BE49-F238E27FC236}">
                  <a16:creationId xmlns:a16="http://schemas.microsoft.com/office/drawing/2014/main" id="{39FEF4FB-AF2E-6B40-A9B6-BA373EE4D864}"/>
                </a:ext>
              </a:extLst>
            </p:cNvPr>
            <p:cNvGrpSpPr/>
            <p:nvPr/>
          </p:nvGrpSpPr>
          <p:grpSpPr>
            <a:xfrm>
              <a:off x="6191627" y="2349747"/>
              <a:ext cx="1000125" cy="1000125"/>
              <a:chOff x="6541679" y="2594623"/>
              <a:chExt cx="1000125" cy="1000125"/>
            </a:xfrm>
          </p:grpSpPr>
          <p:sp>
            <p:nvSpPr>
              <p:cNvPr id="5" name="Owal 4">
                <a:extLst>
                  <a:ext uri="{FF2B5EF4-FFF2-40B4-BE49-F238E27FC236}">
                    <a16:creationId xmlns:a16="http://schemas.microsoft.com/office/drawing/2014/main" id="{C49E76DC-66CA-6C49-84B5-F69B568F4BD4}"/>
                  </a:ext>
                </a:extLst>
              </p:cNvPr>
              <p:cNvSpPr/>
              <p:nvPr/>
            </p:nvSpPr>
            <p:spPr>
              <a:xfrm>
                <a:off x="6541679" y="2594623"/>
                <a:ext cx="1000125" cy="10001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46" name="Grafika 45" descr="Sieć z pełnym wypełnieniem">
                <a:extLst>
                  <a:ext uri="{FF2B5EF4-FFF2-40B4-BE49-F238E27FC236}">
                    <a16:creationId xmlns:a16="http://schemas.microsoft.com/office/drawing/2014/main" id="{6B844E82-589B-724D-88B8-80A5AC31BA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2203" y="2749924"/>
                <a:ext cx="679076" cy="679076"/>
              </a:xfrm>
              <a:prstGeom prst="rect">
                <a:avLst/>
              </a:prstGeom>
            </p:spPr>
          </p:pic>
        </p:grpSp>
        <p:grpSp>
          <p:nvGrpSpPr>
            <p:cNvPr id="59" name="Grupa 58" descr="kształt owalny">
              <a:extLst>
                <a:ext uri="{FF2B5EF4-FFF2-40B4-BE49-F238E27FC236}">
                  <a16:creationId xmlns:a16="http://schemas.microsoft.com/office/drawing/2014/main" id="{8238D7F6-2353-974E-B1A8-433BA4397E38}"/>
                </a:ext>
              </a:extLst>
            </p:cNvPr>
            <p:cNvGrpSpPr/>
            <p:nvPr/>
          </p:nvGrpSpPr>
          <p:grpSpPr>
            <a:xfrm>
              <a:off x="10362310" y="2349747"/>
              <a:ext cx="1000125" cy="1000125"/>
              <a:chOff x="9894488" y="2594623"/>
              <a:chExt cx="1000125" cy="1000125"/>
            </a:xfrm>
          </p:grpSpPr>
          <p:sp>
            <p:nvSpPr>
              <p:cNvPr id="24" name="Owal 23">
                <a:extLst>
                  <a:ext uri="{FF2B5EF4-FFF2-40B4-BE49-F238E27FC236}">
                    <a16:creationId xmlns:a16="http://schemas.microsoft.com/office/drawing/2014/main" id="{75D17ED6-2E33-5E41-85C1-E372037A35B9}"/>
                  </a:ext>
                </a:extLst>
              </p:cNvPr>
              <p:cNvSpPr/>
              <p:nvPr/>
            </p:nvSpPr>
            <p:spPr>
              <a:xfrm>
                <a:off x="9894488" y="2594623"/>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50" name="Grafika 49" descr="Układanka z pełnym wypełnieniem">
                <a:extLst>
                  <a:ext uri="{FF2B5EF4-FFF2-40B4-BE49-F238E27FC236}">
                    <a16:creationId xmlns:a16="http://schemas.microsoft.com/office/drawing/2014/main" id="{58833E66-7547-3644-B141-E32CDA4EB5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34357" y="2751389"/>
                <a:ext cx="724630" cy="724626"/>
              </a:xfrm>
              <a:prstGeom prst="rect">
                <a:avLst/>
              </a:prstGeom>
            </p:spPr>
          </p:pic>
        </p:grpSp>
        <p:sp>
          <p:nvSpPr>
            <p:cNvPr id="69" name="Owal 68" descr="kształt owalny">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4" name="Pole tekstowe 3">
              <a:extLst>
                <a:ext uri="{FF2B5EF4-FFF2-40B4-BE49-F238E27FC236}">
                  <a16:creationId xmlns:a16="http://schemas.microsoft.com/office/drawing/2014/main" id="{2F74BA11-D7D9-3148-9CCC-AEFDD6554B4F}"/>
                </a:ext>
              </a:extLst>
            </p:cNvPr>
            <p:cNvSpPr txBox="1"/>
            <p:nvPr/>
          </p:nvSpPr>
          <p:spPr>
            <a:xfrm>
              <a:off x="8049035" y="2446426"/>
              <a:ext cx="1430012" cy="646331"/>
            </a:xfrm>
            <a:prstGeom prst="rect">
              <a:avLst/>
            </a:prstGeom>
            <a:noFill/>
          </p:spPr>
          <p:txBody>
            <a:bodyPr wrap="square" rtlCol="0">
              <a:spAutoFit/>
            </a:bodyPr>
            <a:lstStyle>
              <a:defPPr>
                <a:defRPr lang="pl-PL"/>
              </a:defPPr>
            </a:lstStyle>
            <a:p>
              <a:pPr algn="ctr" rtl="0"/>
              <a:r>
                <a:rPr lang="pl-PL" dirty="0">
                  <a:solidFill>
                    <a:schemeClr val="bg1"/>
                  </a:solidFill>
                </a:rPr>
                <a:t>Prezentacja produktu</a:t>
              </a:r>
            </a:p>
          </p:txBody>
        </p:sp>
        <p:cxnSp>
          <p:nvCxnSpPr>
            <p:cNvPr id="30" name="Łącznik prosty 29" descr="linia prosta">
              <a:extLst>
                <a:ext uri="{FF2B5EF4-FFF2-40B4-BE49-F238E27FC236}">
                  <a16:creationId xmlns:a16="http://schemas.microsoft.com/office/drawing/2014/main" id="{BEC97C4A-D38A-A44D-ADDA-6ADE17DA3AC1}"/>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EA85C93B-C167-D647-BDAB-E7480B40F3ED}"/>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grpSp>
          <p:nvGrpSpPr>
            <p:cNvPr id="10" name="Grupa 9" descr="kształt owalny">
              <a:extLst>
                <a:ext uri="{FF2B5EF4-FFF2-40B4-BE49-F238E27FC236}">
                  <a16:creationId xmlns:a16="http://schemas.microsoft.com/office/drawing/2014/main" id="{817CBDD5-7640-FF40-8510-220C7A981AF4}"/>
                </a:ext>
              </a:extLst>
            </p:cNvPr>
            <p:cNvGrpSpPr/>
            <p:nvPr/>
          </p:nvGrpSpPr>
          <p:grpSpPr>
            <a:xfrm>
              <a:off x="7081628" y="4258095"/>
              <a:ext cx="1000125" cy="1000125"/>
              <a:chOff x="7482812" y="3772840"/>
              <a:chExt cx="1000125" cy="1000125"/>
            </a:xfrm>
          </p:grpSpPr>
          <p:sp>
            <p:nvSpPr>
              <p:cNvPr id="9" name="Owal 8">
                <a:extLst>
                  <a:ext uri="{FF2B5EF4-FFF2-40B4-BE49-F238E27FC236}">
                    <a16:creationId xmlns:a16="http://schemas.microsoft.com/office/drawing/2014/main" id="{A7858167-3A60-0645-97C4-85AC58C99FDF}"/>
                  </a:ext>
                </a:extLst>
              </p:cNvPr>
              <p:cNvSpPr/>
              <p:nvPr/>
            </p:nvSpPr>
            <p:spPr>
              <a:xfrm>
                <a:off x="7482812" y="3772840"/>
                <a:ext cx="1000125" cy="10001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dirty="0"/>
              </a:p>
            </p:txBody>
          </p:sp>
          <p:pic>
            <p:nvPicPr>
              <p:cNvPr id="8" name="Grafika 7" descr="Grupa mężczyzn z pełnym wypełnieniem">
                <a:extLst>
                  <a:ext uri="{FF2B5EF4-FFF2-40B4-BE49-F238E27FC236}">
                    <a16:creationId xmlns:a16="http://schemas.microsoft.com/office/drawing/2014/main" id="{08AD860C-4281-5E46-B29F-B97F7FB071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28989" y="3926865"/>
                <a:ext cx="692074" cy="692074"/>
              </a:xfrm>
              <a:prstGeom prst="rect">
                <a:avLst/>
              </a:prstGeom>
            </p:spPr>
          </p:pic>
        </p:grpSp>
      </p:grpSp>
    </p:spTree>
    <p:extLst>
      <p:ext uri="{BB962C8B-B14F-4D97-AF65-F5344CB8AC3E}">
        <p14:creationId xmlns:p14="http://schemas.microsoft.com/office/powerpoint/2010/main" val="82792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pl-PL" b="1">
                <a:latin typeface="Segoe UI Semibold" panose="020B0502040204020203" pitchFamily="34" charset="0"/>
                <a:cs typeface="Segoe UI Semibold" panose="020B0502040204020203" pitchFamily="34" charset="0"/>
              </a:rPr>
              <a:t>Wypróbuj!</a:t>
            </a:r>
          </a:p>
        </p:txBody>
      </p:sp>
      <p:sp>
        <p:nvSpPr>
          <p:cNvPr id="40" name="Owal 39" descr="Mały okrąg">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1" name="Pole tekstowe 40" descr="Liczba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1</a:t>
            </a:r>
          </a:p>
        </p:txBody>
      </p:sp>
      <p:sp>
        <p:nvSpPr>
          <p:cNvPr id="43" name="Owal 42" descr="Mały okrąg">
            <a:extLst>
              <a:ext uri="{FF2B5EF4-FFF2-40B4-BE49-F238E27FC236}">
                <a16:creationId xmlns:a16="http://schemas.microsoft.com/office/drawing/2014/main" id="{E3BF4CBA-96D8-844A-846E-482C93C4A9BA}"/>
              </a:ext>
            </a:extLst>
          </p:cNvPr>
          <p:cNvSpPr>
            <a:spLocks noChangeAspect="1"/>
          </p:cNvSpPr>
          <p:nvPr/>
        </p:nvSpPr>
        <p:spPr bwMode="blackWhite">
          <a:xfrm>
            <a:off x="523507" y="249685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4" name="Pole tekstowe 43" descr="Liczba 2">
            <a:extLst>
              <a:ext uri="{FF2B5EF4-FFF2-40B4-BE49-F238E27FC236}">
                <a16:creationId xmlns:a16="http://schemas.microsoft.com/office/drawing/2014/main" id="{4EE65486-1766-B74A-9043-DE141DDF4363}"/>
              </a:ext>
            </a:extLst>
          </p:cNvPr>
          <p:cNvSpPr txBox="1">
            <a:spLocks noChangeAspect="1"/>
          </p:cNvSpPr>
          <p:nvPr/>
        </p:nvSpPr>
        <p:spPr bwMode="blackWhite">
          <a:xfrm>
            <a:off x="488894" y="2503896"/>
            <a:ext cx="493917"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2</a:t>
            </a:r>
          </a:p>
        </p:txBody>
      </p:sp>
      <p:sp>
        <p:nvSpPr>
          <p:cNvPr id="45" name="Owal 44" descr="Mały okrąg">
            <a:extLst>
              <a:ext uri="{FF2B5EF4-FFF2-40B4-BE49-F238E27FC236}">
                <a16:creationId xmlns:a16="http://schemas.microsoft.com/office/drawing/2014/main" id="{7BB2B4E3-317E-FC4B-B166-28E804B11BF6}"/>
              </a:ext>
            </a:extLst>
          </p:cNvPr>
          <p:cNvSpPr>
            <a:spLocks noChangeAspect="1"/>
          </p:cNvSpPr>
          <p:nvPr/>
        </p:nvSpPr>
        <p:spPr bwMode="blackWhite">
          <a:xfrm>
            <a:off x="511049" y="3127810"/>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47" name="Pole tekstowe 46" descr="Liczba 3">
            <a:extLst>
              <a:ext uri="{FF2B5EF4-FFF2-40B4-BE49-F238E27FC236}">
                <a16:creationId xmlns:a16="http://schemas.microsoft.com/office/drawing/2014/main" id="{04248951-1086-2B45-ACBA-B055B8A9B128}"/>
              </a:ext>
            </a:extLst>
          </p:cNvPr>
          <p:cNvSpPr txBox="1">
            <a:spLocks noChangeAspect="1"/>
          </p:cNvSpPr>
          <p:nvPr/>
        </p:nvSpPr>
        <p:spPr bwMode="blackWhite">
          <a:xfrm>
            <a:off x="444500" y="3151746"/>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3</a:t>
            </a:r>
          </a:p>
        </p:txBody>
      </p:sp>
      <p:sp>
        <p:nvSpPr>
          <p:cNvPr id="48" name="Owal 47" descr="Mały okrąg">
            <a:extLst>
              <a:ext uri="{FF2B5EF4-FFF2-40B4-BE49-F238E27FC236}">
                <a16:creationId xmlns:a16="http://schemas.microsoft.com/office/drawing/2014/main" id="{F1C23E2A-8D82-9F46-B7C2-83771AA0906F}"/>
              </a:ext>
            </a:extLst>
          </p:cNvPr>
          <p:cNvSpPr>
            <a:spLocks noChangeAspect="1"/>
          </p:cNvSpPr>
          <p:nvPr/>
        </p:nvSpPr>
        <p:spPr bwMode="blackWhite">
          <a:xfrm>
            <a:off x="530159" y="389064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0" name="Pole tekstowe 49" descr="Liczba 3">
            <a:extLst>
              <a:ext uri="{FF2B5EF4-FFF2-40B4-BE49-F238E27FC236}">
                <a16:creationId xmlns:a16="http://schemas.microsoft.com/office/drawing/2014/main" id="{985448E7-EE20-F14F-97AC-EA8BFD8FBA7F}"/>
              </a:ext>
            </a:extLst>
          </p:cNvPr>
          <p:cNvSpPr txBox="1">
            <a:spLocks noChangeAspect="1"/>
          </p:cNvSpPr>
          <p:nvPr/>
        </p:nvSpPr>
        <p:spPr bwMode="blackWhite">
          <a:xfrm>
            <a:off x="449185" y="3910901"/>
            <a:ext cx="558179" cy="369332"/>
          </a:xfrm>
          <a:prstGeom prst="rect">
            <a:avLst/>
          </a:prstGeom>
          <a:noFill/>
        </p:spPr>
        <p:txBody>
          <a:bodyPr wrap="square" rtlCol="0">
            <a:spAutoFit/>
          </a:bodyPr>
          <a:lstStyle>
            <a:defPPr>
              <a:defRPr lang="pl-PL"/>
            </a:defPPr>
          </a:lstStyle>
          <a:p>
            <a:pPr algn="ctr" rtl="0"/>
            <a:r>
              <a:rPr lang="pl-PL">
                <a:solidFill>
                  <a:schemeClr val="bg1"/>
                </a:solidFill>
                <a:cs typeface="Segoe UI Semibold" panose="020B0702040204020203" pitchFamily="34" charset="0"/>
              </a:rPr>
              <a:t>4</a:t>
            </a: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4380515"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rtl="0">
              <a:spcAft>
                <a:spcPts val="1200"/>
              </a:spcAft>
              <a:buNone/>
            </a:pPr>
            <a:r>
              <a:rPr lang="pl-PL" sz="1600">
                <a:solidFill>
                  <a:schemeClr val="tx1"/>
                </a:solidFill>
              </a:rPr>
              <a:t>Kliknij pozycję </a:t>
            </a:r>
            <a:r>
              <a:rPr lang="pl-PL" sz="1600" b="1">
                <a:solidFill>
                  <a:schemeClr val="tx1"/>
                </a:solidFill>
              </a:rPr>
              <a:t>Wstaw &gt; Kształty</a:t>
            </a:r>
            <a:r>
              <a:rPr lang="pl-PL" sz="1600">
                <a:solidFill>
                  <a:schemeClr val="tx1"/>
                </a:solidFill>
              </a:rPr>
              <a:t>, aby wybrać kształty gałęzi i wstawiać linie, aby połączyć każdy temat.</a:t>
            </a:r>
          </a:p>
          <a:p>
            <a:pPr marL="0" indent="0" rtl="0">
              <a:spcAft>
                <a:spcPts val="1200"/>
              </a:spcAft>
              <a:buNone/>
            </a:pPr>
            <a:r>
              <a:rPr lang="pl-PL" sz="1600">
                <a:solidFill>
                  <a:schemeClr val="tx1"/>
                </a:solidFill>
              </a:rPr>
              <a:t>Kliknij prawym przyciskiem myszy kształt, aby zmienić jego kolor.</a:t>
            </a:r>
          </a:p>
          <a:p>
            <a:pPr marL="0" indent="0" rtl="0">
              <a:spcAft>
                <a:spcPts val="1200"/>
              </a:spcAft>
              <a:buNone/>
            </a:pPr>
            <a:r>
              <a:rPr lang="pl-PL" sz="1600">
                <a:solidFill>
                  <a:schemeClr val="tx1"/>
                </a:solidFill>
              </a:rPr>
              <a:t>Następnie przejdź do pozycji </a:t>
            </a:r>
            <a:r>
              <a:rPr lang="pl-PL" sz="1600" b="1">
                <a:solidFill>
                  <a:schemeClr val="tx1"/>
                </a:solidFill>
                <a:cs typeface="Segoe UI Semibold" panose="020B0702040204020203" pitchFamily="34" charset="0"/>
              </a:rPr>
              <a:t>Wstaw </a:t>
            </a:r>
            <a:r>
              <a:rPr lang="pl-PL" sz="1600">
                <a:solidFill>
                  <a:schemeClr val="tx1"/>
                </a:solidFill>
                <a:cs typeface="Segoe UI Semibold" panose="020B0702040204020203" pitchFamily="34" charset="0"/>
              </a:rPr>
              <a:t>&gt;</a:t>
            </a:r>
            <a:r>
              <a:rPr lang="pl-PL" sz="1600" b="1">
                <a:solidFill>
                  <a:schemeClr val="tx1"/>
                </a:solidFill>
                <a:cs typeface="Segoe UI Semibold" panose="020B0702040204020203" pitchFamily="34" charset="0"/>
              </a:rPr>
              <a:t> Tekst</a:t>
            </a:r>
            <a:r>
              <a:rPr lang="pl-PL" sz="1600">
                <a:solidFill>
                  <a:schemeClr val="tx1"/>
                </a:solidFill>
              </a:rPr>
              <a:t> i wpisz 1 lub 2 słowa kluczowe dla każdej gałęzi.</a:t>
            </a:r>
          </a:p>
          <a:p>
            <a:pPr marL="0" indent="0" rtl="0">
              <a:spcAft>
                <a:spcPts val="1200"/>
              </a:spcAft>
              <a:buNone/>
            </a:pPr>
            <a:r>
              <a:rPr lang="pl-PL" sz="1600">
                <a:solidFill>
                  <a:schemeClr val="tx1"/>
                </a:solidFill>
              </a:rPr>
              <a:t>Przejdź do pozycji </a:t>
            </a:r>
            <a:r>
              <a:rPr lang="pl-PL" sz="1600" b="1">
                <a:solidFill>
                  <a:schemeClr val="tx1"/>
                </a:solidFill>
              </a:rPr>
              <a:t>Wstaw &gt; Obraz</a:t>
            </a:r>
            <a:r>
              <a:rPr lang="pl-PL" sz="1600">
                <a:solidFill>
                  <a:schemeClr val="tx1"/>
                </a:solidFill>
              </a:rPr>
              <a:t>, aby dodać obrazy i ikony do kształtów gałęzi.</a:t>
            </a:r>
          </a:p>
        </p:txBody>
      </p:sp>
      <p:grpSp>
        <p:nvGrpSpPr>
          <p:cNvPr id="3" name="Grupa 2" descr="okręgi połączone liniami z polami tekstowymi">
            <a:extLst>
              <a:ext uri="{FF2B5EF4-FFF2-40B4-BE49-F238E27FC236}">
                <a16:creationId xmlns:a16="http://schemas.microsoft.com/office/drawing/2014/main" id="{1D4EB0E6-31C2-46F7-ABD3-ECF41DD1412C}"/>
              </a:ext>
            </a:extLst>
          </p:cNvPr>
          <p:cNvGrpSpPr/>
          <p:nvPr/>
        </p:nvGrpSpPr>
        <p:grpSpPr>
          <a:xfrm>
            <a:off x="6083842" y="1939633"/>
            <a:ext cx="5318758" cy="4622299"/>
            <a:chOff x="6083842" y="1939633"/>
            <a:chExt cx="5318758" cy="4622299"/>
          </a:xfrm>
        </p:grpSpPr>
        <p:cxnSp>
          <p:nvCxnSpPr>
            <p:cNvPr id="30" name="Łącznik prosty 29" descr="linia prosta">
              <a:extLst>
                <a:ext uri="{FF2B5EF4-FFF2-40B4-BE49-F238E27FC236}">
                  <a16:creationId xmlns:a16="http://schemas.microsoft.com/office/drawing/2014/main" id="{63BB2123-A449-8E4F-BBD9-71E27CECBF94}"/>
                </a:ext>
              </a:extLst>
            </p:cNvPr>
            <p:cNvCxnSpPr>
              <a:cxnSpLocks/>
            </p:cNvCxnSpPr>
            <p:nvPr/>
          </p:nvCxnSpPr>
          <p:spPr>
            <a:xfrm flipH="1">
              <a:off x="7188401" y="2785215"/>
              <a:ext cx="768986" cy="88013"/>
            </a:xfrm>
            <a:prstGeom prst="line">
              <a:avLst/>
            </a:prstGeom>
            <a:ln/>
          </p:spPr>
          <p:style>
            <a:lnRef idx="3">
              <a:schemeClr val="dk1"/>
            </a:lnRef>
            <a:fillRef idx="0">
              <a:schemeClr val="dk1"/>
            </a:fillRef>
            <a:effectRef idx="2">
              <a:schemeClr val="dk1"/>
            </a:effectRef>
            <a:fontRef idx="minor">
              <a:schemeClr val="tx1"/>
            </a:fontRef>
          </p:style>
        </p:cxnSp>
        <p:cxnSp>
          <p:nvCxnSpPr>
            <p:cNvPr id="31" name="Łącznik prosty 30" descr="linia prosta">
              <a:extLst>
                <a:ext uri="{FF2B5EF4-FFF2-40B4-BE49-F238E27FC236}">
                  <a16:creationId xmlns:a16="http://schemas.microsoft.com/office/drawing/2014/main" id="{D39C1A7A-D3C2-4440-A9CA-24ECB53715BB}"/>
                </a:ext>
              </a:extLst>
            </p:cNvPr>
            <p:cNvCxnSpPr>
              <a:cxnSpLocks/>
            </p:cNvCxnSpPr>
            <p:nvPr/>
          </p:nvCxnSpPr>
          <p:spPr>
            <a:xfrm flipH="1">
              <a:off x="7742360" y="3349872"/>
              <a:ext cx="552624" cy="945903"/>
            </a:xfrm>
            <a:prstGeom prst="line">
              <a:avLst/>
            </a:prstGeom>
            <a:ln/>
          </p:spPr>
          <p:style>
            <a:lnRef idx="3">
              <a:schemeClr val="dk1"/>
            </a:lnRef>
            <a:fillRef idx="0">
              <a:schemeClr val="dk1"/>
            </a:fillRef>
            <a:effectRef idx="2">
              <a:schemeClr val="dk1"/>
            </a:effectRef>
            <a:fontRef idx="minor">
              <a:schemeClr val="tx1"/>
            </a:fontRef>
          </p:style>
        </p:cxnSp>
        <p:cxnSp>
          <p:nvCxnSpPr>
            <p:cNvPr id="32" name="Łącznik prosty 31" descr="linia prosta">
              <a:extLst>
                <a:ext uri="{FF2B5EF4-FFF2-40B4-BE49-F238E27FC236}">
                  <a16:creationId xmlns:a16="http://schemas.microsoft.com/office/drawing/2014/main" id="{5CAB83FA-6282-AE4B-ABB9-619FD4620C40}"/>
                </a:ext>
              </a:extLst>
            </p:cNvPr>
            <p:cNvCxnSpPr>
              <a:cxnSpLocks/>
            </p:cNvCxnSpPr>
            <p:nvPr/>
          </p:nvCxnSpPr>
          <p:spPr>
            <a:xfrm>
              <a:off x="9181218" y="3429000"/>
              <a:ext cx="836715" cy="1277695"/>
            </a:xfrm>
            <a:prstGeom prst="line">
              <a:avLst/>
            </a:prstGeom>
            <a:ln/>
          </p:spPr>
          <p:style>
            <a:lnRef idx="3">
              <a:schemeClr val="dk1"/>
            </a:lnRef>
            <a:fillRef idx="0">
              <a:schemeClr val="dk1"/>
            </a:fillRef>
            <a:effectRef idx="2">
              <a:schemeClr val="dk1"/>
            </a:effectRef>
            <a:fontRef idx="minor">
              <a:schemeClr val="tx1"/>
            </a:fontRef>
          </p:style>
        </p:cxnSp>
        <p:cxnSp>
          <p:nvCxnSpPr>
            <p:cNvPr id="33" name="Łącznik prosty 32" descr="linia prosta">
              <a:extLst>
                <a:ext uri="{FF2B5EF4-FFF2-40B4-BE49-F238E27FC236}">
                  <a16:creationId xmlns:a16="http://schemas.microsoft.com/office/drawing/2014/main" id="{8D0C2EA0-627C-7346-86F2-A9A5BFEA9186}"/>
                </a:ext>
              </a:extLst>
            </p:cNvPr>
            <p:cNvCxnSpPr>
              <a:cxnSpLocks/>
              <a:stCxn id="55" idx="3"/>
              <a:endCxn id="49" idx="2"/>
            </p:cNvCxnSpPr>
            <p:nvPr/>
          </p:nvCxnSpPr>
          <p:spPr>
            <a:xfrm>
              <a:off x="9427475" y="2768725"/>
              <a:ext cx="934835" cy="81085"/>
            </a:xfrm>
            <a:prstGeom prst="line">
              <a:avLst/>
            </a:prstGeom>
            <a:ln/>
          </p:spPr>
          <p:style>
            <a:lnRef idx="3">
              <a:schemeClr val="dk1"/>
            </a:lnRef>
            <a:fillRef idx="0">
              <a:schemeClr val="dk1"/>
            </a:fillRef>
            <a:effectRef idx="2">
              <a:schemeClr val="dk1"/>
            </a:effectRef>
            <a:fontRef idx="minor">
              <a:schemeClr val="tx1"/>
            </a:fontRef>
          </p:style>
        </p:cxnSp>
        <p:sp>
          <p:nvSpPr>
            <p:cNvPr id="34" name="Pole tekstowe 33">
              <a:extLst>
                <a:ext uri="{FF2B5EF4-FFF2-40B4-BE49-F238E27FC236}">
                  <a16:creationId xmlns:a16="http://schemas.microsoft.com/office/drawing/2014/main" id="{A8A858EF-9FF5-2144-9B16-EF5C1A8749A1}"/>
                </a:ext>
              </a:extLst>
            </p:cNvPr>
            <p:cNvSpPr txBox="1"/>
            <p:nvPr/>
          </p:nvSpPr>
          <p:spPr>
            <a:xfrm>
              <a:off x="6083842" y="3410881"/>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5" name="Pole tekstowe 34">
              <a:extLst>
                <a:ext uri="{FF2B5EF4-FFF2-40B4-BE49-F238E27FC236}">
                  <a16:creationId xmlns:a16="http://schemas.microsoft.com/office/drawing/2014/main" id="{A9F78683-D595-A942-B236-4AFF1FD95A8C}"/>
                </a:ext>
              </a:extLst>
            </p:cNvPr>
            <p:cNvSpPr txBox="1"/>
            <p:nvPr/>
          </p:nvSpPr>
          <p:spPr>
            <a:xfrm>
              <a:off x="6973454" y="532073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7" name="Pole tekstowe 36">
              <a:extLst>
                <a:ext uri="{FF2B5EF4-FFF2-40B4-BE49-F238E27FC236}">
                  <a16:creationId xmlns:a16="http://schemas.microsoft.com/office/drawing/2014/main" id="{EB5412BD-6F42-1645-94A1-A2F98C8F56F0}"/>
                </a:ext>
              </a:extLst>
            </p:cNvPr>
            <p:cNvSpPr txBox="1"/>
            <p:nvPr/>
          </p:nvSpPr>
          <p:spPr>
            <a:xfrm>
              <a:off x="9591472" y="5638602"/>
              <a:ext cx="1198880" cy="923330"/>
            </a:xfrm>
            <a:prstGeom prst="rect">
              <a:avLst/>
            </a:prstGeom>
            <a:noFill/>
          </p:spPr>
          <p:txBody>
            <a:bodyPr wrap="square" rtlCol="0">
              <a:spAutoFit/>
            </a:bodyPr>
            <a:lstStyle>
              <a:defPPr>
                <a:defRPr lang="pl-PL"/>
              </a:defPPr>
            </a:lstStyle>
            <a:p>
              <a:pPr algn="ctr" rtl="0"/>
              <a:r>
                <a:rPr lang="pl-PL"/>
                <a:t>Dodaj słowo kluczowe</a:t>
              </a:r>
            </a:p>
          </p:txBody>
        </p:sp>
        <p:sp>
          <p:nvSpPr>
            <p:cNvPr id="38" name="Pole tekstowe 37">
              <a:extLst>
                <a:ext uri="{FF2B5EF4-FFF2-40B4-BE49-F238E27FC236}">
                  <a16:creationId xmlns:a16="http://schemas.microsoft.com/office/drawing/2014/main" id="{20DDFF3D-5E90-9D40-86A9-817E6162C0FB}"/>
                </a:ext>
              </a:extLst>
            </p:cNvPr>
            <p:cNvSpPr txBox="1"/>
            <p:nvPr/>
          </p:nvSpPr>
          <p:spPr>
            <a:xfrm>
              <a:off x="10241590" y="3412384"/>
              <a:ext cx="1161010" cy="923330"/>
            </a:xfrm>
            <a:prstGeom prst="rect">
              <a:avLst/>
            </a:prstGeom>
            <a:noFill/>
          </p:spPr>
          <p:txBody>
            <a:bodyPr wrap="square" rtlCol="0">
              <a:spAutoFit/>
            </a:bodyPr>
            <a:lstStyle>
              <a:defPPr>
                <a:defRPr lang="pl-PL"/>
              </a:defPPr>
            </a:lstStyle>
            <a:p>
              <a:pPr algn="ctr" rtl="0"/>
              <a:r>
                <a:rPr lang="pl-PL"/>
                <a:t>Dodaj słowo kluczowe</a:t>
              </a:r>
            </a:p>
          </p:txBody>
        </p:sp>
        <p:sp>
          <p:nvSpPr>
            <p:cNvPr id="42" name="Owal 41" descr="kształt owalny">
              <a:extLst>
                <a:ext uri="{FF2B5EF4-FFF2-40B4-BE49-F238E27FC236}">
                  <a16:creationId xmlns:a16="http://schemas.microsoft.com/office/drawing/2014/main" id="{10D91E47-9024-2544-A774-5F83E2700F0A}"/>
                </a:ext>
              </a:extLst>
            </p:cNvPr>
            <p:cNvSpPr/>
            <p:nvPr/>
          </p:nvSpPr>
          <p:spPr>
            <a:xfrm>
              <a:off x="9681281" y="4575965"/>
              <a:ext cx="1000125" cy="1000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6" name="Owal 45" descr="kształt owalny">
              <a:extLst>
                <a:ext uri="{FF2B5EF4-FFF2-40B4-BE49-F238E27FC236}">
                  <a16:creationId xmlns:a16="http://schemas.microsoft.com/office/drawing/2014/main" id="{8CC00D4F-2FB0-C340-B932-176E1760E489}"/>
                </a:ext>
              </a:extLst>
            </p:cNvPr>
            <p:cNvSpPr/>
            <p:nvPr/>
          </p:nvSpPr>
          <p:spPr>
            <a:xfrm>
              <a:off x="6191627" y="2349747"/>
              <a:ext cx="1000125" cy="1000125"/>
            </a:xfrm>
            <a:prstGeom prst="ellipse">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49" name="Owal 48" descr="kształt owalny">
              <a:extLst>
                <a:ext uri="{FF2B5EF4-FFF2-40B4-BE49-F238E27FC236}">
                  <a16:creationId xmlns:a16="http://schemas.microsoft.com/office/drawing/2014/main" id="{CDE26E72-3C77-3041-AAF3-D537C0C190BB}"/>
                </a:ext>
              </a:extLst>
            </p:cNvPr>
            <p:cNvSpPr/>
            <p:nvPr/>
          </p:nvSpPr>
          <p:spPr>
            <a:xfrm>
              <a:off x="10362310" y="2349747"/>
              <a:ext cx="1000125" cy="10001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sp>
          <p:nvSpPr>
            <p:cNvPr id="53" name="Owal 52" descr="kształt owalny">
              <a:extLst>
                <a:ext uri="{FF2B5EF4-FFF2-40B4-BE49-F238E27FC236}">
                  <a16:creationId xmlns:a16="http://schemas.microsoft.com/office/drawing/2014/main" id="{66A5825C-2801-A14C-9E83-5D06EC19285B}"/>
                </a:ext>
              </a:extLst>
            </p:cNvPr>
            <p:cNvSpPr/>
            <p:nvPr/>
          </p:nvSpPr>
          <p:spPr>
            <a:xfrm>
              <a:off x="7960738" y="1939633"/>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a:p>
          </p:txBody>
        </p:sp>
        <p:sp>
          <p:nvSpPr>
            <p:cNvPr id="55" name="Pole tekstowe 54">
              <a:extLst>
                <a:ext uri="{FF2B5EF4-FFF2-40B4-BE49-F238E27FC236}">
                  <a16:creationId xmlns:a16="http://schemas.microsoft.com/office/drawing/2014/main" id="{D9B441DE-399E-EA46-A84F-0D58A73CFF03}"/>
                </a:ext>
              </a:extLst>
            </p:cNvPr>
            <p:cNvSpPr txBox="1"/>
            <p:nvPr/>
          </p:nvSpPr>
          <p:spPr>
            <a:xfrm>
              <a:off x="8100607" y="2307060"/>
              <a:ext cx="1326868" cy="923330"/>
            </a:xfrm>
            <a:prstGeom prst="rect">
              <a:avLst/>
            </a:prstGeom>
            <a:noFill/>
          </p:spPr>
          <p:txBody>
            <a:bodyPr wrap="square" rtlCol="0">
              <a:spAutoFit/>
            </a:bodyPr>
            <a:lstStyle>
              <a:defPPr>
                <a:defRPr lang="pl-PL"/>
              </a:defPPr>
            </a:lstStyle>
            <a:p>
              <a:pPr algn="ctr" rtl="0"/>
              <a:r>
                <a:rPr lang="pl-PL">
                  <a:solidFill>
                    <a:schemeClr val="bg1"/>
                  </a:solidFill>
                </a:rPr>
                <a:t>Dodaj swój centralny pomysł</a:t>
              </a:r>
            </a:p>
          </p:txBody>
        </p:sp>
        <p:sp>
          <p:nvSpPr>
            <p:cNvPr id="57" name="Owal 56" descr="kształt owalny">
              <a:extLst>
                <a:ext uri="{FF2B5EF4-FFF2-40B4-BE49-F238E27FC236}">
                  <a16:creationId xmlns:a16="http://schemas.microsoft.com/office/drawing/2014/main" id="{BF8329D4-5928-2B49-81AA-F9FA7137D89D}"/>
                </a:ext>
              </a:extLst>
            </p:cNvPr>
            <p:cNvSpPr/>
            <p:nvPr/>
          </p:nvSpPr>
          <p:spPr>
            <a:xfrm>
              <a:off x="7081628" y="4258095"/>
              <a:ext cx="1000125" cy="1000125"/>
            </a:xfrm>
            <a:prstGeom prst="ellipse">
              <a:avLst/>
            </a:prstGeom>
            <a:noFill/>
            <a:ln w="254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sz="1000"/>
            </a:p>
          </p:txBody>
        </p:sp>
      </p:grpSp>
    </p:spTree>
    <p:extLst>
      <p:ext uri="{BB962C8B-B14F-4D97-AF65-F5344CB8AC3E}">
        <p14:creationId xmlns:p14="http://schemas.microsoft.com/office/powerpoint/2010/main" val="405221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Łącznik prosty 12" descr="linia prosta">
            <a:extLst>
              <a:ext uri="{FF2B5EF4-FFF2-40B4-BE49-F238E27FC236}">
                <a16:creationId xmlns:a16="http://schemas.microsoft.com/office/drawing/2014/main" id="{91C17AB7-1E02-744B-8355-8ADCD6325281}"/>
              </a:ext>
            </a:extLst>
          </p:cNvPr>
          <p:cNvCxnSpPr>
            <a:cxnSpLocks/>
            <a:endCxn id="7" idx="3"/>
          </p:cNvCxnSpPr>
          <p:nvPr/>
        </p:nvCxnSpPr>
        <p:spPr>
          <a:xfrm flipH="1" flipV="1">
            <a:off x="5287423" y="2629092"/>
            <a:ext cx="843450" cy="778298"/>
          </a:xfrm>
          <a:prstGeom prst="line">
            <a:avLst/>
          </a:prstGeom>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87CDF5B5-C369-4348-80EE-15C349971157}"/>
              </a:ext>
            </a:extLst>
          </p:cNvPr>
          <p:cNvCxnSpPr>
            <a:cxnSpLocks/>
            <a:stCxn id="6" idx="2"/>
            <a:endCxn id="8" idx="3"/>
          </p:cNvCxnSpPr>
          <p:nvPr/>
        </p:nvCxnSpPr>
        <p:spPr>
          <a:xfrm flipH="1">
            <a:off x="5307005" y="4053720"/>
            <a:ext cx="865432" cy="830434"/>
          </a:xfrm>
          <a:prstGeom prst="line">
            <a:avLst/>
          </a:prstGeom>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7FC3D4A0-3B44-324F-858F-DB531BC590EE}"/>
              </a:ext>
            </a:extLst>
          </p:cNvPr>
          <p:cNvCxnSpPr>
            <a:cxnSpLocks/>
            <a:stCxn id="6" idx="2"/>
            <a:endCxn id="10" idx="1"/>
          </p:cNvCxnSpPr>
          <p:nvPr/>
        </p:nvCxnSpPr>
        <p:spPr>
          <a:xfrm>
            <a:off x="6172437" y="4053720"/>
            <a:ext cx="914215" cy="830432"/>
          </a:xfrm>
          <a:prstGeom prst="line">
            <a:avLst/>
          </a:prstGeom>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9BE771C9-064B-5442-8A64-4D7AABC7510D}"/>
              </a:ext>
            </a:extLst>
          </p:cNvPr>
          <p:cNvCxnSpPr>
            <a:cxnSpLocks/>
            <a:stCxn id="12" idx="1"/>
          </p:cNvCxnSpPr>
          <p:nvPr/>
        </p:nvCxnSpPr>
        <p:spPr>
          <a:xfrm flipH="1">
            <a:off x="6214003" y="2601368"/>
            <a:ext cx="878622" cy="806021"/>
          </a:xfrm>
          <a:prstGeom prst="line">
            <a:avLst/>
          </a:prstGeom>
          <a:ln/>
        </p:spPr>
        <p:style>
          <a:lnRef idx="3">
            <a:schemeClr val="dk1"/>
          </a:lnRef>
          <a:fillRef idx="0">
            <a:schemeClr val="dk1"/>
          </a:fillRef>
          <a:effectRef idx="2">
            <a:schemeClr val="dk1"/>
          </a:effectRef>
          <a:fontRef idx="minor">
            <a:schemeClr val="tx1"/>
          </a:fontRef>
        </p:style>
      </p:cxnSp>
      <p:cxnSp>
        <p:nvCxnSpPr>
          <p:cNvPr id="53" name="Łącznik prosty 52" descr="linia prosta">
            <a:extLst>
              <a:ext uri="{FF2B5EF4-FFF2-40B4-BE49-F238E27FC236}">
                <a16:creationId xmlns:a16="http://schemas.microsoft.com/office/drawing/2014/main" id="{7F91743D-F766-F74C-9BE1-4576CA1208A8}"/>
              </a:ext>
            </a:extLst>
          </p:cNvPr>
          <p:cNvCxnSpPr>
            <a:cxnSpLocks/>
          </p:cNvCxnSpPr>
          <p:nvPr/>
        </p:nvCxnSpPr>
        <p:spPr>
          <a:xfrm flipV="1">
            <a:off x="2940531" y="4922678"/>
            <a:ext cx="1425626" cy="59365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55" name="Łącznik prosty 54" descr="linia prosta">
            <a:extLst>
              <a:ext uri="{FF2B5EF4-FFF2-40B4-BE49-F238E27FC236}">
                <a16:creationId xmlns:a16="http://schemas.microsoft.com/office/drawing/2014/main" id="{A6B56747-60A4-2344-A62E-1BD196B9FFA4}"/>
              </a:ext>
            </a:extLst>
          </p:cNvPr>
          <p:cNvCxnSpPr>
            <a:cxnSpLocks/>
            <a:stCxn id="166" idx="3"/>
            <a:endCxn id="31" idx="1"/>
          </p:cNvCxnSpPr>
          <p:nvPr/>
        </p:nvCxnSpPr>
        <p:spPr>
          <a:xfrm>
            <a:off x="3515098" y="4344281"/>
            <a:ext cx="851059" cy="55072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6" name="Łącznik prosty 65" descr="linia prosta">
            <a:extLst>
              <a:ext uri="{FF2B5EF4-FFF2-40B4-BE49-F238E27FC236}">
                <a16:creationId xmlns:a16="http://schemas.microsoft.com/office/drawing/2014/main" id="{695C698A-2D20-FA42-B5AB-CBE70B49C5AC}"/>
              </a:ext>
            </a:extLst>
          </p:cNvPr>
          <p:cNvCxnSpPr>
            <a:cxnSpLocks/>
            <a:stCxn id="162" idx="3"/>
          </p:cNvCxnSpPr>
          <p:nvPr/>
        </p:nvCxnSpPr>
        <p:spPr>
          <a:xfrm>
            <a:off x="3502666" y="1876786"/>
            <a:ext cx="786121" cy="66739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linia prosta">
            <a:extLst>
              <a:ext uri="{FF2B5EF4-FFF2-40B4-BE49-F238E27FC236}">
                <a16:creationId xmlns:a16="http://schemas.microsoft.com/office/drawing/2014/main" id="{62FA2EE9-7777-D14D-B05A-01440A8A7AF1}"/>
              </a:ext>
            </a:extLst>
          </p:cNvPr>
          <p:cNvCxnSpPr>
            <a:cxnSpLocks/>
            <a:stCxn id="163" idx="3"/>
            <a:endCxn id="7" idx="1"/>
          </p:cNvCxnSpPr>
          <p:nvPr/>
        </p:nvCxnSpPr>
        <p:spPr>
          <a:xfrm flipV="1">
            <a:off x="2991902" y="2629092"/>
            <a:ext cx="1217454" cy="30875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linia prosta">
            <a:extLst>
              <a:ext uri="{FF2B5EF4-FFF2-40B4-BE49-F238E27FC236}">
                <a16:creationId xmlns:a16="http://schemas.microsoft.com/office/drawing/2014/main" id="{04EEDFD0-7563-FC44-9546-F58808B1C9DC}"/>
              </a:ext>
            </a:extLst>
          </p:cNvPr>
          <p:cNvCxnSpPr>
            <a:cxnSpLocks/>
          </p:cNvCxnSpPr>
          <p:nvPr/>
        </p:nvCxnSpPr>
        <p:spPr>
          <a:xfrm flipH="1">
            <a:off x="8105568" y="1795202"/>
            <a:ext cx="1099068" cy="68978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5" name="Łącznik prosty 84" descr="linia prosta">
            <a:extLst>
              <a:ext uri="{FF2B5EF4-FFF2-40B4-BE49-F238E27FC236}">
                <a16:creationId xmlns:a16="http://schemas.microsoft.com/office/drawing/2014/main" id="{FE694711-C8DF-2643-88C5-0B80347A10DF}"/>
              </a:ext>
            </a:extLst>
          </p:cNvPr>
          <p:cNvCxnSpPr>
            <a:cxnSpLocks/>
            <a:endCxn id="12" idx="3"/>
          </p:cNvCxnSpPr>
          <p:nvPr/>
        </p:nvCxnSpPr>
        <p:spPr>
          <a:xfrm flipH="1" flipV="1">
            <a:off x="8171616" y="2601368"/>
            <a:ext cx="2143436" cy="56069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7" name="Łącznik prosty 96" descr="linia prosta">
            <a:extLst>
              <a:ext uri="{FF2B5EF4-FFF2-40B4-BE49-F238E27FC236}">
                <a16:creationId xmlns:a16="http://schemas.microsoft.com/office/drawing/2014/main" id="{33DFB9F9-170B-6D4B-9508-6B22087708E5}"/>
              </a:ext>
            </a:extLst>
          </p:cNvPr>
          <p:cNvCxnSpPr>
            <a:cxnSpLocks/>
            <a:stCxn id="170" idx="1"/>
          </p:cNvCxnSpPr>
          <p:nvPr/>
        </p:nvCxnSpPr>
        <p:spPr>
          <a:xfrm flipH="1">
            <a:off x="8105568" y="4346807"/>
            <a:ext cx="1233142" cy="4572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Łącznik prosty 98" descr="linia prosta">
            <a:extLst>
              <a:ext uri="{FF2B5EF4-FFF2-40B4-BE49-F238E27FC236}">
                <a16:creationId xmlns:a16="http://schemas.microsoft.com/office/drawing/2014/main" id="{5E491E45-5EC1-314B-891B-8947226940E3}"/>
              </a:ext>
            </a:extLst>
          </p:cNvPr>
          <p:cNvCxnSpPr>
            <a:cxnSpLocks/>
          </p:cNvCxnSpPr>
          <p:nvPr/>
        </p:nvCxnSpPr>
        <p:spPr>
          <a:xfrm flipH="1" flipV="1">
            <a:off x="8068966" y="4922678"/>
            <a:ext cx="830268" cy="550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Prezentacja konferencji</a:t>
            </a:r>
          </a:p>
        </p:txBody>
      </p:sp>
      <p:sp>
        <p:nvSpPr>
          <p:cNvPr id="7" name="Prostokąt zaokrąglony 6" descr="prostokąt zaokrąglony&#10;">
            <a:extLst>
              <a:ext uri="{FF2B5EF4-FFF2-40B4-BE49-F238E27FC236}">
                <a16:creationId xmlns:a16="http://schemas.microsoft.com/office/drawing/2014/main" id="{00558AAF-DDDB-A241-BA04-131395991E61}"/>
              </a:ext>
            </a:extLst>
          </p:cNvPr>
          <p:cNvSpPr/>
          <p:nvPr/>
        </p:nvSpPr>
        <p:spPr>
          <a:xfrm>
            <a:off x="4209356" y="2090058"/>
            <a:ext cx="1078067" cy="107806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7" name="Grafika 26" descr="Bank z pełnym wypełnieniem">
            <a:extLst>
              <a:ext uri="{FF2B5EF4-FFF2-40B4-BE49-F238E27FC236}">
                <a16:creationId xmlns:a16="http://schemas.microsoft.com/office/drawing/2014/main" id="{26B5765A-B47F-4449-BC1F-21A4C0B1E2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1918" y="2201738"/>
            <a:ext cx="777216" cy="777216"/>
          </a:xfrm>
          <a:prstGeom prst="rect">
            <a:avLst/>
          </a:prstGeom>
        </p:spPr>
      </p:pic>
      <p:sp>
        <p:nvSpPr>
          <p:cNvPr id="12" name="Prostokąt zaokrąglony 11" descr="prostokąt zaokrąglony&#10;">
            <a:extLst>
              <a:ext uri="{FF2B5EF4-FFF2-40B4-BE49-F238E27FC236}">
                <a16:creationId xmlns:a16="http://schemas.microsoft.com/office/drawing/2014/main" id="{8D704371-74BD-D340-87AD-B5AA0789EA61}"/>
              </a:ext>
            </a:extLst>
          </p:cNvPr>
          <p:cNvSpPr>
            <a:spLocks noChangeAspect="1"/>
          </p:cNvSpPr>
          <p:nvPr/>
        </p:nvSpPr>
        <p:spPr>
          <a:xfrm>
            <a:off x="7092625" y="2061872"/>
            <a:ext cx="1078991" cy="1078992"/>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29" name="Grafika 28" descr="Świnka-skarbonka z pełnym wypełnieniem">
            <a:extLst>
              <a:ext uri="{FF2B5EF4-FFF2-40B4-BE49-F238E27FC236}">
                <a16:creationId xmlns:a16="http://schemas.microsoft.com/office/drawing/2014/main" id="{F2961A92-10F4-FF4D-B2EB-37E6B87B6B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9126" y="2187133"/>
            <a:ext cx="809840" cy="809843"/>
          </a:xfrm>
          <a:prstGeom prst="rect">
            <a:avLst/>
          </a:prstGeom>
        </p:spPr>
      </p:pic>
      <p:sp>
        <p:nvSpPr>
          <p:cNvPr id="8" name="Prostokąt zaokrąglony 7" descr="prostokąt zaokrąglony&#10;">
            <a:extLst>
              <a:ext uri="{FF2B5EF4-FFF2-40B4-BE49-F238E27FC236}">
                <a16:creationId xmlns:a16="http://schemas.microsoft.com/office/drawing/2014/main" id="{C143BFB0-55B2-704F-864D-B91B35445066}"/>
              </a:ext>
            </a:extLst>
          </p:cNvPr>
          <p:cNvSpPr>
            <a:spLocks noChangeAspect="1"/>
          </p:cNvSpPr>
          <p:nvPr/>
        </p:nvSpPr>
        <p:spPr>
          <a:xfrm>
            <a:off x="4228012" y="4344657"/>
            <a:ext cx="1078993" cy="107899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1" name="Grafika 30" descr="Podręcznik z pełnym wypełnieniem">
            <a:extLst>
              <a:ext uri="{FF2B5EF4-FFF2-40B4-BE49-F238E27FC236}">
                <a16:creationId xmlns:a16="http://schemas.microsoft.com/office/drawing/2014/main" id="{2EEAA0BB-7AFC-CE4E-8FAA-4C8662DF6B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6157" y="4511460"/>
            <a:ext cx="767094" cy="767094"/>
          </a:xfrm>
          <a:prstGeom prst="rect">
            <a:avLst/>
          </a:prstGeom>
        </p:spPr>
      </p:pic>
      <p:sp>
        <p:nvSpPr>
          <p:cNvPr id="118" name="Pole tekstowe 117">
            <a:extLst>
              <a:ext uri="{FF2B5EF4-FFF2-40B4-BE49-F238E27FC236}">
                <a16:creationId xmlns:a16="http://schemas.microsoft.com/office/drawing/2014/main" id="{C21BA5A9-898F-0342-A622-D41D5022C83D}"/>
              </a:ext>
            </a:extLst>
          </p:cNvPr>
          <p:cNvSpPr txBox="1"/>
          <p:nvPr/>
        </p:nvSpPr>
        <p:spPr>
          <a:xfrm>
            <a:off x="3916111" y="1389026"/>
            <a:ext cx="1607159" cy="646331"/>
          </a:xfrm>
          <a:prstGeom prst="rect">
            <a:avLst/>
          </a:prstGeom>
          <a:noFill/>
        </p:spPr>
        <p:txBody>
          <a:bodyPr wrap="square" rtlCol="0">
            <a:spAutoFit/>
          </a:bodyPr>
          <a:lstStyle>
            <a:defPPr>
              <a:defRPr lang="pl-PL"/>
            </a:defPPr>
          </a:lstStyle>
          <a:p>
            <a:pPr algn="ctr" rtl="0"/>
            <a:r>
              <a:rPr lang="pl-PL"/>
              <a:t>Pożyczanie pieniędzy</a:t>
            </a:r>
          </a:p>
        </p:txBody>
      </p:sp>
      <p:sp>
        <p:nvSpPr>
          <p:cNvPr id="125" name="Pole tekstowe 124">
            <a:extLst>
              <a:ext uri="{FF2B5EF4-FFF2-40B4-BE49-F238E27FC236}">
                <a16:creationId xmlns:a16="http://schemas.microsoft.com/office/drawing/2014/main" id="{A3563C1A-FAEC-B249-8E4A-9758A21D92AE}"/>
              </a:ext>
            </a:extLst>
          </p:cNvPr>
          <p:cNvSpPr txBox="1"/>
          <p:nvPr/>
        </p:nvSpPr>
        <p:spPr>
          <a:xfrm>
            <a:off x="6832868" y="1360839"/>
            <a:ext cx="1607159" cy="646331"/>
          </a:xfrm>
          <a:prstGeom prst="rect">
            <a:avLst/>
          </a:prstGeom>
          <a:noFill/>
        </p:spPr>
        <p:txBody>
          <a:bodyPr wrap="square" rtlCol="0">
            <a:spAutoFit/>
          </a:bodyPr>
          <a:lstStyle>
            <a:defPPr>
              <a:defRPr lang="pl-PL"/>
            </a:defPPr>
          </a:lstStyle>
          <a:p>
            <a:pPr algn="ctr" rtl="0"/>
            <a:r>
              <a:rPr lang="pl-PL"/>
              <a:t>Oszczędzanie na emeryturę</a:t>
            </a:r>
          </a:p>
        </p:txBody>
      </p:sp>
      <p:sp>
        <p:nvSpPr>
          <p:cNvPr id="126" name="Prostokąt zaokrąglony 125" descr="prostokąt zaokrąglony">
            <a:extLst>
              <a:ext uri="{FF2B5EF4-FFF2-40B4-BE49-F238E27FC236}">
                <a16:creationId xmlns:a16="http://schemas.microsoft.com/office/drawing/2014/main" id="{3E93C574-BE24-EC41-B552-3F8EEB79559F}"/>
              </a:ext>
            </a:extLst>
          </p:cNvPr>
          <p:cNvSpPr/>
          <p:nvPr/>
        </p:nvSpPr>
        <p:spPr>
          <a:xfrm>
            <a:off x="5370261" y="3134954"/>
            <a:ext cx="1630734" cy="1209327"/>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6" name="Pole tekstowe 5">
            <a:extLst>
              <a:ext uri="{FF2B5EF4-FFF2-40B4-BE49-F238E27FC236}">
                <a16:creationId xmlns:a16="http://schemas.microsoft.com/office/drawing/2014/main" id="{BB617502-9611-FD4C-9F67-0DDBD952EC9A}"/>
              </a:ext>
            </a:extLst>
          </p:cNvPr>
          <p:cNvSpPr txBox="1"/>
          <p:nvPr/>
        </p:nvSpPr>
        <p:spPr>
          <a:xfrm>
            <a:off x="5429459" y="3407389"/>
            <a:ext cx="1485956" cy="646331"/>
          </a:xfrm>
          <a:prstGeom prst="rect">
            <a:avLst/>
          </a:prstGeom>
          <a:noFill/>
        </p:spPr>
        <p:txBody>
          <a:bodyPr wrap="square" rtlCol="0">
            <a:spAutoFit/>
          </a:bodyPr>
          <a:lstStyle>
            <a:defPPr>
              <a:defRPr lang="pl-PL"/>
            </a:defPPr>
          </a:lstStyle>
          <a:p>
            <a:pPr algn="ctr" rtl="0"/>
            <a:r>
              <a:rPr lang="pl-PL" dirty="0">
                <a:solidFill>
                  <a:schemeClr val="bg1"/>
                </a:solidFill>
              </a:rPr>
              <a:t>Planowanie finansów</a:t>
            </a:r>
          </a:p>
        </p:txBody>
      </p:sp>
      <p:sp>
        <p:nvSpPr>
          <p:cNvPr id="143" name="Pole tekstowe 142">
            <a:extLst>
              <a:ext uri="{FF2B5EF4-FFF2-40B4-BE49-F238E27FC236}">
                <a16:creationId xmlns:a16="http://schemas.microsoft.com/office/drawing/2014/main" id="{66083F6E-047B-AB40-8E0F-718AD9591C21}"/>
              </a:ext>
            </a:extLst>
          </p:cNvPr>
          <p:cNvSpPr txBox="1"/>
          <p:nvPr/>
        </p:nvSpPr>
        <p:spPr>
          <a:xfrm>
            <a:off x="6836082" y="5445145"/>
            <a:ext cx="1607159" cy="369332"/>
          </a:xfrm>
          <a:prstGeom prst="rect">
            <a:avLst/>
          </a:prstGeom>
          <a:noFill/>
        </p:spPr>
        <p:txBody>
          <a:bodyPr wrap="square" rtlCol="0">
            <a:spAutoFit/>
          </a:bodyPr>
          <a:lstStyle>
            <a:defPPr>
              <a:defRPr lang="pl-PL"/>
            </a:defPPr>
          </a:lstStyle>
          <a:p>
            <a:pPr algn="ctr" rtl="0"/>
            <a:r>
              <a:rPr lang="pl-PL"/>
              <a:t>Inwestowanie</a:t>
            </a:r>
          </a:p>
        </p:txBody>
      </p:sp>
      <p:sp>
        <p:nvSpPr>
          <p:cNvPr id="148" name="Pole tekstowe 147">
            <a:extLst>
              <a:ext uri="{FF2B5EF4-FFF2-40B4-BE49-F238E27FC236}">
                <a16:creationId xmlns:a16="http://schemas.microsoft.com/office/drawing/2014/main" id="{3ECDA52E-C2C3-EF43-8B8B-049373015DF1}"/>
              </a:ext>
            </a:extLst>
          </p:cNvPr>
          <p:cNvSpPr txBox="1"/>
          <p:nvPr/>
        </p:nvSpPr>
        <p:spPr>
          <a:xfrm>
            <a:off x="3947189" y="5431501"/>
            <a:ext cx="1607159" cy="646331"/>
          </a:xfrm>
          <a:prstGeom prst="rect">
            <a:avLst/>
          </a:prstGeom>
          <a:noFill/>
        </p:spPr>
        <p:txBody>
          <a:bodyPr wrap="square" rtlCol="0">
            <a:spAutoFit/>
          </a:bodyPr>
          <a:lstStyle>
            <a:defPPr>
              <a:defRPr lang="pl-PL"/>
            </a:defPPr>
          </a:lstStyle>
          <a:p>
            <a:pPr algn="ctr" rtl="0"/>
            <a:r>
              <a:rPr lang="pl-PL"/>
              <a:t>Planowanie biznesowe</a:t>
            </a:r>
          </a:p>
        </p:txBody>
      </p:sp>
      <p:sp>
        <p:nvSpPr>
          <p:cNvPr id="162" name="Prostokąt zaokrąglony 161">
            <a:extLst>
              <a:ext uri="{FF2B5EF4-FFF2-40B4-BE49-F238E27FC236}">
                <a16:creationId xmlns:a16="http://schemas.microsoft.com/office/drawing/2014/main" id="{2BEA1B4A-6282-7B41-9119-8264A5887B7F}"/>
              </a:ext>
            </a:extLst>
          </p:cNvPr>
          <p:cNvSpPr>
            <a:spLocks noChangeAspect="1"/>
          </p:cNvSpPr>
          <p:nvPr/>
        </p:nvSpPr>
        <p:spPr>
          <a:xfrm>
            <a:off x="2097130" y="1587588"/>
            <a:ext cx="1405536" cy="57839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Bankowość</a:t>
            </a:r>
          </a:p>
        </p:txBody>
      </p:sp>
      <p:sp>
        <p:nvSpPr>
          <p:cNvPr id="163" name="Prostokąt zaokrąglony 162">
            <a:extLst>
              <a:ext uri="{FF2B5EF4-FFF2-40B4-BE49-F238E27FC236}">
                <a16:creationId xmlns:a16="http://schemas.microsoft.com/office/drawing/2014/main" id="{3B7611C6-346B-444F-9259-18425BF5B8DE}"/>
              </a:ext>
            </a:extLst>
          </p:cNvPr>
          <p:cNvSpPr>
            <a:spLocks noChangeAspect="1"/>
          </p:cNvSpPr>
          <p:nvPr/>
        </p:nvSpPr>
        <p:spPr>
          <a:xfrm>
            <a:off x="894020" y="2648648"/>
            <a:ext cx="2097882" cy="57839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t>Spłata pożyczki</a:t>
            </a:r>
          </a:p>
        </p:txBody>
      </p:sp>
      <p:sp>
        <p:nvSpPr>
          <p:cNvPr id="165" name="Prostokąt zaokrąglony 164">
            <a:extLst>
              <a:ext uri="{FF2B5EF4-FFF2-40B4-BE49-F238E27FC236}">
                <a16:creationId xmlns:a16="http://schemas.microsoft.com/office/drawing/2014/main" id="{153C09D9-189F-6A4D-A21E-9F0CD7ADECF5}"/>
              </a:ext>
            </a:extLst>
          </p:cNvPr>
          <p:cNvSpPr>
            <a:spLocks noChangeAspect="1"/>
          </p:cNvSpPr>
          <p:nvPr/>
        </p:nvSpPr>
        <p:spPr>
          <a:xfrm>
            <a:off x="1686288" y="5178284"/>
            <a:ext cx="1425626"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Zezwolenia</a:t>
            </a:r>
          </a:p>
        </p:txBody>
      </p:sp>
      <p:sp>
        <p:nvSpPr>
          <p:cNvPr id="166" name="Prostokąt zaokrąglony 165">
            <a:extLst>
              <a:ext uri="{FF2B5EF4-FFF2-40B4-BE49-F238E27FC236}">
                <a16:creationId xmlns:a16="http://schemas.microsoft.com/office/drawing/2014/main" id="{AC4C7C33-EAFC-A843-99A3-C61A08C41742}"/>
              </a:ext>
            </a:extLst>
          </p:cNvPr>
          <p:cNvSpPr>
            <a:spLocks noChangeAspect="1"/>
          </p:cNvSpPr>
          <p:nvPr/>
        </p:nvSpPr>
        <p:spPr>
          <a:xfrm>
            <a:off x="2089473" y="4055082"/>
            <a:ext cx="1425625" cy="57839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Pracownicy</a:t>
            </a:r>
          </a:p>
        </p:txBody>
      </p:sp>
      <p:sp>
        <p:nvSpPr>
          <p:cNvPr id="170" name="Prostokąt zaokrąglony 169">
            <a:extLst>
              <a:ext uri="{FF2B5EF4-FFF2-40B4-BE49-F238E27FC236}">
                <a16:creationId xmlns:a16="http://schemas.microsoft.com/office/drawing/2014/main" id="{F66D380A-E407-0047-A953-5304129DE4C8}"/>
              </a:ext>
            </a:extLst>
          </p:cNvPr>
          <p:cNvSpPr>
            <a:spLocks noChangeAspect="1"/>
          </p:cNvSpPr>
          <p:nvPr/>
        </p:nvSpPr>
        <p:spPr>
          <a:xfrm>
            <a:off x="9338710" y="4052040"/>
            <a:ext cx="1696611"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Wyposażenie</a:t>
            </a:r>
          </a:p>
        </p:txBody>
      </p:sp>
      <p:sp>
        <p:nvSpPr>
          <p:cNvPr id="171" name="Prostokąt zaokrąglony 170">
            <a:extLst>
              <a:ext uri="{FF2B5EF4-FFF2-40B4-BE49-F238E27FC236}">
                <a16:creationId xmlns:a16="http://schemas.microsoft.com/office/drawing/2014/main" id="{20F24BA9-BCA5-9E45-8B62-18D6D413E05C}"/>
              </a:ext>
            </a:extLst>
          </p:cNvPr>
          <p:cNvSpPr>
            <a:spLocks noChangeAspect="1"/>
          </p:cNvSpPr>
          <p:nvPr/>
        </p:nvSpPr>
        <p:spPr>
          <a:xfrm>
            <a:off x="8836934" y="5150378"/>
            <a:ext cx="1316544" cy="5895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Broker</a:t>
            </a:r>
          </a:p>
        </p:txBody>
      </p:sp>
      <p:sp>
        <p:nvSpPr>
          <p:cNvPr id="10" name="Prostokąt zaokrąglony 9" descr="prostokąt zaokrąglony&#10;">
            <a:extLst>
              <a:ext uri="{FF2B5EF4-FFF2-40B4-BE49-F238E27FC236}">
                <a16:creationId xmlns:a16="http://schemas.microsoft.com/office/drawing/2014/main" id="{BFB3DDCF-27C2-D046-BBB3-272045115EDE}"/>
              </a:ext>
            </a:extLst>
          </p:cNvPr>
          <p:cNvSpPr>
            <a:spLocks noChangeAspect="1"/>
          </p:cNvSpPr>
          <p:nvPr/>
        </p:nvSpPr>
        <p:spPr>
          <a:xfrm>
            <a:off x="7086652" y="4344655"/>
            <a:ext cx="1078992" cy="1078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33" name="Grafika 32" descr="Wykres słupkowy z trendem wzrostu z wypełnieniem pełnym">
            <a:extLst>
              <a:ext uri="{FF2B5EF4-FFF2-40B4-BE49-F238E27FC236}">
                <a16:creationId xmlns:a16="http://schemas.microsoft.com/office/drawing/2014/main" id="{333F7673-C6DD-4941-B38F-478EC2996F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62875" y="4542391"/>
            <a:ext cx="719345" cy="719344"/>
          </a:xfrm>
          <a:prstGeom prst="rect">
            <a:avLst/>
          </a:prstGeom>
        </p:spPr>
      </p:pic>
      <p:sp>
        <p:nvSpPr>
          <p:cNvPr id="177" name="Prostokąt zaokrąglony 176">
            <a:extLst>
              <a:ext uri="{FF2B5EF4-FFF2-40B4-BE49-F238E27FC236}">
                <a16:creationId xmlns:a16="http://schemas.microsoft.com/office/drawing/2014/main" id="{3EC4CB03-5EB5-B342-9E18-763D51C985FD}"/>
              </a:ext>
            </a:extLst>
          </p:cNvPr>
          <p:cNvSpPr>
            <a:spLocks noChangeAspect="1"/>
          </p:cNvSpPr>
          <p:nvPr/>
        </p:nvSpPr>
        <p:spPr>
          <a:xfrm>
            <a:off x="9338710" y="2646481"/>
            <a:ext cx="1839476" cy="567896"/>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a:solidFill>
                  <a:schemeClr val="bg1"/>
                </a:solidFill>
              </a:rPr>
              <a:t>Ile?</a:t>
            </a:r>
          </a:p>
        </p:txBody>
      </p:sp>
      <p:sp>
        <p:nvSpPr>
          <p:cNvPr id="178" name="Prostokąt zaokrąglony 177">
            <a:extLst>
              <a:ext uri="{FF2B5EF4-FFF2-40B4-BE49-F238E27FC236}">
                <a16:creationId xmlns:a16="http://schemas.microsoft.com/office/drawing/2014/main" id="{57624E38-1CF8-D245-A5C3-682DADB86B73}"/>
              </a:ext>
            </a:extLst>
          </p:cNvPr>
          <p:cNvSpPr>
            <a:spLocks noChangeAspect="1"/>
          </p:cNvSpPr>
          <p:nvPr/>
        </p:nvSpPr>
        <p:spPr>
          <a:xfrm>
            <a:off x="9072539" y="1594215"/>
            <a:ext cx="2011943" cy="52182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dirty="0">
                <a:solidFill>
                  <a:schemeClr val="bg1"/>
                </a:solidFill>
              </a:rPr>
              <a:t>Plan zakończenia</a:t>
            </a:r>
          </a:p>
        </p:txBody>
      </p:sp>
    </p:spTree>
    <p:extLst>
      <p:ext uri="{BB962C8B-B14F-4D97-AF65-F5344CB8AC3E}">
        <p14:creationId xmlns:p14="http://schemas.microsoft.com/office/powerpoint/2010/main" val="361332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Łącznik prosty 58" descr="linia prosta">
            <a:extLst>
              <a:ext uri="{FF2B5EF4-FFF2-40B4-BE49-F238E27FC236}">
                <a16:creationId xmlns:a16="http://schemas.microsoft.com/office/drawing/2014/main" id="{08A55832-B73A-0349-BEE0-DF570483DF30}"/>
              </a:ext>
            </a:extLst>
          </p:cNvPr>
          <p:cNvCxnSpPr>
            <a:cxnSpLocks/>
          </p:cNvCxnSpPr>
          <p:nvPr/>
        </p:nvCxnSpPr>
        <p:spPr>
          <a:xfrm flipH="1" flipV="1">
            <a:off x="8275791" y="2640750"/>
            <a:ext cx="252079" cy="74635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Planowanie urlopu </a:t>
            </a:r>
          </a:p>
        </p:txBody>
      </p:sp>
      <p:cxnSp>
        <p:nvCxnSpPr>
          <p:cNvPr id="6" name="Łącznik prosty 5" descr="linia prosta">
            <a:extLst>
              <a:ext uri="{FF2B5EF4-FFF2-40B4-BE49-F238E27FC236}">
                <a16:creationId xmlns:a16="http://schemas.microsoft.com/office/drawing/2014/main" id="{BB3D7D1F-9F99-6544-A2AB-9D8FB2A9BC00}"/>
              </a:ext>
            </a:extLst>
          </p:cNvPr>
          <p:cNvCxnSpPr>
            <a:cxnSpLocks/>
          </p:cNvCxnSpPr>
          <p:nvPr/>
        </p:nvCxnSpPr>
        <p:spPr>
          <a:xfrm flipH="1" flipV="1">
            <a:off x="4998766" y="2876580"/>
            <a:ext cx="865892" cy="618105"/>
          </a:xfrm>
          <a:prstGeom prst="line">
            <a:avLst/>
          </a:prstGeom>
          <a:ln/>
        </p:spPr>
        <p:style>
          <a:lnRef idx="3">
            <a:schemeClr val="dk1"/>
          </a:lnRef>
          <a:fillRef idx="0">
            <a:schemeClr val="dk1"/>
          </a:fillRef>
          <a:effectRef idx="2">
            <a:schemeClr val="dk1"/>
          </a:effectRef>
          <a:fontRef idx="minor">
            <a:schemeClr val="tx1"/>
          </a:fontRef>
        </p:style>
      </p:cxnSp>
      <p:cxnSp>
        <p:nvCxnSpPr>
          <p:cNvPr id="7" name="Łącznik prosty 6" descr="linia prosta">
            <a:extLst>
              <a:ext uri="{FF2B5EF4-FFF2-40B4-BE49-F238E27FC236}">
                <a16:creationId xmlns:a16="http://schemas.microsoft.com/office/drawing/2014/main" id="{FF161E3F-5F97-2145-A359-06236E6F1A17}"/>
              </a:ext>
            </a:extLst>
          </p:cNvPr>
          <p:cNvCxnSpPr>
            <a:cxnSpLocks/>
          </p:cNvCxnSpPr>
          <p:nvPr/>
        </p:nvCxnSpPr>
        <p:spPr>
          <a:xfrm flipH="1">
            <a:off x="5149134" y="3972241"/>
            <a:ext cx="1023302" cy="708753"/>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linia prosta">
            <a:extLst>
              <a:ext uri="{FF2B5EF4-FFF2-40B4-BE49-F238E27FC236}">
                <a16:creationId xmlns:a16="http://schemas.microsoft.com/office/drawing/2014/main" id="{75E1E8CB-9A55-1840-BD17-1FF20155D259}"/>
              </a:ext>
            </a:extLst>
          </p:cNvPr>
          <p:cNvCxnSpPr>
            <a:cxnSpLocks/>
          </p:cNvCxnSpPr>
          <p:nvPr/>
        </p:nvCxnSpPr>
        <p:spPr>
          <a:xfrm>
            <a:off x="6172436" y="3972241"/>
            <a:ext cx="1211935" cy="750365"/>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linia prosta">
            <a:extLst>
              <a:ext uri="{FF2B5EF4-FFF2-40B4-BE49-F238E27FC236}">
                <a16:creationId xmlns:a16="http://schemas.microsoft.com/office/drawing/2014/main" id="{CAAA0540-EB2B-7C4E-B6FD-3D2E940A5CBD}"/>
              </a:ext>
            </a:extLst>
          </p:cNvPr>
          <p:cNvCxnSpPr>
            <a:cxnSpLocks/>
          </p:cNvCxnSpPr>
          <p:nvPr/>
        </p:nvCxnSpPr>
        <p:spPr>
          <a:xfrm flipH="1">
            <a:off x="6658102" y="2901766"/>
            <a:ext cx="611786" cy="445658"/>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linia prosta">
            <a:extLst>
              <a:ext uri="{FF2B5EF4-FFF2-40B4-BE49-F238E27FC236}">
                <a16:creationId xmlns:a16="http://schemas.microsoft.com/office/drawing/2014/main" id="{C3A84B38-3D70-B74D-A3C8-E8C86A229730}"/>
              </a:ext>
            </a:extLst>
          </p:cNvPr>
          <p:cNvCxnSpPr>
            <a:cxnSpLocks/>
          </p:cNvCxnSpPr>
          <p:nvPr/>
        </p:nvCxnSpPr>
        <p:spPr>
          <a:xfrm flipV="1">
            <a:off x="2519235" y="4957072"/>
            <a:ext cx="1543718" cy="44127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 name="Łącznik prosty 10" descr="linia prosta">
            <a:extLst>
              <a:ext uri="{FF2B5EF4-FFF2-40B4-BE49-F238E27FC236}">
                <a16:creationId xmlns:a16="http://schemas.microsoft.com/office/drawing/2014/main" id="{F55FD9E5-8DE2-0347-9277-EAA0E4698685}"/>
              </a:ext>
            </a:extLst>
          </p:cNvPr>
          <p:cNvCxnSpPr>
            <a:cxnSpLocks/>
            <a:endCxn id="25" idx="2"/>
          </p:cNvCxnSpPr>
          <p:nvPr/>
        </p:nvCxnSpPr>
        <p:spPr>
          <a:xfrm>
            <a:off x="3227220" y="4475481"/>
            <a:ext cx="742920" cy="32632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linia prosta">
            <a:extLst>
              <a:ext uri="{FF2B5EF4-FFF2-40B4-BE49-F238E27FC236}">
                <a16:creationId xmlns:a16="http://schemas.microsoft.com/office/drawing/2014/main" id="{60BC2FCC-293B-6C4A-99A5-DD35930F4539}"/>
              </a:ext>
            </a:extLst>
          </p:cNvPr>
          <p:cNvCxnSpPr>
            <a:cxnSpLocks/>
          </p:cNvCxnSpPr>
          <p:nvPr/>
        </p:nvCxnSpPr>
        <p:spPr>
          <a:xfrm>
            <a:off x="2986002" y="2100358"/>
            <a:ext cx="1076951" cy="33175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linia prosta">
            <a:extLst>
              <a:ext uri="{FF2B5EF4-FFF2-40B4-BE49-F238E27FC236}">
                <a16:creationId xmlns:a16="http://schemas.microsoft.com/office/drawing/2014/main" id="{9160F3BD-25E5-4B40-B0E8-AAF8665EDB86}"/>
              </a:ext>
            </a:extLst>
          </p:cNvPr>
          <p:cNvCxnSpPr>
            <a:cxnSpLocks/>
          </p:cNvCxnSpPr>
          <p:nvPr/>
        </p:nvCxnSpPr>
        <p:spPr>
          <a:xfrm flipV="1">
            <a:off x="2118762" y="2640750"/>
            <a:ext cx="1851378" cy="723596"/>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linia prosta">
            <a:extLst>
              <a:ext uri="{FF2B5EF4-FFF2-40B4-BE49-F238E27FC236}">
                <a16:creationId xmlns:a16="http://schemas.microsoft.com/office/drawing/2014/main" id="{453F2895-73F9-1B43-A821-7AF60AD81C5E}"/>
              </a:ext>
            </a:extLst>
          </p:cNvPr>
          <p:cNvCxnSpPr>
            <a:cxnSpLocks/>
          </p:cNvCxnSpPr>
          <p:nvPr/>
        </p:nvCxnSpPr>
        <p:spPr>
          <a:xfrm flipH="1">
            <a:off x="8275791" y="2039304"/>
            <a:ext cx="1808799" cy="39281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linia prosta">
            <a:extLst>
              <a:ext uri="{FF2B5EF4-FFF2-40B4-BE49-F238E27FC236}">
                <a16:creationId xmlns:a16="http://schemas.microsoft.com/office/drawing/2014/main" id="{16881FA3-57E1-7047-A9D0-BBB18E1F17FC}"/>
              </a:ext>
            </a:extLst>
          </p:cNvPr>
          <p:cNvCxnSpPr>
            <a:cxnSpLocks/>
          </p:cNvCxnSpPr>
          <p:nvPr/>
        </p:nvCxnSpPr>
        <p:spPr>
          <a:xfrm flipH="1" flipV="1">
            <a:off x="8227283" y="2523602"/>
            <a:ext cx="2141062" cy="56555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linia prosta">
            <a:extLst>
              <a:ext uri="{FF2B5EF4-FFF2-40B4-BE49-F238E27FC236}">
                <a16:creationId xmlns:a16="http://schemas.microsoft.com/office/drawing/2014/main" id="{CD049ECD-6305-2243-A1AE-ECD535FFABCE}"/>
              </a:ext>
            </a:extLst>
          </p:cNvPr>
          <p:cNvCxnSpPr>
            <a:cxnSpLocks/>
            <a:endCxn id="40" idx="6"/>
          </p:cNvCxnSpPr>
          <p:nvPr/>
        </p:nvCxnSpPr>
        <p:spPr>
          <a:xfrm flipH="1">
            <a:off x="8375681" y="4605458"/>
            <a:ext cx="2020374" cy="19634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B44A1FD7-E9EF-0144-B1AB-CE93F8C903E0}"/>
              </a:ext>
            </a:extLst>
          </p:cNvPr>
          <p:cNvCxnSpPr>
            <a:cxnSpLocks/>
          </p:cNvCxnSpPr>
          <p:nvPr/>
        </p:nvCxnSpPr>
        <p:spPr>
          <a:xfrm flipH="1" flipV="1">
            <a:off x="8275791" y="4957072"/>
            <a:ext cx="623442" cy="51602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7" name="Pole tekstowe 26">
            <a:extLst>
              <a:ext uri="{FF2B5EF4-FFF2-40B4-BE49-F238E27FC236}">
                <a16:creationId xmlns:a16="http://schemas.microsoft.com/office/drawing/2014/main" id="{AC03EAFB-FBF3-D94D-90FB-35CA892A2228}"/>
              </a:ext>
            </a:extLst>
          </p:cNvPr>
          <p:cNvSpPr txBox="1"/>
          <p:nvPr/>
        </p:nvSpPr>
        <p:spPr>
          <a:xfrm>
            <a:off x="3504392" y="1423001"/>
            <a:ext cx="2303096" cy="369332"/>
          </a:xfrm>
          <a:prstGeom prst="rect">
            <a:avLst/>
          </a:prstGeom>
          <a:noFill/>
        </p:spPr>
        <p:txBody>
          <a:bodyPr wrap="square" rtlCol="0">
            <a:spAutoFit/>
          </a:bodyPr>
          <a:lstStyle>
            <a:defPPr>
              <a:defRPr lang="pl-PL"/>
            </a:defPPr>
          </a:lstStyle>
          <a:p>
            <a:pPr algn="ctr" rtl="0"/>
            <a:r>
              <a:rPr lang="pl-PL" dirty="0">
                <a:latin typeface="Posterama" panose="020B0504020200020000" pitchFamily="34" charset="0"/>
                <a:cs typeface="Posterama" panose="020B0504020200020000" pitchFamily="34" charset="0"/>
              </a:rPr>
              <a:t>Utrzymanie domu</a:t>
            </a:r>
          </a:p>
        </p:txBody>
      </p:sp>
      <p:sp>
        <p:nvSpPr>
          <p:cNvPr id="28" name="Pole tekstowe 27">
            <a:extLst>
              <a:ext uri="{FF2B5EF4-FFF2-40B4-BE49-F238E27FC236}">
                <a16:creationId xmlns:a16="http://schemas.microsoft.com/office/drawing/2014/main" id="{BF276233-08ED-DE47-96B6-C094BAB275A4}"/>
              </a:ext>
            </a:extLst>
          </p:cNvPr>
          <p:cNvSpPr txBox="1"/>
          <p:nvPr/>
        </p:nvSpPr>
        <p:spPr>
          <a:xfrm>
            <a:off x="6927156" y="1401682"/>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Działania</a:t>
            </a:r>
          </a:p>
        </p:txBody>
      </p:sp>
      <p:sp>
        <p:nvSpPr>
          <p:cNvPr id="31" name="Pole tekstowe 30">
            <a:extLst>
              <a:ext uri="{FF2B5EF4-FFF2-40B4-BE49-F238E27FC236}">
                <a16:creationId xmlns:a16="http://schemas.microsoft.com/office/drawing/2014/main" id="{B92E1B93-579B-4B4B-94A2-66B177C30C35}"/>
              </a:ext>
            </a:extLst>
          </p:cNvPr>
          <p:cNvSpPr txBox="1"/>
          <p:nvPr/>
        </p:nvSpPr>
        <p:spPr>
          <a:xfrm>
            <a:off x="688630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Żywność</a:t>
            </a:r>
          </a:p>
        </p:txBody>
      </p:sp>
      <p:sp>
        <p:nvSpPr>
          <p:cNvPr id="32" name="Pole tekstowe 31">
            <a:extLst>
              <a:ext uri="{FF2B5EF4-FFF2-40B4-BE49-F238E27FC236}">
                <a16:creationId xmlns:a16="http://schemas.microsoft.com/office/drawing/2014/main" id="{C9BB7D8F-8EA6-D649-AB3E-8C89F61C7FFB}"/>
              </a:ext>
            </a:extLst>
          </p:cNvPr>
          <p:cNvSpPr txBox="1"/>
          <p:nvPr/>
        </p:nvSpPr>
        <p:spPr>
          <a:xfrm>
            <a:off x="3839551" y="5538266"/>
            <a:ext cx="1607159" cy="369332"/>
          </a:xfrm>
          <a:prstGeom prst="rect">
            <a:avLst/>
          </a:prstGeom>
          <a:noFill/>
        </p:spPr>
        <p:txBody>
          <a:bodyPr wrap="square" rtlCol="0">
            <a:spAutoFit/>
          </a:bodyPr>
          <a:lstStyle>
            <a:defPPr>
              <a:defRPr lang="pl-PL"/>
            </a:defPPr>
          </a:lstStyle>
          <a:p>
            <a:pPr algn="ctr" rtl="0"/>
            <a:r>
              <a:rPr lang="pl-PL">
                <a:latin typeface="Posterama" panose="020B0504020200020000" pitchFamily="34" charset="0"/>
                <a:cs typeface="Posterama" panose="020B0504020200020000" pitchFamily="34" charset="0"/>
              </a:rPr>
              <a:t>Podróże</a:t>
            </a:r>
          </a:p>
        </p:txBody>
      </p:sp>
      <p:sp>
        <p:nvSpPr>
          <p:cNvPr id="33" name="Owal 32" descr="kształt owalny">
            <a:extLst>
              <a:ext uri="{FF2B5EF4-FFF2-40B4-BE49-F238E27FC236}">
                <a16:creationId xmlns:a16="http://schemas.microsoft.com/office/drawing/2014/main" id="{FC89EC71-2C1C-2749-944B-43F9DDD0178E}"/>
              </a:ext>
            </a:extLst>
          </p:cNvPr>
          <p:cNvSpPr>
            <a:spLocks noChangeAspect="1"/>
          </p:cNvSpPr>
          <p:nvPr/>
        </p:nvSpPr>
        <p:spPr>
          <a:xfrm>
            <a:off x="2049488" y="1413271"/>
            <a:ext cx="1177732" cy="1177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Wynajem mieszkań</a:t>
            </a:r>
          </a:p>
        </p:txBody>
      </p:sp>
      <p:sp>
        <p:nvSpPr>
          <p:cNvPr id="34" name="Owal 33" descr="kształt owalny">
            <a:extLst>
              <a:ext uri="{FF2B5EF4-FFF2-40B4-BE49-F238E27FC236}">
                <a16:creationId xmlns:a16="http://schemas.microsoft.com/office/drawing/2014/main" id="{A57BD9B6-D0BA-7F41-8726-F88C61892631}"/>
              </a:ext>
            </a:extLst>
          </p:cNvPr>
          <p:cNvSpPr>
            <a:spLocks noChangeAspect="1"/>
          </p:cNvSpPr>
          <p:nvPr/>
        </p:nvSpPr>
        <p:spPr>
          <a:xfrm>
            <a:off x="1301701" y="2876580"/>
            <a:ext cx="1036234" cy="1036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Hotel</a:t>
            </a:r>
          </a:p>
        </p:txBody>
      </p:sp>
      <p:sp>
        <p:nvSpPr>
          <p:cNvPr id="35" name="Owal 34" descr="kształt owalny">
            <a:extLst>
              <a:ext uri="{FF2B5EF4-FFF2-40B4-BE49-F238E27FC236}">
                <a16:creationId xmlns:a16="http://schemas.microsoft.com/office/drawing/2014/main" id="{6CF459CB-7500-4D4F-912E-DD650809CCEE}"/>
              </a:ext>
            </a:extLst>
          </p:cNvPr>
          <p:cNvSpPr>
            <a:spLocks noChangeAspect="1"/>
          </p:cNvSpPr>
          <p:nvPr/>
        </p:nvSpPr>
        <p:spPr>
          <a:xfrm>
            <a:off x="1832911" y="5174997"/>
            <a:ext cx="1002374" cy="1002374"/>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spc="-40" dirty="0" err="1">
                <a:solidFill>
                  <a:schemeClr val="bg1"/>
                </a:solidFill>
                <a:latin typeface="Posterama" panose="020B0504020200020000" pitchFamily="34" charset="0"/>
                <a:cs typeface="Posterama" panose="020B0504020200020000" pitchFamily="34" charset="0"/>
              </a:rPr>
              <a:t>Wypoży-czenie</a:t>
            </a:r>
            <a:r>
              <a:rPr lang="pl-PL" sz="1100" spc="-40" dirty="0">
                <a:solidFill>
                  <a:schemeClr val="bg1"/>
                </a:solidFill>
                <a:latin typeface="Posterama" panose="020B0504020200020000" pitchFamily="34" charset="0"/>
                <a:cs typeface="Posterama" panose="020B0504020200020000" pitchFamily="34" charset="0"/>
              </a:rPr>
              <a:t> samochodu</a:t>
            </a:r>
          </a:p>
        </p:txBody>
      </p:sp>
      <p:sp>
        <p:nvSpPr>
          <p:cNvPr id="36" name="Owal 35" descr="kształt owalny">
            <a:extLst>
              <a:ext uri="{FF2B5EF4-FFF2-40B4-BE49-F238E27FC236}">
                <a16:creationId xmlns:a16="http://schemas.microsoft.com/office/drawing/2014/main" id="{5E955AE7-4056-2047-B369-89376D6640C0}"/>
              </a:ext>
            </a:extLst>
          </p:cNvPr>
          <p:cNvSpPr>
            <a:spLocks noChangeAspect="1"/>
          </p:cNvSpPr>
          <p:nvPr/>
        </p:nvSpPr>
        <p:spPr>
          <a:xfrm>
            <a:off x="2356297" y="3878939"/>
            <a:ext cx="1078133" cy="107813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Loty</a:t>
            </a:r>
          </a:p>
        </p:txBody>
      </p:sp>
      <p:sp>
        <p:nvSpPr>
          <p:cNvPr id="37" name="Owal 36" descr="kształt owalny">
            <a:extLst>
              <a:ext uri="{FF2B5EF4-FFF2-40B4-BE49-F238E27FC236}">
                <a16:creationId xmlns:a16="http://schemas.microsoft.com/office/drawing/2014/main" id="{B3F8555D-CB6E-2844-BFD7-0286B672D707}"/>
              </a:ext>
            </a:extLst>
          </p:cNvPr>
          <p:cNvSpPr>
            <a:spLocks noChangeAspect="1"/>
          </p:cNvSpPr>
          <p:nvPr/>
        </p:nvSpPr>
        <p:spPr>
          <a:xfrm>
            <a:off x="9785406" y="4131394"/>
            <a:ext cx="1063259" cy="1063259"/>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Wyjmij</a:t>
            </a:r>
          </a:p>
        </p:txBody>
      </p:sp>
      <p:sp>
        <p:nvSpPr>
          <p:cNvPr id="38" name="Owal 37" descr="kształt owalny">
            <a:extLst>
              <a:ext uri="{FF2B5EF4-FFF2-40B4-BE49-F238E27FC236}">
                <a16:creationId xmlns:a16="http://schemas.microsoft.com/office/drawing/2014/main" id="{D66AFE90-EB93-FC49-BFC9-C8F420C586E9}"/>
              </a:ext>
            </a:extLst>
          </p:cNvPr>
          <p:cNvSpPr>
            <a:spLocks noChangeAspect="1"/>
          </p:cNvSpPr>
          <p:nvPr/>
        </p:nvSpPr>
        <p:spPr>
          <a:xfrm>
            <a:off x="8440027" y="5194653"/>
            <a:ext cx="1232738" cy="123273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Lista artykułów spożywczych</a:t>
            </a:r>
          </a:p>
        </p:txBody>
      </p:sp>
      <p:sp>
        <p:nvSpPr>
          <p:cNvPr id="42" name="Owal 41" descr="kształt owalny">
            <a:extLst>
              <a:ext uri="{FF2B5EF4-FFF2-40B4-BE49-F238E27FC236}">
                <a16:creationId xmlns:a16="http://schemas.microsoft.com/office/drawing/2014/main" id="{DFFA2471-0261-6F43-B090-962BEAD73189}"/>
              </a:ext>
            </a:extLst>
          </p:cNvPr>
          <p:cNvSpPr>
            <a:spLocks noChangeAspect="1"/>
          </p:cNvSpPr>
          <p:nvPr/>
        </p:nvSpPr>
        <p:spPr>
          <a:xfrm>
            <a:off x="10278459" y="2601368"/>
            <a:ext cx="1047281" cy="104728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Surfowanie</a:t>
            </a:r>
          </a:p>
        </p:txBody>
      </p:sp>
      <p:sp>
        <p:nvSpPr>
          <p:cNvPr id="43" name="Owal 42" descr="kształt owalny">
            <a:extLst>
              <a:ext uri="{FF2B5EF4-FFF2-40B4-BE49-F238E27FC236}">
                <a16:creationId xmlns:a16="http://schemas.microsoft.com/office/drawing/2014/main" id="{E6AE1701-8A12-5748-8A0E-34D25955041F}"/>
              </a:ext>
            </a:extLst>
          </p:cNvPr>
          <p:cNvSpPr>
            <a:spLocks noChangeAspect="1"/>
          </p:cNvSpPr>
          <p:nvPr/>
        </p:nvSpPr>
        <p:spPr>
          <a:xfrm>
            <a:off x="9267398" y="1453550"/>
            <a:ext cx="1187200" cy="1187200"/>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Fajka do nurkowania</a:t>
            </a:r>
          </a:p>
        </p:txBody>
      </p:sp>
      <p:grpSp>
        <p:nvGrpSpPr>
          <p:cNvPr id="46" name="Grupa 45" descr="kształt owalny">
            <a:extLst>
              <a:ext uri="{FF2B5EF4-FFF2-40B4-BE49-F238E27FC236}">
                <a16:creationId xmlns:a16="http://schemas.microsoft.com/office/drawing/2014/main" id="{2A46F5F6-260C-C441-8452-090543369D10}"/>
              </a:ext>
            </a:extLst>
          </p:cNvPr>
          <p:cNvGrpSpPr>
            <a:grpSpLocks noChangeAspect="1"/>
          </p:cNvGrpSpPr>
          <p:nvPr/>
        </p:nvGrpSpPr>
        <p:grpSpPr>
          <a:xfrm>
            <a:off x="7004081" y="4116003"/>
            <a:ext cx="1371600" cy="1371600"/>
            <a:chOff x="7086652" y="4344655"/>
            <a:chExt cx="1078992" cy="1078993"/>
          </a:xfrm>
        </p:grpSpPr>
        <p:sp>
          <p:nvSpPr>
            <p:cNvPr id="40" name="Owal 39">
              <a:extLst>
                <a:ext uri="{FF2B5EF4-FFF2-40B4-BE49-F238E27FC236}">
                  <a16:creationId xmlns:a16="http://schemas.microsoft.com/office/drawing/2014/main" id="{1551440A-38A1-CF46-BC56-9717612E78DF}"/>
                </a:ext>
              </a:extLst>
            </p:cNvPr>
            <p:cNvSpPr>
              <a:spLocks noChangeAspect="1"/>
            </p:cNvSpPr>
            <p:nvPr/>
          </p:nvSpPr>
          <p:spPr>
            <a:xfrm>
              <a:off x="7086652" y="4344655"/>
              <a:ext cx="1078992" cy="107899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5" name="Grafika 44" descr="Noga kurczaka z pełnym wypełnieniem">
              <a:extLst>
                <a:ext uri="{FF2B5EF4-FFF2-40B4-BE49-F238E27FC236}">
                  <a16:creationId xmlns:a16="http://schemas.microsoft.com/office/drawing/2014/main" id="{252CF0DA-9B01-B04E-9FFF-BCC11ED58A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4508" y="4530372"/>
              <a:ext cx="707558" cy="707558"/>
            </a:xfrm>
            <a:prstGeom prst="rect">
              <a:avLst/>
            </a:prstGeom>
          </p:spPr>
        </p:pic>
      </p:grpSp>
      <p:grpSp>
        <p:nvGrpSpPr>
          <p:cNvPr id="49" name="Grupa 48" descr="kształt owalny">
            <a:extLst>
              <a:ext uri="{FF2B5EF4-FFF2-40B4-BE49-F238E27FC236}">
                <a16:creationId xmlns:a16="http://schemas.microsoft.com/office/drawing/2014/main" id="{D72B275A-B0B3-3742-AC01-802A101A6AB7}"/>
              </a:ext>
            </a:extLst>
          </p:cNvPr>
          <p:cNvGrpSpPr>
            <a:grpSpLocks noChangeAspect="1"/>
          </p:cNvGrpSpPr>
          <p:nvPr/>
        </p:nvGrpSpPr>
        <p:grpSpPr>
          <a:xfrm>
            <a:off x="7026882" y="1850134"/>
            <a:ext cx="1371600" cy="1371600"/>
            <a:chOff x="7092625" y="2061872"/>
            <a:chExt cx="1078991" cy="1078992"/>
          </a:xfrm>
        </p:grpSpPr>
        <p:sp>
          <p:nvSpPr>
            <p:cNvPr id="22" name="Owal 21">
              <a:extLst>
                <a:ext uri="{FF2B5EF4-FFF2-40B4-BE49-F238E27FC236}">
                  <a16:creationId xmlns:a16="http://schemas.microsoft.com/office/drawing/2014/main" id="{7B2B36E5-25D5-6648-A4B0-1844A83199E5}"/>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8" name="Grafika 47" descr="Maska do nurkowania z pełnym wypełnieniem">
              <a:extLst>
                <a:ext uri="{FF2B5EF4-FFF2-40B4-BE49-F238E27FC236}">
                  <a16:creationId xmlns:a16="http://schemas.microsoft.com/office/drawing/2014/main" id="{09EF273F-F791-4741-9B28-D49D79D8AE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1371" y="2274480"/>
              <a:ext cx="676206" cy="676206"/>
            </a:xfrm>
            <a:prstGeom prst="rect">
              <a:avLst/>
            </a:prstGeom>
          </p:spPr>
        </p:pic>
      </p:grpSp>
      <p:grpSp>
        <p:nvGrpSpPr>
          <p:cNvPr id="52" name="Grupa 51" descr="kształt owalny">
            <a:extLst>
              <a:ext uri="{FF2B5EF4-FFF2-40B4-BE49-F238E27FC236}">
                <a16:creationId xmlns:a16="http://schemas.microsoft.com/office/drawing/2014/main" id="{55324BBE-6FC8-F642-99EB-70C5F501A335}"/>
              </a:ext>
            </a:extLst>
          </p:cNvPr>
          <p:cNvGrpSpPr>
            <a:grpSpLocks noChangeAspect="1"/>
          </p:cNvGrpSpPr>
          <p:nvPr/>
        </p:nvGrpSpPr>
        <p:grpSpPr>
          <a:xfrm>
            <a:off x="3947760" y="1850134"/>
            <a:ext cx="1371600" cy="1371600"/>
            <a:chOff x="4209356" y="2090058"/>
            <a:chExt cx="1078067" cy="1078067"/>
          </a:xfrm>
        </p:grpSpPr>
        <p:sp>
          <p:nvSpPr>
            <p:cNvPr id="19" name="Owal 18">
              <a:extLst>
                <a:ext uri="{FF2B5EF4-FFF2-40B4-BE49-F238E27FC236}">
                  <a16:creationId xmlns:a16="http://schemas.microsoft.com/office/drawing/2014/main" id="{259AF8AE-644B-F145-BE68-9CACB0EEFBD9}"/>
                </a:ext>
              </a:extLst>
            </p:cNvPr>
            <p:cNvSpPr/>
            <p:nvPr/>
          </p:nvSpPr>
          <p:spPr>
            <a:xfrm>
              <a:off x="4209356" y="2090058"/>
              <a:ext cx="1078067" cy="10780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1" name="Grafika 50" descr="Dom z pełnym wypełnieniem">
              <a:extLst>
                <a:ext uri="{FF2B5EF4-FFF2-40B4-BE49-F238E27FC236}">
                  <a16:creationId xmlns:a16="http://schemas.microsoft.com/office/drawing/2014/main" id="{03791593-4209-B844-837B-3D480806B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2991" y="2244911"/>
              <a:ext cx="700008" cy="700008"/>
            </a:xfrm>
            <a:prstGeom prst="rect">
              <a:avLst/>
            </a:prstGeom>
          </p:spPr>
        </p:pic>
      </p:grpSp>
      <p:grpSp>
        <p:nvGrpSpPr>
          <p:cNvPr id="55" name="Grupa 54" descr="kształt owalny">
            <a:extLst>
              <a:ext uri="{FF2B5EF4-FFF2-40B4-BE49-F238E27FC236}">
                <a16:creationId xmlns:a16="http://schemas.microsoft.com/office/drawing/2014/main" id="{BD92CEDD-CAE4-1A45-B8D5-25D25147BCE5}"/>
              </a:ext>
            </a:extLst>
          </p:cNvPr>
          <p:cNvGrpSpPr>
            <a:grpSpLocks noChangeAspect="1"/>
          </p:cNvGrpSpPr>
          <p:nvPr/>
        </p:nvGrpSpPr>
        <p:grpSpPr>
          <a:xfrm>
            <a:off x="3970140" y="4116003"/>
            <a:ext cx="1371600" cy="1371600"/>
            <a:chOff x="4228012" y="4344657"/>
            <a:chExt cx="1078993" cy="1078993"/>
          </a:xfrm>
        </p:grpSpPr>
        <p:sp>
          <p:nvSpPr>
            <p:cNvPr id="25" name="Owal 24">
              <a:extLst>
                <a:ext uri="{FF2B5EF4-FFF2-40B4-BE49-F238E27FC236}">
                  <a16:creationId xmlns:a16="http://schemas.microsoft.com/office/drawing/2014/main" id="{ED72CC41-B639-5345-8EA2-4D63B0006586}"/>
                </a:ext>
              </a:extLst>
            </p:cNvPr>
            <p:cNvSpPr>
              <a:spLocks noChangeAspect="1"/>
            </p:cNvSpPr>
            <p:nvPr/>
          </p:nvSpPr>
          <p:spPr>
            <a:xfrm>
              <a:off x="4228012" y="4344657"/>
              <a:ext cx="1078993" cy="1078993"/>
            </a:xfrm>
            <a:prstGeom prst="ellipse">
              <a:avLst/>
            </a:prstGeom>
            <a:solidFill>
              <a:schemeClr val="accent4">
                <a:lumMod val="7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4" name="Grafika 53" descr="Samolot z pełnym wypełnieniem">
              <a:extLst>
                <a:ext uri="{FF2B5EF4-FFF2-40B4-BE49-F238E27FC236}">
                  <a16:creationId xmlns:a16="http://schemas.microsoft.com/office/drawing/2014/main" id="{425F2876-A213-114D-986C-A9C3ECBD86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1063" y="4496358"/>
              <a:ext cx="741572" cy="741572"/>
            </a:xfrm>
            <a:prstGeom prst="rect">
              <a:avLst/>
            </a:prstGeom>
          </p:spPr>
        </p:pic>
      </p:grpSp>
      <p:sp>
        <p:nvSpPr>
          <p:cNvPr id="57" name="Owal 56" descr="kształt owalny">
            <a:extLst>
              <a:ext uri="{FF2B5EF4-FFF2-40B4-BE49-F238E27FC236}">
                <a16:creationId xmlns:a16="http://schemas.microsoft.com/office/drawing/2014/main" id="{4E959DED-A35A-AF4E-A641-1AB03E6BE0AA}"/>
              </a:ext>
            </a:extLst>
          </p:cNvPr>
          <p:cNvSpPr>
            <a:spLocks noChangeAspect="1"/>
          </p:cNvSpPr>
          <p:nvPr/>
        </p:nvSpPr>
        <p:spPr>
          <a:xfrm>
            <a:off x="8275791" y="3140864"/>
            <a:ext cx="1179606" cy="1179606"/>
          </a:xfrm>
          <a:prstGeom prst="ellipse">
            <a:avLst/>
          </a:prstGeom>
          <a:solidFill>
            <a:schemeClr val="accent5"/>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100" dirty="0">
                <a:solidFill>
                  <a:schemeClr val="bg1"/>
                </a:solidFill>
                <a:latin typeface="Posterama" panose="020B0504020200020000" pitchFamily="34" charset="0"/>
                <a:cs typeface="Posterama" panose="020B0504020200020000" pitchFamily="34" charset="0"/>
              </a:rPr>
              <a:t>Pilnowanie wielorybów</a:t>
            </a:r>
          </a:p>
        </p:txBody>
      </p:sp>
      <p:sp>
        <p:nvSpPr>
          <p:cNvPr id="53" name="Owal 52" descr="kształt owalny">
            <a:extLst>
              <a:ext uri="{FF2B5EF4-FFF2-40B4-BE49-F238E27FC236}">
                <a16:creationId xmlns:a16="http://schemas.microsoft.com/office/drawing/2014/main" id="{B875FB20-B887-BB48-B4C8-877130C43C26}"/>
              </a:ext>
            </a:extLst>
          </p:cNvPr>
          <p:cNvSpPr>
            <a:spLocks noChangeAspect="1"/>
          </p:cNvSpPr>
          <p:nvPr/>
        </p:nvSpPr>
        <p:spPr>
          <a:xfrm>
            <a:off x="5467196" y="3039012"/>
            <a:ext cx="1371600" cy="13716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sp>
        <p:nvSpPr>
          <p:cNvPr id="24" name="Pole tekstowe 23">
            <a:extLst>
              <a:ext uri="{FF2B5EF4-FFF2-40B4-BE49-F238E27FC236}">
                <a16:creationId xmlns:a16="http://schemas.microsoft.com/office/drawing/2014/main" id="{4EACDC13-7A41-1A4D-A46D-375C4ECC3359}"/>
              </a:ext>
            </a:extLst>
          </p:cNvPr>
          <p:cNvSpPr txBox="1"/>
          <p:nvPr/>
        </p:nvSpPr>
        <p:spPr>
          <a:xfrm>
            <a:off x="5467196" y="3510576"/>
            <a:ext cx="1371600" cy="461665"/>
          </a:xfrm>
          <a:prstGeom prst="rect">
            <a:avLst/>
          </a:prstGeom>
          <a:noFill/>
        </p:spPr>
        <p:txBody>
          <a:bodyPr wrap="square" rtlCol="0">
            <a:spAutoFit/>
          </a:bodyPr>
          <a:lstStyle>
            <a:defPPr>
              <a:defRPr lang="pl-PL"/>
            </a:defPPr>
          </a:lstStyle>
          <a:p>
            <a:pPr algn="ctr" rtl="0"/>
            <a:r>
              <a:rPr lang="pl-PL" sz="2400" b="1">
                <a:solidFill>
                  <a:schemeClr val="accent2"/>
                </a:solidFill>
                <a:latin typeface="Posterama" panose="020B0504020200020000" pitchFamily="34" charset="0"/>
                <a:cs typeface="Posterama" panose="020B0504020200020000" pitchFamily="34" charset="0"/>
              </a:rPr>
              <a:t>Hawaje</a:t>
            </a:r>
          </a:p>
        </p:txBody>
      </p:sp>
    </p:spTree>
    <p:extLst>
      <p:ext uri="{BB962C8B-B14F-4D97-AF65-F5344CB8AC3E}">
        <p14:creationId xmlns:p14="http://schemas.microsoft.com/office/powerpoint/2010/main" val="51761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Łącznik prosty 86" descr="łącznik liniowy">
            <a:extLst>
              <a:ext uri="{FF2B5EF4-FFF2-40B4-BE49-F238E27FC236}">
                <a16:creationId xmlns:a16="http://schemas.microsoft.com/office/drawing/2014/main" id="{76925061-D3D9-1B45-98A9-077482598B92}"/>
              </a:ext>
            </a:extLst>
          </p:cNvPr>
          <p:cNvCxnSpPr>
            <a:cxnSpLocks/>
            <a:endCxn id="40" idx="2"/>
          </p:cNvCxnSpPr>
          <p:nvPr/>
        </p:nvCxnSpPr>
        <p:spPr>
          <a:xfrm>
            <a:off x="1932495" y="2044458"/>
            <a:ext cx="2399068" cy="442885"/>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83" name="Łącznik prosty 82" descr="łącznik liniowy">
            <a:extLst>
              <a:ext uri="{FF2B5EF4-FFF2-40B4-BE49-F238E27FC236}">
                <a16:creationId xmlns:a16="http://schemas.microsoft.com/office/drawing/2014/main" id="{B2628FAB-35BE-2246-80AA-F6D1E20F0B3B}"/>
              </a:ext>
            </a:extLst>
          </p:cNvPr>
          <p:cNvCxnSpPr>
            <a:cxnSpLocks/>
            <a:endCxn id="43" idx="2"/>
          </p:cNvCxnSpPr>
          <p:nvPr/>
        </p:nvCxnSpPr>
        <p:spPr>
          <a:xfrm flipV="1">
            <a:off x="2349353" y="4957037"/>
            <a:ext cx="1947118" cy="14965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6" name="Łącznik prosty 15" descr="łącznik liniowy">
            <a:extLst>
              <a:ext uri="{FF2B5EF4-FFF2-40B4-BE49-F238E27FC236}">
                <a16:creationId xmlns:a16="http://schemas.microsoft.com/office/drawing/2014/main" id="{7935F6BA-C6A8-C240-A530-F97E990D724D}"/>
              </a:ext>
            </a:extLst>
          </p:cNvPr>
          <p:cNvCxnSpPr>
            <a:cxnSpLocks/>
            <a:endCxn id="50" idx="3"/>
          </p:cNvCxnSpPr>
          <p:nvPr/>
        </p:nvCxnSpPr>
        <p:spPr>
          <a:xfrm flipH="1" flipV="1">
            <a:off x="7891125" y="2490553"/>
            <a:ext cx="1729618" cy="53112"/>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5" name="Łącznik prosty 64" descr="łącznik liniowy">
            <a:extLst>
              <a:ext uri="{FF2B5EF4-FFF2-40B4-BE49-F238E27FC236}">
                <a16:creationId xmlns:a16="http://schemas.microsoft.com/office/drawing/2014/main" id="{ECFA7457-61C5-3848-A36D-F181F5348DB3}"/>
              </a:ext>
            </a:extLst>
          </p:cNvPr>
          <p:cNvCxnSpPr>
            <a:cxnSpLocks/>
          </p:cNvCxnSpPr>
          <p:nvPr/>
        </p:nvCxnSpPr>
        <p:spPr>
          <a:xfrm flipH="1" flipV="1">
            <a:off x="7824209" y="2895278"/>
            <a:ext cx="1309175" cy="65974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68" name="Łącznik prosty 67" descr="łącznik liniowy">
            <a:extLst>
              <a:ext uri="{FF2B5EF4-FFF2-40B4-BE49-F238E27FC236}">
                <a16:creationId xmlns:a16="http://schemas.microsoft.com/office/drawing/2014/main" id="{9EF6B9E0-07B6-E847-BDE4-74C10B7D5F42}"/>
              </a:ext>
            </a:extLst>
          </p:cNvPr>
          <p:cNvCxnSpPr>
            <a:cxnSpLocks/>
          </p:cNvCxnSpPr>
          <p:nvPr/>
        </p:nvCxnSpPr>
        <p:spPr>
          <a:xfrm flipH="1" flipV="1">
            <a:off x="7902058" y="2741788"/>
            <a:ext cx="2352285" cy="81323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0" name="Łącznik prosty 69" descr="łącznik liniowy">
            <a:extLst>
              <a:ext uri="{FF2B5EF4-FFF2-40B4-BE49-F238E27FC236}">
                <a16:creationId xmlns:a16="http://schemas.microsoft.com/office/drawing/2014/main" id="{987AA881-15B9-2240-AA3E-F4BD2988CEB4}"/>
              </a:ext>
            </a:extLst>
          </p:cNvPr>
          <p:cNvCxnSpPr>
            <a:cxnSpLocks/>
            <a:stCxn id="31" idx="2"/>
          </p:cNvCxnSpPr>
          <p:nvPr/>
        </p:nvCxnSpPr>
        <p:spPr>
          <a:xfrm flipH="1">
            <a:off x="7549608" y="1707676"/>
            <a:ext cx="1979077" cy="63479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2" name="Łącznik prosty 71" descr="łącznik liniowy">
            <a:extLst>
              <a:ext uri="{FF2B5EF4-FFF2-40B4-BE49-F238E27FC236}">
                <a16:creationId xmlns:a16="http://schemas.microsoft.com/office/drawing/2014/main" id="{93D3079D-D568-0841-8EFB-53C3EDDBBF60}"/>
              </a:ext>
            </a:extLst>
          </p:cNvPr>
          <p:cNvCxnSpPr>
            <a:cxnSpLocks/>
            <a:stCxn id="59" idx="2"/>
          </p:cNvCxnSpPr>
          <p:nvPr/>
        </p:nvCxnSpPr>
        <p:spPr>
          <a:xfrm flipH="1">
            <a:off x="7902058" y="1722074"/>
            <a:ext cx="2842322" cy="66089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4" name="Łącznik prosty 73" descr="łącznik liniowy">
            <a:extLst>
              <a:ext uri="{FF2B5EF4-FFF2-40B4-BE49-F238E27FC236}">
                <a16:creationId xmlns:a16="http://schemas.microsoft.com/office/drawing/2014/main" id="{149CE5D3-9626-A64A-8A80-579D4DFDCE00}"/>
              </a:ext>
            </a:extLst>
          </p:cNvPr>
          <p:cNvCxnSpPr>
            <a:cxnSpLocks/>
          </p:cNvCxnSpPr>
          <p:nvPr/>
        </p:nvCxnSpPr>
        <p:spPr>
          <a:xfrm flipH="1" flipV="1">
            <a:off x="7549608" y="2623886"/>
            <a:ext cx="3505153" cy="30388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pl-PL" b="1">
                <a:latin typeface="Segoe UI Semibold" panose="020B0502040204020203" pitchFamily="34" charset="0"/>
                <a:cs typeface="Segoe UI Semibold" panose="020B0502040204020203" pitchFamily="34" charset="0"/>
              </a:rPr>
              <a:t>Przykład: </a:t>
            </a:r>
            <a:r>
              <a:rPr lang="pl-PL" b="1">
                <a:solidFill>
                  <a:schemeClr val="bg2">
                    <a:lumMod val="50000"/>
                  </a:schemeClr>
                </a:solidFill>
                <a:latin typeface="Segoe UI Semibold" panose="020B0502040204020203" pitchFamily="34" charset="0"/>
                <a:cs typeface="Segoe UI Semibold" panose="020B0502040204020203" pitchFamily="34" charset="0"/>
              </a:rPr>
              <a:t>Notatki z zajęć </a:t>
            </a:r>
          </a:p>
        </p:txBody>
      </p:sp>
      <p:cxnSp>
        <p:nvCxnSpPr>
          <p:cNvPr id="6" name="Łącznik prosty 5" descr="łącznik liniowy">
            <a:extLst>
              <a:ext uri="{FF2B5EF4-FFF2-40B4-BE49-F238E27FC236}">
                <a16:creationId xmlns:a16="http://schemas.microsoft.com/office/drawing/2014/main" id="{795AF350-2F1B-E945-8573-911D553F3CF5}"/>
              </a:ext>
            </a:extLst>
          </p:cNvPr>
          <p:cNvCxnSpPr>
            <a:cxnSpLocks/>
            <a:stCxn id="45" idx="1"/>
          </p:cNvCxnSpPr>
          <p:nvPr/>
        </p:nvCxnSpPr>
        <p:spPr>
          <a:xfrm flipH="1" flipV="1">
            <a:off x="7707772" y="3120163"/>
            <a:ext cx="143087" cy="256307"/>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7" name="Łącznik prosty 6" descr="łącznik liniowy">
            <a:extLst>
              <a:ext uri="{FF2B5EF4-FFF2-40B4-BE49-F238E27FC236}">
                <a16:creationId xmlns:a16="http://schemas.microsoft.com/office/drawing/2014/main" id="{D0A2AA75-32E9-DC4C-8815-77D866DCBFF6}"/>
              </a:ext>
            </a:extLst>
          </p:cNvPr>
          <p:cNvCxnSpPr>
            <a:cxnSpLocks/>
          </p:cNvCxnSpPr>
          <p:nvPr/>
        </p:nvCxnSpPr>
        <p:spPr>
          <a:xfrm flipH="1" flipV="1">
            <a:off x="5245858" y="2629092"/>
            <a:ext cx="885014" cy="778297"/>
          </a:xfrm>
          <a:prstGeom prst="line">
            <a:avLst/>
          </a:prstGeom>
          <a:ln/>
        </p:spPr>
        <p:style>
          <a:lnRef idx="3">
            <a:schemeClr val="dk1"/>
          </a:lnRef>
          <a:fillRef idx="0">
            <a:schemeClr val="dk1"/>
          </a:fillRef>
          <a:effectRef idx="2">
            <a:schemeClr val="dk1"/>
          </a:effectRef>
          <a:fontRef idx="minor">
            <a:schemeClr val="tx1"/>
          </a:fontRef>
        </p:style>
      </p:cxnSp>
      <p:cxnSp>
        <p:nvCxnSpPr>
          <p:cNvPr id="8" name="Łącznik prosty 7" descr="łącznik liniowy">
            <a:extLst>
              <a:ext uri="{FF2B5EF4-FFF2-40B4-BE49-F238E27FC236}">
                <a16:creationId xmlns:a16="http://schemas.microsoft.com/office/drawing/2014/main" id="{E810472F-C107-4F46-9ABE-4C08DDA4953E}"/>
              </a:ext>
            </a:extLst>
          </p:cNvPr>
          <p:cNvCxnSpPr>
            <a:cxnSpLocks/>
            <a:stCxn id="22" idx="2"/>
          </p:cNvCxnSpPr>
          <p:nvPr/>
        </p:nvCxnSpPr>
        <p:spPr>
          <a:xfrm flipH="1">
            <a:off x="5149135" y="3916881"/>
            <a:ext cx="1023302" cy="770308"/>
          </a:xfrm>
          <a:prstGeom prst="line">
            <a:avLst/>
          </a:prstGeom>
          <a:ln/>
        </p:spPr>
        <p:style>
          <a:lnRef idx="3">
            <a:schemeClr val="dk1"/>
          </a:lnRef>
          <a:fillRef idx="0">
            <a:schemeClr val="dk1"/>
          </a:fillRef>
          <a:effectRef idx="2">
            <a:schemeClr val="dk1"/>
          </a:effectRef>
          <a:fontRef idx="minor">
            <a:schemeClr val="tx1"/>
          </a:fontRef>
        </p:style>
      </p:cxnSp>
      <p:cxnSp>
        <p:nvCxnSpPr>
          <p:cNvPr id="9" name="Łącznik prosty 8" descr="łącznik liniowy">
            <a:extLst>
              <a:ext uri="{FF2B5EF4-FFF2-40B4-BE49-F238E27FC236}">
                <a16:creationId xmlns:a16="http://schemas.microsoft.com/office/drawing/2014/main" id="{85C48A6F-CA6A-2545-8696-9823B1D91EB4}"/>
              </a:ext>
            </a:extLst>
          </p:cNvPr>
          <p:cNvCxnSpPr>
            <a:cxnSpLocks/>
            <a:stCxn id="22" idx="2"/>
          </p:cNvCxnSpPr>
          <p:nvPr/>
        </p:nvCxnSpPr>
        <p:spPr>
          <a:xfrm>
            <a:off x="6172437" y="3916881"/>
            <a:ext cx="1211934" cy="811920"/>
          </a:xfrm>
          <a:prstGeom prst="line">
            <a:avLst/>
          </a:prstGeom>
          <a:ln/>
        </p:spPr>
        <p:style>
          <a:lnRef idx="3">
            <a:schemeClr val="dk1"/>
          </a:lnRef>
          <a:fillRef idx="0">
            <a:schemeClr val="dk1"/>
          </a:fillRef>
          <a:effectRef idx="2">
            <a:schemeClr val="dk1"/>
          </a:effectRef>
          <a:fontRef idx="minor">
            <a:schemeClr val="tx1"/>
          </a:fontRef>
        </p:style>
      </p:cxnSp>
      <p:cxnSp>
        <p:nvCxnSpPr>
          <p:cNvPr id="10" name="Łącznik prosty 9" descr="łącznik liniowy">
            <a:extLst>
              <a:ext uri="{FF2B5EF4-FFF2-40B4-BE49-F238E27FC236}">
                <a16:creationId xmlns:a16="http://schemas.microsoft.com/office/drawing/2014/main" id="{D40CF280-E1D6-384D-A6B3-65D890B87865}"/>
              </a:ext>
            </a:extLst>
          </p:cNvPr>
          <p:cNvCxnSpPr>
            <a:cxnSpLocks/>
          </p:cNvCxnSpPr>
          <p:nvPr/>
        </p:nvCxnSpPr>
        <p:spPr>
          <a:xfrm flipH="1">
            <a:off x="6214002" y="2601368"/>
            <a:ext cx="920188" cy="806021"/>
          </a:xfrm>
          <a:prstGeom prst="line">
            <a:avLst/>
          </a:prstGeom>
          <a:ln/>
        </p:spPr>
        <p:style>
          <a:lnRef idx="3">
            <a:schemeClr val="dk1"/>
          </a:lnRef>
          <a:fillRef idx="0">
            <a:schemeClr val="dk1"/>
          </a:fillRef>
          <a:effectRef idx="2">
            <a:schemeClr val="dk1"/>
          </a:effectRef>
          <a:fontRef idx="minor">
            <a:schemeClr val="tx1"/>
          </a:fontRef>
        </p:style>
      </p:cxnSp>
      <p:cxnSp>
        <p:nvCxnSpPr>
          <p:cNvPr id="11" name="Łącznik prosty 10" descr="łącznik liniowy">
            <a:extLst>
              <a:ext uri="{FF2B5EF4-FFF2-40B4-BE49-F238E27FC236}">
                <a16:creationId xmlns:a16="http://schemas.microsoft.com/office/drawing/2014/main" id="{1F134327-7520-7042-9E66-7B64FBB0A481}"/>
              </a:ext>
            </a:extLst>
          </p:cNvPr>
          <p:cNvCxnSpPr>
            <a:cxnSpLocks/>
          </p:cNvCxnSpPr>
          <p:nvPr/>
        </p:nvCxnSpPr>
        <p:spPr>
          <a:xfrm flipV="1">
            <a:off x="3355175" y="5113041"/>
            <a:ext cx="1016848" cy="597403"/>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2" name="Łącznik prosty 11" descr="łącznik liniowy">
            <a:extLst>
              <a:ext uri="{FF2B5EF4-FFF2-40B4-BE49-F238E27FC236}">
                <a16:creationId xmlns:a16="http://schemas.microsoft.com/office/drawing/2014/main" id="{B5370AFA-8A6F-5A47-8B1D-60F4F1A6365D}"/>
              </a:ext>
            </a:extLst>
          </p:cNvPr>
          <p:cNvCxnSpPr>
            <a:cxnSpLocks/>
          </p:cNvCxnSpPr>
          <p:nvPr/>
        </p:nvCxnSpPr>
        <p:spPr>
          <a:xfrm>
            <a:off x="3810687" y="4427529"/>
            <a:ext cx="601823" cy="42638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 name="Łącznik prosty 12" descr="łącznik liniowy">
            <a:extLst>
              <a:ext uri="{FF2B5EF4-FFF2-40B4-BE49-F238E27FC236}">
                <a16:creationId xmlns:a16="http://schemas.microsoft.com/office/drawing/2014/main" id="{A1586BB8-58C8-4C42-BA0A-2A51DAB1CE1B}"/>
              </a:ext>
            </a:extLst>
          </p:cNvPr>
          <p:cNvCxnSpPr>
            <a:cxnSpLocks/>
          </p:cNvCxnSpPr>
          <p:nvPr/>
        </p:nvCxnSpPr>
        <p:spPr>
          <a:xfrm>
            <a:off x="3773841" y="1892000"/>
            <a:ext cx="553653" cy="40747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4" name="Łącznik prosty 13" descr="łącznik liniowy">
            <a:extLst>
              <a:ext uri="{FF2B5EF4-FFF2-40B4-BE49-F238E27FC236}">
                <a16:creationId xmlns:a16="http://schemas.microsoft.com/office/drawing/2014/main" id="{196E49AD-3535-9449-9354-AC2045A00D7B}"/>
              </a:ext>
            </a:extLst>
          </p:cNvPr>
          <p:cNvCxnSpPr>
            <a:cxnSpLocks/>
          </p:cNvCxnSpPr>
          <p:nvPr/>
        </p:nvCxnSpPr>
        <p:spPr>
          <a:xfrm flipV="1">
            <a:off x="2589414" y="2639801"/>
            <a:ext cx="1759770" cy="51541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Łącznik prosty 14" descr="łącznik liniowy">
            <a:extLst>
              <a:ext uri="{FF2B5EF4-FFF2-40B4-BE49-F238E27FC236}">
                <a16:creationId xmlns:a16="http://schemas.microsoft.com/office/drawing/2014/main" id="{8E6832E7-C51F-3043-899E-8AFBF7495DBC}"/>
              </a:ext>
            </a:extLst>
          </p:cNvPr>
          <p:cNvCxnSpPr>
            <a:cxnSpLocks/>
            <a:stCxn id="32" idx="2"/>
          </p:cNvCxnSpPr>
          <p:nvPr/>
        </p:nvCxnSpPr>
        <p:spPr>
          <a:xfrm flipH="1">
            <a:off x="7885659" y="1845555"/>
            <a:ext cx="198476" cy="17875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Łącznik prosty 16" descr="łącznik liniowy">
            <a:extLst>
              <a:ext uri="{FF2B5EF4-FFF2-40B4-BE49-F238E27FC236}">
                <a16:creationId xmlns:a16="http://schemas.microsoft.com/office/drawing/2014/main" id="{8EEDE9A4-A32F-114C-90CC-F81D56CE8CF8}"/>
              </a:ext>
            </a:extLst>
          </p:cNvPr>
          <p:cNvCxnSpPr>
            <a:cxnSpLocks/>
            <a:stCxn id="29" idx="2"/>
            <a:endCxn id="34" idx="6"/>
          </p:cNvCxnSpPr>
          <p:nvPr/>
        </p:nvCxnSpPr>
        <p:spPr>
          <a:xfrm flipH="1" flipV="1">
            <a:off x="8042372" y="4964176"/>
            <a:ext cx="2008105" cy="421901"/>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Łącznik prosty 17" descr="łącznik liniowy">
            <a:extLst>
              <a:ext uri="{FF2B5EF4-FFF2-40B4-BE49-F238E27FC236}">
                <a16:creationId xmlns:a16="http://schemas.microsoft.com/office/drawing/2014/main" id="{8A93F19B-7C5F-BB4F-87E0-BE3A02B4164F}"/>
              </a:ext>
            </a:extLst>
          </p:cNvPr>
          <p:cNvCxnSpPr>
            <a:cxnSpLocks/>
          </p:cNvCxnSpPr>
          <p:nvPr/>
        </p:nvCxnSpPr>
        <p:spPr>
          <a:xfrm flipH="1" flipV="1">
            <a:off x="7961207" y="5139136"/>
            <a:ext cx="343815" cy="424598"/>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19" name="Pole tekstowe 18">
            <a:extLst>
              <a:ext uri="{FF2B5EF4-FFF2-40B4-BE49-F238E27FC236}">
                <a16:creationId xmlns:a16="http://schemas.microsoft.com/office/drawing/2014/main" id="{66BE6B83-3C07-7945-9430-0E7700DF949C}"/>
              </a:ext>
            </a:extLst>
          </p:cNvPr>
          <p:cNvSpPr txBox="1"/>
          <p:nvPr/>
        </p:nvSpPr>
        <p:spPr>
          <a:xfrm>
            <a:off x="4216908" y="1334177"/>
            <a:ext cx="1607159" cy="369332"/>
          </a:xfrm>
          <a:prstGeom prst="rect">
            <a:avLst/>
          </a:prstGeom>
          <a:noFill/>
        </p:spPr>
        <p:txBody>
          <a:bodyPr wrap="square" rtlCol="0">
            <a:spAutoFit/>
          </a:bodyPr>
          <a:lstStyle>
            <a:defPPr>
              <a:defRPr lang="pl-PL"/>
            </a:defPPr>
          </a:lstStyle>
          <a:p>
            <a:pPr algn="ctr" rtl="0"/>
            <a:r>
              <a:rPr lang="pl-PL"/>
              <a:t>Słońce</a:t>
            </a:r>
          </a:p>
        </p:txBody>
      </p:sp>
      <p:sp>
        <p:nvSpPr>
          <p:cNvPr id="20" name="Pole tekstowe 19">
            <a:extLst>
              <a:ext uri="{FF2B5EF4-FFF2-40B4-BE49-F238E27FC236}">
                <a16:creationId xmlns:a16="http://schemas.microsoft.com/office/drawing/2014/main" id="{29B9F4AB-C644-F148-8F05-2940F9FDAF34}"/>
              </a:ext>
            </a:extLst>
          </p:cNvPr>
          <p:cNvSpPr txBox="1"/>
          <p:nvPr/>
        </p:nvSpPr>
        <p:spPr>
          <a:xfrm>
            <a:off x="6632854" y="1321761"/>
            <a:ext cx="1371600" cy="369332"/>
          </a:xfrm>
          <a:prstGeom prst="rect">
            <a:avLst/>
          </a:prstGeom>
          <a:noFill/>
        </p:spPr>
        <p:txBody>
          <a:bodyPr wrap="square" rtlCol="0">
            <a:spAutoFit/>
          </a:bodyPr>
          <a:lstStyle>
            <a:defPPr>
              <a:defRPr lang="pl-PL"/>
            </a:defPPr>
          </a:lstStyle>
          <a:p>
            <a:pPr algn="ctr" rtl="0"/>
            <a:r>
              <a:rPr lang="pl-PL"/>
              <a:t>Planety</a:t>
            </a:r>
          </a:p>
        </p:txBody>
      </p:sp>
      <p:sp>
        <p:nvSpPr>
          <p:cNvPr id="21" name="Owal 20" descr="kształt owalny">
            <a:extLst>
              <a:ext uri="{FF2B5EF4-FFF2-40B4-BE49-F238E27FC236}">
                <a16:creationId xmlns:a16="http://schemas.microsoft.com/office/drawing/2014/main" id="{956F8A3C-F846-D545-89A6-DB991EF14847}"/>
              </a:ext>
            </a:extLst>
          </p:cNvPr>
          <p:cNvSpPr/>
          <p:nvPr/>
        </p:nvSpPr>
        <p:spPr>
          <a:xfrm>
            <a:off x="5357070" y="2897097"/>
            <a:ext cx="1630734" cy="1630734"/>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22" name="Pole tekstowe 21">
            <a:extLst>
              <a:ext uri="{FF2B5EF4-FFF2-40B4-BE49-F238E27FC236}">
                <a16:creationId xmlns:a16="http://schemas.microsoft.com/office/drawing/2014/main" id="{36585A1E-187C-6E4E-9A6C-5AB82449FAE0}"/>
              </a:ext>
            </a:extLst>
          </p:cNvPr>
          <p:cNvSpPr txBox="1"/>
          <p:nvPr/>
        </p:nvSpPr>
        <p:spPr>
          <a:xfrm>
            <a:off x="5357070" y="3516771"/>
            <a:ext cx="1630734" cy="400110"/>
          </a:xfrm>
          <a:prstGeom prst="rect">
            <a:avLst/>
          </a:prstGeom>
          <a:noFill/>
        </p:spPr>
        <p:txBody>
          <a:bodyPr wrap="square" rtlCol="0">
            <a:spAutoFit/>
          </a:bodyPr>
          <a:lstStyle>
            <a:defPPr>
              <a:defRPr lang="pl-PL"/>
            </a:defPPr>
          </a:lstStyle>
          <a:p>
            <a:pPr algn="ctr" rtl="0"/>
            <a:r>
              <a:rPr lang="pl-PL" sz="2000" b="1" dirty="0">
                <a:solidFill>
                  <a:schemeClr val="bg1"/>
                </a:solidFill>
              </a:rPr>
              <a:t>Przestrzeń</a:t>
            </a:r>
          </a:p>
        </p:txBody>
      </p:sp>
      <p:sp>
        <p:nvSpPr>
          <p:cNvPr id="23" name="Pole tekstowe 22">
            <a:extLst>
              <a:ext uri="{FF2B5EF4-FFF2-40B4-BE49-F238E27FC236}">
                <a16:creationId xmlns:a16="http://schemas.microsoft.com/office/drawing/2014/main" id="{04FD4E51-2368-624F-AD4C-196C23217BED}"/>
              </a:ext>
            </a:extLst>
          </p:cNvPr>
          <p:cNvSpPr txBox="1"/>
          <p:nvPr/>
        </p:nvSpPr>
        <p:spPr>
          <a:xfrm>
            <a:off x="6550085" y="5684179"/>
            <a:ext cx="1607159" cy="646331"/>
          </a:xfrm>
          <a:prstGeom prst="rect">
            <a:avLst/>
          </a:prstGeom>
          <a:noFill/>
        </p:spPr>
        <p:txBody>
          <a:bodyPr wrap="square" rtlCol="0">
            <a:spAutoFit/>
          </a:bodyPr>
          <a:lstStyle>
            <a:defPPr>
              <a:defRPr lang="pl-PL"/>
            </a:defPPr>
          </a:lstStyle>
          <a:p>
            <a:pPr algn="ctr" rtl="0"/>
            <a:r>
              <a:rPr lang="pl-PL"/>
              <a:t>Istotni astronauci</a:t>
            </a:r>
          </a:p>
        </p:txBody>
      </p:sp>
      <p:sp>
        <p:nvSpPr>
          <p:cNvPr id="24" name="Pole tekstowe 23">
            <a:extLst>
              <a:ext uri="{FF2B5EF4-FFF2-40B4-BE49-F238E27FC236}">
                <a16:creationId xmlns:a16="http://schemas.microsoft.com/office/drawing/2014/main" id="{AF022601-2CBE-4B4F-8675-B08B2A40EC3B}"/>
              </a:ext>
            </a:extLst>
          </p:cNvPr>
          <p:cNvSpPr txBox="1"/>
          <p:nvPr/>
        </p:nvSpPr>
        <p:spPr>
          <a:xfrm>
            <a:off x="4301983" y="5685117"/>
            <a:ext cx="1379794" cy="646331"/>
          </a:xfrm>
          <a:prstGeom prst="rect">
            <a:avLst/>
          </a:prstGeom>
          <a:noFill/>
        </p:spPr>
        <p:txBody>
          <a:bodyPr wrap="square" rtlCol="0">
            <a:spAutoFit/>
          </a:bodyPr>
          <a:lstStyle>
            <a:defPPr>
              <a:defRPr lang="pl-PL"/>
            </a:defPPr>
          </a:lstStyle>
          <a:p>
            <a:pPr algn="ctr" rtl="0"/>
            <a:r>
              <a:rPr lang="pl-PL"/>
              <a:t>Istotne gwiazdy</a:t>
            </a:r>
          </a:p>
        </p:txBody>
      </p:sp>
      <p:sp>
        <p:nvSpPr>
          <p:cNvPr id="25" name="Owal 24" descr="kształt owalny">
            <a:extLst>
              <a:ext uri="{FF2B5EF4-FFF2-40B4-BE49-F238E27FC236}">
                <a16:creationId xmlns:a16="http://schemas.microsoft.com/office/drawing/2014/main" id="{B631683E-FC9F-144E-83DF-9E9F6E2F5031}"/>
              </a:ext>
            </a:extLst>
          </p:cNvPr>
          <p:cNvSpPr>
            <a:spLocks noChangeAspect="1"/>
          </p:cNvSpPr>
          <p:nvPr/>
        </p:nvSpPr>
        <p:spPr>
          <a:xfrm>
            <a:off x="903437" y="1472027"/>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err="1"/>
              <a:t>Powięk-szanie</a:t>
            </a:r>
            <a:endParaRPr lang="pl-PL" sz="1400" dirty="0"/>
          </a:p>
        </p:txBody>
      </p:sp>
      <p:sp>
        <p:nvSpPr>
          <p:cNvPr id="26" name="Owal 25" descr="kształt owalny">
            <a:extLst>
              <a:ext uri="{FF2B5EF4-FFF2-40B4-BE49-F238E27FC236}">
                <a16:creationId xmlns:a16="http://schemas.microsoft.com/office/drawing/2014/main" id="{BE8EE670-03D3-F742-97FA-62493095B063}"/>
              </a:ext>
            </a:extLst>
          </p:cNvPr>
          <p:cNvSpPr>
            <a:spLocks noChangeAspect="1"/>
          </p:cNvSpPr>
          <p:nvPr/>
        </p:nvSpPr>
        <p:spPr>
          <a:xfrm>
            <a:off x="1630262" y="2749191"/>
            <a:ext cx="1144863" cy="1144863"/>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dirty="0"/>
              <a:t>Coraz cieplej</a:t>
            </a:r>
          </a:p>
        </p:txBody>
      </p:sp>
      <p:sp>
        <p:nvSpPr>
          <p:cNvPr id="27" name="Owal 26" descr="kształt owalny">
            <a:extLst>
              <a:ext uri="{FF2B5EF4-FFF2-40B4-BE49-F238E27FC236}">
                <a16:creationId xmlns:a16="http://schemas.microsoft.com/office/drawing/2014/main" id="{5733DE9C-4A9D-294A-8710-BA73258531A3}"/>
              </a:ext>
            </a:extLst>
          </p:cNvPr>
          <p:cNvSpPr>
            <a:spLocks noChangeAspect="1"/>
          </p:cNvSpPr>
          <p:nvPr/>
        </p:nvSpPr>
        <p:spPr>
          <a:xfrm>
            <a:off x="1199602" y="4515707"/>
            <a:ext cx="1246859" cy="1246859"/>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Kanopus</a:t>
            </a:r>
          </a:p>
        </p:txBody>
      </p:sp>
      <p:sp>
        <p:nvSpPr>
          <p:cNvPr id="28" name="Owal 27" descr="kształt owalny">
            <a:extLst>
              <a:ext uri="{FF2B5EF4-FFF2-40B4-BE49-F238E27FC236}">
                <a16:creationId xmlns:a16="http://schemas.microsoft.com/office/drawing/2014/main" id="{68E15AEF-6676-2441-8654-277AA30DB66F}"/>
              </a:ext>
            </a:extLst>
          </p:cNvPr>
          <p:cNvSpPr>
            <a:spLocks noChangeAspect="1"/>
          </p:cNvSpPr>
          <p:nvPr/>
        </p:nvSpPr>
        <p:spPr>
          <a:xfrm>
            <a:off x="3100612" y="3702784"/>
            <a:ext cx="944677" cy="944677"/>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t>Syriusz</a:t>
            </a:r>
          </a:p>
        </p:txBody>
      </p:sp>
      <p:sp>
        <p:nvSpPr>
          <p:cNvPr id="29" name="Owal 28" descr="kształt owalny">
            <a:extLst>
              <a:ext uri="{FF2B5EF4-FFF2-40B4-BE49-F238E27FC236}">
                <a16:creationId xmlns:a16="http://schemas.microsoft.com/office/drawing/2014/main" id="{1A8C23E3-1775-9748-BEEF-429D26665FE2}"/>
              </a:ext>
            </a:extLst>
          </p:cNvPr>
          <p:cNvSpPr>
            <a:spLocks noChangeAspect="1"/>
          </p:cNvSpPr>
          <p:nvPr/>
        </p:nvSpPr>
        <p:spPr>
          <a:xfrm>
            <a:off x="10050477" y="4890466"/>
            <a:ext cx="991221" cy="99122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Aldrin</a:t>
            </a:r>
          </a:p>
        </p:txBody>
      </p:sp>
      <p:sp>
        <p:nvSpPr>
          <p:cNvPr id="30" name="Owal 29" descr="kształt owalny">
            <a:extLst>
              <a:ext uri="{FF2B5EF4-FFF2-40B4-BE49-F238E27FC236}">
                <a16:creationId xmlns:a16="http://schemas.microsoft.com/office/drawing/2014/main" id="{1FABE50A-5774-5D47-8251-B637B47A1B19}"/>
              </a:ext>
            </a:extLst>
          </p:cNvPr>
          <p:cNvSpPr>
            <a:spLocks noChangeAspect="1"/>
          </p:cNvSpPr>
          <p:nvPr/>
        </p:nvSpPr>
        <p:spPr>
          <a:xfrm>
            <a:off x="8136138" y="5439807"/>
            <a:ext cx="970101" cy="970101"/>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accent1">
                    <a:lumMod val="50000"/>
                  </a:schemeClr>
                </a:solidFill>
              </a:rPr>
              <a:t>Lovell</a:t>
            </a:r>
          </a:p>
        </p:txBody>
      </p:sp>
      <p:sp>
        <p:nvSpPr>
          <p:cNvPr id="31" name="Owal 30" descr="kształt owalny">
            <a:extLst>
              <a:ext uri="{FF2B5EF4-FFF2-40B4-BE49-F238E27FC236}">
                <a16:creationId xmlns:a16="http://schemas.microsoft.com/office/drawing/2014/main" id="{0F09FED7-713C-6B4F-9CE4-0E63450FAC30}"/>
              </a:ext>
            </a:extLst>
          </p:cNvPr>
          <p:cNvSpPr>
            <a:spLocks noChangeAspect="1"/>
          </p:cNvSpPr>
          <p:nvPr/>
        </p:nvSpPr>
        <p:spPr>
          <a:xfrm>
            <a:off x="9528685" y="1286228"/>
            <a:ext cx="842895" cy="8428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a:solidFill>
                  <a:schemeClr val="bg1"/>
                </a:solidFill>
              </a:rPr>
              <a:t>Ziemia</a:t>
            </a:r>
          </a:p>
        </p:txBody>
      </p:sp>
      <p:sp>
        <p:nvSpPr>
          <p:cNvPr id="32" name="Owal 31" descr="kształt owalny">
            <a:extLst>
              <a:ext uri="{FF2B5EF4-FFF2-40B4-BE49-F238E27FC236}">
                <a16:creationId xmlns:a16="http://schemas.microsoft.com/office/drawing/2014/main" id="{4F6848F3-5104-7843-8042-57CC6ADF4A35}"/>
              </a:ext>
            </a:extLst>
          </p:cNvPr>
          <p:cNvSpPr>
            <a:spLocks noChangeAspect="1"/>
          </p:cNvSpPr>
          <p:nvPr/>
        </p:nvSpPr>
        <p:spPr>
          <a:xfrm>
            <a:off x="8084135" y="1241073"/>
            <a:ext cx="1208963" cy="1208963"/>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Merkury</a:t>
            </a:r>
          </a:p>
        </p:txBody>
      </p:sp>
      <p:sp>
        <p:nvSpPr>
          <p:cNvPr id="45" name="Owal 44" descr="kształt owalny">
            <a:extLst>
              <a:ext uri="{FF2B5EF4-FFF2-40B4-BE49-F238E27FC236}">
                <a16:creationId xmlns:a16="http://schemas.microsoft.com/office/drawing/2014/main" id="{3993AA14-AE46-C947-9270-358D275885F3}"/>
              </a:ext>
            </a:extLst>
          </p:cNvPr>
          <p:cNvSpPr>
            <a:spLocks noChangeAspect="1"/>
          </p:cNvSpPr>
          <p:nvPr/>
        </p:nvSpPr>
        <p:spPr>
          <a:xfrm>
            <a:off x="7707772" y="3233383"/>
            <a:ext cx="977057" cy="97705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defPPr>
              <a:defRPr lang="pl-PL"/>
            </a:defPPr>
          </a:lstStyle>
          <a:p>
            <a:pPr algn="ctr" rtl="0"/>
            <a:r>
              <a:rPr lang="pl-PL" sz="1400" dirty="0">
                <a:solidFill>
                  <a:schemeClr val="bg1"/>
                </a:solidFill>
              </a:rPr>
              <a:t>Wenus</a:t>
            </a:r>
          </a:p>
        </p:txBody>
      </p:sp>
      <p:grpSp>
        <p:nvGrpSpPr>
          <p:cNvPr id="48" name="Grupa 47" descr="kształt owalny">
            <a:extLst>
              <a:ext uri="{FF2B5EF4-FFF2-40B4-BE49-F238E27FC236}">
                <a16:creationId xmlns:a16="http://schemas.microsoft.com/office/drawing/2014/main" id="{544D7D4D-E80E-C147-8F0C-AF41C5E1AF5B}"/>
              </a:ext>
            </a:extLst>
          </p:cNvPr>
          <p:cNvGrpSpPr>
            <a:grpSpLocks noChangeAspect="1"/>
          </p:cNvGrpSpPr>
          <p:nvPr/>
        </p:nvGrpSpPr>
        <p:grpSpPr>
          <a:xfrm>
            <a:off x="4331563" y="1801543"/>
            <a:ext cx="1371600" cy="1371600"/>
            <a:chOff x="4209356" y="2090058"/>
            <a:chExt cx="1078067" cy="1078067"/>
          </a:xfrm>
        </p:grpSpPr>
        <p:sp>
          <p:nvSpPr>
            <p:cNvPr id="40" name="Owal 39">
              <a:extLst>
                <a:ext uri="{FF2B5EF4-FFF2-40B4-BE49-F238E27FC236}">
                  <a16:creationId xmlns:a16="http://schemas.microsoft.com/office/drawing/2014/main" id="{8C183591-DB12-9F42-ABC2-748C841ED49D}"/>
                </a:ext>
              </a:extLst>
            </p:cNvPr>
            <p:cNvSpPr/>
            <p:nvPr/>
          </p:nvSpPr>
          <p:spPr>
            <a:xfrm>
              <a:off x="4209356" y="2090058"/>
              <a:ext cx="1078067" cy="107806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47" name="Grafika 46" descr="Słońce z pełnym wypełnieniem">
              <a:extLst>
                <a:ext uri="{FF2B5EF4-FFF2-40B4-BE49-F238E27FC236}">
                  <a16:creationId xmlns:a16="http://schemas.microsoft.com/office/drawing/2014/main" id="{59681C2C-6866-4E4A-9FA8-A57C53A06F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1402" y="2265148"/>
              <a:ext cx="703594" cy="703594"/>
            </a:xfrm>
            <a:prstGeom prst="rect">
              <a:avLst/>
            </a:prstGeom>
          </p:spPr>
        </p:pic>
      </p:grpSp>
      <p:grpSp>
        <p:nvGrpSpPr>
          <p:cNvPr id="51" name="Grupa 50" descr="kształt owalny">
            <a:extLst>
              <a:ext uri="{FF2B5EF4-FFF2-40B4-BE49-F238E27FC236}">
                <a16:creationId xmlns:a16="http://schemas.microsoft.com/office/drawing/2014/main" id="{563F42E5-B863-FE46-AE56-94C7E517A1C2}"/>
              </a:ext>
            </a:extLst>
          </p:cNvPr>
          <p:cNvGrpSpPr>
            <a:grpSpLocks noChangeAspect="1"/>
          </p:cNvGrpSpPr>
          <p:nvPr/>
        </p:nvGrpSpPr>
        <p:grpSpPr>
          <a:xfrm>
            <a:off x="6701603" y="1801617"/>
            <a:ext cx="1371600" cy="1371600"/>
            <a:chOff x="7092625" y="2061872"/>
            <a:chExt cx="1078991" cy="1078992"/>
          </a:xfrm>
        </p:grpSpPr>
        <p:sp>
          <p:nvSpPr>
            <p:cNvPr id="37" name="Owal 36">
              <a:extLst>
                <a:ext uri="{FF2B5EF4-FFF2-40B4-BE49-F238E27FC236}">
                  <a16:creationId xmlns:a16="http://schemas.microsoft.com/office/drawing/2014/main" id="{A4DADBFE-9793-1742-AF13-26D836E7944D}"/>
                </a:ext>
              </a:extLst>
            </p:cNvPr>
            <p:cNvSpPr>
              <a:spLocks noChangeAspect="1"/>
            </p:cNvSpPr>
            <p:nvPr/>
          </p:nvSpPr>
          <p:spPr>
            <a:xfrm>
              <a:off x="7092625" y="2061872"/>
              <a:ext cx="1078991" cy="1078992"/>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0" name="Grafika 49" descr="Układ słoneczny z pełnym wypełnieniem">
              <a:extLst>
                <a:ext uri="{FF2B5EF4-FFF2-40B4-BE49-F238E27FC236}">
                  <a16:creationId xmlns:a16="http://schemas.microsoft.com/office/drawing/2014/main" id="{7794558F-E60E-544A-9D25-E8A4E68399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27295" y="2203292"/>
              <a:ext cx="801086" cy="801086"/>
            </a:xfrm>
            <a:prstGeom prst="rect">
              <a:avLst/>
            </a:prstGeom>
          </p:spPr>
        </p:pic>
      </p:grpSp>
      <p:grpSp>
        <p:nvGrpSpPr>
          <p:cNvPr id="57" name="Grupa 56" descr="kształt owalny">
            <a:extLst>
              <a:ext uri="{FF2B5EF4-FFF2-40B4-BE49-F238E27FC236}">
                <a16:creationId xmlns:a16="http://schemas.microsoft.com/office/drawing/2014/main" id="{FD1BD13D-975E-A04F-863B-5ABED15EAF90}"/>
              </a:ext>
            </a:extLst>
          </p:cNvPr>
          <p:cNvGrpSpPr>
            <a:grpSpLocks noChangeAspect="1"/>
          </p:cNvGrpSpPr>
          <p:nvPr/>
        </p:nvGrpSpPr>
        <p:grpSpPr>
          <a:xfrm>
            <a:off x="6670772" y="4278376"/>
            <a:ext cx="1371600" cy="1371600"/>
            <a:chOff x="7086652" y="4344655"/>
            <a:chExt cx="1078992" cy="1078993"/>
          </a:xfrm>
        </p:grpSpPr>
        <p:sp>
          <p:nvSpPr>
            <p:cNvPr id="34" name="Owal 33">
              <a:extLst>
                <a:ext uri="{FF2B5EF4-FFF2-40B4-BE49-F238E27FC236}">
                  <a16:creationId xmlns:a16="http://schemas.microsoft.com/office/drawing/2014/main" id="{0D36AB71-2229-F34E-84DA-D433C2A2E859}"/>
                </a:ext>
              </a:extLst>
            </p:cNvPr>
            <p:cNvSpPr>
              <a:spLocks noChangeAspect="1"/>
            </p:cNvSpPr>
            <p:nvPr/>
          </p:nvSpPr>
          <p:spPr>
            <a:xfrm>
              <a:off x="7086652" y="4344655"/>
              <a:ext cx="1078992" cy="1078993"/>
            </a:xfrm>
            <a:prstGeom prst="ellipse">
              <a:avLst/>
            </a:prstGeom>
            <a:solidFill>
              <a:schemeClr val="accent1">
                <a:lumMod val="60000"/>
                <a:lumOff val="40000"/>
              </a:schemeClr>
            </a:solidFill>
            <a:ln w="381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56" name="Grafika 55" descr="Astronauta z pełnym wypełnieniem">
              <a:extLst>
                <a:ext uri="{FF2B5EF4-FFF2-40B4-BE49-F238E27FC236}">
                  <a16:creationId xmlns:a16="http://schemas.microsoft.com/office/drawing/2014/main" id="{CA977E15-0EB4-FF42-90CD-332C185DD8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0924" y="4578172"/>
              <a:ext cx="637811" cy="637811"/>
            </a:xfrm>
            <a:prstGeom prst="rect">
              <a:avLst/>
            </a:prstGeom>
          </p:spPr>
        </p:pic>
      </p:grpSp>
      <p:sp>
        <p:nvSpPr>
          <p:cNvPr id="59" name="Owal 58" descr="kształt owalny">
            <a:extLst>
              <a:ext uri="{FF2B5EF4-FFF2-40B4-BE49-F238E27FC236}">
                <a16:creationId xmlns:a16="http://schemas.microsoft.com/office/drawing/2014/main" id="{474E1A03-6451-B041-863C-C09218E38C79}"/>
              </a:ext>
            </a:extLst>
          </p:cNvPr>
          <p:cNvSpPr>
            <a:spLocks noChangeAspect="1"/>
          </p:cNvSpPr>
          <p:nvPr/>
        </p:nvSpPr>
        <p:spPr>
          <a:xfrm>
            <a:off x="10744380" y="1213305"/>
            <a:ext cx="1017538" cy="101753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Jowisz</a:t>
            </a:r>
          </a:p>
        </p:txBody>
      </p:sp>
      <p:sp>
        <p:nvSpPr>
          <p:cNvPr id="60" name="Owal 59" descr="kształt owalny">
            <a:extLst>
              <a:ext uri="{FF2B5EF4-FFF2-40B4-BE49-F238E27FC236}">
                <a16:creationId xmlns:a16="http://schemas.microsoft.com/office/drawing/2014/main" id="{25E00AF1-C98C-C145-847E-A786C7217465}"/>
              </a:ext>
            </a:extLst>
          </p:cNvPr>
          <p:cNvSpPr>
            <a:spLocks noChangeAspect="1"/>
          </p:cNvSpPr>
          <p:nvPr/>
        </p:nvSpPr>
        <p:spPr>
          <a:xfrm>
            <a:off x="8722818" y="3469219"/>
            <a:ext cx="1046488" cy="1046488"/>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Uran</a:t>
            </a:r>
          </a:p>
        </p:txBody>
      </p:sp>
      <p:sp>
        <p:nvSpPr>
          <p:cNvPr id="61" name="Owal 60" descr="kształt owalny">
            <a:extLst>
              <a:ext uri="{FF2B5EF4-FFF2-40B4-BE49-F238E27FC236}">
                <a16:creationId xmlns:a16="http://schemas.microsoft.com/office/drawing/2014/main" id="{BDEBCCBB-9554-7143-AB7C-F426BFD9DF02}"/>
              </a:ext>
            </a:extLst>
          </p:cNvPr>
          <p:cNvSpPr>
            <a:spLocks noChangeAspect="1"/>
          </p:cNvSpPr>
          <p:nvPr/>
        </p:nvSpPr>
        <p:spPr>
          <a:xfrm>
            <a:off x="9480687" y="2230843"/>
            <a:ext cx="851505" cy="85150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Mars</a:t>
            </a:r>
          </a:p>
        </p:txBody>
      </p:sp>
      <p:sp>
        <p:nvSpPr>
          <p:cNvPr id="62" name="Owal 61" descr="kształt owalny">
            <a:extLst>
              <a:ext uri="{FF2B5EF4-FFF2-40B4-BE49-F238E27FC236}">
                <a16:creationId xmlns:a16="http://schemas.microsoft.com/office/drawing/2014/main" id="{7F7F6DBC-9F70-1A46-B2A9-81FAF43F2F40}"/>
              </a:ext>
            </a:extLst>
          </p:cNvPr>
          <p:cNvSpPr>
            <a:spLocks noChangeAspect="1"/>
          </p:cNvSpPr>
          <p:nvPr/>
        </p:nvSpPr>
        <p:spPr>
          <a:xfrm>
            <a:off x="10828704" y="2346624"/>
            <a:ext cx="999897" cy="99989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Saturn</a:t>
            </a:r>
          </a:p>
        </p:txBody>
      </p:sp>
      <p:sp>
        <p:nvSpPr>
          <p:cNvPr id="63" name="Owal 62" descr="kształt owalny">
            <a:extLst>
              <a:ext uri="{FF2B5EF4-FFF2-40B4-BE49-F238E27FC236}">
                <a16:creationId xmlns:a16="http://schemas.microsoft.com/office/drawing/2014/main" id="{08FC59C1-D7F6-BD43-947C-950B71CF2284}"/>
              </a:ext>
            </a:extLst>
          </p:cNvPr>
          <p:cNvSpPr>
            <a:spLocks noChangeAspect="1"/>
          </p:cNvSpPr>
          <p:nvPr/>
        </p:nvSpPr>
        <p:spPr>
          <a:xfrm>
            <a:off x="9985923" y="3289453"/>
            <a:ext cx="1251595" cy="1251595"/>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solidFill>
                  <a:schemeClr val="bg1"/>
                </a:solidFill>
              </a:rPr>
              <a:t>Neptun</a:t>
            </a:r>
          </a:p>
        </p:txBody>
      </p:sp>
      <p:grpSp>
        <p:nvGrpSpPr>
          <p:cNvPr id="79" name="Grupa 78" descr="kształt owalny">
            <a:extLst>
              <a:ext uri="{FF2B5EF4-FFF2-40B4-BE49-F238E27FC236}">
                <a16:creationId xmlns:a16="http://schemas.microsoft.com/office/drawing/2014/main" id="{B69BB1E2-26A1-C843-930D-B3E97A37262B}"/>
              </a:ext>
            </a:extLst>
          </p:cNvPr>
          <p:cNvGrpSpPr>
            <a:grpSpLocks noChangeAspect="1"/>
          </p:cNvGrpSpPr>
          <p:nvPr/>
        </p:nvGrpSpPr>
        <p:grpSpPr>
          <a:xfrm>
            <a:off x="4296471" y="4271237"/>
            <a:ext cx="1371600" cy="1371600"/>
            <a:chOff x="4554740" y="4356949"/>
            <a:chExt cx="1078993" cy="1078993"/>
          </a:xfrm>
        </p:grpSpPr>
        <p:sp>
          <p:nvSpPr>
            <p:cNvPr id="43" name="Owal 42">
              <a:extLst>
                <a:ext uri="{FF2B5EF4-FFF2-40B4-BE49-F238E27FC236}">
                  <a16:creationId xmlns:a16="http://schemas.microsoft.com/office/drawing/2014/main" id="{9A318B9F-E9B1-7948-BDBB-FFB45E7B91B8}"/>
                </a:ext>
              </a:extLst>
            </p:cNvPr>
            <p:cNvSpPr>
              <a:spLocks noChangeAspect="1"/>
            </p:cNvSpPr>
            <p:nvPr/>
          </p:nvSpPr>
          <p:spPr>
            <a:xfrm>
              <a:off x="4554740" y="4356949"/>
              <a:ext cx="1078993" cy="1078993"/>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pl-PL"/>
              </a:defPPr>
            </a:lstStyle>
            <a:p>
              <a:pPr algn="ctr" rtl="0"/>
              <a:endParaRPr lang="pl-PL" dirty="0"/>
            </a:p>
          </p:txBody>
        </p:sp>
        <p:pic>
          <p:nvPicPr>
            <p:cNvPr id="78" name="Grafika 77" descr="Gwiazdy z pełnym wypełnieniem">
              <a:extLst>
                <a:ext uri="{FF2B5EF4-FFF2-40B4-BE49-F238E27FC236}">
                  <a16:creationId xmlns:a16="http://schemas.microsoft.com/office/drawing/2014/main" id="{33FC9DED-0713-7942-A5FB-887AB096FF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61181" y="4575836"/>
              <a:ext cx="671336" cy="671336"/>
            </a:xfrm>
            <a:prstGeom prst="rect">
              <a:avLst/>
            </a:prstGeom>
          </p:spPr>
        </p:pic>
      </p:grpSp>
      <p:sp>
        <p:nvSpPr>
          <p:cNvPr id="82" name="Owal 81" descr="kształt owalny">
            <a:extLst>
              <a:ext uri="{FF2B5EF4-FFF2-40B4-BE49-F238E27FC236}">
                <a16:creationId xmlns:a16="http://schemas.microsoft.com/office/drawing/2014/main" id="{E1F016F7-978C-D840-8730-63139714F4A5}"/>
              </a:ext>
            </a:extLst>
          </p:cNvPr>
          <p:cNvSpPr>
            <a:spLocks noChangeAspect="1"/>
          </p:cNvSpPr>
          <p:nvPr/>
        </p:nvSpPr>
        <p:spPr>
          <a:xfrm>
            <a:off x="2634269" y="5345636"/>
            <a:ext cx="894316" cy="894316"/>
          </a:xfrm>
          <a:prstGeom prst="ellipse">
            <a:avLst/>
          </a:prstGeom>
          <a:solidFill>
            <a:schemeClr val="accent3"/>
          </a:solidFill>
          <a:ln w="381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pl-PL"/>
            </a:defPPr>
          </a:lstStyle>
          <a:p>
            <a:pPr algn="ctr" rtl="0"/>
            <a:r>
              <a:rPr lang="pl-PL" sz="1400" dirty="0" err="1"/>
              <a:t>Wega</a:t>
            </a:r>
            <a:endParaRPr lang="pl-PL" sz="1400" dirty="0"/>
          </a:p>
        </p:txBody>
      </p:sp>
      <p:sp>
        <p:nvSpPr>
          <p:cNvPr id="86" name="Owal 85" descr="kształt owalny">
            <a:extLst>
              <a:ext uri="{FF2B5EF4-FFF2-40B4-BE49-F238E27FC236}">
                <a16:creationId xmlns:a16="http://schemas.microsoft.com/office/drawing/2014/main" id="{CE86145E-D6FC-C044-B5CF-63C1C0BECED2}"/>
              </a:ext>
            </a:extLst>
          </p:cNvPr>
          <p:cNvSpPr>
            <a:spLocks noChangeAspect="1"/>
          </p:cNvSpPr>
          <p:nvPr/>
        </p:nvSpPr>
        <p:spPr>
          <a:xfrm>
            <a:off x="3066130" y="1345010"/>
            <a:ext cx="841556" cy="841556"/>
          </a:xfrm>
          <a:prstGeom prst="ellipse">
            <a:avLst/>
          </a:prstGeom>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r>
              <a:rPr lang="pl-PL" sz="1400"/>
              <a:t>Wiek 4,6B</a:t>
            </a:r>
          </a:p>
        </p:txBody>
      </p:sp>
    </p:spTree>
    <p:extLst>
      <p:ext uri="{BB962C8B-B14F-4D97-AF65-F5344CB8AC3E}">
        <p14:creationId xmlns:p14="http://schemas.microsoft.com/office/powerpoint/2010/main" val="303690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8187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427</TotalTime>
  <Words>2368</Words>
  <Application>Microsoft Office PowerPoint</Application>
  <PresentationFormat>Widescreen</PresentationFormat>
  <Paragraphs>232</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Posterama</vt:lpstr>
      <vt:lpstr>Segoe UI</vt:lpstr>
      <vt:lpstr>Segoe UI Semibold</vt:lpstr>
      <vt:lpstr>Söhne</vt:lpstr>
      <vt:lpstr>Motyw pakietu Office</vt:lpstr>
      <vt:lpstr>Analyzing the StackOverflow2013 Database from 2008 to 2013</vt:lpstr>
      <vt:lpstr>Steps</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Data Analysis</vt:lpstr>
      <vt:lpstr>Data Analysis</vt:lpstr>
      <vt:lpstr>Tworzenie mapy umysłu</vt:lpstr>
      <vt:lpstr>Wypróbuj!</vt:lpstr>
      <vt:lpstr>Przykład: Prezentacja konferencji</vt:lpstr>
      <vt:lpstr>Przykład: Planowanie urlopu </vt:lpstr>
      <vt:lpstr>Przykład: Notatki z zajęć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31</cp:revision>
  <dcterms:created xsi:type="dcterms:W3CDTF">2023-12-25T10:46:21Z</dcterms:created>
  <dcterms:modified xsi:type="dcterms:W3CDTF">2023-12-26T12:07:38Z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