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9" r:id="rId5"/>
    <p:sldId id="267" r:id="rId6"/>
    <p:sldId id="266" r:id="rId7"/>
    <p:sldId id="265" r:id="rId8"/>
    <p:sldId id="262" r:id="rId9"/>
    <p:sldId id="264" r:id="rId10"/>
    <p:sldId id="263" r:id="rId11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92"/>
  </p:normalViewPr>
  <p:slideViewPr>
    <p:cSldViewPr snapToGrid="0" snapToObjects="1">
      <p:cViewPr varScale="1">
        <p:scale>
          <a:sx n="162" d="100"/>
          <a:sy n="162" d="100"/>
        </p:scale>
        <p:origin x="100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4960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4259F840-24E7-476F-9F30-482E46395856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pl-PL" noProof="0" dirty="0"/>
            <a:t>Database </a:t>
          </a:r>
          <a:r>
            <a:rPr lang="pl-PL" noProof="0" dirty="0" err="1"/>
            <a:t>Attachment</a:t>
          </a:r>
          <a:endParaRPr lang="pl-PL" noProof="0" dirty="0"/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pl-PL" noProof="0" dirty="0"/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pl-PL" noProof="0" dirty="0"/>
        </a:p>
      </dgm:t>
    </dgm:pt>
    <dgm:pt modelId="{B54C8F6C-BE1E-4EAB-B7A0-48DE01FFAA36}">
      <dgm:prSet phldrT="[Text]"/>
      <dgm:spPr/>
      <dgm:t>
        <a:bodyPr rtlCol="0"/>
        <a:lstStyle/>
        <a:p>
          <a:pPr rtl="0"/>
          <a:r>
            <a:rPr lang="en-US" b="1" i="0" u="none" noProof="0" dirty="0"/>
            <a:t>Step 1</a:t>
          </a:r>
        </a:p>
        <a:p>
          <a:pPr rtl="0"/>
          <a:r>
            <a:rPr lang="en-US" b="0" i="0" u="none" noProof="0" dirty="0"/>
            <a:t>Downloading the Database, Connecting to SQL Server</a:t>
          </a:r>
          <a:endParaRPr lang="pl-PL" noProof="0" dirty="0"/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pl-PL" noProof="0" dirty="0"/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pl-PL" noProof="0" dirty="0"/>
        </a:p>
      </dgm:t>
    </dgm:pt>
    <dgm:pt modelId="{E4033A39-DCC4-4038-9562-AEDDBBB37A99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pl-PL" b="0" i="0" dirty="0"/>
            <a:t>Data </a:t>
          </a:r>
          <a:r>
            <a:rPr lang="pl-PL" b="0" i="0" dirty="0" err="1"/>
            <a:t>cleaning</a:t>
          </a:r>
          <a:endParaRPr lang="pl-PL" noProof="0" dirty="0"/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pl-PL" noProof="0" dirty="0"/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pl-PL" noProof="0" dirty="0"/>
        </a:p>
      </dgm:t>
    </dgm:pt>
    <dgm:pt modelId="{A4C0B4E4-70AD-4901-9E3F-7EA25DD6DAA1}">
      <dgm:prSet phldrT="[Text]"/>
      <dgm:spPr/>
      <dgm:t>
        <a:bodyPr rtlCol="0"/>
        <a:lstStyle/>
        <a:p>
          <a:pPr rtl="0"/>
          <a:r>
            <a:rPr lang="en-US" b="1" i="0" u="none" noProof="0" dirty="0"/>
            <a:t>Step 2</a:t>
          </a:r>
        </a:p>
        <a:p>
          <a:pPr rtl="0"/>
          <a:r>
            <a:rPr lang="en-US" b="0" i="0" u="none" noProof="0" dirty="0"/>
            <a:t>Analyzing the data types, identifying problems, creating views ready to be used for conversion to CSV files.</a:t>
          </a:r>
          <a:r>
            <a:rPr lang="pl-PL" b="0" i="0" u="none" noProof="0" dirty="0"/>
            <a:t> </a:t>
          </a:r>
          <a:endParaRPr lang="pl-PL" noProof="0" dirty="0"/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pl-PL" noProof="0" dirty="0"/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pl-PL" noProof="0" dirty="0"/>
        </a:p>
      </dgm:t>
    </dgm:pt>
    <dgm:pt modelId="{87BF7896-20EA-4E8F-B6F4-A34EC5C9CB50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en-US" noProof="0" dirty="0"/>
            <a:t>Data Transfer</a:t>
          </a:r>
          <a:endParaRPr lang="pl-PL" noProof="0" dirty="0"/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pl-PL" noProof="0" dirty="0"/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pl-PL" noProof="0" dirty="0"/>
        </a:p>
      </dgm:t>
    </dgm:pt>
    <dgm:pt modelId="{43CBB0A2-9D75-4264-8A30-3E8974B40658}">
      <dgm:prSet phldrT="[Text]"/>
      <dgm:spPr/>
      <dgm:t>
        <a:bodyPr rtlCol="0"/>
        <a:lstStyle/>
        <a:p>
          <a:pPr rtl="0"/>
          <a:r>
            <a:rPr lang="en-US" b="1" i="0" u="none" noProof="0" dirty="0"/>
            <a:t>Step 3</a:t>
          </a:r>
        </a:p>
        <a:p>
          <a:pPr rtl="0"/>
          <a:r>
            <a:rPr lang="en-US" b="0" i="0" u="none" noProof="0" dirty="0"/>
            <a:t>Using BCP to convert to CSV, compressing the data to reduce size, creating a Docker container with Databricks CLI, and copying to Databricks.</a:t>
          </a:r>
          <a:endParaRPr lang="pl-PL" noProof="0" dirty="0"/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pl-PL" noProof="0" dirty="0"/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pl-PL" noProof="0" dirty="0"/>
        </a:p>
      </dgm:t>
    </dgm:pt>
    <dgm:pt modelId="{660CF888-26B9-4DCA-B7E0-A150825288D0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 rtlCol="0"/>
        <a:lstStyle/>
        <a:p>
          <a:pPr rtl="0"/>
          <a:r>
            <a:rPr lang="en-US" noProof="0" dirty="0"/>
            <a:t>Optimizing data storage</a:t>
          </a:r>
          <a:endParaRPr lang="pl-PL" noProof="0" dirty="0"/>
        </a:p>
      </dgm:t>
    </dgm:pt>
    <dgm:pt modelId="{C1C2508F-5620-49AF-BFC7-5EF96CC474E3}" type="parTrans" cxnId="{947C7663-DE86-43C7-B3C9-9F5928A23C68}">
      <dgm:prSet/>
      <dgm:spPr/>
      <dgm:t>
        <a:bodyPr rtlCol="0"/>
        <a:lstStyle/>
        <a:p>
          <a:pPr rtl="0"/>
          <a:endParaRPr lang="pl-PL" noProof="0" dirty="0"/>
        </a:p>
      </dgm:t>
    </dgm:pt>
    <dgm:pt modelId="{197B6A99-6CC2-49FD-8495-CB34839ABB2C}" type="sibTrans" cxnId="{947C7663-DE86-43C7-B3C9-9F5928A23C68}">
      <dgm:prSet/>
      <dgm:spPr/>
      <dgm:t>
        <a:bodyPr rtlCol="0"/>
        <a:lstStyle/>
        <a:p>
          <a:pPr rtl="0"/>
          <a:endParaRPr lang="pl-PL" noProof="0" dirty="0"/>
        </a:p>
      </dgm:t>
    </dgm:pt>
    <dgm:pt modelId="{BA1616FF-810F-45C9-9A2F-AC41CB3CC6BC}">
      <dgm:prSet phldrT="[Text]"/>
      <dgm:spPr/>
      <dgm:t>
        <a:bodyPr rtlCol="0"/>
        <a:lstStyle/>
        <a:p>
          <a:pPr rtl="0"/>
          <a:r>
            <a:rPr lang="en-US" b="1" i="0" u="none" noProof="0" dirty="0"/>
            <a:t>Step 4</a:t>
          </a:r>
        </a:p>
        <a:p>
          <a:pPr rtl="0"/>
          <a:r>
            <a:rPr lang="en-US" b="0" i="0" u="none" noProof="0" dirty="0"/>
            <a:t>In Spark, converting the compressed CSV files to Parquet files.</a:t>
          </a:r>
          <a:endParaRPr lang="pl-PL" noProof="0" dirty="0"/>
        </a:p>
      </dgm:t>
    </dgm:pt>
    <dgm:pt modelId="{9544FBF8-477A-41E1-A1AC-3D721A7822EB}" type="parTrans" cxnId="{BA5CF126-908D-4215-B2E2-AF7012301DA0}">
      <dgm:prSet/>
      <dgm:spPr/>
      <dgm:t>
        <a:bodyPr rtlCol="0"/>
        <a:lstStyle/>
        <a:p>
          <a:pPr rtl="0"/>
          <a:endParaRPr lang="pl-PL" noProof="0" dirty="0"/>
        </a:p>
      </dgm:t>
    </dgm:pt>
    <dgm:pt modelId="{6F62B292-7542-4770-A5DA-AD6E93F9642D}" type="sibTrans" cxnId="{BA5CF126-908D-4215-B2E2-AF7012301DA0}">
      <dgm:prSet/>
      <dgm:spPr/>
      <dgm:t>
        <a:bodyPr rtlCol="0"/>
        <a:lstStyle/>
        <a:p>
          <a:pPr rtl="0"/>
          <a:endParaRPr lang="pl-PL" noProof="0" dirty="0"/>
        </a:p>
      </dgm:t>
    </dgm:pt>
    <dgm:pt modelId="{97DB74B5-36C1-4083-BE16-BE9779159093}">
      <dgm:prSet phldrT="[Text]"/>
      <dgm:spPr>
        <a:solidFill>
          <a:schemeClr val="accent6">
            <a:lumMod val="75000"/>
          </a:schemeClr>
        </a:solidFill>
      </dgm:spPr>
      <dgm:t>
        <a:bodyPr rtlCol="0"/>
        <a:lstStyle/>
        <a:p>
          <a:pPr rtl="0"/>
          <a:r>
            <a:rPr lang="en-US" noProof="0" dirty="0"/>
            <a:t>Analysis</a:t>
          </a:r>
          <a:endParaRPr lang="pl-PL" noProof="0" dirty="0"/>
        </a:p>
      </dgm:t>
    </dgm:pt>
    <dgm:pt modelId="{6C1A497B-059D-41D7-B22F-7BDC6CFD947A}" type="parTrans" cxnId="{97D15D88-2DC1-4956-9B64-C442B4AE1CB3}">
      <dgm:prSet/>
      <dgm:spPr/>
      <dgm:t>
        <a:bodyPr rtlCol="0"/>
        <a:lstStyle/>
        <a:p>
          <a:pPr rtl="0"/>
          <a:endParaRPr lang="pl-PL" noProof="0" dirty="0"/>
        </a:p>
      </dgm:t>
    </dgm:pt>
    <dgm:pt modelId="{F04D9720-1E1D-4133-9C2F-A9F070591B2B}" type="sibTrans" cxnId="{97D15D88-2DC1-4956-9B64-C442B4AE1CB3}">
      <dgm:prSet/>
      <dgm:spPr/>
      <dgm:t>
        <a:bodyPr rtlCol="0"/>
        <a:lstStyle/>
        <a:p>
          <a:pPr rtl="0"/>
          <a:endParaRPr lang="pl-PL" noProof="0" dirty="0"/>
        </a:p>
      </dgm:t>
    </dgm:pt>
    <dgm:pt modelId="{B059B0DE-AE0E-408C-98A7-05AB6DD73373}">
      <dgm:prSet phldrT="[Text]"/>
      <dgm:spPr/>
      <dgm:t>
        <a:bodyPr rtlCol="0"/>
        <a:lstStyle/>
        <a:p>
          <a:pPr rtl="0"/>
          <a:r>
            <a:rPr lang="en-US" b="1" i="0" u="none" noProof="0" dirty="0"/>
            <a:t>Step 5</a:t>
          </a:r>
        </a:p>
        <a:p>
          <a:pPr rtl="0"/>
          <a:r>
            <a:rPr lang="en-US" b="0" i="0" u="none" noProof="0" dirty="0"/>
            <a:t>Analyzing data </a:t>
          </a:r>
          <a:r>
            <a:rPr lang="en-US" b="0" i="0" u="none" noProof="0"/>
            <a:t>using Scala, </a:t>
          </a:r>
          <a:r>
            <a:rPr lang="en-US" b="0" i="0" u="none" noProof="0" dirty="0"/>
            <a:t>producing charts with the Python Pandas and Matplotlib libraries.</a:t>
          </a:r>
          <a:endParaRPr lang="pl-PL" noProof="0" dirty="0"/>
        </a:p>
      </dgm:t>
    </dgm:pt>
    <dgm:pt modelId="{727AA871-1A31-445C-A336-3204D36FAC47}" type="parTrans" cxnId="{4961C5D8-87CF-431D-8E8D-857C807E64B3}">
      <dgm:prSet/>
      <dgm:spPr/>
      <dgm:t>
        <a:bodyPr rtlCol="0"/>
        <a:lstStyle/>
        <a:p>
          <a:pPr rtl="0"/>
          <a:endParaRPr lang="pl-PL" noProof="0" dirty="0"/>
        </a:p>
      </dgm:t>
    </dgm:pt>
    <dgm:pt modelId="{EB87680C-8ED2-476E-AF1D-D26D672907E1}" type="sibTrans" cxnId="{4961C5D8-87CF-431D-8E8D-857C807E64B3}">
      <dgm:prSet/>
      <dgm:spPr/>
      <dgm:t>
        <a:bodyPr rtlCol="0"/>
        <a:lstStyle/>
        <a:p>
          <a:pPr rtl="0"/>
          <a:endParaRPr lang="pl-PL" noProof="0" dirty="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>
        <a:solidFill>
          <a:schemeClr val="accent1"/>
        </a:solidFill>
      </dgm:spPr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4"/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>
        <a:solidFill>
          <a:schemeClr val="accent4"/>
        </a:solidFill>
      </dgm:spPr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/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>
        <a:solidFill>
          <a:schemeClr val="accent5"/>
        </a:solidFill>
      </dgm:spPr>
    </dgm:pt>
    <dgm:pt modelId="{4624FC32-5405-42B1-B5CC-DF0659852A58}" type="pres">
      <dgm:prSet presAssocID="{87BF7896-20EA-4E8F-B6F4-A34EC5C9CB50}" presName="EmptyPane1" presStyleCnt="0"/>
      <dgm:spPr/>
    </dgm:pt>
    <dgm:pt modelId="{59F6C2B0-B773-4ADB-86AA-E3CF7680518A}" type="pres">
      <dgm:prSet presAssocID="{D63CE73E-35DE-48C3-8753-7648BC953C0D}" presName="spaceBetweenRectangles1" presStyleCnt="0"/>
      <dgm:spPr/>
    </dgm:pt>
    <dgm:pt modelId="{B0E1F84C-D563-44BC-8BD7-46D8F837902A}" type="pres">
      <dgm:prSet presAssocID="{660CF888-26B9-4DCA-B7E0-A150825288D0}" presName="composite1" presStyleCnt="0"/>
      <dgm:spPr/>
    </dgm:pt>
    <dgm:pt modelId="{AA687F1E-592A-4A16-9630-0E0C2D82BDEC}" type="pres">
      <dgm:prSet presAssocID="{660CF888-26B9-4DCA-B7E0-A150825288D0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36210ACA-E081-40B5-87EC-500863B13ADD}" type="pres">
      <dgm:prSet presAssocID="{660CF888-26B9-4DCA-B7E0-A150825288D0}" presName="Childtext1" presStyleLbl="revTx" presStyleIdx="3" presStyleCnt="5">
        <dgm:presLayoutVars>
          <dgm:bulletEnabled val="1"/>
        </dgm:presLayoutVars>
      </dgm:prSet>
      <dgm:spPr/>
    </dgm:pt>
    <dgm:pt modelId="{EA3C7446-024E-4EEF-BED4-FFB1F2246CF3}" type="pres">
      <dgm:prSet presAssocID="{660CF888-26B9-4DCA-B7E0-A150825288D0}" presName="ConnectLine1" presStyleLbl="sibTrans1D1" presStyleIdx="3" presStyleCnt="5"/>
      <dgm:spPr>
        <a:noFill/>
        <a:ln w="6350" cap="flat" cmpd="sng" algn="ctr">
          <a:solidFill>
            <a:schemeClr val="accent6"/>
          </a:solidFill>
          <a:prstDash val="dash"/>
          <a:miter lim="800000"/>
        </a:ln>
        <a:effectLst/>
      </dgm:spPr>
    </dgm:pt>
    <dgm:pt modelId="{FDC60305-8FBB-44FD-9B53-CDBFE9F7FDD0}" type="pres">
      <dgm:prSet presAssocID="{660CF888-26B9-4DCA-B7E0-A150825288D0}" presName="ConnectLineEnd1" presStyleLbl="lnNode1" presStyleIdx="3" presStyleCnt="5"/>
      <dgm:spPr>
        <a:solidFill>
          <a:schemeClr val="accent6"/>
        </a:solidFill>
        <a:ln>
          <a:noFill/>
        </a:ln>
      </dgm:spPr>
    </dgm:pt>
    <dgm:pt modelId="{24F9A8F5-7105-4D28-A633-EB8EEF371211}" type="pres">
      <dgm:prSet presAssocID="{660CF888-26B9-4DCA-B7E0-A150825288D0}" presName="EmptyPane1" presStyleCnt="0"/>
      <dgm:spPr/>
    </dgm:pt>
    <dgm:pt modelId="{F1F5E13B-2672-4759-B561-13FA519AB496}" type="pres">
      <dgm:prSet presAssocID="{197B6A99-6CC2-49FD-8495-CB34839ABB2C}" presName="spaceBetweenRectangles1" presStyleCnt="0"/>
      <dgm:spPr/>
    </dgm:pt>
    <dgm:pt modelId="{03163906-36D6-4FB8-BB18-E04FA84A47A6}" type="pres">
      <dgm:prSet presAssocID="{97DB74B5-36C1-4083-BE16-BE9779159093}" presName="composite1" presStyleCnt="0"/>
      <dgm:spPr/>
    </dgm:pt>
    <dgm:pt modelId="{B54E50C8-30CD-4A49-B6D7-34D9AB2A3043}" type="pres">
      <dgm:prSet presAssocID="{97DB74B5-36C1-4083-BE16-BE9779159093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9679B796-2B40-4D87-8578-52BF0C29AEB4}" type="pres">
      <dgm:prSet presAssocID="{97DB74B5-36C1-4083-BE16-BE9779159093}" presName="Childtext1" presStyleLbl="revTx" presStyleIdx="4" presStyleCnt="5">
        <dgm:presLayoutVars>
          <dgm:bulletEnabled val="1"/>
        </dgm:presLayoutVars>
      </dgm:prSet>
      <dgm:spPr/>
    </dgm:pt>
    <dgm:pt modelId="{894318B2-70C4-403D-BE3D-359CAB62002A}" type="pres">
      <dgm:prSet presAssocID="{97DB74B5-36C1-4083-BE16-BE9779159093}" presName="ConnectLine1" presStyleLbl="sibTrans1D1" presStyleIdx="4" presStyleCnt="5"/>
      <dgm:spPr>
        <a:noFill/>
        <a:ln w="6350" cap="flat" cmpd="sng" algn="ctr">
          <a:solidFill>
            <a:schemeClr val="accent6">
              <a:lumMod val="75000"/>
            </a:schemeClr>
          </a:solidFill>
          <a:prstDash val="dash"/>
          <a:miter lim="800000"/>
        </a:ln>
        <a:effectLst/>
      </dgm:spPr>
    </dgm:pt>
    <dgm:pt modelId="{C2518668-97A8-402E-BC0D-09AE8E2ABBE2}" type="pres">
      <dgm:prSet presAssocID="{97DB74B5-36C1-4083-BE16-BE9779159093}" presName="ConnectLineEnd1" presStyleLbl="lnNode1" presStyleIdx="4" presStyleCnt="5"/>
      <dgm:spPr>
        <a:solidFill>
          <a:schemeClr val="accent6">
            <a:lumMod val="75000"/>
          </a:schemeClr>
        </a:solidFill>
      </dgm:spPr>
    </dgm:pt>
    <dgm:pt modelId="{B8E1DD63-FDF0-4B15-85B7-2053E048AAC9}" type="pres">
      <dgm:prSet presAssocID="{97DB74B5-36C1-4083-BE16-BE9779159093}" presName="EmptyPane1" presStyleCnt="0"/>
      <dgm:spPr/>
    </dgm:pt>
  </dgm:ptLst>
  <dgm:cxnLst>
    <dgm:cxn modelId="{0943B00B-58A1-4FF5-9E44-5C479145B02B}" type="presOf" srcId="{87BF7896-20EA-4E8F-B6F4-A34EC5C9CB50}" destId="{9D82041D-873A-4600-A9C7-C0A0ADFB138B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5D9B3125-79DF-4C1A-AB86-4D167E1ED6BC}" type="presOf" srcId="{B059B0DE-AE0E-408C-98A7-05AB6DD73373}" destId="{9679B796-2B40-4D87-8578-52BF0C29AEB4}" srcOrd="0" destOrd="0" presId="urn:microsoft.com/office/officeart/2016/7/layout/RoundedRectangleTimeline"/>
    <dgm:cxn modelId="{BA5CF126-908D-4215-B2E2-AF7012301DA0}" srcId="{660CF888-26B9-4DCA-B7E0-A150825288D0}" destId="{BA1616FF-810F-45C9-9A2F-AC41CB3CC6BC}" srcOrd="0" destOrd="0" parTransId="{9544FBF8-477A-41E1-A1AC-3D721A7822EB}" sibTransId="{6F62B292-7542-4770-A5DA-AD6E93F9642D}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947C7663-DE86-43C7-B3C9-9F5928A23C68}" srcId="{E5B2E815-0D19-41DC-B01B-4D608769620A}" destId="{660CF888-26B9-4DCA-B7E0-A150825288D0}" srcOrd="3" destOrd="0" parTransId="{C1C2508F-5620-49AF-BFC7-5EF96CC474E3}" sibTransId="{197B6A99-6CC2-49FD-8495-CB34839ABB2C}"/>
    <dgm:cxn modelId="{B7BDCA73-65C2-4BF5-93F0-7A3D442F0CF3}" type="presOf" srcId="{BA1616FF-810F-45C9-9A2F-AC41CB3CC6BC}" destId="{36210ACA-E081-40B5-87EC-500863B13ADD}" srcOrd="0" destOrd="0" presId="urn:microsoft.com/office/officeart/2016/7/layout/RoundedRectangleTimeline"/>
    <dgm:cxn modelId="{465A5776-4A66-4B45-9D1D-8CF41D4CC45D}" type="presOf" srcId="{97DB74B5-36C1-4083-BE16-BE9779159093}" destId="{B54E50C8-30CD-4A49-B6D7-34D9AB2A3043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97D15D88-2DC1-4956-9B64-C442B4AE1CB3}" srcId="{E5B2E815-0D19-41DC-B01B-4D608769620A}" destId="{97DB74B5-36C1-4083-BE16-BE9779159093}" srcOrd="4" destOrd="0" parTransId="{6C1A497B-059D-41D7-B22F-7BDC6CFD947A}" sibTransId="{F04D9720-1E1D-4133-9C2F-A9F070591B2B}"/>
    <dgm:cxn modelId="{CEC8B788-971E-422E-A8E4-A00BBB2E51D9}" type="presOf" srcId="{660CF888-26B9-4DCA-B7E0-A150825288D0}" destId="{AA687F1E-592A-4A16-9630-0E0C2D82BDEC}" srcOrd="0" destOrd="0" presId="urn:microsoft.com/office/officeart/2016/7/layout/RoundedRectangleTimeline"/>
    <dgm:cxn modelId="{958FAF8F-A77F-4AE4-A72A-8E643FA277FD}" type="presOf" srcId="{B54C8F6C-BE1E-4EAB-B7A0-48DE01FFAA36}" destId="{45A02F84-C6CB-43F5-AEE4-3EA66C2BD25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CAF19795-26FD-4CD9-8E3B-7E7899F5E3D0}" type="presOf" srcId="{4259F840-24E7-476F-9F30-482E46395856}" destId="{E088D226-49D7-4C30-90DC-CA1755D98829}" srcOrd="0" destOrd="0" presId="urn:microsoft.com/office/officeart/2016/7/layout/RoundedRectangleTimeline"/>
    <dgm:cxn modelId="{AC2FC1A2-CF44-4033-8AAE-31C98C976AAD}" type="presOf" srcId="{E4033A39-DCC4-4038-9562-AEDDBBB37A99}" destId="{539615E2-3277-4D8E-8484-FF5088C8BF01}" srcOrd="0" destOrd="0" presId="urn:microsoft.com/office/officeart/2016/7/layout/RoundedRectangleTimeline"/>
    <dgm:cxn modelId="{941106B6-136C-474C-97D6-48D5BA0F2412}" type="presOf" srcId="{A4C0B4E4-70AD-4901-9E3F-7EA25DD6DAA1}" destId="{FEBD3C2A-A340-470A-A475-AE614EA07678}" srcOrd="0" destOrd="0" presId="urn:microsoft.com/office/officeart/2016/7/layout/RoundedRectangleTimeline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4961C5D8-87CF-431D-8E8D-857C807E64B3}" srcId="{97DB74B5-36C1-4083-BE16-BE9779159093}" destId="{B059B0DE-AE0E-408C-98A7-05AB6DD73373}" srcOrd="0" destOrd="0" parTransId="{727AA871-1A31-445C-A336-3204D36FAC47}" sibTransId="{EB87680C-8ED2-476E-AF1D-D26D672907E1}"/>
    <dgm:cxn modelId="{0CA390ED-20D0-4931-9ED2-39898E967B4E}" type="presOf" srcId="{43CBB0A2-9D75-4264-8A30-3E8974B40658}" destId="{80CDBBF8-C6B4-4166-87C1-DC9120CC7586}" srcOrd="0" destOrd="0" presId="urn:microsoft.com/office/officeart/2016/7/layout/RoundedRectangleTimeline"/>
    <dgm:cxn modelId="{5354664C-1324-42A2-8E0C-8A734126CEDC}" type="presParOf" srcId="{196C9F68-3606-4282-A4C6-4485F1280B5F}" destId="{68D8AC18-502F-4825-B069-75605ADB3A40}" srcOrd="0" destOrd="0" presId="urn:microsoft.com/office/officeart/2016/7/layout/RoundedRectangleTimeline"/>
    <dgm:cxn modelId="{6348195D-50D8-4550-9B41-00B3DA9EB427}" type="presParOf" srcId="{68D8AC18-502F-4825-B069-75605ADB3A40}" destId="{E088D226-49D7-4C30-90DC-CA1755D98829}" srcOrd="0" destOrd="0" presId="urn:microsoft.com/office/officeart/2016/7/layout/RoundedRectangleTimeline"/>
    <dgm:cxn modelId="{C6708436-4913-4A18-9057-022E1E45D775}" type="presParOf" srcId="{68D8AC18-502F-4825-B069-75605ADB3A40}" destId="{45A02F84-C6CB-43F5-AEE4-3EA66C2BD25F}" srcOrd="1" destOrd="0" presId="urn:microsoft.com/office/officeart/2016/7/layout/RoundedRectangleTimeline"/>
    <dgm:cxn modelId="{5B4CF8B4-5862-4F3D-A120-627665A45E68}" type="presParOf" srcId="{68D8AC18-502F-4825-B069-75605ADB3A40}" destId="{6BA46904-CB7C-4538-BD49-D3891EF19552}" srcOrd="2" destOrd="0" presId="urn:microsoft.com/office/officeart/2016/7/layout/RoundedRectangleTimeline"/>
    <dgm:cxn modelId="{FFB4B971-221D-492E-BC0D-36F39758451A}" type="presParOf" srcId="{68D8AC18-502F-4825-B069-75605ADB3A40}" destId="{049FDBD0-77FE-49D1-A275-A272C8C5E426}" srcOrd="3" destOrd="0" presId="urn:microsoft.com/office/officeart/2016/7/layout/RoundedRectangleTimeline"/>
    <dgm:cxn modelId="{7B503000-2C47-4DD5-B24B-D6052C4C3CDE}" type="presParOf" srcId="{68D8AC18-502F-4825-B069-75605ADB3A40}" destId="{CB26EA94-33BB-4F98-9E1E-2237D4831263}" srcOrd="4" destOrd="0" presId="urn:microsoft.com/office/officeart/2016/7/layout/RoundedRectangleTimeline"/>
    <dgm:cxn modelId="{DE78CEF1-BE43-4E5A-9C91-92F8289167D0}" type="presParOf" srcId="{196C9F68-3606-4282-A4C6-4485F1280B5F}" destId="{606F1DBF-510E-4065-ACCB-3EBDA85CFB92}" srcOrd="1" destOrd="0" presId="urn:microsoft.com/office/officeart/2016/7/layout/RoundedRectangleTimeline"/>
    <dgm:cxn modelId="{74F95C78-3813-45AA-932B-C94A3B7513CB}" type="presParOf" srcId="{196C9F68-3606-4282-A4C6-4485F1280B5F}" destId="{07989479-D1A2-4D15-AA3A-B0CFFB9F91D9}" srcOrd="2" destOrd="0" presId="urn:microsoft.com/office/officeart/2016/7/layout/RoundedRectangleTimeline"/>
    <dgm:cxn modelId="{78714377-12E6-4F42-93F8-20E6C58A5CEA}" type="presParOf" srcId="{07989479-D1A2-4D15-AA3A-B0CFFB9F91D9}" destId="{539615E2-3277-4D8E-8484-FF5088C8BF01}" srcOrd="0" destOrd="0" presId="urn:microsoft.com/office/officeart/2016/7/layout/RoundedRectangleTimeline"/>
    <dgm:cxn modelId="{B18F6382-7271-4A16-839E-8201B423722C}" type="presParOf" srcId="{07989479-D1A2-4D15-AA3A-B0CFFB9F91D9}" destId="{FEBD3C2A-A340-470A-A475-AE614EA07678}" srcOrd="1" destOrd="0" presId="urn:microsoft.com/office/officeart/2016/7/layout/RoundedRectangleTimeline"/>
    <dgm:cxn modelId="{1FCB7BE4-0603-4EFE-8008-2BFEFE000DC7}" type="presParOf" srcId="{07989479-D1A2-4D15-AA3A-B0CFFB9F91D9}" destId="{080474C8-0FEA-4FD1-97F1-0978CFB4A37F}" srcOrd="2" destOrd="0" presId="urn:microsoft.com/office/officeart/2016/7/layout/RoundedRectangleTimeline"/>
    <dgm:cxn modelId="{FFACD6D5-3CE9-42AD-947E-A78AEF95B8FB}" type="presParOf" srcId="{07989479-D1A2-4D15-AA3A-B0CFFB9F91D9}" destId="{4797FB61-2602-4A58-81E6-6F133DB1E419}" srcOrd="3" destOrd="0" presId="urn:microsoft.com/office/officeart/2016/7/layout/RoundedRectangleTimeline"/>
    <dgm:cxn modelId="{BC46BA3B-AC60-4702-8307-9F913CF4B658}" type="presParOf" srcId="{07989479-D1A2-4D15-AA3A-B0CFFB9F91D9}" destId="{3ADF0AE3-D759-4F4F-8135-572855211847}" srcOrd="4" destOrd="0" presId="urn:microsoft.com/office/officeart/2016/7/layout/RoundedRectangleTimeline"/>
    <dgm:cxn modelId="{C4C49063-100B-4191-B846-2AFDB1730073}" type="presParOf" srcId="{196C9F68-3606-4282-A4C6-4485F1280B5F}" destId="{B0CD7A53-7149-45F2-83E8-36717D7878A1}" srcOrd="3" destOrd="0" presId="urn:microsoft.com/office/officeart/2016/7/layout/RoundedRectangleTimeline"/>
    <dgm:cxn modelId="{46F7084B-A873-4467-94F4-3AD8C57AA15B}" type="presParOf" srcId="{196C9F68-3606-4282-A4C6-4485F1280B5F}" destId="{FB379A6E-C0F9-420B-90FC-2785E757E6AE}" srcOrd="4" destOrd="0" presId="urn:microsoft.com/office/officeart/2016/7/layout/RoundedRectangleTimeline"/>
    <dgm:cxn modelId="{57342C4D-7AF4-4D0C-AB41-7215FDB8FE71}" type="presParOf" srcId="{FB379A6E-C0F9-420B-90FC-2785E757E6AE}" destId="{9D82041D-873A-4600-A9C7-C0A0ADFB138B}" srcOrd="0" destOrd="0" presId="urn:microsoft.com/office/officeart/2016/7/layout/RoundedRectangleTimeline"/>
    <dgm:cxn modelId="{30E8D157-1732-4DB0-8B12-69814E347461}" type="presParOf" srcId="{FB379A6E-C0F9-420B-90FC-2785E757E6AE}" destId="{80CDBBF8-C6B4-4166-87C1-DC9120CC7586}" srcOrd="1" destOrd="0" presId="urn:microsoft.com/office/officeart/2016/7/layout/RoundedRectangleTimeline"/>
    <dgm:cxn modelId="{7E25EDCE-0445-4BA4-987C-8BE2C213576D}" type="presParOf" srcId="{FB379A6E-C0F9-420B-90FC-2785E757E6AE}" destId="{89759DE5-9F8A-470E-A6D8-F13BB4DEE93D}" srcOrd="2" destOrd="0" presId="urn:microsoft.com/office/officeart/2016/7/layout/RoundedRectangleTimeline"/>
    <dgm:cxn modelId="{94CDA7E7-E9EA-4F04-A2A9-1FEA663F463A}" type="presParOf" srcId="{FB379A6E-C0F9-420B-90FC-2785E757E6AE}" destId="{07CCF286-8B46-4A20-ACAC-84BA2D6EFBBC}" srcOrd="3" destOrd="0" presId="urn:microsoft.com/office/officeart/2016/7/layout/RoundedRectangleTimeline"/>
    <dgm:cxn modelId="{2EF8748D-BCF1-428A-92FE-83430C7C7B7A}" type="presParOf" srcId="{FB379A6E-C0F9-420B-90FC-2785E757E6AE}" destId="{4624FC32-5405-42B1-B5CC-DF0659852A58}" srcOrd="4" destOrd="0" presId="urn:microsoft.com/office/officeart/2016/7/layout/RoundedRectangleTimeline"/>
    <dgm:cxn modelId="{EBC6C4B1-C34F-422A-A8DD-FC2F19BCEB5C}" type="presParOf" srcId="{196C9F68-3606-4282-A4C6-4485F1280B5F}" destId="{59F6C2B0-B773-4ADB-86AA-E3CF7680518A}" srcOrd="5" destOrd="0" presId="urn:microsoft.com/office/officeart/2016/7/layout/RoundedRectangleTimeline"/>
    <dgm:cxn modelId="{B44021F9-64F2-42AF-8887-CE643D474544}" type="presParOf" srcId="{196C9F68-3606-4282-A4C6-4485F1280B5F}" destId="{B0E1F84C-D563-44BC-8BD7-46D8F837902A}" srcOrd="6" destOrd="0" presId="urn:microsoft.com/office/officeart/2016/7/layout/RoundedRectangleTimeline"/>
    <dgm:cxn modelId="{FCA62D8C-0836-470B-887D-2F5190C1E251}" type="presParOf" srcId="{B0E1F84C-D563-44BC-8BD7-46D8F837902A}" destId="{AA687F1E-592A-4A16-9630-0E0C2D82BDEC}" srcOrd="0" destOrd="0" presId="urn:microsoft.com/office/officeart/2016/7/layout/RoundedRectangleTimeline"/>
    <dgm:cxn modelId="{4C911D76-BB97-4623-868F-355DF8DF2AAB}" type="presParOf" srcId="{B0E1F84C-D563-44BC-8BD7-46D8F837902A}" destId="{36210ACA-E081-40B5-87EC-500863B13ADD}" srcOrd="1" destOrd="0" presId="urn:microsoft.com/office/officeart/2016/7/layout/RoundedRectangleTimeline"/>
    <dgm:cxn modelId="{C8C41DEA-3865-4846-8FD4-E6DFCC957E91}" type="presParOf" srcId="{B0E1F84C-D563-44BC-8BD7-46D8F837902A}" destId="{EA3C7446-024E-4EEF-BED4-FFB1F2246CF3}" srcOrd="2" destOrd="0" presId="urn:microsoft.com/office/officeart/2016/7/layout/RoundedRectangleTimeline"/>
    <dgm:cxn modelId="{22828323-B902-4F1B-89BB-C3A7000232ED}" type="presParOf" srcId="{B0E1F84C-D563-44BC-8BD7-46D8F837902A}" destId="{FDC60305-8FBB-44FD-9B53-CDBFE9F7FDD0}" srcOrd="3" destOrd="0" presId="urn:microsoft.com/office/officeart/2016/7/layout/RoundedRectangleTimeline"/>
    <dgm:cxn modelId="{1F4954B3-28D9-4959-A137-A17D9A25E472}" type="presParOf" srcId="{B0E1F84C-D563-44BC-8BD7-46D8F837902A}" destId="{24F9A8F5-7105-4D28-A633-EB8EEF371211}" srcOrd="4" destOrd="0" presId="urn:microsoft.com/office/officeart/2016/7/layout/RoundedRectangleTimeline"/>
    <dgm:cxn modelId="{E5C70CFA-FDF3-429E-9DC4-FCC0A221C639}" type="presParOf" srcId="{196C9F68-3606-4282-A4C6-4485F1280B5F}" destId="{F1F5E13B-2672-4759-B561-13FA519AB496}" srcOrd="7" destOrd="0" presId="urn:microsoft.com/office/officeart/2016/7/layout/RoundedRectangleTimeline"/>
    <dgm:cxn modelId="{2E1BA3A4-18DB-49E6-9DF9-3510522C180C}" type="presParOf" srcId="{196C9F68-3606-4282-A4C6-4485F1280B5F}" destId="{03163906-36D6-4FB8-BB18-E04FA84A47A6}" srcOrd="8" destOrd="0" presId="urn:microsoft.com/office/officeart/2016/7/layout/RoundedRectangleTimeline"/>
    <dgm:cxn modelId="{6FDBCE34-B62A-4AB3-92F1-8B57B7B1B86B}" type="presParOf" srcId="{03163906-36D6-4FB8-BB18-E04FA84A47A6}" destId="{B54E50C8-30CD-4A49-B6D7-34D9AB2A3043}" srcOrd="0" destOrd="0" presId="urn:microsoft.com/office/officeart/2016/7/layout/RoundedRectangleTimeline"/>
    <dgm:cxn modelId="{33895046-1F00-4017-9E23-59160C869AAA}" type="presParOf" srcId="{03163906-36D6-4FB8-BB18-E04FA84A47A6}" destId="{9679B796-2B40-4D87-8578-52BF0C29AEB4}" srcOrd="1" destOrd="0" presId="urn:microsoft.com/office/officeart/2016/7/layout/RoundedRectangleTimeline"/>
    <dgm:cxn modelId="{12ECDFF8-EE38-4217-84A5-B6DB76365A88}" type="presParOf" srcId="{03163906-36D6-4FB8-BB18-E04FA84A47A6}" destId="{894318B2-70C4-403D-BE3D-359CAB62002A}" srcOrd="2" destOrd="0" presId="urn:microsoft.com/office/officeart/2016/7/layout/RoundedRectangleTimeline"/>
    <dgm:cxn modelId="{DB815251-1804-4927-8D3C-488788811B42}" type="presParOf" srcId="{03163906-36D6-4FB8-BB18-E04FA84A47A6}" destId="{C2518668-97A8-402E-BC0D-09AE8E2ABBE2}" srcOrd="3" destOrd="0" presId="urn:microsoft.com/office/officeart/2016/7/layout/RoundedRectangleTimeline"/>
    <dgm:cxn modelId="{E71AA971-1AAE-4077-BE68-1019D6BC222D}" type="presParOf" srcId="{03163906-36D6-4FB8-BB18-E04FA84A47A6}" destId="{B8E1DD63-FDF0-4B15-85B7-2053E048AAC9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331019" y="1248365"/>
          <a:ext cx="435133" cy="1854606"/>
        </a:xfrm>
        <a:prstGeom prst="round2Same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noProof="0" dirty="0"/>
            <a:t>Database </a:t>
          </a:r>
          <a:r>
            <a:rPr lang="pl-PL" sz="1200" kern="1200" noProof="0" dirty="0" err="1"/>
            <a:t>Attachment</a:t>
          </a:r>
          <a:endParaRPr lang="pl-PL" sz="1200" kern="1200" noProof="0" dirty="0"/>
        </a:p>
      </dsp:txBody>
      <dsp:txXfrm rot="5400000">
        <a:off x="642524" y="1979343"/>
        <a:ext cx="1833365" cy="392651"/>
      </dsp:txXfrm>
    </dsp:sp>
    <dsp:sp modelId="{45A02F84-C6CB-43F5-AEE4-3EA66C2BD25F}">
      <dsp:nvSpPr>
        <dsp:cNvPr id="0" name=""/>
        <dsp:cNvSpPr/>
      </dsp:nvSpPr>
      <dsp:spPr>
        <a:xfrm>
          <a:off x="3080" y="0"/>
          <a:ext cx="3091011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1440" numCol="1" spcCol="1270" rtlCol="0" anchor="b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noProof="0" dirty="0"/>
            <a:t>Step 1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noProof="0" dirty="0"/>
            <a:t>Downloading the Database, Connecting to SQL Server</a:t>
          </a:r>
          <a:endParaRPr lang="pl-PL" sz="1200" kern="1200" noProof="0" dirty="0"/>
        </a:p>
      </dsp:txBody>
      <dsp:txXfrm>
        <a:off x="3080" y="0"/>
        <a:ext cx="3091011" cy="1522968"/>
      </dsp:txXfrm>
    </dsp:sp>
    <dsp:sp modelId="{6BA46904-CB7C-4538-BD49-D3891EF19552}">
      <dsp:nvSpPr>
        <dsp:cNvPr id="0" name=""/>
        <dsp:cNvSpPr/>
      </dsp:nvSpPr>
      <dsp:spPr>
        <a:xfrm>
          <a:off x="1548586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05073" y="1522968"/>
          <a:ext cx="87026" cy="8702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475889" y="1958102"/>
          <a:ext cx="1854606" cy="43513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 dirty="0"/>
            <a:t>Data </a:t>
          </a:r>
          <a:r>
            <a:rPr lang="pl-PL" sz="1200" b="0" i="0" kern="1200" dirty="0" err="1"/>
            <a:t>cleaning</a:t>
          </a:r>
          <a:endParaRPr lang="pl-PL" sz="1200" kern="1200" noProof="0" dirty="0"/>
        </a:p>
      </dsp:txBody>
      <dsp:txXfrm>
        <a:off x="2475889" y="1958102"/>
        <a:ext cx="1854606" cy="435133"/>
      </dsp:txXfrm>
    </dsp:sp>
    <dsp:sp modelId="{FEBD3C2A-A340-470A-A475-AE614EA07678}">
      <dsp:nvSpPr>
        <dsp:cNvPr id="0" name=""/>
        <dsp:cNvSpPr/>
      </dsp:nvSpPr>
      <dsp:spPr>
        <a:xfrm>
          <a:off x="1857687" y="2828369"/>
          <a:ext cx="3091011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0" numCol="1" spcCol="1270" rtlCol="0" anchor="t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noProof="0" dirty="0"/>
            <a:t>Step 2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noProof="0" dirty="0"/>
            <a:t>Analyzing the data types, identifying problems, creating views ready to be used for conversion to CSV files.</a:t>
          </a:r>
          <a:r>
            <a:rPr lang="pl-PL" sz="1200" b="0" i="0" u="none" kern="1200" noProof="0" dirty="0"/>
            <a:t> </a:t>
          </a:r>
          <a:endParaRPr lang="pl-PL" sz="1200" kern="1200" noProof="0" dirty="0"/>
        </a:p>
      </dsp:txBody>
      <dsp:txXfrm>
        <a:off x="1857687" y="2828369"/>
        <a:ext cx="3091011" cy="1522968"/>
      </dsp:txXfrm>
    </dsp:sp>
    <dsp:sp modelId="{080474C8-0FEA-4FD1-97F1-0978CFB4A37F}">
      <dsp:nvSpPr>
        <dsp:cNvPr id="0" name=""/>
        <dsp:cNvSpPr/>
      </dsp:nvSpPr>
      <dsp:spPr>
        <a:xfrm>
          <a:off x="3403193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4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359679" y="2741342"/>
          <a:ext cx="87026" cy="87026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330496" y="1958102"/>
          <a:ext cx="1854606" cy="435133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Data Transfer</a:t>
          </a:r>
          <a:endParaRPr lang="pl-PL" sz="1200" kern="1200" noProof="0" dirty="0"/>
        </a:p>
      </dsp:txBody>
      <dsp:txXfrm>
        <a:off x="4330496" y="1958102"/>
        <a:ext cx="1854606" cy="435133"/>
      </dsp:txXfrm>
    </dsp:sp>
    <dsp:sp modelId="{80CDBBF8-C6B4-4166-87C1-DC9120CC7586}">
      <dsp:nvSpPr>
        <dsp:cNvPr id="0" name=""/>
        <dsp:cNvSpPr/>
      </dsp:nvSpPr>
      <dsp:spPr>
        <a:xfrm>
          <a:off x="3712294" y="0"/>
          <a:ext cx="3091011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1440" numCol="1" spcCol="1270" rtlCol="0" anchor="b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noProof="0" dirty="0"/>
            <a:t>Step 3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noProof="0" dirty="0"/>
            <a:t>Using BCP to convert to CSV, compressing the data to reduce size, creating a Docker container with Databricks CLI, and copying to Databricks.</a:t>
          </a:r>
          <a:endParaRPr lang="pl-PL" sz="1200" kern="1200" noProof="0" dirty="0"/>
        </a:p>
      </dsp:txBody>
      <dsp:txXfrm>
        <a:off x="3712294" y="0"/>
        <a:ext cx="3091011" cy="1522968"/>
      </dsp:txXfrm>
    </dsp:sp>
    <dsp:sp modelId="{89759DE5-9F8A-470E-A6D8-F13BB4DEE93D}">
      <dsp:nvSpPr>
        <dsp:cNvPr id="0" name=""/>
        <dsp:cNvSpPr/>
      </dsp:nvSpPr>
      <dsp:spPr>
        <a:xfrm>
          <a:off x="5257799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5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214286" y="1522968"/>
          <a:ext cx="87026" cy="87026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87F1E-592A-4A16-9630-0E0C2D82BDEC}">
      <dsp:nvSpPr>
        <dsp:cNvPr id="0" name=""/>
        <dsp:cNvSpPr/>
      </dsp:nvSpPr>
      <dsp:spPr>
        <a:xfrm>
          <a:off x="6185103" y="1958102"/>
          <a:ext cx="1854606" cy="43513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Optimizing data storage</a:t>
          </a:r>
          <a:endParaRPr lang="pl-PL" sz="1200" kern="1200" noProof="0" dirty="0"/>
        </a:p>
      </dsp:txBody>
      <dsp:txXfrm>
        <a:off x="6185103" y="1958102"/>
        <a:ext cx="1854606" cy="435133"/>
      </dsp:txXfrm>
    </dsp:sp>
    <dsp:sp modelId="{36210ACA-E081-40B5-87EC-500863B13ADD}">
      <dsp:nvSpPr>
        <dsp:cNvPr id="0" name=""/>
        <dsp:cNvSpPr/>
      </dsp:nvSpPr>
      <dsp:spPr>
        <a:xfrm>
          <a:off x="5566901" y="2828369"/>
          <a:ext cx="3091011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0" numCol="1" spcCol="1270" rtlCol="0" anchor="t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noProof="0" dirty="0"/>
            <a:t>Step 4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noProof="0" dirty="0"/>
            <a:t>In Spark, converting the compressed CSV files to Parquet files.</a:t>
          </a:r>
          <a:endParaRPr lang="pl-PL" sz="1200" kern="1200" noProof="0" dirty="0"/>
        </a:p>
      </dsp:txBody>
      <dsp:txXfrm>
        <a:off x="5566901" y="2828369"/>
        <a:ext cx="3091011" cy="1522968"/>
      </dsp:txXfrm>
    </dsp:sp>
    <dsp:sp modelId="{EA3C7446-024E-4EEF-BED4-FFB1F2246CF3}">
      <dsp:nvSpPr>
        <dsp:cNvPr id="0" name=""/>
        <dsp:cNvSpPr/>
      </dsp:nvSpPr>
      <dsp:spPr>
        <a:xfrm>
          <a:off x="7112406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6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60305-8FBB-44FD-9B53-CDBFE9F7FDD0}">
      <dsp:nvSpPr>
        <dsp:cNvPr id="0" name=""/>
        <dsp:cNvSpPr/>
      </dsp:nvSpPr>
      <dsp:spPr>
        <a:xfrm>
          <a:off x="7068893" y="2741342"/>
          <a:ext cx="87026" cy="87026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E50C8-30CD-4A49-B6D7-34D9AB2A3043}">
      <dsp:nvSpPr>
        <dsp:cNvPr id="0" name=""/>
        <dsp:cNvSpPr/>
      </dsp:nvSpPr>
      <dsp:spPr>
        <a:xfrm rot="5400000">
          <a:off x="8749446" y="1248365"/>
          <a:ext cx="435133" cy="1854606"/>
        </a:xfrm>
        <a:prstGeom prst="round2Same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Analysis</a:t>
          </a:r>
          <a:endParaRPr lang="pl-PL" sz="1200" kern="1200" noProof="0" dirty="0"/>
        </a:p>
      </dsp:txBody>
      <dsp:txXfrm rot="-5400000">
        <a:off x="8039710" y="1979343"/>
        <a:ext cx="1833365" cy="392651"/>
      </dsp:txXfrm>
    </dsp:sp>
    <dsp:sp modelId="{9679B796-2B40-4D87-8578-52BF0C29AEB4}">
      <dsp:nvSpPr>
        <dsp:cNvPr id="0" name=""/>
        <dsp:cNvSpPr/>
      </dsp:nvSpPr>
      <dsp:spPr>
        <a:xfrm>
          <a:off x="7421507" y="0"/>
          <a:ext cx="3091011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1440" numCol="1" spcCol="1270" rtlCol="0" anchor="b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noProof="0" dirty="0"/>
            <a:t>Step 5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noProof="0" dirty="0"/>
            <a:t>Analyzing data </a:t>
          </a:r>
          <a:r>
            <a:rPr lang="en-US" sz="1200" b="0" i="0" u="none" kern="1200" noProof="0"/>
            <a:t>using Scala, </a:t>
          </a:r>
          <a:r>
            <a:rPr lang="en-US" sz="1200" b="0" i="0" u="none" kern="1200" noProof="0" dirty="0"/>
            <a:t>producing charts with the Python Pandas and Matplotlib libraries.</a:t>
          </a:r>
          <a:endParaRPr lang="pl-PL" sz="1200" kern="1200" noProof="0" dirty="0"/>
        </a:p>
      </dsp:txBody>
      <dsp:txXfrm>
        <a:off x="7421507" y="0"/>
        <a:ext cx="3091011" cy="1522968"/>
      </dsp:txXfrm>
    </dsp:sp>
    <dsp:sp modelId="{894318B2-70C4-403D-BE3D-359CAB62002A}">
      <dsp:nvSpPr>
        <dsp:cNvPr id="0" name=""/>
        <dsp:cNvSpPr/>
      </dsp:nvSpPr>
      <dsp:spPr>
        <a:xfrm>
          <a:off x="8967013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6">
              <a:lumMod val="7500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18668-97A8-402E-BC0D-09AE8E2ABBE2}">
      <dsp:nvSpPr>
        <dsp:cNvPr id="0" name=""/>
        <dsp:cNvSpPr/>
      </dsp:nvSpPr>
      <dsp:spPr>
        <a:xfrm>
          <a:off x="8923500" y="1522968"/>
          <a:ext cx="87026" cy="8702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Oś czasu w prostokącie zaokrąglonym"/>
  <dgm:desc val="Służy do wyświetlania listy zdarzeń uporządkowanych w kolejności chronologicznej. Niewidoczne pole zawiera opis, a daty są pokazywane w prostokątach, z wyjątkiem pierwszego i ostatniego elementu, które mają zaokrąglone rogi. Może służyć do wyświetlania dużej ilość tekstu z długimi, opisowymi datami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3D3DD571-E22F-4A38-B450-8CCBD829A548}" type="datetimeFigureOut">
              <a:rPr lang="pl-PL"/>
              <a:t>25.12.2023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l-PL"/>
            </a:defPPr>
          </a:lstStyle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BC0C2C40-CB1C-4820-9151-EC51EC2E7E0F}" type="slidenum">
              <a:rPr lang="pl-PL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dataset under examination is the 'StackOverflow2013' database, which spans from the years 2008 to 2013. This comprehensive dataset provides a rich opportunity for various analytical explorations and can offer valuable insights into the trends, patterns, and dynamics of the Stack Overflow community during its early years.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0.38’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103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 began by downloading the database and establishing a connection to SQL Server, by attaching the downloaded database, laying the groundwork for the subsequent stages.</a:t>
            </a:r>
          </a:p>
          <a:p>
            <a:endParaRPr lang="en-US" sz="1100" dirty="0"/>
          </a:p>
          <a:p>
            <a:r>
              <a:rPr lang="en-US" sz="1100" dirty="0"/>
              <a:t>I then conducted data cleaning, ensuring the data types were correct and identifying any issues. This step was crucial for proper conversion to CSV.</a:t>
            </a:r>
          </a:p>
          <a:p>
            <a:endParaRPr lang="en-US" sz="1100" dirty="0"/>
          </a:p>
          <a:p>
            <a:r>
              <a:rPr lang="en-US" sz="1100" dirty="0"/>
              <a:t>Using BCP from command line, I converted the data into a CSV format.</a:t>
            </a:r>
          </a:p>
          <a:p>
            <a:endParaRPr lang="en-US" sz="1100" dirty="0"/>
          </a:p>
          <a:p>
            <a:r>
              <a:rPr lang="en-US" sz="1100" dirty="0"/>
              <a:t>I compressed the data into </a:t>
            </a:r>
            <a:r>
              <a:rPr lang="en-US" sz="1100" dirty="0" err="1"/>
              <a:t>gzip</a:t>
            </a:r>
            <a:r>
              <a:rPr lang="en-US" sz="1100" dirty="0"/>
              <a:t> format to make it smaller, which saves time when sending the data to Databricks.</a:t>
            </a:r>
          </a:p>
          <a:p>
            <a:endParaRPr lang="en-US" sz="1100" dirty="0"/>
          </a:p>
          <a:p>
            <a:r>
              <a:rPr lang="en-US" sz="1100" dirty="0"/>
              <a:t>To streamline the workflow, I set up a Docker container with Databricks CLI, simplifying the transfer of everything to Databricks.</a:t>
            </a:r>
          </a:p>
          <a:p>
            <a:endParaRPr lang="en-US" sz="1100" dirty="0"/>
          </a:p>
          <a:p>
            <a:r>
              <a:rPr lang="en-US" sz="1100" dirty="0"/>
              <a:t>Moving forward, I used Spark to convert the compressed CSV files into the Parquet format.</a:t>
            </a:r>
          </a:p>
          <a:p>
            <a:endParaRPr lang="en-US" sz="1100" dirty="0"/>
          </a:p>
          <a:p>
            <a:r>
              <a:rPr lang="en-US" sz="1100" dirty="0"/>
              <a:t>Finally, using Scala, I analyzed the data, and with Python's Pandas and Matplotlib libraries, I created charts that clearly depict the insights I've gleaned.</a:t>
            </a:r>
          </a:p>
          <a:p>
            <a:endParaRPr lang="en-US" sz="1100" dirty="0"/>
          </a:p>
          <a:p>
            <a:r>
              <a:rPr lang="en-US" sz="1100" dirty="0"/>
              <a:t>Each step was pivotal in transforming the data to successfully complete the project.</a:t>
            </a:r>
          </a:p>
          <a:p>
            <a:endParaRPr lang="en-US" sz="1100" dirty="0"/>
          </a:p>
          <a:p>
            <a:r>
              <a:rPr lang="en-US" sz="1100" dirty="0"/>
              <a:t>1.23’</a:t>
            </a:r>
            <a:endParaRPr lang="pl-PL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746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BC0C2C40-CB1C-4820-9151-EC51EC2E7E0F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425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pl-PL" sz="6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  <p:pic>
        <p:nvPicPr>
          <p:cNvPr id="8" name="Obraz 7" descr="Graficzny interfejs użytkownika&#10;&#10;Automatycznie generowany opis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 rtlCol="0"/>
          <a:lstStyle>
            <a:defPPr>
              <a:defRPr lang="pl-PL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rtlCol="0"/>
          <a:lstStyle>
            <a:defPPr>
              <a:defRPr lang="pl-PL"/>
            </a:def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 rtlCol="0"/>
          <a:lstStyle>
            <a:defPPr>
              <a:defRPr lang="pl-PL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awartość — symbol zastępczy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pl-PL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pl-PL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pl-PL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pl-PL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pl-PL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pl-PL"/>
          </a:p>
        </p:txBody>
      </p:sp>
      <p:sp>
        <p:nvSpPr>
          <p:cNvPr id="9" name="Data — symbol zastępczy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EEBAAA-29B5-4AF5-BC5F-7E580C29002D}" type="datetimeFigureOut">
              <a:rPr lang="pl-PL" smtClean="0"/>
              <a:pPr rtl="0"/>
              <a:t>25.12.2023</a:t>
            </a:fld>
            <a:endParaRPr lang="pl-PL" dirty="0"/>
          </a:p>
        </p:txBody>
      </p:sp>
      <p:sp>
        <p:nvSpPr>
          <p:cNvPr id="10" name="Stopka — symbol zastępczy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l-PL" dirty="0"/>
          </a:p>
        </p:txBody>
      </p:sp>
      <p:sp>
        <p:nvSpPr>
          <p:cNvPr id="11" name="Numer slajdu — symbol zastępczy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l-PL"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l-PL" smtClean="0"/>
              <a:pPr/>
              <a:t>‹#›</a:t>
            </a:fld>
            <a:endParaRPr lang="pl-PL" dirty="0"/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ytuł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pl-PL" sz="2800"/>
            </a:lvl1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pl-PL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pl-PL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pl-PL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pl-PL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pl-PL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ytuł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pl-PL" sz="2800"/>
            </a:lvl1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pl-PL" sz="2400" b="1"/>
            </a:lvl1pPr>
            <a:lvl2pPr marL="457196" indent="0">
              <a:buNone/>
              <a:defRPr lang="pl-PL" sz="2000" b="1"/>
            </a:lvl2pPr>
            <a:lvl3pPr marL="914391" indent="0">
              <a:buNone/>
              <a:defRPr lang="pl-PL" sz="1800" b="1"/>
            </a:lvl3pPr>
            <a:lvl4pPr marL="1371587" indent="0">
              <a:buNone/>
              <a:defRPr lang="pl-PL" sz="1600" b="1"/>
            </a:lvl4pPr>
            <a:lvl5pPr marL="1828783" indent="0">
              <a:buNone/>
              <a:defRPr lang="pl-PL" sz="1600" b="1"/>
            </a:lvl5pPr>
            <a:lvl6pPr marL="2285978" indent="0">
              <a:buNone/>
              <a:defRPr lang="pl-PL" sz="1600" b="1"/>
            </a:lvl6pPr>
            <a:lvl7pPr marL="2743174" indent="0">
              <a:buNone/>
              <a:defRPr lang="pl-PL" sz="1600" b="1"/>
            </a:lvl7pPr>
            <a:lvl8pPr marL="3200370" indent="0">
              <a:buNone/>
              <a:defRPr lang="pl-PL" sz="1600" b="1"/>
            </a:lvl8pPr>
            <a:lvl9pPr marL="3657565" indent="0">
              <a:buNone/>
              <a:defRPr lang="pl-PL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pl-PL" sz="2400" b="1"/>
            </a:lvl1pPr>
            <a:lvl2pPr marL="457196" indent="0">
              <a:buNone/>
              <a:defRPr lang="pl-PL" sz="2000" b="1"/>
            </a:lvl2pPr>
            <a:lvl3pPr marL="914391" indent="0">
              <a:buNone/>
              <a:defRPr lang="pl-PL" sz="1800" b="1"/>
            </a:lvl3pPr>
            <a:lvl4pPr marL="1371587" indent="0">
              <a:buNone/>
              <a:defRPr lang="pl-PL" sz="1600" b="1"/>
            </a:lvl4pPr>
            <a:lvl5pPr marL="1828783" indent="0">
              <a:buNone/>
              <a:defRPr lang="pl-PL" sz="1600" b="1"/>
            </a:lvl5pPr>
            <a:lvl6pPr marL="2285978" indent="0">
              <a:buNone/>
              <a:defRPr lang="pl-PL" sz="1600" b="1"/>
            </a:lvl6pPr>
            <a:lvl7pPr marL="2743174" indent="0">
              <a:buNone/>
              <a:defRPr lang="pl-PL" sz="1600" b="1"/>
            </a:lvl7pPr>
            <a:lvl8pPr marL="3200370" indent="0">
              <a:buNone/>
              <a:defRPr lang="pl-PL" sz="1600" b="1"/>
            </a:lvl8pPr>
            <a:lvl9pPr marL="3657565" indent="0">
              <a:buNone/>
              <a:defRPr lang="pl-PL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lang="pl-PL" sz="3200"/>
            </a:lvl1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>
              <a:defRPr lang="pl-PL" sz="3200"/>
            </a:lvl1pPr>
            <a:lvl2pPr>
              <a:defRPr lang="pl-PL" sz="2800"/>
            </a:lvl2pPr>
            <a:lvl3pPr>
              <a:defRPr lang="pl-PL" sz="2400"/>
            </a:lvl3pPr>
            <a:lvl4pPr>
              <a:defRPr lang="pl-PL" sz="2000"/>
            </a:lvl4pPr>
            <a:lvl5pPr>
              <a:defRPr lang="pl-PL" sz="2000"/>
            </a:lvl5pPr>
            <a:lvl6pPr>
              <a:defRPr lang="pl-PL" sz="2000"/>
            </a:lvl6pPr>
            <a:lvl7pPr>
              <a:defRPr lang="pl-PL" sz="2000"/>
            </a:lvl7pPr>
            <a:lvl8pPr>
              <a:defRPr lang="pl-PL" sz="2000"/>
            </a:lvl8pPr>
            <a:lvl9pPr>
              <a:defRPr lang="pl-PL"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pl-PL" sz="1600"/>
            </a:lvl1pPr>
            <a:lvl2pPr marL="457196" indent="0">
              <a:buNone/>
              <a:defRPr lang="pl-PL" sz="1400"/>
            </a:lvl2pPr>
            <a:lvl3pPr marL="914391" indent="0">
              <a:buNone/>
              <a:defRPr lang="pl-PL" sz="1200"/>
            </a:lvl3pPr>
            <a:lvl4pPr marL="1371587" indent="0">
              <a:buNone/>
              <a:defRPr lang="pl-PL" sz="1000"/>
            </a:lvl4pPr>
            <a:lvl5pPr marL="1828783" indent="0">
              <a:buNone/>
              <a:defRPr lang="pl-PL" sz="1000"/>
            </a:lvl5pPr>
            <a:lvl6pPr marL="2285978" indent="0">
              <a:buNone/>
              <a:defRPr lang="pl-PL" sz="1000"/>
            </a:lvl6pPr>
            <a:lvl7pPr marL="2743174" indent="0">
              <a:buNone/>
              <a:defRPr lang="pl-PL" sz="1000"/>
            </a:lvl7pPr>
            <a:lvl8pPr marL="3200370" indent="0">
              <a:buNone/>
              <a:defRPr lang="pl-PL" sz="1000"/>
            </a:lvl8pPr>
            <a:lvl9pPr marL="3657565" indent="0">
              <a:buNone/>
              <a:defRPr lang="pl-PL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lang="pl-PL" sz="3200"/>
            </a:lvl1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pl-PL" sz="3200"/>
            </a:lvl1pPr>
            <a:lvl2pPr marL="457196" indent="0">
              <a:buNone/>
              <a:defRPr lang="pl-PL" sz="2800"/>
            </a:lvl2pPr>
            <a:lvl3pPr marL="914391" indent="0">
              <a:buNone/>
              <a:defRPr lang="pl-PL" sz="2400"/>
            </a:lvl3pPr>
            <a:lvl4pPr marL="1371587" indent="0">
              <a:buNone/>
              <a:defRPr lang="pl-PL" sz="2000"/>
            </a:lvl4pPr>
            <a:lvl5pPr marL="1828783" indent="0">
              <a:buNone/>
              <a:defRPr lang="pl-PL" sz="2000"/>
            </a:lvl5pPr>
            <a:lvl6pPr marL="2285978" indent="0">
              <a:buNone/>
              <a:defRPr lang="pl-PL" sz="2000"/>
            </a:lvl6pPr>
            <a:lvl7pPr marL="2743174" indent="0">
              <a:buNone/>
              <a:defRPr lang="pl-PL" sz="2000"/>
            </a:lvl7pPr>
            <a:lvl8pPr marL="3200370" indent="0">
              <a:buNone/>
              <a:defRPr lang="pl-PL" sz="2000"/>
            </a:lvl8pPr>
            <a:lvl9pPr marL="3657565" indent="0">
              <a:buNone/>
              <a:defRPr lang="pl-PL" sz="2000"/>
            </a:lvl9pPr>
          </a:lstStyle>
          <a:p>
            <a:pPr rtl="0"/>
            <a:r>
              <a:rPr lang="en-US"/>
              <a:t>Click icon to add picture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pl-PL" sz="1600"/>
            </a:lvl1pPr>
            <a:lvl2pPr marL="457196" indent="0">
              <a:buNone/>
              <a:defRPr lang="pl-PL" sz="1400"/>
            </a:lvl2pPr>
            <a:lvl3pPr marL="914391" indent="0">
              <a:buNone/>
              <a:defRPr lang="pl-PL" sz="1200"/>
            </a:lvl3pPr>
            <a:lvl4pPr marL="1371587" indent="0">
              <a:buNone/>
              <a:defRPr lang="pl-PL" sz="1000"/>
            </a:lvl4pPr>
            <a:lvl5pPr marL="1828783" indent="0">
              <a:buNone/>
              <a:defRPr lang="pl-PL" sz="1000"/>
            </a:lvl5pPr>
            <a:lvl6pPr marL="2285978" indent="0">
              <a:buNone/>
              <a:defRPr lang="pl-PL" sz="1000"/>
            </a:lvl6pPr>
            <a:lvl7pPr marL="2743174" indent="0">
              <a:buNone/>
              <a:defRPr lang="pl-PL" sz="1000"/>
            </a:lvl7pPr>
            <a:lvl8pPr marL="3200370" indent="0">
              <a:buNone/>
              <a:defRPr lang="pl-PL" sz="1000"/>
            </a:lvl8pPr>
            <a:lvl9pPr marL="3657565" indent="0">
              <a:buNone/>
              <a:defRPr lang="pl-PL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l-PL"/>
            </a:defPPr>
          </a:lstStyle>
          <a:p>
            <a:pPr rtl="0"/>
            <a:r>
              <a:rPr lang="pl-PL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</a:lstStyle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lang="pl-PL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l-P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0" y="3464711"/>
            <a:ext cx="9734791" cy="1155139"/>
          </a:xfrm>
        </p:spPr>
        <p:txBody>
          <a:bodyPr rtlCol="0" anchor="b">
            <a:noAutofit/>
          </a:bodyPr>
          <a:lstStyle>
            <a:defPPr>
              <a:defRPr lang="pl-PL"/>
            </a:defPPr>
          </a:lstStyle>
          <a:p>
            <a:r>
              <a:rPr lang="en-US" sz="3600" dirty="0"/>
              <a:t>Analyzing the StackOverflow2013 Database from 2008 to 2013</a:t>
            </a:r>
            <a:endParaRPr lang="pl-PL" sz="3600" dirty="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47389" y="4675383"/>
            <a:ext cx="4938713" cy="1208088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pl-PL"/>
            </a:defPPr>
          </a:lstStyle>
          <a:p>
            <a:pPr marL="0" indent="0" algn="l" rtl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Piotr Slusarczyk</a:t>
            </a:r>
            <a:endParaRPr lang="pl-PL" sz="20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upa 1" descr="koła połączone liniami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059290" y="1031133"/>
            <a:ext cx="2386156" cy="2378046"/>
            <a:chOff x="6059289" y="1031132"/>
            <a:chExt cx="4855145" cy="4853637"/>
          </a:xfrm>
        </p:grpSpPr>
        <p:cxnSp>
          <p:nvCxnSpPr>
            <p:cNvPr id="8" name="Łącznik prosty 7" descr="linia prosta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7362795" y="3390528"/>
              <a:ext cx="1956303" cy="1592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Łącznik prosty 16" descr="linia prosta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wal 5" descr="kształt owalny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059289" y="2738775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sp>
          <p:nvSpPr>
            <p:cNvPr id="13" name="Owal 12" descr="kształt owalny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sp>
          <p:nvSpPr>
            <p:cNvPr id="9" name="Owal 8" descr="kształt owalny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cxnSp>
          <p:nvCxnSpPr>
            <p:cNvPr id="10" name="Łącznik prosty 9" descr="linia prosta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wal 10" descr="kształt owalny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Steps</a:t>
            </a:r>
            <a:endParaRPr lang="pl-PL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aphicFrame>
        <p:nvGraphicFramePr>
          <p:cNvPr id="2" name="Zawartość — symbol zastępczy 3" descr="oś czasu">
            <a:extLst>
              <a:ext uri="{FF2B5EF4-FFF2-40B4-BE49-F238E27FC236}">
                <a16:creationId xmlns:a16="http://schemas.microsoft.com/office/drawing/2014/main" id="{177FCE41-6F23-4E20-8019-0BF51BE60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5829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382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b="1">
                <a:latin typeface="Segoe UI Semibold" panose="020B0502040204020203" pitchFamily="34" charset="0"/>
                <a:cs typeface="Segoe UI Semibold" panose="020B0502040204020203" pitchFamily="34" charset="0"/>
              </a:rPr>
              <a:t>Tworzenie mapy umysłu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3977640"/>
          </a:xfrm>
        </p:spPr>
        <p:txBody>
          <a:bodyPr rtlCol="0">
            <a:noAutofit/>
          </a:bodyPr>
          <a:lstStyle>
            <a:defPPr>
              <a:defRPr lang="pl-PL"/>
            </a:defPPr>
          </a:lstStyle>
          <a:p>
            <a:pPr marL="0" indent="0" rtl="0">
              <a:spcAft>
                <a:spcPts val="1200"/>
              </a:spcAft>
              <a:buNone/>
            </a:pPr>
            <a:r>
              <a:rPr lang="pl-PL" sz="1600">
                <a:latin typeface="Segoe UI" panose="020B0502040204020203" pitchFamily="34" charset="0"/>
                <a:cs typeface="Segoe UI" panose="020B0502040204020203" pitchFamily="34" charset="0"/>
              </a:rPr>
              <a:t>Mapy umysłów to doskonały sposób na:</a:t>
            </a:r>
          </a:p>
          <a:p>
            <a:pPr rtl="0"/>
            <a:r>
              <a:rPr lang="pl-PL" sz="1600">
                <a:latin typeface="Segoe UI" panose="020B0502040204020203" pitchFamily="34" charset="0"/>
                <a:cs typeface="Segoe UI" panose="020B0502040204020203" pitchFamily="34" charset="0"/>
              </a:rPr>
              <a:t>Kierowanie kreatywnością</a:t>
            </a:r>
          </a:p>
          <a:p>
            <a:pPr rtl="0"/>
            <a:r>
              <a:rPr lang="pl-PL" sz="1600">
                <a:latin typeface="Segoe UI" panose="020B0502040204020203" pitchFamily="34" charset="0"/>
                <a:cs typeface="Segoe UI" panose="020B0502040204020203" pitchFamily="34" charset="0"/>
              </a:rPr>
              <a:t>Generowanie pomysłów</a:t>
            </a:r>
          </a:p>
          <a:p>
            <a:pPr rtl="0"/>
            <a:r>
              <a:rPr lang="pl-PL" sz="1600">
                <a:latin typeface="Segoe UI" panose="020B0502040204020203" pitchFamily="34" charset="0"/>
                <a:cs typeface="Segoe UI" panose="020B0502040204020203" pitchFamily="34" charset="0"/>
              </a:rPr>
              <a:t>Zobacz relacje wizualne</a:t>
            </a:r>
          </a:p>
          <a:p>
            <a:pPr rtl="0"/>
            <a:r>
              <a:rPr lang="pl-PL" sz="1600">
                <a:latin typeface="Segoe UI" panose="020B0502040204020203" pitchFamily="34" charset="0"/>
                <a:cs typeface="Segoe UI" panose="020B0502040204020203" pitchFamily="34" charset="0"/>
              </a:rPr>
              <a:t>Ulepszanie pamięci</a:t>
            </a:r>
          </a:p>
        </p:txBody>
      </p:sp>
      <p:grpSp>
        <p:nvGrpSpPr>
          <p:cNvPr id="6" name="Grupa 5" descr="okręgi połączone liniami i polami tekstowymi">
            <a:extLst>
              <a:ext uri="{FF2B5EF4-FFF2-40B4-BE49-F238E27FC236}">
                <a16:creationId xmlns:a16="http://schemas.microsoft.com/office/drawing/2014/main" id="{6A2CDB1F-3214-48AA-BFD2-B07A50E4AA07}"/>
              </a:ext>
            </a:extLst>
          </p:cNvPr>
          <p:cNvGrpSpPr/>
          <p:nvPr/>
        </p:nvGrpSpPr>
        <p:grpSpPr>
          <a:xfrm>
            <a:off x="6083842" y="1939633"/>
            <a:ext cx="5578513" cy="4068301"/>
            <a:chOff x="6083842" y="1939633"/>
            <a:chExt cx="5578513" cy="4068301"/>
          </a:xfrm>
        </p:grpSpPr>
        <p:cxnSp>
          <p:nvCxnSpPr>
            <p:cNvPr id="38" name="Łącznik prosty 37" descr="linia prosta">
              <a:extLst>
                <a:ext uri="{FF2B5EF4-FFF2-40B4-BE49-F238E27FC236}">
                  <a16:creationId xmlns:a16="http://schemas.microsoft.com/office/drawing/2014/main" id="{EBF39178-FA58-8C4F-ABB2-4549B9630313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Łącznik prosty 42" descr="linia prosta">
              <a:extLst>
                <a:ext uri="{FF2B5EF4-FFF2-40B4-BE49-F238E27FC236}">
                  <a16:creationId xmlns:a16="http://schemas.microsoft.com/office/drawing/2014/main" id="{57A3E56E-E685-2247-8CF5-4CD8E329F880}"/>
                </a:ext>
              </a:extLst>
            </p:cNvPr>
            <p:cNvCxnSpPr>
              <a:cxnSpLocks/>
              <a:stCxn id="4" idx="3"/>
              <a:endCxn id="24" idx="2"/>
            </p:cNvCxnSpPr>
            <p:nvPr/>
          </p:nvCxnSpPr>
          <p:spPr>
            <a:xfrm>
              <a:off x="9479047" y="2769592"/>
              <a:ext cx="883263" cy="8021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Pole tekstowe 50">
              <a:extLst>
                <a:ext uri="{FF2B5EF4-FFF2-40B4-BE49-F238E27FC236}">
                  <a16:creationId xmlns:a16="http://schemas.microsoft.com/office/drawing/2014/main" id="{48272FE1-75CB-0A48-BF49-55403326D012}"/>
                </a:ext>
              </a:extLst>
            </p:cNvPr>
            <p:cNvSpPr txBox="1"/>
            <p:nvPr/>
          </p:nvSpPr>
          <p:spPr>
            <a:xfrm>
              <a:off x="6083842" y="3410881"/>
              <a:ext cx="119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/>
                <a:t>Temat</a:t>
              </a:r>
            </a:p>
          </p:txBody>
        </p:sp>
        <p:sp>
          <p:nvSpPr>
            <p:cNvPr id="52" name="Pole tekstowe 51">
              <a:extLst>
                <a:ext uri="{FF2B5EF4-FFF2-40B4-BE49-F238E27FC236}">
                  <a16:creationId xmlns:a16="http://schemas.microsoft.com/office/drawing/2014/main" id="{F771F1C7-AB37-324D-ADD0-2CF4D1A43248}"/>
                </a:ext>
              </a:extLst>
            </p:cNvPr>
            <p:cNvSpPr txBox="1"/>
            <p:nvPr/>
          </p:nvSpPr>
          <p:spPr>
            <a:xfrm>
              <a:off x="6850804" y="5320732"/>
              <a:ext cx="1444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 dirty="0"/>
                <a:t>Publiczność</a:t>
              </a:r>
            </a:p>
          </p:txBody>
        </p:sp>
        <p:sp>
          <p:nvSpPr>
            <p:cNvPr id="53" name="Pole tekstowe 52">
              <a:extLst>
                <a:ext uri="{FF2B5EF4-FFF2-40B4-BE49-F238E27FC236}">
                  <a16:creationId xmlns:a16="http://schemas.microsoft.com/office/drawing/2014/main" id="{FC2C85F7-0B15-3146-A85D-9D5064D8AF53}"/>
                </a:ext>
              </a:extLst>
            </p:cNvPr>
            <p:cNvSpPr txBox="1"/>
            <p:nvPr/>
          </p:nvSpPr>
          <p:spPr>
            <a:xfrm>
              <a:off x="9357496" y="5638602"/>
              <a:ext cx="166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 dirty="0"/>
                <a:t>Wizualizacje</a:t>
              </a:r>
            </a:p>
          </p:txBody>
        </p:sp>
        <p:sp>
          <p:nvSpPr>
            <p:cNvPr id="54" name="Pole tekstowe 53">
              <a:extLst>
                <a:ext uri="{FF2B5EF4-FFF2-40B4-BE49-F238E27FC236}">
                  <a16:creationId xmlns:a16="http://schemas.microsoft.com/office/drawing/2014/main" id="{BBE03795-3996-114F-98B3-F3BF83918F72}"/>
                </a:ext>
              </a:extLst>
            </p:cNvPr>
            <p:cNvSpPr txBox="1"/>
            <p:nvPr/>
          </p:nvSpPr>
          <p:spPr>
            <a:xfrm>
              <a:off x="9981835" y="3412384"/>
              <a:ext cx="1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 dirty="0"/>
                <a:t>Harmonogram</a:t>
              </a:r>
            </a:p>
          </p:txBody>
        </p:sp>
        <p:grpSp>
          <p:nvGrpSpPr>
            <p:cNvPr id="18" name="Grupa 17" descr="kształt owalny">
              <a:extLst>
                <a:ext uri="{FF2B5EF4-FFF2-40B4-BE49-F238E27FC236}">
                  <a16:creationId xmlns:a16="http://schemas.microsoft.com/office/drawing/2014/main" id="{ECFD3AB4-8567-F64A-931A-884605910C8C}"/>
                </a:ext>
              </a:extLst>
            </p:cNvPr>
            <p:cNvGrpSpPr/>
            <p:nvPr/>
          </p:nvGrpSpPr>
          <p:grpSpPr>
            <a:xfrm>
              <a:off x="9681281" y="4575965"/>
              <a:ext cx="1000125" cy="1000125"/>
              <a:chOff x="8020616" y="4546722"/>
              <a:chExt cx="1000125" cy="1000125"/>
            </a:xfrm>
          </p:grpSpPr>
          <p:sp>
            <p:nvSpPr>
              <p:cNvPr id="15" name="Owal 14">
                <a:extLst>
                  <a:ext uri="{FF2B5EF4-FFF2-40B4-BE49-F238E27FC236}">
                    <a16:creationId xmlns:a16="http://schemas.microsoft.com/office/drawing/2014/main" id="{C960BA12-D7C4-DA46-84DD-5ECD1CE38B73}"/>
                  </a:ext>
                </a:extLst>
              </p:cNvPr>
              <p:cNvSpPr/>
              <p:nvPr/>
            </p:nvSpPr>
            <p:spPr>
              <a:xfrm>
                <a:off x="8020616" y="4546722"/>
                <a:ext cx="1000125" cy="100012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defPPr>
                  <a:defRPr lang="pl-PL"/>
                </a:defPPr>
              </a:lstStyle>
              <a:p>
                <a:pPr algn="ctr" rtl="0"/>
                <a:endParaRPr lang="pl-PL" sz="1000" dirty="0"/>
              </a:p>
            </p:txBody>
          </p:sp>
          <p:pic>
            <p:nvPicPr>
              <p:cNvPr id="17" name="Grafika 16" descr="Paleta z pełnym wypełnieniem">
                <a:extLst>
                  <a:ext uri="{FF2B5EF4-FFF2-40B4-BE49-F238E27FC236}">
                    <a16:creationId xmlns:a16="http://schemas.microsoft.com/office/drawing/2014/main" id="{42F89624-492D-7F40-B8A0-CB541B3E4C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63743" y="4693992"/>
                <a:ext cx="734624" cy="734624"/>
              </a:xfrm>
              <a:prstGeom prst="rect">
                <a:avLst/>
              </a:prstGeom>
            </p:spPr>
          </p:pic>
        </p:grpSp>
        <p:grpSp>
          <p:nvGrpSpPr>
            <p:cNvPr id="61" name="Grupa 60" descr="kształt owalny">
              <a:extLst>
                <a:ext uri="{FF2B5EF4-FFF2-40B4-BE49-F238E27FC236}">
                  <a16:creationId xmlns:a16="http://schemas.microsoft.com/office/drawing/2014/main" id="{39FEF4FB-AF2E-6B40-A9B6-BA373EE4D864}"/>
                </a:ext>
              </a:extLst>
            </p:cNvPr>
            <p:cNvGrpSpPr/>
            <p:nvPr/>
          </p:nvGrpSpPr>
          <p:grpSpPr>
            <a:xfrm>
              <a:off x="6191627" y="2349747"/>
              <a:ext cx="1000125" cy="1000125"/>
              <a:chOff x="6541679" y="2594623"/>
              <a:chExt cx="1000125" cy="1000125"/>
            </a:xfrm>
          </p:grpSpPr>
          <p:sp>
            <p:nvSpPr>
              <p:cNvPr id="5" name="Owal 4">
                <a:extLst>
                  <a:ext uri="{FF2B5EF4-FFF2-40B4-BE49-F238E27FC236}">
                    <a16:creationId xmlns:a16="http://schemas.microsoft.com/office/drawing/2014/main" id="{C49E76DC-66CA-6C49-84B5-F69B568F4BD4}"/>
                  </a:ext>
                </a:extLst>
              </p:cNvPr>
              <p:cNvSpPr/>
              <p:nvPr/>
            </p:nvSpPr>
            <p:spPr>
              <a:xfrm>
                <a:off x="6541679" y="2594623"/>
                <a:ext cx="1000125" cy="10001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defPPr>
                  <a:defRPr lang="pl-PL"/>
                </a:defPPr>
              </a:lstStyle>
              <a:p>
                <a:pPr algn="ctr" rtl="0"/>
                <a:endParaRPr lang="pl-PL" sz="1000" dirty="0"/>
              </a:p>
            </p:txBody>
          </p:sp>
          <p:pic>
            <p:nvPicPr>
              <p:cNvPr id="46" name="Grafika 45" descr="Sieć z pełnym wypełnieniem">
                <a:extLst>
                  <a:ext uri="{FF2B5EF4-FFF2-40B4-BE49-F238E27FC236}">
                    <a16:creationId xmlns:a16="http://schemas.microsoft.com/office/drawing/2014/main" id="{6B844E82-589B-724D-88B8-80A5AC31B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02203" y="2749924"/>
                <a:ext cx="679076" cy="679076"/>
              </a:xfrm>
              <a:prstGeom prst="rect">
                <a:avLst/>
              </a:prstGeom>
            </p:spPr>
          </p:pic>
        </p:grpSp>
        <p:grpSp>
          <p:nvGrpSpPr>
            <p:cNvPr id="59" name="Grupa 58" descr="kształt owalny">
              <a:extLst>
                <a:ext uri="{FF2B5EF4-FFF2-40B4-BE49-F238E27FC236}">
                  <a16:creationId xmlns:a16="http://schemas.microsoft.com/office/drawing/2014/main" id="{8238D7F6-2353-974E-B1A8-433BA4397E38}"/>
                </a:ext>
              </a:extLst>
            </p:cNvPr>
            <p:cNvGrpSpPr/>
            <p:nvPr/>
          </p:nvGrpSpPr>
          <p:grpSpPr>
            <a:xfrm>
              <a:off x="10362310" y="2349747"/>
              <a:ext cx="1000125" cy="1000125"/>
              <a:chOff x="9894488" y="2594623"/>
              <a:chExt cx="1000125" cy="1000125"/>
            </a:xfrm>
          </p:grpSpPr>
          <p:sp>
            <p:nvSpPr>
              <p:cNvPr id="24" name="Owal 23">
                <a:extLst>
                  <a:ext uri="{FF2B5EF4-FFF2-40B4-BE49-F238E27FC236}">
                    <a16:creationId xmlns:a16="http://schemas.microsoft.com/office/drawing/2014/main" id="{75D17ED6-2E33-5E41-85C1-E372037A35B9}"/>
                  </a:ext>
                </a:extLst>
              </p:cNvPr>
              <p:cNvSpPr/>
              <p:nvPr/>
            </p:nvSpPr>
            <p:spPr>
              <a:xfrm>
                <a:off x="9894488" y="2594623"/>
                <a:ext cx="1000125" cy="10001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defPPr>
                  <a:defRPr lang="pl-PL"/>
                </a:defPPr>
              </a:lstStyle>
              <a:p>
                <a:pPr algn="ctr" rtl="0"/>
                <a:endParaRPr lang="pl-PL" sz="1000" dirty="0"/>
              </a:p>
            </p:txBody>
          </p:sp>
          <p:pic>
            <p:nvPicPr>
              <p:cNvPr id="50" name="Grafika 49" descr="Układanka z pełnym wypełnieniem">
                <a:extLst>
                  <a:ext uri="{FF2B5EF4-FFF2-40B4-BE49-F238E27FC236}">
                    <a16:creationId xmlns:a16="http://schemas.microsoft.com/office/drawing/2014/main" id="{58833E66-7547-3644-B141-E32CDA4EB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034357" y="2751389"/>
                <a:ext cx="724630" cy="724626"/>
              </a:xfrm>
              <a:prstGeom prst="rect">
                <a:avLst/>
              </a:prstGeom>
            </p:spPr>
          </p:pic>
        </p:grpSp>
        <p:sp>
          <p:nvSpPr>
            <p:cNvPr id="69" name="Owal 68" descr="kształt owalny">
              <a:extLst>
                <a:ext uri="{FF2B5EF4-FFF2-40B4-BE49-F238E27FC236}">
                  <a16:creationId xmlns:a16="http://schemas.microsoft.com/office/drawing/2014/main" id="{B90FEDE1-ACC7-5847-B8C0-90B4D8BFAC61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2F74BA11-D7D9-3148-9CCC-AEFDD6554B4F}"/>
                </a:ext>
              </a:extLst>
            </p:cNvPr>
            <p:cNvSpPr txBox="1"/>
            <p:nvPr/>
          </p:nvSpPr>
          <p:spPr>
            <a:xfrm>
              <a:off x="8049035" y="2446426"/>
              <a:ext cx="1430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 dirty="0">
                  <a:solidFill>
                    <a:schemeClr val="bg1"/>
                  </a:solidFill>
                </a:rPr>
                <a:t>Prezentacja produktu</a:t>
              </a:r>
            </a:p>
          </p:txBody>
        </p:sp>
        <p:cxnSp>
          <p:nvCxnSpPr>
            <p:cNvPr id="30" name="Łącznik prosty 29" descr="linia prosta">
              <a:extLst>
                <a:ext uri="{FF2B5EF4-FFF2-40B4-BE49-F238E27FC236}">
                  <a16:creationId xmlns:a16="http://schemas.microsoft.com/office/drawing/2014/main" id="{BEC97C4A-D38A-A44D-ADDA-6ADE17DA3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Łącznik prosty 30" descr="linia prosta">
              <a:extLst>
                <a:ext uri="{FF2B5EF4-FFF2-40B4-BE49-F238E27FC236}">
                  <a16:creationId xmlns:a16="http://schemas.microsoft.com/office/drawing/2014/main" id="{EA85C93B-C167-D647-BDAB-E7480B40F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upa 9" descr="kształt owalny">
              <a:extLst>
                <a:ext uri="{FF2B5EF4-FFF2-40B4-BE49-F238E27FC236}">
                  <a16:creationId xmlns:a16="http://schemas.microsoft.com/office/drawing/2014/main" id="{817CBDD5-7640-FF40-8510-220C7A981AF4}"/>
                </a:ext>
              </a:extLst>
            </p:cNvPr>
            <p:cNvGrpSpPr/>
            <p:nvPr/>
          </p:nvGrpSpPr>
          <p:grpSpPr>
            <a:xfrm>
              <a:off x="7081628" y="4258095"/>
              <a:ext cx="1000125" cy="1000125"/>
              <a:chOff x="7482812" y="3772840"/>
              <a:chExt cx="1000125" cy="1000125"/>
            </a:xfrm>
          </p:grpSpPr>
          <p:sp>
            <p:nvSpPr>
              <p:cNvPr id="9" name="Owal 8">
                <a:extLst>
                  <a:ext uri="{FF2B5EF4-FFF2-40B4-BE49-F238E27FC236}">
                    <a16:creationId xmlns:a16="http://schemas.microsoft.com/office/drawing/2014/main" id="{A7858167-3A60-0645-97C4-85AC58C99FDF}"/>
                  </a:ext>
                </a:extLst>
              </p:cNvPr>
              <p:cNvSpPr/>
              <p:nvPr/>
            </p:nvSpPr>
            <p:spPr>
              <a:xfrm>
                <a:off x="7482812" y="3772840"/>
                <a:ext cx="1000125" cy="10001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defPPr>
                  <a:defRPr lang="pl-PL"/>
                </a:defPPr>
              </a:lstStyle>
              <a:p>
                <a:pPr algn="ctr" rtl="0"/>
                <a:endParaRPr lang="pl-PL" sz="1000" dirty="0"/>
              </a:p>
            </p:txBody>
          </p:sp>
          <p:pic>
            <p:nvPicPr>
              <p:cNvPr id="8" name="Grafika 7" descr="Grupa mężczyzn z pełnym wypełnieniem">
                <a:extLst>
                  <a:ext uri="{FF2B5EF4-FFF2-40B4-BE49-F238E27FC236}">
                    <a16:creationId xmlns:a16="http://schemas.microsoft.com/office/drawing/2014/main" id="{08AD860C-4281-5E46-B29F-B97F7FB07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628989" y="3926865"/>
                <a:ext cx="692074" cy="6920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>
            <a:normAutofit/>
          </a:bodyPr>
          <a:lstStyle>
            <a:defPPr>
              <a:defRPr lang="pl-PL"/>
            </a:defPPr>
          </a:lstStyle>
          <a:p>
            <a:pPr rtl="0"/>
            <a:r>
              <a:rPr lang="pl-PL" b="1">
                <a:latin typeface="Segoe UI Semibold" panose="020B0502040204020203" pitchFamily="34" charset="0"/>
                <a:cs typeface="Segoe UI Semibold" panose="020B0502040204020203" pitchFamily="34" charset="0"/>
              </a:rPr>
              <a:t>Wypróbuj!</a:t>
            </a:r>
          </a:p>
        </p:txBody>
      </p:sp>
      <p:sp>
        <p:nvSpPr>
          <p:cNvPr id="40" name="Owal 39" descr="Mały okrąg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50378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/>
          </a:p>
        </p:txBody>
      </p:sp>
      <p:sp>
        <p:nvSpPr>
          <p:cNvPr id="41" name="Pole tekstowe 40" descr="Liczba 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52018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Owal 42" descr="Mały okrąg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3507" y="249685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/>
          </a:p>
        </p:txBody>
      </p:sp>
      <p:sp>
        <p:nvSpPr>
          <p:cNvPr id="44" name="Pole tekstowe 43" descr="Liczba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8894" y="2503896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Owal 44" descr="Mały okrąg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11049" y="3127810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/>
          </a:p>
        </p:txBody>
      </p:sp>
      <p:sp>
        <p:nvSpPr>
          <p:cNvPr id="47" name="Pole tekstowe 46" descr="Liczba 3">
            <a:extLst>
              <a:ext uri="{FF2B5EF4-FFF2-40B4-BE49-F238E27FC236}">
                <a16:creationId xmlns:a16="http://schemas.microsoft.com/office/drawing/2014/main" id="{04248951-1086-2B45-ACBA-B055B8A9B12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4500" y="3151746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48" name="Owal 47" descr="Mały okrąg">
            <a:extLst>
              <a:ext uri="{FF2B5EF4-FFF2-40B4-BE49-F238E27FC236}">
                <a16:creationId xmlns:a16="http://schemas.microsoft.com/office/drawing/2014/main" id="{F1C23E2A-8D82-9F46-B7C2-83771AA0906F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59" y="389064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/>
          </a:p>
        </p:txBody>
      </p:sp>
      <p:sp>
        <p:nvSpPr>
          <p:cNvPr id="50" name="Pole tekstowe 49" descr="Liczba 3">
            <a:extLst>
              <a:ext uri="{FF2B5EF4-FFF2-40B4-BE49-F238E27FC236}">
                <a16:creationId xmlns:a16="http://schemas.microsoft.com/office/drawing/2014/main" id="{985448E7-EE20-F14F-97AC-EA8BFD8FBA7F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9185" y="391090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51" name="Zawartość — symbol zastępczy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4" y="1509612"/>
            <a:ext cx="4380515" cy="365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l-PL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1200"/>
              </a:spcAft>
              <a:buNone/>
            </a:pPr>
            <a:r>
              <a:rPr lang="pl-PL" sz="1600">
                <a:solidFill>
                  <a:schemeClr val="tx1"/>
                </a:solidFill>
              </a:rPr>
              <a:t>Kliknij pozycję </a:t>
            </a:r>
            <a:r>
              <a:rPr lang="pl-PL" sz="1600" b="1">
                <a:solidFill>
                  <a:schemeClr val="tx1"/>
                </a:solidFill>
              </a:rPr>
              <a:t>Wstaw &gt; Kształty</a:t>
            </a:r>
            <a:r>
              <a:rPr lang="pl-PL" sz="1600">
                <a:solidFill>
                  <a:schemeClr val="tx1"/>
                </a:solidFill>
              </a:rPr>
              <a:t>, aby wybrać kształty gałęzi i wstawiać linie, aby połączyć każdy temat.</a:t>
            </a:r>
          </a:p>
          <a:p>
            <a:pPr marL="0" indent="0" rtl="0">
              <a:spcAft>
                <a:spcPts val="1200"/>
              </a:spcAft>
              <a:buNone/>
            </a:pPr>
            <a:r>
              <a:rPr lang="pl-PL" sz="1600">
                <a:solidFill>
                  <a:schemeClr val="tx1"/>
                </a:solidFill>
              </a:rPr>
              <a:t>Kliknij prawym przyciskiem myszy kształt, aby zmienić jego kolor.</a:t>
            </a:r>
          </a:p>
          <a:p>
            <a:pPr marL="0" indent="0" rtl="0">
              <a:spcAft>
                <a:spcPts val="1200"/>
              </a:spcAft>
              <a:buNone/>
            </a:pPr>
            <a:r>
              <a:rPr lang="pl-PL" sz="1600">
                <a:solidFill>
                  <a:schemeClr val="tx1"/>
                </a:solidFill>
              </a:rPr>
              <a:t>Następnie przejdź do pozycji </a:t>
            </a:r>
            <a:r>
              <a:rPr lang="pl-PL" sz="1600" b="1">
                <a:solidFill>
                  <a:schemeClr val="tx1"/>
                </a:solidFill>
                <a:cs typeface="Segoe UI Semibold" panose="020B0702040204020203" pitchFamily="34" charset="0"/>
              </a:rPr>
              <a:t>Wstaw </a:t>
            </a:r>
            <a:r>
              <a:rPr lang="pl-PL" sz="1600">
                <a:solidFill>
                  <a:schemeClr val="tx1"/>
                </a:solidFill>
                <a:cs typeface="Segoe UI Semibold" panose="020B0702040204020203" pitchFamily="34" charset="0"/>
              </a:rPr>
              <a:t>&gt;</a:t>
            </a:r>
            <a:r>
              <a:rPr lang="pl-PL" sz="1600" b="1">
                <a:solidFill>
                  <a:schemeClr val="tx1"/>
                </a:solidFill>
                <a:cs typeface="Segoe UI Semibold" panose="020B0702040204020203" pitchFamily="34" charset="0"/>
              </a:rPr>
              <a:t> Tekst</a:t>
            </a:r>
            <a:r>
              <a:rPr lang="pl-PL" sz="1600">
                <a:solidFill>
                  <a:schemeClr val="tx1"/>
                </a:solidFill>
              </a:rPr>
              <a:t> i wpisz 1 lub 2 słowa kluczowe dla każdej gałęzi.</a:t>
            </a:r>
          </a:p>
          <a:p>
            <a:pPr marL="0" indent="0" rtl="0">
              <a:spcAft>
                <a:spcPts val="1200"/>
              </a:spcAft>
              <a:buNone/>
            </a:pPr>
            <a:r>
              <a:rPr lang="pl-PL" sz="1600">
                <a:solidFill>
                  <a:schemeClr val="tx1"/>
                </a:solidFill>
              </a:rPr>
              <a:t>Przejdź do pozycji </a:t>
            </a:r>
            <a:r>
              <a:rPr lang="pl-PL" sz="1600" b="1">
                <a:solidFill>
                  <a:schemeClr val="tx1"/>
                </a:solidFill>
              </a:rPr>
              <a:t>Wstaw &gt; Obraz</a:t>
            </a:r>
            <a:r>
              <a:rPr lang="pl-PL" sz="1600">
                <a:solidFill>
                  <a:schemeClr val="tx1"/>
                </a:solidFill>
              </a:rPr>
              <a:t>, aby dodać obrazy i ikony do kształtów gałęzi.</a:t>
            </a:r>
          </a:p>
        </p:txBody>
      </p:sp>
      <p:grpSp>
        <p:nvGrpSpPr>
          <p:cNvPr id="3" name="Grupa 2" descr="okręgi połączone liniami z polami tekstowymi">
            <a:extLst>
              <a:ext uri="{FF2B5EF4-FFF2-40B4-BE49-F238E27FC236}">
                <a16:creationId xmlns:a16="http://schemas.microsoft.com/office/drawing/2014/main" id="{1D4EB0E6-31C2-46F7-ABD3-ECF41DD1412C}"/>
              </a:ext>
            </a:extLst>
          </p:cNvPr>
          <p:cNvGrpSpPr/>
          <p:nvPr/>
        </p:nvGrpSpPr>
        <p:grpSpPr>
          <a:xfrm>
            <a:off x="6083842" y="1939633"/>
            <a:ext cx="5318758" cy="4622299"/>
            <a:chOff x="6083842" y="1939633"/>
            <a:chExt cx="5318758" cy="4622299"/>
          </a:xfrm>
        </p:grpSpPr>
        <p:cxnSp>
          <p:nvCxnSpPr>
            <p:cNvPr id="30" name="Łącznik prosty 29" descr="linia prosta">
              <a:extLst>
                <a:ext uri="{FF2B5EF4-FFF2-40B4-BE49-F238E27FC236}">
                  <a16:creationId xmlns:a16="http://schemas.microsoft.com/office/drawing/2014/main" id="{63BB2123-A449-8E4F-BBD9-71E27CECB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Łącznik prosty 30" descr="linia prosta">
              <a:extLst>
                <a:ext uri="{FF2B5EF4-FFF2-40B4-BE49-F238E27FC236}">
                  <a16:creationId xmlns:a16="http://schemas.microsoft.com/office/drawing/2014/main" id="{D39C1A7A-D3C2-4440-A9CA-24ECB5371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Łącznik prosty 31" descr="linia prosta">
              <a:extLst>
                <a:ext uri="{FF2B5EF4-FFF2-40B4-BE49-F238E27FC236}">
                  <a16:creationId xmlns:a16="http://schemas.microsoft.com/office/drawing/2014/main" id="{5CAB83FA-6282-AE4B-ABB9-619FD4620C40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Łącznik prosty 32" descr="linia prosta">
              <a:extLst>
                <a:ext uri="{FF2B5EF4-FFF2-40B4-BE49-F238E27FC236}">
                  <a16:creationId xmlns:a16="http://schemas.microsoft.com/office/drawing/2014/main" id="{8D0C2EA0-627C-7346-86F2-A9A5BFEA9186}"/>
                </a:ext>
              </a:extLst>
            </p:cNvPr>
            <p:cNvCxnSpPr>
              <a:cxnSpLocks/>
              <a:stCxn id="55" idx="3"/>
              <a:endCxn id="49" idx="2"/>
            </p:cNvCxnSpPr>
            <p:nvPr/>
          </p:nvCxnSpPr>
          <p:spPr>
            <a:xfrm>
              <a:off x="9427475" y="2768725"/>
              <a:ext cx="934835" cy="8108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Pole tekstowe 33">
              <a:extLst>
                <a:ext uri="{FF2B5EF4-FFF2-40B4-BE49-F238E27FC236}">
                  <a16:creationId xmlns:a16="http://schemas.microsoft.com/office/drawing/2014/main" id="{A8A858EF-9FF5-2144-9B16-EF5C1A8749A1}"/>
                </a:ext>
              </a:extLst>
            </p:cNvPr>
            <p:cNvSpPr txBox="1"/>
            <p:nvPr/>
          </p:nvSpPr>
          <p:spPr>
            <a:xfrm>
              <a:off x="6083842" y="3410881"/>
              <a:ext cx="119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/>
                <a:t>Dodaj słowo kluczowe</a:t>
              </a:r>
            </a:p>
          </p:txBody>
        </p:sp>
        <p:sp>
          <p:nvSpPr>
            <p:cNvPr id="35" name="Pole tekstowe 34">
              <a:extLst>
                <a:ext uri="{FF2B5EF4-FFF2-40B4-BE49-F238E27FC236}">
                  <a16:creationId xmlns:a16="http://schemas.microsoft.com/office/drawing/2014/main" id="{A9F78683-D595-A942-B236-4AFF1FD95A8C}"/>
                </a:ext>
              </a:extLst>
            </p:cNvPr>
            <p:cNvSpPr txBox="1"/>
            <p:nvPr/>
          </p:nvSpPr>
          <p:spPr>
            <a:xfrm>
              <a:off x="6973454" y="5320732"/>
              <a:ext cx="119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/>
                <a:t>Dodaj słowo kluczowe</a:t>
              </a:r>
            </a:p>
          </p:txBody>
        </p: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EB5412BD-6F42-1645-94A1-A2F98C8F56F0}"/>
                </a:ext>
              </a:extLst>
            </p:cNvPr>
            <p:cNvSpPr txBox="1"/>
            <p:nvPr/>
          </p:nvSpPr>
          <p:spPr>
            <a:xfrm>
              <a:off x="9591472" y="5638602"/>
              <a:ext cx="119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/>
                <a:t>Dodaj słowo kluczowe</a:t>
              </a:r>
            </a:p>
          </p:txBody>
        </p:sp>
        <p:sp>
          <p:nvSpPr>
            <p:cNvPr id="38" name="Pole tekstowe 37">
              <a:extLst>
                <a:ext uri="{FF2B5EF4-FFF2-40B4-BE49-F238E27FC236}">
                  <a16:creationId xmlns:a16="http://schemas.microsoft.com/office/drawing/2014/main" id="{20DDFF3D-5E90-9D40-86A9-817E6162C0FB}"/>
                </a:ext>
              </a:extLst>
            </p:cNvPr>
            <p:cNvSpPr txBox="1"/>
            <p:nvPr/>
          </p:nvSpPr>
          <p:spPr>
            <a:xfrm>
              <a:off x="10241590" y="3412384"/>
              <a:ext cx="116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/>
                <a:t>Dodaj słowo kluczowe</a:t>
              </a:r>
            </a:p>
          </p:txBody>
        </p:sp>
        <p:sp>
          <p:nvSpPr>
            <p:cNvPr id="42" name="Owal 41" descr="kształt owalny">
              <a:extLst>
                <a:ext uri="{FF2B5EF4-FFF2-40B4-BE49-F238E27FC236}">
                  <a16:creationId xmlns:a16="http://schemas.microsoft.com/office/drawing/2014/main" id="{10D91E47-9024-2544-A774-5F83E2700F0A}"/>
                </a:ext>
              </a:extLst>
            </p:cNvPr>
            <p:cNvSpPr/>
            <p:nvPr/>
          </p:nvSpPr>
          <p:spPr>
            <a:xfrm>
              <a:off x="9681281" y="4575965"/>
              <a:ext cx="1000125" cy="10001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sz="1000"/>
            </a:p>
          </p:txBody>
        </p:sp>
        <p:sp>
          <p:nvSpPr>
            <p:cNvPr id="46" name="Owal 45" descr="kształt owalny">
              <a:extLst>
                <a:ext uri="{FF2B5EF4-FFF2-40B4-BE49-F238E27FC236}">
                  <a16:creationId xmlns:a16="http://schemas.microsoft.com/office/drawing/2014/main" id="{8CC00D4F-2FB0-C340-B932-176E1760E489}"/>
                </a:ext>
              </a:extLst>
            </p:cNvPr>
            <p:cNvSpPr/>
            <p:nvPr/>
          </p:nvSpPr>
          <p:spPr>
            <a:xfrm>
              <a:off x="6191627" y="2349747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sz="1000"/>
            </a:p>
          </p:txBody>
        </p:sp>
        <p:sp>
          <p:nvSpPr>
            <p:cNvPr id="49" name="Owal 48" descr="kształt owalny">
              <a:extLst>
                <a:ext uri="{FF2B5EF4-FFF2-40B4-BE49-F238E27FC236}">
                  <a16:creationId xmlns:a16="http://schemas.microsoft.com/office/drawing/2014/main" id="{CDE26E72-3C77-3041-AAF3-D537C0C190BB}"/>
                </a:ext>
              </a:extLst>
            </p:cNvPr>
            <p:cNvSpPr/>
            <p:nvPr/>
          </p:nvSpPr>
          <p:spPr>
            <a:xfrm>
              <a:off x="10362310" y="2349747"/>
              <a:ext cx="1000125" cy="10001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sz="1000"/>
            </a:p>
          </p:txBody>
        </p:sp>
        <p:sp>
          <p:nvSpPr>
            <p:cNvPr id="53" name="Owal 52" descr="kształt owalny">
              <a:extLst>
                <a:ext uri="{FF2B5EF4-FFF2-40B4-BE49-F238E27FC236}">
                  <a16:creationId xmlns:a16="http://schemas.microsoft.com/office/drawing/2014/main" id="{66A5825C-2801-A14C-9E83-5D06EC19285B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/>
            </a:p>
          </p:txBody>
        </p:sp>
        <p:sp>
          <p:nvSpPr>
            <p:cNvPr id="55" name="Pole tekstowe 54">
              <a:extLst>
                <a:ext uri="{FF2B5EF4-FFF2-40B4-BE49-F238E27FC236}">
                  <a16:creationId xmlns:a16="http://schemas.microsoft.com/office/drawing/2014/main" id="{D9B441DE-399E-EA46-A84F-0D58A73CFF03}"/>
                </a:ext>
              </a:extLst>
            </p:cNvPr>
            <p:cNvSpPr txBox="1"/>
            <p:nvPr/>
          </p:nvSpPr>
          <p:spPr>
            <a:xfrm>
              <a:off x="8100607" y="2307060"/>
              <a:ext cx="1326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>
                  <a:solidFill>
                    <a:schemeClr val="bg1"/>
                  </a:solidFill>
                </a:rPr>
                <a:t>Dodaj swój centralny pomysł</a:t>
              </a:r>
            </a:p>
          </p:txBody>
        </p:sp>
        <p:sp>
          <p:nvSpPr>
            <p:cNvPr id="57" name="Owal 56" descr="kształt owalny">
              <a:extLst>
                <a:ext uri="{FF2B5EF4-FFF2-40B4-BE49-F238E27FC236}">
                  <a16:creationId xmlns:a16="http://schemas.microsoft.com/office/drawing/2014/main" id="{BF8329D4-5928-2B49-81AA-F9FA7137D89D}"/>
                </a:ext>
              </a:extLst>
            </p:cNvPr>
            <p:cNvSpPr/>
            <p:nvPr/>
          </p:nvSpPr>
          <p:spPr>
            <a:xfrm>
              <a:off x="7081628" y="4258095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sz="1000"/>
            </a:p>
          </p:txBody>
        </p:sp>
      </p:grp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Łącznik prosty 12" descr="linia prosta">
            <a:extLst>
              <a:ext uri="{FF2B5EF4-FFF2-40B4-BE49-F238E27FC236}">
                <a16:creationId xmlns:a16="http://schemas.microsoft.com/office/drawing/2014/main" id="{91C17AB7-1E02-744B-8355-8ADCD6325281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5287423" y="2629092"/>
            <a:ext cx="843450" cy="7782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13" descr="linia prosta">
            <a:extLst>
              <a:ext uri="{FF2B5EF4-FFF2-40B4-BE49-F238E27FC236}">
                <a16:creationId xmlns:a16="http://schemas.microsoft.com/office/drawing/2014/main" id="{87CDF5B5-C369-4348-80EE-15C349971157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>
            <a:off x="5307005" y="4053720"/>
            <a:ext cx="865432" cy="83043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 descr="linia prosta">
            <a:extLst>
              <a:ext uri="{FF2B5EF4-FFF2-40B4-BE49-F238E27FC236}">
                <a16:creationId xmlns:a16="http://schemas.microsoft.com/office/drawing/2014/main" id="{7FC3D4A0-3B44-324F-858F-DB531BC590EE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6172437" y="4053720"/>
            <a:ext cx="914215" cy="8304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15" descr="linia prosta">
            <a:extLst>
              <a:ext uri="{FF2B5EF4-FFF2-40B4-BE49-F238E27FC236}">
                <a16:creationId xmlns:a16="http://schemas.microsoft.com/office/drawing/2014/main" id="{9BE771C9-064B-5442-8A64-4D7AABC7510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14003" y="2601368"/>
            <a:ext cx="878622" cy="8060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Łącznik prosty 52" descr="linia prosta">
            <a:extLst>
              <a:ext uri="{FF2B5EF4-FFF2-40B4-BE49-F238E27FC236}">
                <a16:creationId xmlns:a16="http://schemas.microsoft.com/office/drawing/2014/main" id="{7F91743D-F766-F74C-9BE1-4576CA1208A8}"/>
              </a:ext>
            </a:extLst>
          </p:cNvPr>
          <p:cNvCxnSpPr>
            <a:cxnSpLocks/>
          </p:cNvCxnSpPr>
          <p:nvPr/>
        </p:nvCxnSpPr>
        <p:spPr>
          <a:xfrm flipV="1">
            <a:off x="2940531" y="4922678"/>
            <a:ext cx="1425626" cy="5936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Łącznik prosty 54" descr="linia prosta">
            <a:extLst>
              <a:ext uri="{FF2B5EF4-FFF2-40B4-BE49-F238E27FC236}">
                <a16:creationId xmlns:a16="http://schemas.microsoft.com/office/drawing/2014/main" id="{A6B56747-60A4-2344-A62E-1BD196B9FFA4}"/>
              </a:ext>
            </a:extLst>
          </p:cNvPr>
          <p:cNvCxnSpPr>
            <a:cxnSpLocks/>
            <a:stCxn id="166" idx="3"/>
            <a:endCxn id="31" idx="1"/>
          </p:cNvCxnSpPr>
          <p:nvPr/>
        </p:nvCxnSpPr>
        <p:spPr>
          <a:xfrm>
            <a:off x="3515098" y="4344281"/>
            <a:ext cx="851059" cy="5507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y 65" descr="linia prosta">
            <a:extLst>
              <a:ext uri="{FF2B5EF4-FFF2-40B4-BE49-F238E27FC236}">
                <a16:creationId xmlns:a16="http://schemas.microsoft.com/office/drawing/2014/main" id="{695C698A-2D20-FA42-B5AB-CBE70B49C5AC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3502666" y="1876786"/>
            <a:ext cx="786121" cy="6673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Łącznik prosty 67" descr="linia prosta">
            <a:extLst>
              <a:ext uri="{FF2B5EF4-FFF2-40B4-BE49-F238E27FC236}">
                <a16:creationId xmlns:a16="http://schemas.microsoft.com/office/drawing/2014/main" id="{62FA2EE9-7777-D14D-B05A-01440A8A7AF1}"/>
              </a:ext>
            </a:extLst>
          </p:cNvPr>
          <p:cNvCxnSpPr>
            <a:cxnSpLocks/>
            <a:stCxn id="163" idx="3"/>
            <a:endCxn id="7" idx="1"/>
          </p:cNvCxnSpPr>
          <p:nvPr/>
        </p:nvCxnSpPr>
        <p:spPr>
          <a:xfrm flipV="1">
            <a:off x="2991902" y="2629092"/>
            <a:ext cx="1217454" cy="30875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Łącznik prosty 82" descr="linia prosta">
            <a:extLst>
              <a:ext uri="{FF2B5EF4-FFF2-40B4-BE49-F238E27FC236}">
                <a16:creationId xmlns:a16="http://schemas.microsoft.com/office/drawing/2014/main" id="{04EEDFD0-7563-FC44-9546-F58808B1C9DC}"/>
              </a:ext>
            </a:extLst>
          </p:cNvPr>
          <p:cNvCxnSpPr>
            <a:cxnSpLocks/>
          </p:cNvCxnSpPr>
          <p:nvPr/>
        </p:nvCxnSpPr>
        <p:spPr>
          <a:xfrm flipH="1">
            <a:off x="8105568" y="1795202"/>
            <a:ext cx="1099068" cy="6897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Łącznik prosty 84" descr="linia prosta">
            <a:extLst>
              <a:ext uri="{FF2B5EF4-FFF2-40B4-BE49-F238E27FC236}">
                <a16:creationId xmlns:a16="http://schemas.microsoft.com/office/drawing/2014/main" id="{FE694711-C8DF-2643-88C5-0B80347A10D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8171616" y="2601368"/>
            <a:ext cx="2143436" cy="5606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Łącznik prosty 96" descr="linia prosta">
            <a:extLst>
              <a:ext uri="{FF2B5EF4-FFF2-40B4-BE49-F238E27FC236}">
                <a16:creationId xmlns:a16="http://schemas.microsoft.com/office/drawing/2014/main" id="{33DFB9F9-170B-6D4B-9508-6B22087708E5}"/>
              </a:ext>
            </a:extLst>
          </p:cNvPr>
          <p:cNvCxnSpPr>
            <a:cxnSpLocks/>
            <a:stCxn id="170" idx="1"/>
          </p:cNvCxnSpPr>
          <p:nvPr/>
        </p:nvCxnSpPr>
        <p:spPr>
          <a:xfrm flipH="1">
            <a:off x="8105568" y="4346807"/>
            <a:ext cx="1233142" cy="4572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Łącznik prosty 98" descr="linia prosta">
            <a:extLst>
              <a:ext uri="{FF2B5EF4-FFF2-40B4-BE49-F238E27FC236}">
                <a16:creationId xmlns:a16="http://schemas.microsoft.com/office/drawing/2014/main" id="{5E491E45-5EC1-314B-891B-8947226940E3}"/>
              </a:ext>
            </a:extLst>
          </p:cNvPr>
          <p:cNvCxnSpPr>
            <a:cxnSpLocks/>
          </p:cNvCxnSpPr>
          <p:nvPr/>
        </p:nvCxnSpPr>
        <p:spPr>
          <a:xfrm flipH="1" flipV="1">
            <a:off x="8068966" y="4922678"/>
            <a:ext cx="830268" cy="5504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ytuł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b="1">
                <a:latin typeface="Segoe UI Semibold" panose="020B0502040204020203" pitchFamily="34" charset="0"/>
                <a:cs typeface="Segoe UI Semibold" panose="020B0502040204020203" pitchFamily="34" charset="0"/>
              </a:rPr>
              <a:t>Przykład: </a:t>
            </a:r>
            <a:r>
              <a:rPr lang="pl-PL" b="1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Prezentacja konferencji</a:t>
            </a:r>
          </a:p>
        </p:txBody>
      </p:sp>
      <p:sp>
        <p:nvSpPr>
          <p:cNvPr id="7" name="Prostokąt zaokrąglony 6" descr="prostokąt zaokrąglony&#10;">
            <a:extLst>
              <a:ext uri="{FF2B5EF4-FFF2-40B4-BE49-F238E27FC236}">
                <a16:creationId xmlns:a16="http://schemas.microsoft.com/office/drawing/2014/main" id="{00558AAF-DDDB-A241-BA04-131395991E61}"/>
              </a:ext>
            </a:extLst>
          </p:cNvPr>
          <p:cNvSpPr/>
          <p:nvPr/>
        </p:nvSpPr>
        <p:spPr>
          <a:xfrm>
            <a:off x="4209356" y="2090058"/>
            <a:ext cx="1078067" cy="10780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pic>
        <p:nvPicPr>
          <p:cNvPr id="27" name="Grafika 26" descr="Bank z pełnym wypełnieniem">
            <a:extLst>
              <a:ext uri="{FF2B5EF4-FFF2-40B4-BE49-F238E27FC236}">
                <a16:creationId xmlns:a16="http://schemas.microsoft.com/office/drawing/2014/main" id="{26B5765A-B47F-4449-BC1F-21A4C0B1E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918" y="2201738"/>
            <a:ext cx="777216" cy="777216"/>
          </a:xfrm>
          <a:prstGeom prst="rect">
            <a:avLst/>
          </a:prstGeom>
        </p:spPr>
      </p:pic>
      <p:sp>
        <p:nvSpPr>
          <p:cNvPr id="12" name="Prostokąt zaokrąglony 11" descr="prostokąt zaokrąglony&#10;">
            <a:extLst>
              <a:ext uri="{FF2B5EF4-FFF2-40B4-BE49-F238E27FC236}">
                <a16:creationId xmlns:a16="http://schemas.microsoft.com/office/drawing/2014/main" id="{8D704371-74BD-D340-87AD-B5AA0789EA61}"/>
              </a:ext>
            </a:extLst>
          </p:cNvPr>
          <p:cNvSpPr>
            <a:spLocks noChangeAspect="1"/>
          </p:cNvSpPr>
          <p:nvPr/>
        </p:nvSpPr>
        <p:spPr>
          <a:xfrm>
            <a:off x="7092625" y="2061872"/>
            <a:ext cx="1078991" cy="107899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pic>
        <p:nvPicPr>
          <p:cNvPr id="29" name="Grafika 28" descr="Świnka-skarbonka z pełnym wypełnieniem">
            <a:extLst>
              <a:ext uri="{FF2B5EF4-FFF2-40B4-BE49-F238E27FC236}">
                <a16:creationId xmlns:a16="http://schemas.microsoft.com/office/drawing/2014/main" id="{F2961A92-10F4-FF4D-B2EB-37E6B87B6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9126" y="2187133"/>
            <a:ext cx="809840" cy="809843"/>
          </a:xfrm>
          <a:prstGeom prst="rect">
            <a:avLst/>
          </a:prstGeom>
        </p:spPr>
      </p:pic>
      <p:sp>
        <p:nvSpPr>
          <p:cNvPr id="8" name="Prostokąt zaokrąglony 7" descr="prostokąt zaokrąglony&#10;">
            <a:extLst>
              <a:ext uri="{FF2B5EF4-FFF2-40B4-BE49-F238E27FC236}">
                <a16:creationId xmlns:a16="http://schemas.microsoft.com/office/drawing/2014/main" id="{C143BFB0-55B2-704F-864D-B91B35445066}"/>
              </a:ext>
            </a:extLst>
          </p:cNvPr>
          <p:cNvSpPr>
            <a:spLocks noChangeAspect="1"/>
          </p:cNvSpPr>
          <p:nvPr/>
        </p:nvSpPr>
        <p:spPr>
          <a:xfrm>
            <a:off x="4228012" y="4344657"/>
            <a:ext cx="1078993" cy="10789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pic>
        <p:nvPicPr>
          <p:cNvPr id="31" name="Grafika 30" descr="Podręcznik z pełnym wypełnieniem">
            <a:extLst>
              <a:ext uri="{FF2B5EF4-FFF2-40B4-BE49-F238E27FC236}">
                <a16:creationId xmlns:a16="http://schemas.microsoft.com/office/drawing/2014/main" id="{2EEAA0BB-7AFC-CE4E-8FAA-4C8662DF6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157" y="4511460"/>
            <a:ext cx="767094" cy="767094"/>
          </a:xfrm>
          <a:prstGeom prst="rect">
            <a:avLst/>
          </a:prstGeom>
        </p:spPr>
      </p:pic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C21BA5A9-898F-0342-A622-D41D5022C83D}"/>
              </a:ext>
            </a:extLst>
          </p:cNvPr>
          <p:cNvSpPr txBox="1"/>
          <p:nvPr/>
        </p:nvSpPr>
        <p:spPr>
          <a:xfrm>
            <a:off x="3916111" y="1389026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/>
              <a:t>Pożyczanie pieniędzy</a:t>
            </a:r>
          </a:p>
        </p:txBody>
      </p:sp>
      <p:sp>
        <p:nvSpPr>
          <p:cNvPr id="125" name="Pole tekstowe 124">
            <a:extLst>
              <a:ext uri="{FF2B5EF4-FFF2-40B4-BE49-F238E27FC236}">
                <a16:creationId xmlns:a16="http://schemas.microsoft.com/office/drawing/2014/main" id="{A3563C1A-FAEC-B249-8E4A-9758A21D92AE}"/>
              </a:ext>
            </a:extLst>
          </p:cNvPr>
          <p:cNvSpPr txBox="1"/>
          <p:nvPr/>
        </p:nvSpPr>
        <p:spPr>
          <a:xfrm>
            <a:off x="6832868" y="1360839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/>
              <a:t>Oszczędzanie na emeryturę</a:t>
            </a:r>
          </a:p>
        </p:txBody>
      </p:sp>
      <p:sp>
        <p:nvSpPr>
          <p:cNvPr id="126" name="Prostokąt zaokrąglony 125" descr="prostokąt zaokrąglony">
            <a:extLst>
              <a:ext uri="{FF2B5EF4-FFF2-40B4-BE49-F238E27FC236}">
                <a16:creationId xmlns:a16="http://schemas.microsoft.com/office/drawing/2014/main" id="{3E93C574-BE24-EC41-B552-3F8EEB79559F}"/>
              </a:ext>
            </a:extLst>
          </p:cNvPr>
          <p:cNvSpPr/>
          <p:nvPr/>
        </p:nvSpPr>
        <p:spPr>
          <a:xfrm>
            <a:off x="5370261" y="3134954"/>
            <a:ext cx="1630734" cy="12093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B617502-9611-FD4C-9F67-0DDBD952EC9A}"/>
              </a:ext>
            </a:extLst>
          </p:cNvPr>
          <p:cNvSpPr txBox="1"/>
          <p:nvPr/>
        </p:nvSpPr>
        <p:spPr>
          <a:xfrm>
            <a:off x="5429459" y="3407389"/>
            <a:ext cx="148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chemeClr val="bg1"/>
                </a:solidFill>
              </a:rPr>
              <a:t>Planowanie finansów</a:t>
            </a:r>
          </a:p>
        </p:txBody>
      </p:sp>
      <p:sp>
        <p:nvSpPr>
          <p:cNvPr id="143" name="Pole tekstowe 142">
            <a:extLst>
              <a:ext uri="{FF2B5EF4-FFF2-40B4-BE49-F238E27FC236}">
                <a16:creationId xmlns:a16="http://schemas.microsoft.com/office/drawing/2014/main" id="{66083F6E-047B-AB40-8E0F-718AD9591C21}"/>
              </a:ext>
            </a:extLst>
          </p:cNvPr>
          <p:cNvSpPr txBox="1"/>
          <p:nvPr/>
        </p:nvSpPr>
        <p:spPr>
          <a:xfrm>
            <a:off x="6836082" y="5445145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/>
              <a:t>Inwestowanie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3ECDA52E-C2C3-EF43-8B8B-049373015DF1}"/>
              </a:ext>
            </a:extLst>
          </p:cNvPr>
          <p:cNvSpPr txBox="1"/>
          <p:nvPr/>
        </p:nvSpPr>
        <p:spPr>
          <a:xfrm>
            <a:off x="3947189" y="5431501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/>
              <a:t>Planowanie biznesowe</a:t>
            </a:r>
          </a:p>
        </p:txBody>
      </p:sp>
      <p:sp>
        <p:nvSpPr>
          <p:cNvPr id="162" name="Prostokąt zaokrąglony 161">
            <a:extLst>
              <a:ext uri="{FF2B5EF4-FFF2-40B4-BE49-F238E27FC236}">
                <a16:creationId xmlns:a16="http://schemas.microsoft.com/office/drawing/2014/main" id="{2BEA1B4A-6282-7B41-9119-8264A5887B7F}"/>
              </a:ext>
            </a:extLst>
          </p:cNvPr>
          <p:cNvSpPr>
            <a:spLocks noChangeAspect="1"/>
          </p:cNvSpPr>
          <p:nvPr/>
        </p:nvSpPr>
        <p:spPr>
          <a:xfrm>
            <a:off x="2097130" y="1587588"/>
            <a:ext cx="1405536" cy="5783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</a:rPr>
              <a:t>Bankowość</a:t>
            </a:r>
          </a:p>
        </p:txBody>
      </p:sp>
      <p:sp>
        <p:nvSpPr>
          <p:cNvPr id="163" name="Prostokąt zaokrąglony 162">
            <a:extLst>
              <a:ext uri="{FF2B5EF4-FFF2-40B4-BE49-F238E27FC236}">
                <a16:creationId xmlns:a16="http://schemas.microsoft.com/office/drawing/2014/main" id="{3B7611C6-346B-444F-9259-18425BF5B8DE}"/>
              </a:ext>
            </a:extLst>
          </p:cNvPr>
          <p:cNvSpPr>
            <a:spLocks noChangeAspect="1"/>
          </p:cNvSpPr>
          <p:nvPr/>
        </p:nvSpPr>
        <p:spPr>
          <a:xfrm>
            <a:off x="894020" y="2648648"/>
            <a:ext cx="2097882" cy="5783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/>
              <a:t>Spłata pożyczki</a:t>
            </a:r>
          </a:p>
        </p:txBody>
      </p:sp>
      <p:sp>
        <p:nvSpPr>
          <p:cNvPr id="165" name="Prostokąt zaokrąglony 164">
            <a:extLst>
              <a:ext uri="{FF2B5EF4-FFF2-40B4-BE49-F238E27FC236}">
                <a16:creationId xmlns:a16="http://schemas.microsoft.com/office/drawing/2014/main" id="{153C09D9-189F-6A4D-A21E-9F0CD7ADECF5}"/>
              </a:ext>
            </a:extLst>
          </p:cNvPr>
          <p:cNvSpPr>
            <a:spLocks noChangeAspect="1"/>
          </p:cNvSpPr>
          <p:nvPr/>
        </p:nvSpPr>
        <p:spPr>
          <a:xfrm>
            <a:off x="1686288" y="5178284"/>
            <a:ext cx="1425626" cy="57839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chemeClr val="bg1"/>
                </a:solidFill>
              </a:rPr>
              <a:t>Zezwolenia</a:t>
            </a:r>
          </a:p>
        </p:txBody>
      </p:sp>
      <p:sp>
        <p:nvSpPr>
          <p:cNvPr id="166" name="Prostokąt zaokrąglony 165">
            <a:extLst>
              <a:ext uri="{FF2B5EF4-FFF2-40B4-BE49-F238E27FC236}">
                <a16:creationId xmlns:a16="http://schemas.microsoft.com/office/drawing/2014/main" id="{AC4C7C33-EAFC-A843-99A3-C61A08C41742}"/>
              </a:ext>
            </a:extLst>
          </p:cNvPr>
          <p:cNvSpPr>
            <a:spLocks noChangeAspect="1"/>
          </p:cNvSpPr>
          <p:nvPr/>
        </p:nvSpPr>
        <p:spPr>
          <a:xfrm>
            <a:off x="2089473" y="4055082"/>
            <a:ext cx="1425625" cy="57839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chemeClr val="bg1"/>
                </a:solidFill>
              </a:rPr>
              <a:t>Pracownicy</a:t>
            </a:r>
          </a:p>
        </p:txBody>
      </p:sp>
      <p:sp>
        <p:nvSpPr>
          <p:cNvPr id="170" name="Prostokąt zaokrąglony 169">
            <a:extLst>
              <a:ext uri="{FF2B5EF4-FFF2-40B4-BE49-F238E27FC236}">
                <a16:creationId xmlns:a16="http://schemas.microsoft.com/office/drawing/2014/main" id="{F66D380A-E407-0047-A953-5304129DE4C8}"/>
              </a:ext>
            </a:extLst>
          </p:cNvPr>
          <p:cNvSpPr>
            <a:spLocks noChangeAspect="1"/>
          </p:cNvSpPr>
          <p:nvPr/>
        </p:nvSpPr>
        <p:spPr>
          <a:xfrm>
            <a:off x="9338710" y="4052040"/>
            <a:ext cx="1696611" cy="5895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</a:rPr>
              <a:t>Wyposażenie</a:t>
            </a:r>
          </a:p>
        </p:txBody>
      </p:sp>
      <p:sp>
        <p:nvSpPr>
          <p:cNvPr id="171" name="Prostokąt zaokrąglony 170">
            <a:extLst>
              <a:ext uri="{FF2B5EF4-FFF2-40B4-BE49-F238E27FC236}">
                <a16:creationId xmlns:a16="http://schemas.microsoft.com/office/drawing/2014/main" id="{20F24BA9-BCA5-9E45-8B62-18D6D413E05C}"/>
              </a:ext>
            </a:extLst>
          </p:cNvPr>
          <p:cNvSpPr>
            <a:spLocks noChangeAspect="1"/>
          </p:cNvSpPr>
          <p:nvPr/>
        </p:nvSpPr>
        <p:spPr>
          <a:xfrm>
            <a:off x="8836934" y="5150378"/>
            <a:ext cx="1316544" cy="5895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</a:rPr>
              <a:t>Broker</a:t>
            </a:r>
          </a:p>
        </p:txBody>
      </p:sp>
      <p:sp>
        <p:nvSpPr>
          <p:cNvPr id="10" name="Prostokąt zaokrąglony 9" descr="prostokąt zaokrąglony&#10;">
            <a:extLst>
              <a:ext uri="{FF2B5EF4-FFF2-40B4-BE49-F238E27FC236}">
                <a16:creationId xmlns:a16="http://schemas.microsoft.com/office/drawing/2014/main" id="{BFB3DDCF-27C2-D046-BBB3-272045115EDE}"/>
              </a:ext>
            </a:extLst>
          </p:cNvPr>
          <p:cNvSpPr>
            <a:spLocks noChangeAspect="1"/>
          </p:cNvSpPr>
          <p:nvPr/>
        </p:nvSpPr>
        <p:spPr>
          <a:xfrm>
            <a:off x="7086652" y="4344655"/>
            <a:ext cx="1078992" cy="10789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pic>
        <p:nvPicPr>
          <p:cNvPr id="33" name="Grafika 32" descr="Wykres słupkowy z trendem wzrostu z wypełnieniem pełnym">
            <a:extLst>
              <a:ext uri="{FF2B5EF4-FFF2-40B4-BE49-F238E27FC236}">
                <a16:creationId xmlns:a16="http://schemas.microsoft.com/office/drawing/2014/main" id="{333F7673-C6DD-4941-B38F-478EC2996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2875" y="4542391"/>
            <a:ext cx="719345" cy="719344"/>
          </a:xfrm>
          <a:prstGeom prst="rect">
            <a:avLst/>
          </a:prstGeom>
        </p:spPr>
      </p:pic>
      <p:sp>
        <p:nvSpPr>
          <p:cNvPr id="177" name="Prostokąt zaokrąglony 176">
            <a:extLst>
              <a:ext uri="{FF2B5EF4-FFF2-40B4-BE49-F238E27FC236}">
                <a16:creationId xmlns:a16="http://schemas.microsoft.com/office/drawing/2014/main" id="{3EC4CB03-5EB5-B342-9E18-763D51C985FD}"/>
              </a:ext>
            </a:extLst>
          </p:cNvPr>
          <p:cNvSpPr>
            <a:spLocks noChangeAspect="1"/>
          </p:cNvSpPr>
          <p:nvPr/>
        </p:nvSpPr>
        <p:spPr>
          <a:xfrm>
            <a:off x="9338710" y="2646481"/>
            <a:ext cx="1839476" cy="56789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</a:rPr>
              <a:t>Ile?</a:t>
            </a:r>
          </a:p>
        </p:txBody>
      </p:sp>
      <p:sp>
        <p:nvSpPr>
          <p:cNvPr id="178" name="Prostokąt zaokrąglony 177">
            <a:extLst>
              <a:ext uri="{FF2B5EF4-FFF2-40B4-BE49-F238E27FC236}">
                <a16:creationId xmlns:a16="http://schemas.microsoft.com/office/drawing/2014/main" id="{57624E38-1CF8-D245-A5C3-682DADB86B73}"/>
              </a:ext>
            </a:extLst>
          </p:cNvPr>
          <p:cNvSpPr>
            <a:spLocks noChangeAspect="1"/>
          </p:cNvSpPr>
          <p:nvPr/>
        </p:nvSpPr>
        <p:spPr>
          <a:xfrm>
            <a:off x="9072539" y="1594215"/>
            <a:ext cx="2011943" cy="52182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chemeClr val="bg1"/>
                </a:solidFill>
              </a:rPr>
              <a:t>Plan zakończenia</a:t>
            </a:r>
          </a:p>
        </p:txBody>
      </p:sp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Łącznik prosty 58" descr="linia prosta">
            <a:extLst>
              <a:ext uri="{FF2B5EF4-FFF2-40B4-BE49-F238E27FC236}">
                <a16:creationId xmlns:a16="http://schemas.microsoft.com/office/drawing/2014/main" id="{08A55832-B73A-0349-BEE0-DF570483DF30}"/>
              </a:ext>
            </a:extLst>
          </p:cNvPr>
          <p:cNvCxnSpPr>
            <a:cxnSpLocks/>
          </p:cNvCxnSpPr>
          <p:nvPr/>
        </p:nvCxnSpPr>
        <p:spPr>
          <a:xfrm flipH="1" flipV="1">
            <a:off x="8275791" y="2640750"/>
            <a:ext cx="252079" cy="7463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ytuł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b="1">
                <a:latin typeface="Segoe UI Semibold" panose="020B0502040204020203" pitchFamily="34" charset="0"/>
                <a:cs typeface="Segoe UI Semibold" panose="020B0502040204020203" pitchFamily="34" charset="0"/>
              </a:rPr>
              <a:t>Przykład: </a:t>
            </a:r>
            <a:r>
              <a:rPr lang="pl-PL" b="1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Planowanie urlopu </a:t>
            </a:r>
          </a:p>
        </p:txBody>
      </p:sp>
      <p:cxnSp>
        <p:nvCxnSpPr>
          <p:cNvPr id="6" name="Łącznik prosty 5" descr="linia prosta">
            <a:extLst>
              <a:ext uri="{FF2B5EF4-FFF2-40B4-BE49-F238E27FC236}">
                <a16:creationId xmlns:a16="http://schemas.microsoft.com/office/drawing/2014/main" id="{BB3D7D1F-9F99-6544-A2AB-9D8FB2A9BC00}"/>
              </a:ext>
            </a:extLst>
          </p:cNvPr>
          <p:cNvCxnSpPr>
            <a:cxnSpLocks/>
          </p:cNvCxnSpPr>
          <p:nvPr/>
        </p:nvCxnSpPr>
        <p:spPr>
          <a:xfrm flipH="1" flipV="1">
            <a:off x="4998766" y="2876580"/>
            <a:ext cx="865892" cy="6181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Łącznik prosty 6" descr="linia prosta">
            <a:extLst>
              <a:ext uri="{FF2B5EF4-FFF2-40B4-BE49-F238E27FC236}">
                <a16:creationId xmlns:a16="http://schemas.microsoft.com/office/drawing/2014/main" id="{FF161E3F-5F97-2145-A359-06236E6F1A17}"/>
              </a:ext>
            </a:extLst>
          </p:cNvPr>
          <p:cNvCxnSpPr>
            <a:cxnSpLocks/>
          </p:cNvCxnSpPr>
          <p:nvPr/>
        </p:nvCxnSpPr>
        <p:spPr>
          <a:xfrm flipH="1">
            <a:off x="5149134" y="3972241"/>
            <a:ext cx="1023302" cy="7087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Łącznik prosty 7" descr="linia prosta">
            <a:extLst>
              <a:ext uri="{FF2B5EF4-FFF2-40B4-BE49-F238E27FC236}">
                <a16:creationId xmlns:a16="http://schemas.microsoft.com/office/drawing/2014/main" id="{75E1E8CB-9A55-1840-BD17-1FF20155D259}"/>
              </a:ext>
            </a:extLst>
          </p:cNvPr>
          <p:cNvCxnSpPr>
            <a:cxnSpLocks/>
          </p:cNvCxnSpPr>
          <p:nvPr/>
        </p:nvCxnSpPr>
        <p:spPr>
          <a:xfrm>
            <a:off x="6172436" y="3972241"/>
            <a:ext cx="1211935" cy="7503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8" descr="linia prosta">
            <a:extLst>
              <a:ext uri="{FF2B5EF4-FFF2-40B4-BE49-F238E27FC236}">
                <a16:creationId xmlns:a16="http://schemas.microsoft.com/office/drawing/2014/main" id="{CAAA0540-EB2B-7C4E-B6FD-3D2E940A5CBD}"/>
              </a:ext>
            </a:extLst>
          </p:cNvPr>
          <p:cNvCxnSpPr>
            <a:cxnSpLocks/>
          </p:cNvCxnSpPr>
          <p:nvPr/>
        </p:nvCxnSpPr>
        <p:spPr>
          <a:xfrm flipH="1">
            <a:off x="6658102" y="2901766"/>
            <a:ext cx="611786" cy="4456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Łącznik prosty 9" descr="linia prosta">
            <a:extLst>
              <a:ext uri="{FF2B5EF4-FFF2-40B4-BE49-F238E27FC236}">
                <a16:creationId xmlns:a16="http://schemas.microsoft.com/office/drawing/2014/main" id="{C3A84B38-3D70-B74D-A3C8-E8C86A229730}"/>
              </a:ext>
            </a:extLst>
          </p:cNvPr>
          <p:cNvCxnSpPr>
            <a:cxnSpLocks/>
          </p:cNvCxnSpPr>
          <p:nvPr/>
        </p:nvCxnSpPr>
        <p:spPr>
          <a:xfrm flipV="1">
            <a:off x="2519235" y="4957072"/>
            <a:ext cx="1543718" cy="44127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10" descr="linia prosta">
            <a:extLst>
              <a:ext uri="{FF2B5EF4-FFF2-40B4-BE49-F238E27FC236}">
                <a16:creationId xmlns:a16="http://schemas.microsoft.com/office/drawing/2014/main" id="{F55FD9E5-8DE2-0347-9277-EAA0E4698685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227220" y="4475481"/>
            <a:ext cx="742920" cy="32632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y 11" descr="linia prosta">
            <a:extLst>
              <a:ext uri="{FF2B5EF4-FFF2-40B4-BE49-F238E27FC236}">
                <a16:creationId xmlns:a16="http://schemas.microsoft.com/office/drawing/2014/main" id="{60BC2FCC-293B-6C4A-99A5-DD35930F4539}"/>
              </a:ext>
            </a:extLst>
          </p:cNvPr>
          <p:cNvCxnSpPr>
            <a:cxnSpLocks/>
          </p:cNvCxnSpPr>
          <p:nvPr/>
        </p:nvCxnSpPr>
        <p:spPr>
          <a:xfrm>
            <a:off x="2986002" y="2100358"/>
            <a:ext cx="1076951" cy="33175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 descr="linia prosta">
            <a:extLst>
              <a:ext uri="{FF2B5EF4-FFF2-40B4-BE49-F238E27FC236}">
                <a16:creationId xmlns:a16="http://schemas.microsoft.com/office/drawing/2014/main" id="{9160F3BD-25E5-4B40-B0E8-AAF8665EDB86}"/>
              </a:ext>
            </a:extLst>
          </p:cNvPr>
          <p:cNvCxnSpPr>
            <a:cxnSpLocks/>
          </p:cNvCxnSpPr>
          <p:nvPr/>
        </p:nvCxnSpPr>
        <p:spPr>
          <a:xfrm flipV="1">
            <a:off x="2118762" y="2640750"/>
            <a:ext cx="1851378" cy="723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13" descr="linia prosta">
            <a:extLst>
              <a:ext uri="{FF2B5EF4-FFF2-40B4-BE49-F238E27FC236}">
                <a16:creationId xmlns:a16="http://schemas.microsoft.com/office/drawing/2014/main" id="{453F2895-73F9-1B43-A821-7AF60AD81C5E}"/>
              </a:ext>
            </a:extLst>
          </p:cNvPr>
          <p:cNvCxnSpPr>
            <a:cxnSpLocks/>
          </p:cNvCxnSpPr>
          <p:nvPr/>
        </p:nvCxnSpPr>
        <p:spPr>
          <a:xfrm flipH="1">
            <a:off x="8275791" y="2039304"/>
            <a:ext cx="1808799" cy="3928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 descr="linia prosta">
            <a:extLst>
              <a:ext uri="{FF2B5EF4-FFF2-40B4-BE49-F238E27FC236}">
                <a16:creationId xmlns:a16="http://schemas.microsoft.com/office/drawing/2014/main" id="{16881FA3-57E1-7047-A9D0-BBB18E1F17FC}"/>
              </a:ext>
            </a:extLst>
          </p:cNvPr>
          <p:cNvCxnSpPr>
            <a:cxnSpLocks/>
          </p:cNvCxnSpPr>
          <p:nvPr/>
        </p:nvCxnSpPr>
        <p:spPr>
          <a:xfrm flipH="1" flipV="1">
            <a:off x="8227283" y="2523602"/>
            <a:ext cx="2141062" cy="5655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15" descr="linia prosta">
            <a:extLst>
              <a:ext uri="{FF2B5EF4-FFF2-40B4-BE49-F238E27FC236}">
                <a16:creationId xmlns:a16="http://schemas.microsoft.com/office/drawing/2014/main" id="{CD049ECD-6305-2243-A1AE-ECD535FFABCE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8375681" y="4605458"/>
            <a:ext cx="2020374" cy="19634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16" descr="linia prosta">
            <a:extLst>
              <a:ext uri="{FF2B5EF4-FFF2-40B4-BE49-F238E27FC236}">
                <a16:creationId xmlns:a16="http://schemas.microsoft.com/office/drawing/2014/main" id="{B44A1FD7-E9EF-0144-B1AB-CE93F8C903E0}"/>
              </a:ext>
            </a:extLst>
          </p:cNvPr>
          <p:cNvCxnSpPr>
            <a:cxnSpLocks/>
          </p:cNvCxnSpPr>
          <p:nvPr/>
        </p:nvCxnSpPr>
        <p:spPr>
          <a:xfrm flipH="1" flipV="1">
            <a:off x="8275791" y="4957072"/>
            <a:ext cx="623442" cy="5160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C03EAFB-FBF3-D94D-90FB-35CA892A2228}"/>
              </a:ext>
            </a:extLst>
          </p:cNvPr>
          <p:cNvSpPr txBox="1"/>
          <p:nvPr/>
        </p:nvSpPr>
        <p:spPr>
          <a:xfrm>
            <a:off x="3504392" y="1423001"/>
            <a:ext cx="230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 dirty="0">
                <a:latin typeface="Posterama" panose="020B0504020200020000" pitchFamily="34" charset="0"/>
                <a:cs typeface="Posterama" panose="020B0504020200020000" pitchFamily="34" charset="0"/>
              </a:rPr>
              <a:t>Utrzymanie domu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F276233-08ED-DE47-96B6-C094BAB275A4}"/>
              </a:ext>
            </a:extLst>
          </p:cNvPr>
          <p:cNvSpPr txBox="1"/>
          <p:nvPr/>
        </p:nvSpPr>
        <p:spPr>
          <a:xfrm>
            <a:off x="6927156" y="1401682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>
                <a:latin typeface="Posterama" panose="020B0504020200020000" pitchFamily="34" charset="0"/>
                <a:cs typeface="Posterama" panose="020B0504020200020000" pitchFamily="34" charset="0"/>
              </a:rPr>
              <a:t>Działania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B92E1B93-579B-4B4B-94A2-66B177C30C35}"/>
              </a:ext>
            </a:extLst>
          </p:cNvPr>
          <p:cNvSpPr txBox="1"/>
          <p:nvPr/>
        </p:nvSpPr>
        <p:spPr>
          <a:xfrm>
            <a:off x="6886301" y="5538266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>
                <a:latin typeface="Posterama" panose="020B0504020200020000" pitchFamily="34" charset="0"/>
                <a:cs typeface="Posterama" panose="020B0504020200020000" pitchFamily="34" charset="0"/>
              </a:rPr>
              <a:t>Żywność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C9BB7D8F-8EA6-D649-AB3E-8C89F61C7FFB}"/>
              </a:ext>
            </a:extLst>
          </p:cNvPr>
          <p:cNvSpPr txBox="1"/>
          <p:nvPr/>
        </p:nvSpPr>
        <p:spPr>
          <a:xfrm>
            <a:off x="3839551" y="5538266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>
                <a:latin typeface="Posterama" panose="020B0504020200020000" pitchFamily="34" charset="0"/>
                <a:cs typeface="Posterama" panose="020B0504020200020000" pitchFamily="34" charset="0"/>
              </a:rPr>
              <a:t>Podróże</a:t>
            </a:r>
          </a:p>
        </p:txBody>
      </p:sp>
      <p:sp>
        <p:nvSpPr>
          <p:cNvPr id="33" name="Owal 32" descr="kształt owalny">
            <a:extLst>
              <a:ext uri="{FF2B5EF4-FFF2-40B4-BE49-F238E27FC236}">
                <a16:creationId xmlns:a16="http://schemas.microsoft.com/office/drawing/2014/main" id="{FC89EC71-2C1C-2749-944B-43F9DDD0178E}"/>
              </a:ext>
            </a:extLst>
          </p:cNvPr>
          <p:cNvSpPr>
            <a:spLocks noChangeAspect="1"/>
          </p:cNvSpPr>
          <p:nvPr/>
        </p:nvSpPr>
        <p:spPr>
          <a:xfrm>
            <a:off x="2049488" y="1413271"/>
            <a:ext cx="1177732" cy="1177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Wynajem mieszkań</a:t>
            </a:r>
          </a:p>
        </p:txBody>
      </p:sp>
      <p:sp>
        <p:nvSpPr>
          <p:cNvPr id="34" name="Owal 33" descr="kształt owalny">
            <a:extLst>
              <a:ext uri="{FF2B5EF4-FFF2-40B4-BE49-F238E27FC236}">
                <a16:creationId xmlns:a16="http://schemas.microsoft.com/office/drawing/2014/main" id="{A57BD9B6-D0BA-7F41-8726-F88C61892631}"/>
              </a:ext>
            </a:extLst>
          </p:cNvPr>
          <p:cNvSpPr>
            <a:spLocks noChangeAspect="1"/>
          </p:cNvSpPr>
          <p:nvPr/>
        </p:nvSpPr>
        <p:spPr>
          <a:xfrm>
            <a:off x="1301701" y="2876580"/>
            <a:ext cx="1036234" cy="10362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Hotel</a:t>
            </a:r>
          </a:p>
        </p:txBody>
      </p:sp>
      <p:sp>
        <p:nvSpPr>
          <p:cNvPr id="35" name="Owal 34" descr="kształt owalny">
            <a:extLst>
              <a:ext uri="{FF2B5EF4-FFF2-40B4-BE49-F238E27FC236}">
                <a16:creationId xmlns:a16="http://schemas.microsoft.com/office/drawing/2014/main" id="{6CF459CB-7500-4D4F-912E-DD650809CCEE}"/>
              </a:ext>
            </a:extLst>
          </p:cNvPr>
          <p:cNvSpPr>
            <a:spLocks noChangeAspect="1"/>
          </p:cNvSpPr>
          <p:nvPr/>
        </p:nvSpPr>
        <p:spPr>
          <a:xfrm>
            <a:off x="1832911" y="5174997"/>
            <a:ext cx="1002374" cy="10023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pl-PL"/>
            </a:defPPr>
          </a:lstStyle>
          <a:p>
            <a:pPr algn="ctr" rtl="0"/>
            <a:r>
              <a:rPr lang="pl-PL" sz="1100" spc="-40" dirty="0" err="1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Wypoży-czenie</a:t>
            </a:r>
            <a:r>
              <a:rPr lang="pl-PL" sz="1100" spc="-4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samochodu</a:t>
            </a:r>
          </a:p>
        </p:txBody>
      </p:sp>
      <p:sp>
        <p:nvSpPr>
          <p:cNvPr id="36" name="Owal 35" descr="kształt owalny">
            <a:extLst>
              <a:ext uri="{FF2B5EF4-FFF2-40B4-BE49-F238E27FC236}">
                <a16:creationId xmlns:a16="http://schemas.microsoft.com/office/drawing/2014/main" id="{5E955AE7-4056-2047-B369-89376D6640C0}"/>
              </a:ext>
            </a:extLst>
          </p:cNvPr>
          <p:cNvSpPr>
            <a:spLocks noChangeAspect="1"/>
          </p:cNvSpPr>
          <p:nvPr/>
        </p:nvSpPr>
        <p:spPr>
          <a:xfrm>
            <a:off x="2356297" y="3878939"/>
            <a:ext cx="1078133" cy="107813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Loty</a:t>
            </a:r>
          </a:p>
        </p:txBody>
      </p:sp>
      <p:sp>
        <p:nvSpPr>
          <p:cNvPr id="37" name="Owal 36" descr="kształt owalny">
            <a:extLst>
              <a:ext uri="{FF2B5EF4-FFF2-40B4-BE49-F238E27FC236}">
                <a16:creationId xmlns:a16="http://schemas.microsoft.com/office/drawing/2014/main" id="{B3F8555D-CB6E-2844-BFD7-0286B672D707}"/>
              </a:ext>
            </a:extLst>
          </p:cNvPr>
          <p:cNvSpPr>
            <a:spLocks noChangeAspect="1"/>
          </p:cNvSpPr>
          <p:nvPr/>
        </p:nvSpPr>
        <p:spPr>
          <a:xfrm>
            <a:off x="9785406" y="4131394"/>
            <a:ext cx="1063259" cy="106325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Wyjmij</a:t>
            </a:r>
          </a:p>
        </p:txBody>
      </p:sp>
      <p:sp>
        <p:nvSpPr>
          <p:cNvPr id="38" name="Owal 37" descr="kształt owalny">
            <a:extLst>
              <a:ext uri="{FF2B5EF4-FFF2-40B4-BE49-F238E27FC236}">
                <a16:creationId xmlns:a16="http://schemas.microsoft.com/office/drawing/2014/main" id="{D66AFE90-EB93-FC49-BFC9-C8F420C586E9}"/>
              </a:ext>
            </a:extLst>
          </p:cNvPr>
          <p:cNvSpPr>
            <a:spLocks noChangeAspect="1"/>
          </p:cNvSpPr>
          <p:nvPr/>
        </p:nvSpPr>
        <p:spPr>
          <a:xfrm>
            <a:off x="8440027" y="5194653"/>
            <a:ext cx="1232738" cy="12327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pl-PL"/>
            </a:defPPr>
          </a:lstStyle>
          <a:p>
            <a:pPr algn="ctr" rtl="0"/>
            <a:r>
              <a:rPr lang="pl-PL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Lista artykułów spożywczych</a:t>
            </a:r>
          </a:p>
        </p:txBody>
      </p:sp>
      <p:sp>
        <p:nvSpPr>
          <p:cNvPr id="42" name="Owal 41" descr="kształt owalny">
            <a:extLst>
              <a:ext uri="{FF2B5EF4-FFF2-40B4-BE49-F238E27FC236}">
                <a16:creationId xmlns:a16="http://schemas.microsoft.com/office/drawing/2014/main" id="{DFFA2471-0261-6F43-B090-962BEAD73189}"/>
              </a:ext>
            </a:extLst>
          </p:cNvPr>
          <p:cNvSpPr>
            <a:spLocks noChangeAspect="1"/>
          </p:cNvSpPr>
          <p:nvPr/>
        </p:nvSpPr>
        <p:spPr>
          <a:xfrm>
            <a:off x="10278459" y="2601368"/>
            <a:ext cx="1047281" cy="1047281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pl-PL"/>
            </a:defPPr>
          </a:lstStyle>
          <a:p>
            <a:pPr algn="ctr" rtl="0"/>
            <a:r>
              <a:rPr lang="pl-PL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Surfowanie</a:t>
            </a:r>
          </a:p>
        </p:txBody>
      </p:sp>
      <p:sp>
        <p:nvSpPr>
          <p:cNvPr id="43" name="Owal 42" descr="kształt owalny">
            <a:extLst>
              <a:ext uri="{FF2B5EF4-FFF2-40B4-BE49-F238E27FC236}">
                <a16:creationId xmlns:a16="http://schemas.microsoft.com/office/drawing/2014/main" id="{E6AE1701-8A12-5748-8A0E-34D25955041F}"/>
              </a:ext>
            </a:extLst>
          </p:cNvPr>
          <p:cNvSpPr>
            <a:spLocks noChangeAspect="1"/>
          </p:cNvSpPr>
          <p:nvPr/>
        </p:nvSpPr>
        <p:spPr>
          <a:xfrm>
            <a:off x="9267398" y="1453550"/>
            <a:ext cx="1187200" cy="118720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pl-PL"/>
            </a:defPPr>
          </a:lstStyle>
          <a:p>
            <a:pPr algn="ctr" rtl="0"/>
            <a:r>
              <a:rPr lang="pl-PL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Fajka do nurkowania</a:t>
            </a:r>
          </a:p>
        </p:txBody>
      </p:sp>
      <p:grpSp>
        <p:nvGrpSpPr>
          <p:cNvPr id="46" name="Grupa 45" descr="kształt owalny">
            <a:extLst>
              <a:ext uri="{FF2B5EF4-FFF2-40B4-BE49-F238E27FC236}">
                <a16:creationId xmlns:a16="http://schemas.microsoft.com/office/drawing/2014/main" id="{2A46F5F6-260C-C441-8452-090543369D10}"/>
              </a:ext>
            </a:extLst>
          </p:cNvPr>
          <p:cNvGrpSpPr>
            <a:grpSpLocks noChangeAspect="1"/>
          </p:cNvGrpSpPr>
          <p:nvPr/>
        </p:nvGrpSpPr>
        <p:grpSpPr>
          <a:xfrm>
            <a:off x="7004081" y="4116003"/>
            <a:ext cx="1371600" cy="1371600"/>
            <a:chOff x="7086652" y="4344655"/>
            <a:chExt cx="1078992" cy="1078993"/>
          </a:xfrm>
        </p:grpSpPr>
        <p:sp>
          <p:nvSpPr>
            <p:cNvPr id="40" name="Owal 39">
              <a:extLst>
                <a:ext uri="{FF2B5EF4-FFF2-40B4-BE49-F238E27FC236}">
                  <a16:creationId xmlns:a16="http://schemas.microsoft.com/office/drawing/2014/main" id="{1551440A-38A1-CF46-BC56-9717612E7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6652" y="4344655"/>
              <a:ext cx="1078992" cy="1078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pic>
          <p:nvPicPr>
            <p:cNvPr id="45" name="Grafika 44" descr="Noga kurczaka z pełnym wypełnieniem">
              <a:extLst>
                <a:ext uri="{FF2B5EF4-FFF2-40B4-BE49-F238E27FC236}">
                  <a16:creationId xmlns:a16="http://schemas.microsoft.com/office/drawing/2014/main" id="{252CF0DA-9B01-B04E-9FFF-BCC11ED58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4508" y="4530372"/>
              <a:ext cx="707558" cy="707558"/>
            </a:xfrm>
            <a:prstGeom prst="rect">
              <a:avLst/>
            </a:prstGeom>
          </p:spPr>
        </p:pic>
      </p:grpSp>
      <p:grpSp>
        <p:nvGrpSpPr>
          <p:cNvPr id="49" name="Grupa 48" descr="kształt owalny">
            <a:extLst>
              <a:ext uri="{FF2B5EF4-FFF2-40B4-BE49-F238E27FC236}">
                <a16:creationId xmlns:a16="http://schemas.microsoft.com/office/drawing/2014/main" id="{D72B275A-B0B3-3742-AC01-802A101A6AB7}"/>
              </a:ext>
            </a:extLst>
          </p:cNvPr>
          <p:cNvGrpSpPr>
            <a:grpSpLocks noChangeAspect="1"/>
          </p:cNvGrpSpPr>
          <p:nvPr/>
        </p:nvGrpSpPr>
        <p:grpSpPr>
          <a:xfrm>
            <a:off x="7026882" y="1850134"/>
            <a:ext cx="1371600" cy="1371600"/>
            <a:chOff x="7092625" y="2061872"/>
            <a:chExt cx="1078991" cy="1078992"/>
          </a:xfrm>
        </p:grpSpPr>
        <p:sp>
          <p:nvSpPr>
            <p:cNvPr id="22" name="Owal 21">
              <a:extLst>
                <a:ext uri="{FF2B5EF4-FFF2-40B4-BE49-F238E27FC236}">
                  <a16:creationId xmlns:a16="http://schemas.microsoft.com/office/drawing/2014/main" id="{7B2B36E5-25D5-6648-A4B0-1844A83199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625" y="2061872"/>
              <a:ext cx="1078991" cy="1078992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pic>
          <p:nvPicPr>
            <p:cNvPr id="48" name="Grafika 47" descr="Maska do nurkowania z pełnym wypełnieniem">
              <a:extLst>
                <a:ext uri="{FF2B5EF4-FFF2-40B4-BE49-F238E27FC236}">
                  <a16:creationId xmlns:a16="http://schemas.microsoft.com/office/drawing/2014/main" id="{09EF273F-F791-4741-9B28-D49D79D8A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61371" y="2274480"/>
              <a:ext cx="676206" cy="676206"/>
            </a:xfrm>
            <a:prstGeom prst="rect">
              <a:avLst/>
            </a:prstGeom>
          </p:spPr>
        </p:pic>
      </p:grpSp>
      <p:grpSp>
        <p:nvGrpSpPr>
          <p:cNvPr id="52" name="Grupa 51" descr="kształt owalny">
            <a:extLst>
              <a:ext uri="{FF2B5EF4-FFF2-40B4-BE49-F238E27FC236}">
                <a16:creationId xmlns:a16="http://schemas.microsoft.com/office/drawing/2014/main" id="{55324BBE-6FC8-F642-99EB-70C5F501A335}"/>
              </a:ext>
            </a:extLst>
          </p:cNvPr>
          <p:cNvGrpSpPr>
            <a:grpSpLocks noChangeAspect="1"/>
          </p:cNvGrpSpPr>
          <p:nvPr/>
        </p:nvGrpSpPr>
        <p:grpSpPr>
          <a:xfrm>
            <a:off x="3947760" y="1850134"/>
            <a:ext cx="1371600" cy="1371600"/>
            <a:chOff x="4209356" y="2090058"/>
            <a:chExt cx="1078067" cy="1078067"/>
          </a:xfrm>
        </p:grpSpPr>
        <p:sp>
          <p:nvSpPr>
            <p:cNvPr id="19" name="Owal 18">
              <a:extLst>
                <a:ext uri="{FF2B5EF4-FFF2-40B4-BE49-F238E27FC236}">
                  <a16:creationId xmlns:a16="http://schemas.microsoft.com/office/drawing/2014/main" id="{259AF8AE-644B-F145-BE68-9CACB0EEFBD9}"/>
                </a:ext>
              </a:extLst>
            </p:cNvPr>
            <p:cNvSpPr/>
            <p:nvPr/>
          </p:nvSpPr>
          <p:spPr>
            <a:xfrm>
              <a:off x="4209356" y="2090058"/>
              <a:ext cx="1078067" cy="10780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pic>
          <p:nvPicPr>
            <p:cNvPr id="51" name="Grafika 50" descr="Dom z pełnym wypełnieniem">
              <a:extLst>
                <a:ext uri="{FF2B5EF4-FFF2-40B4-BE49-F238E27FC236}">
                  <a16:creationId xmlns:a16="http://schemas.microsoft.com/office/drawing/2014/main" id="{03791593-4209-B844-837B-3D480806B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2991" y="2244911"/>
              <a:ext cx="700008" cy="700008"/>
            </a:xfrm>
            <a:prstGeom prst="rect">
              <a:avLst/>
            </a:prstGeom>
          </p:spPr>
        </p:pic>
      </p:grpSp>
      <p:grpSp>
        <p:nvGrpSpPr>
          <p:cNvPr id="55" name="Grupa 54" descr="kształt owalny">
            <a:extLst>
              <a:ext uri="{FF2B5EF4-FFF2-40B4-BE49-F238E27FC236}">
                <a16:creationId xmlns:a16="http://schemas.microsoft.com/office/drawing/2014/main" id="{BD92CEDD-CAE4-1A45-B8D5-25D25147BCE5}"/>
              </a:ext>
            </a:extLst>
          </p:cNvPr>
          <p:cNvGrpSpPr>
            <a:grpSpLocks noChangeAspect="1"/>
          </p:cNvGrpSpPr>
          <p:nvPr/>
        </p:nvGrpSpPr>
        <p:grpSpPr>
          <a:xfrm>
            <a:off x="3970140" y="4116003"/>
            <a:ext cx="1371600" cy="1371600"/>
            <a:chOff x="4228012" y="4344657"/>
            <a:chExt cx="1078993" cy="1078993"/>
          </a:xfrm>
        </p:grpSpPr>
        <p:sp>
          <p:nvSpPr>
            <p:cNvPr id="25" name="Owal 24">
              <a:extLst>
                <a:ext uri="{FF2B5EF4-FFF2-40B4-BE49-F238E27FC236}">
                  <a16:creationId xmlns:a16="http://schemas.microsoft.com/office/drawing/2014/main" id="{ED72CC41-B639-5345-8EA2-4D63B00065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8012" y="4344657"/>
              <a:ext cx="1078993" cy="10789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pic>
          <p:nvPicPr>
            <p:cNvPr id="54" name="Grafika 53" descr="Samolot z pełnym wypełnieniem">
              <a:extLst>
                <a:ext uri="{FF2B5EF4-FFF2-40B4-BE49-F238E27FC236}">
                  <a16:creationId xmlns:a16="http://schemas.microsoft.com/office/drawing/2014/main" id="{425F2876-A213-114D-986C-A9C3ECBD8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91063" y="4496358"/>
              <a:ext cx="741572" cy="741572"/>
            </a:xfrm>
            <a:prstGeom prst="rect">
              <a:avLst/>
            </a:prstGeom>
          </p:spPr>
        </p:pic>
      </p:grpSp>
      <p:sp>
        <p:nvSpPr>
          <p:cNvPr id="57" name="Owal 56" descr="kształt owalny">
            <a:extLst>
              <a:ext uri="{FF2B5EF4-FFF2-40B4-BE49-F238E27FC236}">
                <a16:creationId xmlns:a16="http://schemas.microsoft.com/office/drawing/2014/main" id="{4E959DED-A35A-AF4E-A641-1AB03E6BE0AA}"/>
              </a:ext>
            </a:extLst>
          </p:cNvPr>
          <p:cNvSpPr>
            <a:spLocks noChangeAspect="1"/>
          </p:cNvSpPr>
          <p:nvPr/>
        </p:nvSpPr>
        <p:spPr>
          <a:xfrm>
            <a:off x="8275791" y="3140864"/>
            <a:ext cx="1179606" cy="1179606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pl-PL"/>
            </a:defPPr>
          </a:lstStyle>
          <a:p>
            <a:pPr algn="ctr" rtl="0"/>
            <a:r>
              <a:rPr lang="pl-PL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Pilnowanie wielorybów</a:t>
            </a:r>
          </a:p>
        </p:txBody>
      </p:sp>
      <p:sp>
        <p:nvSpPr>
          <p:cNvPr id="53" name="Owal 52" descr="kształt owalny">
            <a:extLst>
              <a:ext uri="{FF2B5EF4-FFF2-40B4-BE49-F238E27FC236}">
                <a16:creationId xmlns:a16="http://schemas.microsoft.com/office/drawing/2014/main" id="{B875FB20-B887-BB48-B4C8-877130C43C26}"/>
              </a:ext>
            </a:extLst>
          </p:cNvPr>
          <p:cNvSpPr>
            <a:spLocks noChangeAspect="1"/>
          </p:cNvSpPr>
          <p:nvPr/>
        </p:nvSpPr>
        <p:spPr>
          <a:xfrm>
            <a:off x="5467196" y="3039012"/>
            <a:ext cx="1371600" cy="1371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4EACDC13-7A41-1A4D-A46D-375C4ECC3359}"/>
              </a:ext>
            </a:extLst>
          </p:cNvPr>
          <p:cNvSpPr txBox="1"/>
          <p:nvPr/>
        </p:nvSpPr>
        <p:spPr>
          <a:xfrm>
            <a:off x="5467196" y="3510576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 sz="2400" b="1">
                <a:solidFill>
                  <a:schemeClr val="accent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Hawaje</a:t>
            </a:r>
          </a:p>
        </p:txBody>
      </p:sp>
    </p:spTree>
    <p:extLst>
      <p:ext uri="{BB962C8B-B14F-4D97-AF65-F5344CB8AC3E}">
        <p14:creationId xmlns:p14="http://schemas.microsoft.com/office/powerpoint/2010/main" val="51761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Łącznik prosty 86" descr="łącznik liniowy">
            <a:extLst>
              <a:ext uri="{FF2B5EF4-FFF2-40B4-BE49-F238E27FC236}">
                <a16:creationId xmlns:a16="http://schemas.microsoft.com/office/drawing/2014/main" id="{76925061-D3D9-1B45-98A9-077482598B92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932495" y="2044458"/>
            <a:ext cx="2399068" cy="442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Łącznik prosty 82" descr="łącznik liniowy">
            <a:extLst>
              <a:ext uri="{FF2B5EF4-FFF2-40B4-BE49-F238E27FC236}">
                <a16:creationId xmlns:a16="http://schemas.microsoft.com/office/drawing/2014/main" id="{B2628FAB-35BE-2246-80AA-F6D1E20F0B3B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349353" y="4957037"/>
            <a:ext cx="1947118" cy="14965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15" descr="łącznik liniowy">
            <a:extLst>
              <a:ext uri="{FF2B5EF4-FFF2-40B4-BE49-F238E27FC236}">
                <a16:creationId xmlns:a16="http://schemas.microsoft.com/office/drawing/2014/main" id="{7935F6BA-C6A8-C240-A530-F97E990D724D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7891125" y="2490553"/>
            <a:ext cx="1729618" cy="531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Łącznik prosty 64" descr="łącznik liniowy">
            <a:extLst>
              <a:ext uri="{FF2B5EF4-FFF2-40B4-BE49-F238E27FC236}">
                <a16:creationId xmlns:a16="http://schemas.microsoft.com/office/drawing/2014/main" id="{ECFA7457-61C5-3848-A36D-F181F5348DB3}"/>
              </a:ext>
            </a:extLst>
          </p:cNvPr>
          <p:cNvCxnSpPr>
            <a:cxnSpLocks/>
          </p:cNvCxnSpPr>
          <p:nvPr/>
        </p:nvCxnSpPr>
        <p:spPr>
          <a:xfrm flipH="1" flipV="1">
            <a:off x="7824209" y="2895278"/>
            <a:ext cx="1309175" cy="65974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Łącznik prosty 67" descr="łącznik liniowy">
            <a:extLst>
              <a:ext uri="{FF2B5EF4-FFF2-40B4-BE49-F238E27FC236}">
                <a16:creationId xmlns:a16="http://schemas.microsoft.com/office/drawing/2014/main" id="{9EF6B9E0-07B6-E847-BDE4-74C10B7D5F42}"/>
              </a:ext>
            </a:extLst>
          </p:cNvPr>
          <p:cNvCxnSpPr>
            <a:cxnSpLocks/>
          </p:cNvCxnSpPr>
          <p:nvPr/>
        </p:nvCxnSpPr>
        <p:spPr>
          <a:xfrm flipH="1" flipV="1">
            <a:off x="7902058" y="2741788"/>
            <a:ext cx="2352285" cy="8132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Łącznik prosty 69" descr="łącznik liniowy">
            <a:extLst>
              <a:ext uri="{FF2B5EF4-FFF2-40B4-BE49-F238E27FC236}">
                <a16:creationId xmlns:a16="http://schemas.microsoft.com/office/drawing/2014/main" id="{987AA881-15B9-2240-AA3E-F4BD2988CEB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549608" y="1707676"/>
            <a:ext cx="1979077" cy="6347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Łącznik prosty 71" descr="łącznik liniowy">
            <a:extLst>
              <a:ext uri="{FF2B5EF4-FFF2-40B4-BE49-F238E27FC236}">
                <a16:creationId xmlns:a16="http://schemas.microsoft.com/office/drawing/2014/main" id="{93D3079D-D568-0841-8EFB-53C3EDDBBF60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902058" y="1722074"/>
            <a:ext cx="2842322" cy="6608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Łącznik prosty 73" descr="łącznik liniowy">
            <a:extLst>
              <a:ext uri="{FF2B5EF4-FFF2-40B4-BE49-F238E27FC236}">
                <a16:creationId xmlns:a16="http://schemas.microsoft.com/office/drawing/2014/main" id="{149CE5D3-9626-A64A-8A80-579D4DFDCE00}"/>
              </a:ext>
            </a:extLst>
          </p:cNvPr>
          <p:cNvCxnSpPr>
            <a:cxnSpLocks/>
          </p:cNvCxnSpPr>
          <p:nvPr/>
        </p:nvCxnSpPr>
        <p:spPr>
          <a:xfrm flipH="1" flipV="1">
            <a:off x="7549608" y="2623886"/>
            <a:ext cx="3505153" cy="30388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ytuł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b="1">
                <a:latin typeface="Segoe UI Semibold" panose="020B0502040204020203" pitchFamily="34" charset="0"/>
                <a:cs typeface="Segoe UI Semibold" panose="020B0502040204020203" pitchFamily="34" charset="0"/>
              </a:rPr>
              <a:t>Przykład: </a:t>
            </a:r>
            <a:r>
              <a:rPr lang="pl-PL" b="1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Notatki z zajęć </a:t>
            </a:r>
          </a:p>
        </p:txBody>
      </p:sp>
      <p:cxnSp>
        <p:nvCxnSpPr>
          <p:cNvPr id="6" name="Łącznik prosty 5" descr="łącznik liniowy">
            <a:extLst>
              <a:ext uri="{FF2B5EF4-FFF2-40B4-BE49-F238E27FC236}">
                <a16:creationId xmlns:a16="http://schemas.microsoft.com/office/drawing/2014/main" id="{795AF350-2F1B-E945-8573-911D553F3CF5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7707772" y="3120163"/>
            <a:ext cx="143087" cy="25630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Łącznik prosty 6" descr="łącznik liniowy">
            <a:extLst>
              <a:ext uri="{FF2B5EF4-FFF2-40B4-BE49-F238E27FC236}">
                <a16:creationId xmlns:a16="http://schemas.microsoft.com/office/drawing/2014/main" id="{D0A2AA75-32E9-DC4C-8815-77D866DCBFF6}"/>
              </a:ext>
            </a:extLst>
          </p:cNvPr>
          <p:cNvCxnSpPr>
            <a:cxnSpLocks/>
          </p:cNvCxnSpPr>
          <p:nvPr/>
        </p:nvCxnSpPr>
        <p:spPr>
          <a:xfrm flipH="1" flipV="1">
            <a:off x="5245858" y="2629092"/>
            <a:ext cx="885014" cy="77829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Łącznik prosty 7" descr="łącznik liniowy">
            <a:extLst>
              <a:ext uri="{FF2B5EF4-FFF2-40B4-BE49-F238E27FC236}">
                <a16:creationId xmlns:a16="http://schemas.microsoft.com/office/drawing/2014/main" id="{E810472F-C107-4F46-9ABE-4C08DDA4953E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149135" y="3916881"/>
            <a:ext cx="1023302" cy="77030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8" descr="łącznik liniowy">
            <a:extLst>
              <a:ext uri="{FF2B5EF4-FFF2-40B4-BE49-F238E27FC236}">
                <a16:creationId xmlns:a16="http://schemas.microsoft.com/office/drawing/2014/main" id="{85C48A6F-CA6A-2545-8696-9823B1D91EB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72437" y="3916881"/>
            <a:ext cx="1211934" cy="8119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Łącznik prosty 9" descr="łącznik liniowy">
            <a:extLst>
              <a:ext uri="{FF2B5EF4-FFF2-40B4-BE49-F238E27FC236}">
                <a16:creationId xmlns:a16="http://schemas.microsoft.com/office/drawing/2014/main" id="{D40CF280-E1D6-384D-A6B3-65D890B87865}"/>
              </a:ext>
            </a:extLst>
          </p:cNvPr>
          <p:cNvCxnSpPr>
            <a:cxnSpLocks/>
          </p:cNvCxnSpPr>
          <p:nvPr/>
        </p:nvCxnSpPr>
        <p:spPr>
          <a:xfrm flipH="1">
            <a:off x="6214002" y="2601368"/>
            <a:ext cx="920188" cy="8060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10" descr="łącznik liniowy">
            <a:extLst>
              <a:ext uri="{FF2B5EF4-FFF2-40B4-BE49-F238E27FC236}">
                <a16:creationId xmlns:a16="http://schemas.microsoft.com/office/drawing/2014/main" id="{1F134327-7520-7042-9E66-7B64FBB0A481}"/>
              </a:ext>
            </a:extLst>
          </p:cNvPr>
          <p:cNvCxnSpPr>
            <a:cxnSpLocks/>
          </p:cNvCxnSpPr>
          <p:nvPr/>
        </p:nvCxnSpPr>
        <p:spPr>
          <a:xfrm flipV="1">
            <a:off x="3355175" y="5113041"/>
            <a:ext cx="1016848" cy="59740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y 11" descr="łącznik liniowy">
            <a:extLst>
              <a:ext uri="{FF2B5EF4-FFF2-40B4-BE49-F238E27FC236}">
                <a16:creationId xmlns:a16="http://schemas.microsoft.com/office/drawing/2014/main" id="{B5370AFA-8A6F-5A47-8B1D-60F4F1A6365D}"/>
              </a:ext>
            </a:extLst>
          </p:cNvPr>
          <p:cNvCxnSpPr>
            <a:cxnSpLocks/>
          </p:cNvCxnSpPr>
          <p:nvPr/>
        </p:nvCxnSpPr>
        <p:spPr>
          <a:xfrm>
            <a:off x="3810687" y="4427529"/>
            <a:ext cx="601823" cy="42638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 descr="łącznik liniowy">
            <a:extLst>
              <a:ext uri="{FF2B5EF4-FFF2-40B4-BE49-F238E27FC236}">
                <a16:creationId xmlns:a16="http://schemas.microsoft.com/office/drawing/2014/main" id="{A1586BB8-58C8-4C42-BA0A-2A51DAB1CE1B}"/>
              </a:ext>
            </a:extLst>
          </p:cNvPr>
          <p:cNvCxnSpPr>
            <a:cxnSpLocks/>
          </p:cNvCxnSpPr>
          <p:nvPr/>
        </p:nvCxnSpPr>
        <p:spPr>
          <a:xfrm>
            <a:off x="3773841" y="1892000"/>
            <a:ext cx="553653" cy="40747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13" descr="łącznik liniowy">
            <a:extLst>
              <a:ext uri="{FF2B5EF4-FFF2-40B4-BE49-F238E27FC236}">
                <a16:creationId xmlns:a16="http://schemas.microsoft.com/office/drawing/2014/main" id="{196E49AD-3535-9449-9354-AC2045A00D7B}"/>
              </a:ext>
            </a:extLst>
          </p:cNvPr>
          <p:cNvCxnSpPr>
            <a:cxnSpLocks/>
          </p:cNvCxnSpPr>
          <p:nvPr/>
        </p:nvCxnSpPr>
        <p:spPr>
          <a:xfrm flipV="1">
            <a:off x="2589414" y="2639801"/>
            <a:ext cx="1759770" cy="5154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 descr="łącznik liniowy">
            <a:extLst>
              <a:ext uri="{FF2B5EF4-FFF2-40B4-BE49-F238E27FC236}">
                <a16:creationId xmlns:a16="http://schemas.microsoft.com/office/drawing/2014/main" id="{8E6832E7-C51F-3043-899E-8AFBF7495DBC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885659" y="1845555"/>
            <a:ext cx="198476" cy="17875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16" descr="łącznik liniowy">
            <a:extLst>
              <a:ext uri="{FF2B5EF4-FFF2-40B4-BE49-F238E27FC236}">
                <a16:creationId xmlns:a16="http://schemas.microsoft.com/office/drawing/2014/main" id="{8EEDE9A4-A32F-114C-90CC-F81D56CE8C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>
          <a:xfrm flipH="1" flipV="1">
            <a:off x="8042372" y="4964176"/>
            <a:ext cx="2008105" cy="4219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Łącznik prosty 17" descr="łącznik liniowy">
            <a:extLst>
              <a:ext uri="{FF2B5EF4-FFF2-40B4-BE49-F238E27FC236}">
                <a16:creationId xmlns:a16="http://schemas.microsoft.com/office/drawing/2014/main" id="{8A93F19B-7C5F-BB4F-87E0-BE3A02B4164F}"/>
              </a:ext>
            </a:extLst>
          </p:cNvPr>
          <p:cNvCxnSpPr>
            <a:cxnSpLocks/>
          </p:cNvCxnSpPr>
          <p:nvPr/>
        </p:nvCxnSpPr>
        <p:spPr>
          <a:xfrm flipH="1" flipV="1">
            <a:off x="7961207" y="5139136"/>
            <a:ext cx="343815" cy="42459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66BE6B83-3C07-7945-9430-0E7700DF949C}"/>
              </a:ext>
            </a:extLst>
          </p:cNvPr>
          <p:cNvSpPr txBox="1"/>
          <p:nvPr/>
        </p:nvSpPr>
        <p:spPr>
          <a:xfrm>
            <a:off x="4216908" y="1334177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/>
              <a:t>Słońce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29B9F4AB-C644-F148-8F05-2940F9FDAF34}"/>
              </a:ext>
            </a:extLst>
          </p:cNvPr>
          <p:cNvSpPr txBox="1"/>
          <p:nvPr/>
        </p:nvSpPr>
        <p:spPr>
          <a:xfrm>
            <a:off x="6632854" y="1321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/>
              <a:t>Planety</a:t>
            </a:r>
          </a:p>
        </p:txBody>
      </p:sp>
      <p:sp>
        <p:nvSpPr>
          <p:cNvPr id="21" name="Owal 20" descr="kształt owalny">
            <a:extLst>
              <a:ext uri="{FF2B5EF4-FFF2-40B4-BE49-F238E27FC236}">
                <a16:creationId xmlns:a16="http://schemas.microsoft.com/office/drawing/2014/main" id="{956F8A3C-F846-D545-89A6-DB991EF14847}"/>
              </a:ext>
            </a:extLst>
          </p:cNvPr>
          <p:cNvSpPr/>
          <p:nvPr/>
        </p:nvSpPr>
        <p:spPr>
          <a:xfrm>
            <a:off x="5357070" y="2897097"/>
            <a:ext cx="1630734" cy="16307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6585A1E-187C-6E4E-9A6C-5AB82449FAE0}"/>
              </a:ext>
            </a:extLst>
          </p:cNvPr>
          <p:cNvSpPr txBox="1"/>
          <p:nvPr/>
        </p:nvSpPr>
        <p:spPr>
          <a:xfrm>
            <a:off x="5357070" y="3516771"/>
            <a:ext cx="163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 sz="2000" b="1" dirty="0">
                <a:solidFill>
                  <a:schemeClr val="bg1"/>
                </a:solidFill>
              </a:rPr>
              <a:t>Przestrzeń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04FD4E51-2368-624F-AD4C-196C23217BED}"/>
              </a:ext>
            </a:extLst>
          </p:cNvPr>
          <p:cNvSpPr txBox="1"/>
          <p:nvPr/>
        </p:nvSpPr>
        <p:spPr>
          <a:xfrm>
            <a:off x="6550085" y="5684179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/>
              <a:t>Istotni astronauci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AF022601-2CBE-4B4F-8675-B08B2A40EC3B}"/>
              </a:ext>
            </a:extLst>
          </p:cNvPr>
          <p:cNvSpPr txBox="1"/>
          <p:nvPr/>
        </p:nvSpPr>
        <p:spPr>
          <a:xfrm>
            <a:off x="4301983" y="5685117"/>
            <a:ext cx="137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/>
              <a:t>Istotne gwiazdy</a:t>
            </a:r>
          </a:p>
        </p:txBody>
      </p:sp>
      <p:sp>
        <p:nvSpPr>
          <p:cNvPr id="25" name="Owal 24" descr="kształt owalny">
            <a:extLst>
              <a:ext uri="{FF2B5EF4-FFF2-40B4-BE49-F238E27FC236}">
                <a16:creationId xmlns:a16="http://schemas.microsoft.com/office/drawing/2014/main" id="{B631683E-FC9F-144E-83DF-9E9F6E2F5031}"/>
              </a:ext>
            </a:extLst>
          </p:cNvPr>
          <p:cNvSpPr>
            <a:spLocks noChangeAspect="1"/>
          </p:cNvSpPr>
          <p:nvPr/>
        </p:nvSpPr>
        <p:spPr>
          <a:xfrm>
            <a:off x="903437" y="1472027"/>
            <a:ext cx="1144863" cy="1144863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 dirty="0" err="1"/>
              <a:t>Powięk-szanie</a:t>
            </a:r>
            <a:endParaRPr lang="pl-PL" sz="1400" dirty="0"/>
          </a:p>
        </p:txBody>
      </p:sp>
      <p:sp>
        <p:nvSpPr>
          <p:cNvPr id="26" name="Owal 25" descr="kształt owalny">
            <a:extLst>
              <a:ext uri="{FF2B5EF4-FFF2-40B4-BE49-F238E27FC236}">
                <a16:creationId xmlns:a16="http://schemas.microsoft.com/office/drawing/2014/main" id="{BE8EE670-03D3-F742-97FA-62493095B063}"/>
              </a:ext>
            </a:extLst>
          </p:cNvPr>
          <p:cNvSpPr>
            <a:spLocks noChangeAspect="1"/>
          </p:cNvSpPr>
          <p:nvPr/>
        </p:nvSpPr>
        <p:spPr>
          <a:xfrm>
            <a:off x="1630262" y="2749191"/>
            <a:ext cx="1144863" cy="1144863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 dirty="0"/>
              <a:t>Coraz cieplej</a:t>
            </a:r>
          </a:p>
        </p:txBody>
      </p:sp>
      <p:sp>
        <p:nvSpPr>
          <p:cNvPr id="27" name="Owal 26" descr="kształt owalny">
            <a:extLst>
              <a:ext uri="{FF2B5EF4-FFF2-40B4-BE49-F238E27FC236}">
                <a16:creationId xmlns:a16="http://schemas.microsoft.com/office/drawing/2014/main" id="{5733DE9C-4A9D-294A-8710-BA73258531A3}"/>
              </a:ext>
            </a:extLst>
          </p:cNvPr>
          <p:cNvSpPr>
            <a:spLocks noChangeAspect="1"/>
          </p:cNvSpPr>
          <p:nvPr/>
        </p:nvSpPr>
        <p:spPr>
          <a:xfrm>
            <a:off x="1199602" y="4515707"/>
            <a:ext cx="1246859" cy="1246859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/>
              <a:t>Kanopus</a:t>
            </a:r>
          </a:p>
        </p:txBody>
      </p:sp>
      <p:sp>
        <p:nvSpPr>
          <p:cNvPr id="28" name="Owal 27" descr="kształt owalny">
            <a:extLst>
              <a:ext uri="{FF2B5EF4-FFF2-40B4-BE49-F238E27FC236}">
                <a16:creationId xmlns:a16="http://schemas.microsoft.com/office/drawing/2014/main" id="{68E15AEF-6676-2441-8654-277AA30DB66F}"/>
              </a:ext>
            </a:extLst>
          </p:cNvPr>
          <p:cNvSpPr>
            <a:spLocks noChangeAspect="1"/>
          </p:cNvSpPr>
          <p:nvPr/>
        </p:nvSpPr>
        <p:spPr>
          <a:xfrm>
            <a:off x="3100612" y="3702784"/>
            <a:ext cx="944677" cy="94467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pl-PL"/>
            </a:defPPr>
          </a:lstStyle>
          <a:p>
            <a:pPr algn="ctr" rtl="0"/>
            <a:r>
              <a:rPr lang="pl-PL" sz="1400" dirty="0"/>
              <a:t>Syriusz</a:t>
            </a:r>
          </a:p>
        </p:txBody>
      </p:sp>
      <p:sp>
        <p:nvSpPr>
          <p:cNvPr id="29" name="Owal 28" descr="kształt owalny">
            <a:extLst>
              <a:ext uri="{FF2B5EF4-FFF2-40B4-BE49-F238E27FC236}">
                <a16:creationId xmlns:a16="http://schemas.microsoft.com/office/drawing/2014/main" id="{1A8C23E3-1775-9748-BEEF-429D26665FE2}"/>
              </a:ext>
            </a:extLst>
          </p:cNvPr>
          <p:cNvSpPr>
            <a:spLocks noChangeAspect="1"/>
          </p:cNvSpPr>
          <p:nvPr/>
        </p:nvSpPr>
        <p:spPr>
          <a:xfrm>
            <a:off x="10050477" y="4890466"/>
            <a:ext cx="991221" cy="991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>
                <a:solidFill>
                  <a:schemeClr val="accent1">
                    <a:lumMod val="50000"/>
                  </a:schemeClr>
                </a:solidFill>
              </a:rPr>
              <a:t>Aldrin</a:t>
            </a:r>
          </a:p>
        </p:txBody>
      </p:sp>
      <p:sp>
        <p:nvSpPr>
          <p:cNvPr id="30" name="Owal 29" descr="kształt owalny">
            <a:extLst>
              <a:ext uri="{FF2B5EF4-FFF2-40B4-BE49-F238E27FC236}">
                <a16:creationId xmlns:a16="http://schemas.microsoft.com/office/drawing/2014/main" id="{1FABE50A-5774-5D47-8251-B637B47A1B19}"/>
              </a:ext>
            </a:extLst>
          </p:cNvPr>
          <p:cNvSpPr>
            <a:spLocks noChangeAspect="1"/>
          </p:cNvSpPr>
          <p:nvPr/>
        </p:nvSpPr>
        <p:spPr>
          <a:xfrm>
            <a:off x="8136138" y="5439807"/>
            <a:ext cx="970101" cy="9701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>
                <a:solidFill>
                  <a:schemeClr val="accent1">
                    <a:lumMod val="50000"/>
                  </a:schemeClr>
                </a:solidFill>
              </a:rPr>
              <a:t>Lovell</a:t>
            </a:r>
          </a:p>
        </p:txBody>
      </p:sp>
      <p:sp>
        <p:nvSpPr>
          <p:cNvPr id="31" name="Owal 30" descr="kształt owalny">
            <a:extLst>
              <a:ext uri="{FF2B5EF4-FFF2-40B4-BE49-F238E27FC236}">
                <a16:creationId xmlns:a16="http://schemas.microsoft.com/office/drawing/2014/main" id="{0F09FED7-713C-6B4F-9CE4-0E63450FAC30}"/>
              </a:ext>
            </a:extLst>
          </p:cNvPr>
          <p:cNvSpPr>
            <a:spLocks noChangeAspect="1"/>
          </p:cNvSpPr>
          <p:nvPr/>
        </p:nvSpPr>
        <p:spPr>
          <a:xfrm>
            <a:off x="9528685" y="1286228"/>
            <a:ext cx="842895" cy="84289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pl-PL"/>
            </a:defPPr>
          </a:lstStyle>
          <a:p>
            <a:pPr algn="ctr" rtl="0"/>
            <a:r>
              <a:rPr lang="pl-PL" sz="1400" dirty="0">
                <a:solidFill>
                  <a:schemeClr val="bg1"/>
                </a:solidFill>
              </a:rPr>
              <a:t>Ziemia</a:t>
            </a:r>
          </a:p>
        </p:txBody>
      </p:sp>
      <p:sp>
        <p:nvSpPr>
          <p:cNvPr id="32" name="Owal 31" descr="kształt owalny">
            <a:extLst>
              <a:ext uri="{FF2B5EF4-FFF2-40B4-BE49-F238E27FC236}">
                <a16:creationId xmlns:a16="http://schemas.microsoft.com/office/drawing/2014/main" id="{4F6848F3-5104-7843-8042-57CC6ADF4A35}"/>
              </a:ext>
            </a:extLst>
          </p:cNvPr>
          <p:cNvSpPr>
            <a:spLocks noChangeAspect="1"/>
          </p:cNvSpPr>
          <p:nvPr/>
        </p:nvSpPr>
        <p:spPr>
          <a:xfrm>
            <a:off x="8084135" y="1241073"/>
            <a:ext cx="1208963" cy="120896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>
                <a:solidFill>
                  <a:schemeClr val="bg1"/>
                </a:solidFill>
              </a:rPr>
              <a:t>Merkury</a:t>
            </a:r>
          </a:p>
        </p:txBody>
      </p:sp>
      <p:sp>
        <p:nvSpPr>
          <p:cNvPr id="45" name="Owal 44" descr="kształt owalny">
            <a:extLst>
              <a:ext uri="{FF2B5EF4-FFF2-40B4-BE49-F238E27FC236}">
                <a16:creationId xmlns:a16="http://schemas.microsoft.com/office/drawing/2014/main" id="{3993AA14-AE46-C947-9270-358D275885F3}"/>
              </a:ext>
            </a:extLst>
          </p:cNvPr>
          <p:cNvSpPr>
            <a:spLocks noChangeAspect="1"/>
          </p:cNvSpPr>
          <p:nvPr/>
        </p:nvSpPr>
        <p:spPr>
          <a:xfrm>
            <a:off x="7707772" y="3233383"/>
            <a:ext cx="977057" cy="977057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pl-PL"/>
            </a:defPPr>
          </a:lstStyle>
          <a:p>
            <a:pPr algn="ctr" rtl="0"/>
            <a:r>
              <a:rPr lang="pl-PL" sz="1400" dirty="0">
                <a:solidFill>
                  <a:schemeClr val="bg1"/>
                </a:solidFill>
              </a:rPr>
              <a:t>Wenus</a:t>
            </a:r>
          </a:p>
        </p:txBody>
      </p:sp>
      <p:grpSp>
        <p:nvGrpSpPr>
          <p:cNvPr id="48" name="Grupa 47" descr="kształt owalny">
            <a:extLst>
              <a:ext uri="{FF2B5EF4-FFF2-40B4-BE49-F238E27FC236}">
                <a16:creationId xmlns:a16="http://schemas.microsoft.com/office/drawing/2014/main" id="{544D7D4D-E80E-C147-8F0C-AF41C5E1AF5B}"/>
              </a:ext>
            </a:extLst>
          </p:cNvPr>
          <p:cNvGrpSpPr>
            <a:grpSpLocks noChangeAspect="1"/>
          </p:cNvGrpSpPr>
          <p:nvPr/>
        </p:nvGrpSpPr>
        <p:grpSpPr>
          <a:xfrm>
            <a:off x="4331563" y="1801543"/>
            <a:ext cx="1371600" cy="1371600"/>
            <a:chOff x="4209356" y="2090058"/>
            <a:chExt cx="1078067" cy="1078067"/>
          </a:xfrm>
        </p:grpSpPr>
        <p:sp>
          <p:nvSpPr>
            <p:cNvPr id="40" name="Owal 39">
              <a:extLst>
                <a:ext uri="{FF2B5EF4-FFF2-40B4-BE49-F238E27FC236}">
                  <a16:creationId xmlns:a16="http://schemas.microsoft.com/office/drawing/2014/main" id="{8C183591-DB12-9F42-ABC2-748C841ED49D}"/>
                </a:ext>
              </a:extLst>
            </p:cNvPr>
            <p:cNvSpPr/>
            <p:nvPr/>
          </p:nvSpPr>
          <p:spPr>
            <a:xfrm>
              <a:off x="4209356" y="2090058"/>
              <a:ext cx="1078067" cy="107806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pic>
          <p:nvPicPr>
            <p:cNvPr id="47" name="Grafika 46" descr="Słońce z pełnym wypełnieniem">
              <a:extLst>
                <a:ext uri="{FF2B5EF4-FFF2-40B4-BE49-F238E27FC236}">
                  <a16:creationId xmlns:a16="http://schemas.microsoft.com/office/drawing/2014/main" id="{59681C2C-6866-4E4A-9FA8-A57C53A06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91402" y="2265148"/>
              <a:ext cx="703594" cy="703594"/>
            </a:xfrm>
            <a:prstGeom prst="rect">
              <a:avLst/>
            </a:prstGeom>
          </p:spPr>
        </p:pic>
      </p:grpSp>
      <p:grpSp>
        <p:nvGrpSpPr>
          <p:cNvPr id="51" name="Grupa 50" descr="kształt owalny">
            <a:extLst>
              <a:ext uri="{FF2B5EF4-FFF2-40B4-BE49-F238E27FC236}">
                <a16:creationId xmlns:a16="http://schemas.microsoft.com/office/drawing/2014/main" id="{563F42E5-B863-FE46-AE56-94C7E517A1C2}"/>
              </a:ext>
            </a:extLst>
          </p:cNvPr>
          <p:cNvGrpSpPr>
            <a:grpSpLocks noChangeAspect="1"/>
          </p:cNvGrpSpPr>
          <p:nvPr/>
        </p:nvGrpSpPr>
        <p:grpSpPr>
          <a:xfrm>
            <a:off x="6701603" y="1801617"/>
            <a:ext cx="1371600" cy="1371600"/>
            <a:chOff x="7092625" y="2061872"/>
            <a:chExt cx="1078991" cy="1078992"/>
          </a:xfrm>
        </p:grpSpPr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A4DADBFE-9793-1742-AF13-26D836E79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625" y="2061872"/>
              <a:ext cx="1078991" cy="1078992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pic>
          <p:nvPicPr>
            <p:cNvPr id="50" name="Grafika 49" descr="Układ słoneczny z pełnym wypełnieniem">
              <a:extLst>
                <a:ext uri="{FF2B5EF4-FFF2-40B4-BE49-F238E27FC236}">
                  <a16:creationId xmlns:a16="http://schemas.microsoft.com/office/drawing/2014/main" id="{7794558F-E60E-544A-9D25-E8A4E683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27295" y="2203292"/>
              <a:ext cx="801086" cy="801086"/>
            </a:xfrm>
            <a:prstGeom prst="rect">
              <a:avLst/>
            </a:prstGeom>
          </p:spPr>
        </p:pic>
      </p:grpSp>
      <p:grpSp>
        <p:nvGrpSpPr>
          <p:cNvPr id="57" name="Grupa 56" descr="kształt owalny">
            <a:extLst>
              <a:ext uri="{FF2B5EF4-FFF2-40B4-BE49-F238E27FC236}">
                <a16:creationId xmlns:a16="http://schemas.microsoft.com/office/drawing/2014/main" id="{FD1BD13D-975E-A04F-863B-5ABED15EAF90}"/>
              </a:ext>
            </a:extLst>
          </p:cNvPr>
          <p:cNvGrpSpPr>
            <a:grpSpLocks noChangeAspect="1"/>
          </p:cNvGrpSpPr>
          <p:nvPr/>
        </p:nvGrpSpPr>
        <p:grpSpPr>
          <a:xfrm>
            <a:off x="6670772" y="4278376"/>
            <a:ext cx="1371600" cy="1371600"/>
            <a:chOff x="7086652" y="4344655"/>
            <a:chExt cx="1078992" cy="1078993"/>
          </a:xfrm>
        </p:grpSpPr>
        <p:sp>
          <p:nvSpPr>
            <p:cNvPr id="34" name="Owal 33">
              <a:extLst>
                <a:ext uri="{FF2B5EF4-FFF2-40B4-BE49-F238E27FC236}">
                  <a16:creationId xmlns:a16="http://schemas.microsoft.com/office/drawing/2014/main" id="{0D36AB71-2229-F34E-84DA-D433C2A2E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6652" y="4344655"/>
              <a:ext cx="1078992" cy="107899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pic>
          <p:nvPicPr>
            <p:cNvPr id="56" name="Grafika 55" descr="Astronauta z pełnym wypełnieniem">
              <a:extLst>
                <a:ext uri="{FF2B5EF4-FFF2-40B4-BE49-F238E27FC236}">
                  <a16:creationId xmlns:a16="http://schemas.microsoft.com/office/drawing/2014/main" id="{CA977E15-0EB4-FF42-90CD-332C185D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10924" y="4578172"/>
              <a:ext cx="637811" cy="637811"/>
            </a:xfrm>
            <a:prstGeom prst="rect">
              <a:avLst/>
            </a:prstGeom>
          </p:spPr>
        </p:pic>
      </p:grpSp>
      <p:sp>
        <p:nvSpPr>
          <p:cNvPr id="59" name="Owal 58" descr="kształt owalny">
            <a:extLst>
              <a:ext uri="{FF2B5EF4-FFF2-40B4-BE49-F238E27FC236}">
                <a16:creationId xmlns:a16="http://schemas.microsoft.com/office/drawing/2014/main" id="{474E1A03-6451-B041-863C-C09218E38C79}"/>
              </a:ext>
            </a:extLst>
          </p:cNvPr>
          <p:cNvSpPr>
            <a:spLocks noChangeAspect="1"/>
          </p:cNvSpPr>
          <p:nvPr/>
        </p:nvSpPr>
        <p:spPr>
          <a:xfrm>
            <a:off x="10744380" y="1213305"/>
            <a:ext cx="1017538" cy="101753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>
                <a:solidFill>
                  <a:schemeClr val="bg1"/>
                </a:solidFill>
              </a:rPr>
              <a:t>Jowisz</a:t>
            </a:r>
          </a:p>
        </p:txBody>
      </p:sp>
      <p:sp>
        <p:nvSpPr>
          <p:cNvPr id="60" name="Owal 59" descr="kształt owalny">
            <a:extLst>
              <a:ext uri="{FF2B5EF4-FFF2-40B4-BE49-F238E27FC236}">
                <a16:creationId xmlns:a16="http://schemas.microsoft.com/office/drawing/2014/main" id="{25E00AF1-C98C-C145-847E-A786C7217465}"/>
              </a:ext>
            </a:extLst>
          </p:cNvPr>
          <p:cNvSpPr>
            <a:spLocks noChangeAspect="1"/>
          </p:cNvSpPr>
          <p:nvPr/>
        </p:nvSpPr>
        <p:spPr>
          <a:xfrm>
            <a:off x="8722818" y="3469219"/>
            <a:ext cx="1046488" cy="104648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>
                <a:solidFill>
                  <a:schemeClr val="bg1"/>
                </a:solidFill>
              </a:rPr>
              <a:t>Uran</a:t>
            </a:r>
          </a:p>
        </p:txBody>
      </p:sp>
      <p:sp>
        <p:nvSpPr>
          <p:cNvPr id="61" name="Owal 60" descr="kształt owalny">
            <a:extLst>
              <a:ext uri="{FF2B5EF4-FFF2-40B4-BE49-F238E27FC236}">
                <a16:creationId xmlns:a16="http://schemas.microsoft.com/office/drawing/2014/main" id="{BDEBCCBB-9554-7143-AB7C-F426BFD9DF02}"/>
              </a:ext>
            </a:extLst>
          </p:cNvPr>
          <p:cNvSpPr>
            <a:spLocks noChangeAspect="1"/>
          </p:cNvSpPr>
          <p:nvPr/>
        </p:nvSpPr>
        <p:spPr>
          <a:xfrm>
            <a:off x="9480687" y="2230843"/>
            <a:ext cx="851505" cy="85150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>
                <a:solidFill>
                  <a:schemeClr val="bg1"/>
                </a:solidFill>
              </a:rPr>
              <a:t>Mars</a:t>
            </a:r>
          </a:p>
        </p:txBody>
      </p:sp>
      <p:sp>
        <p:nvSpPr>
          <p:cNvPr id="62" name="Owal 61" descr="kształt owalny">
            <a:extLst>
              <a:ext uri="{FF2B5EF4-FFF2-40B4-BE49-F238E27FC236}">
                <a16:creationId xmlns:a16="http://schemas.microsoft.com/office/drawing/2014/main" id="{7F7F6DBC-9F70-1A46-B2A9-81FAF43F2F40}"/>
              </a:ext>
            </a:extLst>
          </p:cNvPr>
          <p:cNvSpPr>
            <a:spLocks noChangeAspect="1"/>
          </p:cNvSpPr>
          <p:nvPr/>
        </p:nvSpPr>
        <p:spPr>
          <a:xfrm>
            <a:off x="10828704" y="2346624"/>
            <a:ext cx="999897" cy="999897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>
                <a:solidFill>
                  <a:schemeClr val="bg1"/>
                </a:solidFill>
              </a:rPr>
              <a:t>Saturn</a:t>
            </a:r>
          </a:p>
        </p:txBody>
      </p:sp>
      <p:sp>
        <p:nvSpPr>
          <p:cNvPr id="63" name="Owal 62" descr="kształt owalny">
            <a:extLst>
              <a:ext uri="{FF2B5EF4-FFF2-40B4-BE49-F238E27FC236}">
                <a16:creationId xmlns:a16="http://schemas.microsoft.com/office/drawing/2014/main" id="{08FC59C1-D7F6-BD43-947C-950B71CF2284}"/>
              </a:ext>
            </a:extLst>
          </p:cNvPr>
          <p:cNvSpPr>
            <a:spLocks noChangeAspect="1"/>
          </p:cNvSpPr>
          <p:nvPr/>
        </p:nvSpPr>
        <p:spPr>
          <a:xfrm>
            <a:off x="9985923" y="3289453"/>
            <a:ext cx="1251595" cy="125159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>
                <a:solidFill>
                  <a:schemeClr val="bg1"/>
                </a:solidFill>
              </a:rPr>
              <a:t>Neptun</a:t>
            </a:r>
          </a:p>
        </p:txBody>
      </p:sp>
      <p:grpSp>
        <p:nvGrpSpPr>
          <p:cNvPr id="79" name="Grupa 78" descr="kształt owalny">
            <a:extLst>
              <a:ext uri="{FF2B5EF4-FFF2-40B4-BE49-F238E27FC236}">
                <a16:creationId xmlns:a16="http://schemas.microsoft.com/office/drawing/2014/main" id="{B69BB1E2-26A1-C843-930D-B3E97A37262B}"/>
              </a:ext>
            </a:extLst>
          </p:cNvPr>
          <p:cNvGrpSpPr>
            <a:grpSpLocks noChangeAspect="1"/>
          </p:cNvGrpSpPr>
          <p:nvPr/>
        </p:nvGrpSpPr>
        <p:grpSpPr>
          <a:xfrm>
            <a:off x="4296471" y="4271237"/>
            <a:ext cx="1371600" cy="1371600"/>
            <a:chOff x="4554740" y="4356949"/>
            <a:chExt cx="1078993" cy="1078993"/>
          </a:xfrm>
        </p:grpSpPr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9A318B9F-E9B1-7948-BDBB-FFB45E7B91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4740" y="4356949"/>
              <a:ext cx="1078993" cy="1078993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pic>
          <p:nvPicPr>
            <p:cNvPr id="78" name="Grafika 77" descr="Gwiazdy z pełnym wypełnieniem">
              <a:extLst>
                <a:ext uri="{FF2B5EF4-FFF2-40B4-BE49-F238E27FC236}">
                  <a16:creationId xmlns:a16="http://schemas.microsoft.com/office/drawing/2014/main" id="{33FC9DED-0713-7942-A5FB-887AB096F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61181" y="4575836"/>
              <a:ext cx="671336" cy="671336"/>
            </a:xfrm>
            <a:prstGeom prst="rect">
              <a:avLst/>
            </a:prstGeom>
          </p:spPr>
        </p:pic>
      </p:grpSp>
      <p:sp>
        <p:nvSpPr>
          <p:cNvPr id="82" name="Owal 81" descr="kształt owalny">
            <a:extLst>
              <a:ext uri="{FF2B5EF4-FFF2-40B4-BE49-F238E27FC236}">
                <a16:creationId xmlns:a16="http://schemas.microsoft.com/office/drawing/2014/main" id="{E1F016F7-978C-D840-8730-63139714F4A5}"/>
              </a:ext>
            </a:extLst>
          </p:cNvPr>
          <p:cNvSpPr>
            <a:spLocks noChangeAspect="1"/>
          </p:cNvSpPr>
          <p:nvPr/>
        </p:nvSpPr>
        <p:spPr>
          <a:xfrm>
            <a:off x="2634269" y="5345636"/>
            <a:ext cx="894316" cy="89431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pl-PL"/>
            </a:defPPr>
          </a:lstStyle>
          <a:p>
            <a:pPr algn="ctr" rtl="0"/>
            <a:r>
              <a:rPr lang="pl-PL" sz="1400" dirty="0" err="1"/>
              <a:t>Wega</a:t>
            </a:r>
            <a:endParaRPr lang="pl-PL" sz="1400" dirty="0"/>
          </a:p>
        </p:txBody>
      </p:sp>
      <p:sp>
        <p:nvSpPr>
          <p:cNvPr id="86" name="Owal 85" descr="kształt owalny">
            <a:extLst>
              <a:ext uri="{FF2B5EF4-FFF2-40B4-BE49-F238E27FC236}">
                <a16:creationId xmlns:a16="http://schemas.microsoft.com/office/drawing/2014/main" id="{CE86145E-D6FC-C044-B5CF-63C1C0BECED2}"/>
              </a:ext>
            </a:extLst>
          </p:cNvPr>
          <p:cNvSpPr>
            <a:spLocks noChangeAspect="1"/>
          </p:cNvSpPr>
          <p:nvPr/>
        </p:nvSpPr>
        <p:spPr>
          <a:xfrm>
            <a:off x="3066130" y="1345010"/>
            <a:ext cx="841556" cy="841556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/>
              <a:t>Wiek 4,6B</a:t>
            </a:r>
          </a:p>
        </p:txBody>
      </p:sp>
    </p:spTree>
    <p:extLst>
      <p:ext uri="{BB962C8B-B14F-4D97-AF65-F5344CB8AC3E}">
        <p14:creationId xmlns:p14="http://schemas.microsoft.com/office/powerpoint/2010/main" val="303690193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3461142_TF22841449_Win32.potx" id="{BBFC1795-847C-474C-8CF4-E003F5FFF030}" vid="{BB8B1098-26D3-443E-85B0-BC93ED74BB9C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44B501-5DE1-46D9-B449-400C46FE142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Mapa umysłu</Template>
  <TotalTime>94</TotalTime>
  <Words>540</Words>
  <Application>Microsoft Office PowerPoint</Application>
  <PresentationFormat>Widescreen</PresentationFormat>
  <Paragraphs>117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Posterama</vt:lpstr>
      <vt:lpstr>Segoe UI</vt:lpstr>
      <vt:lpstr>Segoe UI Semibold</vt:lpstr>
      <vt:lpstr>Söhne</vt:lpstr>
      <vt:lpstr>Motyw pakietu Office</vt:lpstr>
      <vt:lpstr>Analyzing the StackOverflow2013 Database from 2008 to 2013</vt:lpstr>
      <vt:lpstr>Steps</vt:lpstr>
      <vt:lpstr>Tworzenie mapy umysłu</vt:lpstr>
      <vt:lpstr>Wypróbuj!</vt:lpstr>
      <vt:lpstr>Przykład: Prezentacja konferencji</vt:lpstr>
      <vt:lpstr>Przykład: Planowanie urlopu </vt:lpstr>
      <vt:lpstr>Przykład: Notatki z zajęć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StackOverflow2013 Database from 2008 to 2013</dc:title>
  <dc:creator>Piotr Ślusarczyk</dc:creator>
  <cp:lastModifiedBy>Piotr Ślusarczyk</cp:lastModifiedBy>
  <cp:revision>9</cp:revision>
  <dcterms:created xsi:type="dcterms:W3CDTF">2023-12-25T10:46:21Z</dcterms:created>
  <dcterms:modified xsi:type="dcterms:W3CDTF">2023-12-25T12:32:54Z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