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9" r:id="rId5"/>
    <p:sldId id="267" r:id="rId6"/>
    <p:sldId id="262" r:id="rId7"/>
    <p:sldId id="268" r:id="rId8"/>
    <p:sldId id="266" r:id="rId9"/>
    <p:sldId id="270" r:id="rId10"/>
    <p:sldId id="273" r:id="rId11"/>
    <p:sldId id="271" r:id="rId12"/>
    <p:sldId id="275" r:id="rId13"/>
    <p:sldId id="274" r:id="rId14"/>
    <p:sldId id="277" r:id="rId15"/>
    <p:sldId id="278" r:id="rId16"/>
    <p:sldId id="279" r:id="rId17"/>
    <p:sldId id="276" r:id="rId18"/>
    <p:sldId id="265" r:id="rId19"/>
    <p:sldId id="272" r:id="rId20"/>
    <p:sldId id="264" r:id="rId21"/>
    <p:sldId id="263" r:id="rId22"/>
  </p:sldIdLst>
  <p:sldSz cx="12192000" cy="6858000"/>
  <p:notesSz cx="6858000" cy="9144000"/>
  <p:defaultTextStyle>
    <a:defPPr rtl="0">
      <a:defRPr lang="pl-PL"/>
    </a:defPPr>
    <a:lvl1pPr marL="0" algn="l" defTabSz="914400" rtl="0" eaLnBrk="1" latinLnBrk="0" hangingPunct="1">
      <a:defRPr lang="pl-PL" sz="1800" kern="1200">
        <a:solidFill>
          <a:schemeClr val="tx1"/>
        </a:solidFill>
        <a:latin typeface="+mn-lt"/>
        <a:ea typeface="+mn-ea"/>
        <a:cs typeface="+mn-cs"/>
      </a:defRPr>
    </a:lvl1pPr>
    <a:lvl2pPr marL="457200" algn="l" defTabSz="914400" rtl="0" eaLnBrk="1" latinLnBrk="0" hangingPunct="1">
      <a:defRPr lang="pl-PL" sz="1800" kern="1200">
        <a:solidFill>
          <a:schemeClr val="tx1"/>
        </a:solidFill>
        <a:latin typeface="+mn-lt"/>
        <a:ea typeface="+mn-ea"/>
        <a:cs typeface="+mn-cs"/>
      </a:defRPr>
    </a:lvl2pPr>
    <a:lvl3pPr marL="914400" algn="l" defTabSz="914400" rtl="0" eaLnBrk="1" latinLnBrk="0" hangingPunct="1">
      <a:defRPr lang="pl-PL" sz="1800" kern="1200">
        <a:solidFill>
          <a:schemeClr val="tx1"/>
        </a:solidFill>
        <a:latin typeface="+mn-lt"/>
        <a:ea typeface="+mn-ea"/>
        <a:cs typeface="+mn-cs"/>
      </a:defRPr>
    </a:lvl3pPr>
    <a:lvl4pPr marL="1371600" algn="l" defTabSz="914400" rtl="0" eaLnBrk="1" latinLnBrk="0" hangingPunct="1">
      <a:defRPr lang="pl-PL" sz="1800" kern="1200">
        <a:solidFill>
          <a:schemeClr val="tx1"/>
        </a:solidFill>
        <a:latin typeface="+mn-lt"/>
        <a:ea typeface="+mn-ea"/>
        <a:cs typeface="+mn-cs"/>
      </a:defRPr>
    </a:lvl4pPr>
    <a:lvl5pPr marL="1828800" algn="l" defTabSz="914400" rtl="0" eaLnBrk="1" latinLnBrk="0" hangingPunct="1">
      <a:defRPr lang="pl-PL" sz="1800" kern="1200">
        <a:solidFill>
          <a:schemeClr val="tx1"/>
        </a:solidFill>
        <a:latin typeface="+mn-lt"/>
        <a:ea typeface="+mn-ea"/>
        <a:cs typeface="+mn-cs"/>
      </a:defRPr>
    </a:lvl5pPr>
    <a:lvl6pPr marL="2286000" algn="l" defTabSz="914400" rtl="0" eaLnBrk="1" latinLnBrk="0" hangingPunct="1">
      <a:defRPr lang="pl-PL" sz="1800" kern="1200">
        <a:solidFill>
          <a:schemeClr val="tx1"/>
        </a:solidFill>
        <a:latin typeface="+mn-lt"/>
        <a:ea typeface="+mn-ea"/>
        <a:cs typeface="+mn-cs"/>
      </a:defRPr>
    </a:lvl6pPr>
    <a:lvl7pPr marL="2743200" algn="l" defTabSz="914400" rtl="0" eaLnBrk="1" latinLnBrk="0" hangingPunct="1">
      <a:defRPr lang="pl-PL" sz="1800" kern="1200">
        <a:solidFill>
          <a:schemeClr val="tx1"/>
        </a:solidFill>
        <a:latin typeface="+mn-lt"/>
        <a:ea typeface="+mn-ea"/>
        <a:cs typeface="+mn-cs"/>
      </a:defRPr>
    </a:lvl7pPr>
    <a:lvl8pPr marL="3200400" algn="l" defTabSz="914400" rtl="0" eaLnBrk="1" latinLnBrk="0" hangingPunct="1">
      <a:defRPr lang="pl-PL" sz="1800" kern="1200">
        <a:solidFill>
          <a:schemeClr val="tx1"/>
        </a:solidFill>
        <a:latin typeface="+mn-lt"/>
        <a:ea typeface="+mn-ea"/>
        <a:cs typeface="+mn-cs"/>
      </a:defRPr>
    </a:lvl8pPr>
    <a:lvl9pPr marL="3657600" algn="l" defTabSz="914400" rtl="0" eaLnBrk="1" latinLnBrk="0" hangingPunct="1">
      <a:defRPr lang="pl-PL"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7006" autoAdjust="0"/>
    <p:restoredTop sz="94692"/>
  </p:normalViewPr>
  <p:slideViewPr>
    <p:cSldViewPr snapToGrid="0" snapToObjects="1">
      <p:cViewPr>
        <p:scale>
          <a:sx n="150" d="100"/>
          <a:sy n="150" d="100"/>
        </p:scale>
        <p:origin x="552" y="40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124" d="100"/>
          <a:sy n="124" d="100"/>
        </p:scale>
        <p:origin x="4960" y="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rtlCol="0"/>
        <a:lstStyle/>
        <a:p>
          <a:pPr rtl="0"/>
          <a:endParaRPr lang="en-US"/>
        </a:p>
      </dgm:t>
    </dgm:pt>
    <dgm:pt modelId="{4259F840-24E7-476F-9F30-482E46395856}">
      <dgm:prSet phldrT="[Text]"/>
      <dgm:spPr>
        <a:solidFill>
          <a:schemeClr val="accent1"/>
        </a:solidFill>
        <a:ln>
          <a:solidFill>
            <a:schemeClr val="accent1"/>
          </a:solidFill>
        </a:ln>
      </dgm:spPr>
      <dgm:t>
        <a:bodyPr rtlCol="0"/>
        <a:lstStyle/>
        <a:p>
          <a:pPr rtl="0"/>
          <a:r>
            <a:rPr lang="pl-PL" noProof="0" dirty="0"/>
            <a:t>Database </a:t>
          </a:r>
          <a:r>
            <a:rPr lang="pl-PL" noProof="0" dirty="0" err="1"/>
            <a:t>Attachment</a:t>
          </a:r>
          <a:endParaRPr lang="pl-PL" noProof="0" dirty="0"/>
        </a:p>
      </dgm:t>
    </dgm:pt>
    <dgm:pt modelId="{FCE8068D-7E50-4749-A8D0-ADEDAC5637B3}" type="parTrans" cxnId="{42EE41D1-3C16-4937-BB38-B076896C09A0}">
      <dgm:prSet/>
      <dgm:spPr/>
      <dgm:t>
        <a:bodyPr rtlCol="0"/>
        <a:lstStyle/>
        <a:p>
          <a:pPr rtl="0"/>
          <a:endParaRPr lang="pl-PL" noProof="0" dirty="0"/>
        </a:p>
      </dgm:t>
    </dgm:pt>
    <dgm:pt modelId="{DCC444A4-F20A-48F5-A61E-47BFFF185A57}" type="sibTrans" cxnId="{42EE41D1-3C16-4937-BB38-B076896C09A0}">
      <dgm:prSet/>
      <dgm:spPr/>
      <dgm:t>
        <a:bodyPr rtlCol="0"/>
        <a:lstStyle/>
        <a:p>
          <a:pPr rtl="0"/>
          <a:endParaRPr lang="pl-PL" noProof="0" dirty="0"/>
        </a:p>
      </dgm:t>
    </dgm:pt>
    <dgm:pt modelId="{B54C8F6C-BE1E-4EAB-B7A0-48DE01FFAA36}">
      <dgm:prSet phldrT="[Text]"/>
      <dgm:spPr/>
      <dgm:t>
        <a:bodyPr rtlCol="0"/>
        <a:lstStyle/>
        <a:p>
          <a:pPr rtl="0"/>
          <a:r>
            <a:rPr lang="en-US" b="1" i="0" u="none" noProof="0" dirty="0"/>
            <a:t>Step 1</a:t>
          </a:r>
        </a:p>
        <a:p>
          <a:pPr rtl="0"/>
          <a:r>
            <a:rPr lang="en-US" b="0" i="0" u="none" noProof="0" dirty="0"/>
            <a:t>Downloading the Database, Connecting to SQL Server</a:t>
          </a:r>
          <a:endParaRPr lang="pl-PL" noProof="0" dirty="0"/>
        </a:p>
      </dgm:t>
    </dgm:pt>
    <dgm:pt modelId="{8DE7CD45-B7C0-432E-B819-6A7D97E31315}" type="parTrans" cxnId="{770CA1CC-3DDD-451E-AE83-A71CA570260C}">
      <dgm:prSet/>
      <dgm:spPr/>
      <dgm:t>
        <a:bodyPr rtlCol="0"/>
        <a:lstStyle/>
        <a:p>
          <a:pPr rtl="0"/>
          <a:endParaRPr lang="pl-PL" noProof="0" dirty="0"/>
        </a:p>
      </dgm:t>
    </dgm:pt>
    <dgm:pt modelId="{C33B8BEF-A818-4A2F-A99A-E2B29895E184}" type="sibTrans" cxnId="{770CA1CC-3DDD-451E-AE83-A71CA570260C}">
      <dgm:prSet/>
      <dgm:spPr/>
      <dgm:t>
        <a:bodyPr rtlCol="0"/>
        <a:lstStyle/>
        <a:p>
          <a:pPr rtl="0"/>
          <a:endParaRPr lang="pl-PL" noProof="0" dirty="0"/>
        </a:p>
      </dgm:t>
    </dgm:pt>
    <dgm:pt modelId="{E4033A39-DCC4-4038-9562-AEDDBBB37A99}">
      <dgm:prSet phldrT="[Text]"/>
      <dgm:spPr>
        <a:solidFill>
          <a:schemeClr val="accent4"/>
        </a:solidFill>
        <a:ln>
          <a:solidFill>
            <a:schemeClr val="accent4"/>
          </a:solidFill>
        </a:ln>
      </dgm:spPr>
      <dgm:t>
        <a:bodyPr rtlCol="0"/>
        <a:lstStyle/>
        <a:p>
          <a:pPr rtl="0"/>
          <a:r>
            <a:rPr lang="pl-PL" b="0" i="0" dirty="0"/>
            <a:t>Data </a:t>
          </a:r>
          <a:r>
            <a:rPr lang="en-US" b="0" i="0" dirty="0"/>
            <a:t>C</a:t>
          </a:r>
          <a:r>
            <a:rPr lang="pl-PL" b="0" i="0" dirty="0" err="1"/>
            <a:t>leaning</a:t>
          </a:r>
          <a:endParaRPr lang="pl-PL" noProof="0" dirty="0"/>
        </a:p>
      </dgm:t>
    </dgm:pt>
    <dgm:pt modelId="{048EEAE6-78BA-4B00-B7BB-9C22DBB1E8F4}" type="parTrans" cxnId="{32EF2862-2950-4DF8-BEA8-CD19460CCA31}">
      <dgm:prSet/>
      <dgm:spPr/>
      <dgm:t>
        <a:bodyPr rtlCol="0"/>
        <a:lstStyle/>
        <a:p>
          <a:pPr rtl="0"/>
          <a:endParaRPr lang="pl-PL" noProof="0" dirty="0"/>
        </a:p>
      </dgm:t>
    </dgm:pt>
    <dgm:pt modelId="{80AB0E5B-0C58-465D-A545-5B21133D2849}" type="sibTrans" cxnId="{32EF2862-2950-4DF8-BEA8-CD19460CCA31}">
      <dgm:prSet/>
      <dgm:spPr/>
      <dgm:t>
        <a:bodyPr rtlCol="0"/>
        <a:lstStyle/>
        <a:p>
          <a:pPr rtl="0"/>
          <a:endParaRPr lang="pl-PL" noProof="0" dirty="0"/>
        </a:p>
      </dgm:t>
    </dgm:pt>
    <dgm:pt modelId="{A4C0B4E4-70AD-4901-9E3F-7EA25DD6DAA1}">
      <dgm:prSet phldrT="[Text]"/>
      <dgm:spPr/>
      <dgm:t>
        <a:bodyPr rtlCol="0"/>
        <a:lstStyle/>
        <a:p>
          <a:pPr rtl="0"/>
          <a:r>
            <a:rPr lang="en-US" b="1" i="0" u="none" noProof="0" dirty="0"/>
            <a:t>Step 2</a:t>
          </a:r>
        </a:p>
        <a:p>
          <a:pPr rtl="0"/>
          <a:r>
            <a:rPr lang="en-US" b="0" i="0" u="none" noProof="0" dirty="0"/>
            <a:t>Analyzing the data types, identifying problems, creating views ready to be used for conversion to CSV files.</a:t>
          </a:r>
          <a:r>
            <a:rPr lang="pl-PL" b="0" i="0" u="none" noProof="0" dirty="0"/>
            <a:t> </a:t>
          </a:r>
          <a:endParaRPr lang="pl-PL" noProof="0" dirty="0"/>
        </a:p>
      </dgm:t>
    </dgm:pt>
    <dgm:pt modelId="{701D9033-BAD3-4299-933F-A47AFDC2ECD0}" type="parTrans" cxnId="{5E74CB62-E52E-4CEE-8AA1-9812BFC0D67E}">
      <dgm:prSet/>
      <dgm:spPr/>
      <dgm:t>
        <a:bodyPr rtlCol="0"/>
        <a:lstStyle/>
        <a:p>
          <a:pPr rtl="0"/>
          <a:endParaRPr lang="pl-PL" noProof="0" dirty="0"/>
        </a:p>
      </dgm:t>
    </dgm:pt>
    <dgm:pt modelId="{657DB10D-2517-48AA-B970-6D815DBD4123}" type="sibTrans" cxnId="{5E74CB62-E52E-4CEE-8AA1-9812BFC0D67E}">
      <dgm:prSet/>
      <dgm:spPr/>
      <dgm:t>
        <a:bodyPr rtlCol="0"/>
        <a:lstStyle/>
        <a:p>
          <a:pPr rtl="0"/>
          <a:endParaRPr lang="pl-PL" noProof="0" dirty="0"/>
        </a:p>
      </dgm:t>
    </dgm:pt>
    <dgm:pt modelId="{87BF7896-20EA-4E8F-B6F4-A34EC5C9CB50}">
      <dgm:prSet phldrT="[Text]"/>
      <dgm:spPr>
        <a:solidFill>
          <a:schemeClr val="accent5"/>
        </a:solidFill>
        <a:ln>
          <a:solidFill>
            <a:schemeClr val="accent5"/>
          </a:solidFill>
        </a:ln>
      </dgm:spPr>
      <dgm:t>
        <a:bodyPr rtlCol="0"/>
        <a:lstStyle/>
        <a:p>
          <a:pPr rtl="0"/>
          <a:r>
            <a:rPr lang="en-US" noProof="0" dirty="0"/>
            <a:t>Data Transfer</a:t>
          </a:r>
          <a:endParaRPr lang="pl-PL" noProof="0" dirty="0"/>
        </a:p>
      </dgm:t>
    </dgm:pt>
    <dgm:pt modelId="{05E47BA5-F724-4AEE-9B5B-401F18E028E6}" type="parTrans" cxnId="{92330C11-C197-4512-BDA4-8D8A69AF7D1C}">
      <dgm:prSet/>
      <dgm:spPr/>
      <dgm:t>
        <a:bodyPr rtlCol="0"/>
        <a:lstStyle/>
        <a:p>
          <a:pPr rtl="0"/>
          <a:endParaRPr lang="pl-PL" noProof="0" dirty="0"/>
        </a:p>
      </dgm:t>
    </dgm:pt>
    <dgm:pt modelId="{D63CE73E-35DE-48C3-8753-7648BC953C0D}" type="sibTrans" cxnId="{92330C11-C197-4512-BDA4-8D8A69AF7D1C}">
      <dgm:prSet/>
      <dgm:spPr/>
      <dgm:t>
        <a:bodyPr rtlCol="0"/>
        <a:lstStyle/>
        <a:p>
          <a:pPr rtl="0"/>
          <a:endParaRPr lang="pl-PL" noProof="0" dirty="0"/>
        </a:p>
      </dgm:t>
    </dgm:pt>
    <dgm:pt modelId="{43CBB0A2-9D75-4264-8A30-3E8974B40658}">
      <dgm:prSet phldrT="[Text]"/>
      <dgm:spPr/>
      <dgm:t>
        <a:bodyPr rtlCol="0"/>
        <a:lstStyle/>
        <a:p>
          <a:pPr rtl="0"/>
          <a:r>
            <a:rPr lang="en-US" b="1" i="0" u="none" noProof="0" dirty="0"/>
            <a:t>Step 3</a:t>
          </a:r>
        </a:p>
        <a:p>
          <a:pPr rtl="0"/>
          <a:r>
            <a:rPr lang="en-US" b="0" i="0" u="none" noProof="0" dirty="0"/>
            <a:t>Using BCP to convert to CSV, compressing the data to reduce size, creating a Docker container with Databricks CLI, and copying to Databricks.</a:t>
          </a:r>
          <a:endParaRPr lang="pl-PL" noProof="0" dirty="0"/>
        </a:p>
      </dgm:t>
    </dgm:pt>
    <dgm:pt modelId="{F806E590-5F8E-48A1-96AC-9E738290D2ED}" type="parTrans" cxnId="{4D2DF581-8128-4440-9E51-29109DC6ED52}">
      <dgm:prSet/>
      <dgm:spPr/>
      <dgm:t>
        <a:bodyPr rtlCol="0"/>
        <a:lstStyle/>
        <a:p>
          <a:pPr rtl="0"/>
          <a:endParaRPr lang="pl-PL" noProof="0" dirty="0"/>
        </a:p>
      </dgm:t>
    </dgm:pt>
    <dgm:pt modelId="{20F77EFB-335C-4BC3-AD95-8421EDF343E6}" type="sibTrans" cxnId="{4D2DF581-8128-4440-9E51-29109DC6ED52}">
      <dgm:prSet/>
      <dgm:spPr/>
      <dgm:t>
        <a:bodyPr rtlCol="0"/>
        <a:lstStyle/>
        <a:p>
          <a:pPr rtl="0"/>
          <a:endParaRPr lang="pl-PL" noProof="0" dirty="0"/>
        </a:p>
      </dgm:t>
    </dgm:pt>
    <dgm:pt modelId="{660CF888-26B9-4DCA-B7E0-A150825288D0}">
      <dgm:prSet phldrT="[Text]"/>
      <dgm:spPr>
        <a:solidFill>
          <a:schemeClr val="accent6"/>
        </a:solidFill>
        <a:ln>
          <a:solidFill>
            <a:schemeClr val="accent6"/>
          </a:solidFill>
        </a:ln>
      </dgm:spPr>
      <dgm:t>
        <a:bodyPr rtlCol="0"/>
        <a:lstStyle/>
        <a:p>
          <a:pPr rtl="0"/>
          <a:r>
            <a:rPr lang="en-US" noProof="0" dirty="0"/>
            <a:t>Optimizing Data Storage</a:t>
          </a:r>
          <a:endParaRPr lang="pl-PL" noProof="0" dirty="0"/>
        </a:p>
      </dgm:t>
    </dgm:pt>
    <dgm:pt modelId="{C1C2508F-5620-49AF-BFC7-5EF96CC474E3}" type="parTrans" cxnId="{947C7663-DE86-43C7-B3C9-9F5928A23C68}">
      <dgm:prSet/>
      <dgm:spPr/>
      <dgm:t>
        <a:bodyPr rtlCol="0"/>
        <a:lstStyle/>
        <a:p>
          <a:pPr rtl="0"/>
          <a:endParaRPr lang="pl-PL" noProof="0" dirty="0"/>
        </a:p>
      </dgm:t>
    </dgm:pt>
    <dgm:pt modelId="{197B6A99-6CC2-49FD-8495-CB34839ABB2C}" type="sibTrans" cxnId="{947C7663-DE86-43C7-B3C9-9F5928A23C68}">
      <dgm:prSet/>
      <dgm:spPr/>
      <dgm:t>
        <a:bodyPr rtlCol="0"/>
        <a:lstStyle/>
        <a:p>
          <a:pPr rtl="0"/>
          <a:endParaRPr lang="pl-PL" noProof="0" dirty="0"/>
        </a:p>
      </dgm:t>
    </dgm:pt>
    <dgm:pt modelId="{BA1616FF-810F-45C9-9A2F-AC41CB3CC6BC}">
      <dgm:prSet phldrT="[Text]"/>
      <dgm:spPr/>
      <dgm:t>
        <a:bodyPr rtlCol="0"/>
        <a:lstStyle/>
        <a:p>
          <a:pPr rtl="0"/>
          <a:r>
            <a:rPr lang="en-US" b="1" i="0" u="none" noProof="0" dirty="0"/>
            <a:t>Step 4</a:t>
          </a:r>
        </a:p>
        <a:p>
          <a:pPr rtl="0"/>
          <a:r>
            <a:rPr lang="en-US" b="0" i="0" u="none" noProof="0" dirty="0"/>
            <a:t>In Spark, converting the compressed CSV files to Parquet files.</a:t>
          </a:r>
          <a:endParaRPr lang="pl-PL" noProof="0" dirty="0"/>
        </a:p>
      </dgm:t>
    </dgm:pt>
    <dgm:pt modelId="{9544FBF8-477A-41E1-A1AC-3D721A7822EB}" type="parTrans" cxnId="{BA5CF126-908D-4215-B2E2-AF7012301DA0}">
      <dgm:prSet/>
      <dgm:spPr/>
      <dgm:t>
        <a:bodyPr rtlCol="0"/>
        <a:lstStyle/>
        <a:p>
          <a:pPr rtl="0"/>
          <a:endParaRPr lang="pl-PL" noProof="0" dirty="0"/>
        </a:p>
      </dgm:t>
    </dgm:pt>
    <dgm:pt modelId="{6F62B292-7542-4770-A5DA-AD6E93F9642D}" type="sibTrans" cxnId="{BA5CF126-908D-4215-B2E2-AF7012301DA0}">
      <dgm:prSet/>
      <dgm:spPr/>
      <dgm:t>
        <a:bodyPr rtlCol="0"/>
        <a:lstStyle/>
        <a:p>
          <a:pPr rtl="0"/>
          <a:endParaRPr lang="pl-PL" noProof="0" dirty="0"/>
        </a:p>
      </dgm:t>
    </dgm:pt>
    <dgm:pt modelId="{97DB74B5-36C1-4083-BE16-BE9779159093}">
      <dgm:prSet phldrT="[Text]"/>
      <dgm:spPr>
        <a:solidFill>
          <a:schemeClr val="accent6">
            <a:lumMod val="75000"/>
          </a:schemeClr>
        </a:solidFill>
      </dgm:spPr>
      <dgm:t>
        <a:bodyPr rtlCol="0"/>
        <a:lstStyle/>
        <a:p>
          <a:pPr rtl="0"/>
          <a:r>
            <a:rPr lang="en-US" noProof="0" dirty="0"/>
            <a:t>Analysis</a:t>
          </a:r>
          <a:endParaRPr lang="pl-PL" noProof="0" dirty="0"/>
        </a:p>
      </dgm:t>
    </dgm:pt>
    <dgm:pt modelId="{6C1A497B-059D-41D7-B22F-7BDC6CFD947A}" type="parTrans" cxnId="{97D15D88-2DC1-4956-9B64-C442B4AE1CB3}">
      <dgm:prSet/>
      <dgm:spPr/>
      <dgm:t>
        <a:bodyPr rtlCol="0"/>
        <a:lstStyle/>
        <a:p>
          <a:pPr rtl="0"/>
          <a:endParaRPr lang="pl-PL" noProof="0" dirty="0"/>
        </a:p>
      </dgm:t>
    </dgm:pt>
    <dgm:pt modelId="{F04D9720-1E1D-4133-9C2F-A9F070591B2B}" type="sibTrans" cxnId="{97D15D88-2DC1-4956-9B64-C442B4AE1CB3}">
      <dgm:prSet/>
      <dgm:spPr/>
      <dgm:t>
        <a:bodyPr rtlCol="0"/>
        <a:lstStyle/>
        <a:p>
          <a:pPr rtl="0"/>
          <a:endParaRPr lang="pl-PL" noProof="0" dirty="0"/>
        </a:p>
      </dgm:t>
    </dgm:pt>
    <dgm:pt modelId="{B059B0DE-AE0E-408C-98A7-05AB6DD73373}">
      <dgm:prSet phldrT="[Text]"/>
      <dgm:spPr/>
      <dgm:t>
        <a:bodyPr rtlCol="0"/>
        <a:lstStyle/>
        <a:p>
          <a:pPr rtl="0"/>
          <a:r>
            <a:rPr lang="en-US" b="1" i="0" u="none" noProof="0" dirty="0"/>
            <a:t>Step 5</a:t>
          </a:r>
        </a:p>
        <a:p>
          <a:pPr rtl="0"/>
          <a:r>
            <a:rPr lang="en-US" b="0" i="0" u="none" noProof="0" dirty="0"/>
            <a:t>Analyzing data </a:t>
          </a:r>
          <a:r>
            <a:rPr lang="en-US" b="0" i="0" u="none" noProof="0"/>
            <a:t>using Scala, </a:t>
          </a:r>
          <a:r>
            <a:rPr lang="en-US" b="0" i="0" u="none" noProof="0" dirty="0"/>
            <a:t>producing charts with the Python Pandas and Matplotlib libraries.</a:t>
          </a:r>
          <a:endParaRPr lang="pl-PL" noProof="0" dirty="0"/>
        </a:p>
      </dgm:t>
    </dgm:pt>
    <dgm:pt modelId="{727AA871-1A31-445C-A336-3204D36FAC47}" type="parTrans" cxnId="{4961C5D8-87CF-431D-8E8D-857C807E64B3}">
      <dgm:prSet/>
      <dgm:spPr/>
      <dgm:t>
        <a:bodyPr rtlCol="0"/>
        <a:lstStyle/>
        <a:p>
          <a:pPr rtl="0"/>
          <a:endParaRPr lang="pl-PL" noProof="0" dirty="0"/>
        </a:p>
      </dgm:t>
    </dgm:pt>
    <dgm:pt modelId="{EB87680C-8ED2-476E-AF1D-D26D672907E1}" type="sibTrans" cxnId="{4961C5D8-87CF-431D-8E8D-857C807E64B3}">
      <dgm:prSet/>
      <dgm:spPr/>
      <dgm:t>
        <a:bodyPr rtlCol="0"/>
        <a:lstStyle/>
        <a:p>
          <a:pPr rtl="0"/>
          <a:endParaRPr lang="pl-PL" noProof="0" dirty="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1"/>
          </a:solidFill>
          <a:prstDash val="dash"/>
          <a:miter lim="800000"/>
        </a:ln>
        <a:effectLst/>
      </dgm:spPr>
    </dgm:pt>
    <dgm:pt modelId="{049FDBD0-77FE-49D1-A275-A272C8C5E426}" type="pres">
      <dgm:prSet presAssocID="{4259F840-24E7-476F-9F30-482E46395856}" presName="ConnectLineEnd1" presStyleLbl="lnNode1" presStyleIdx="0" presStyleCnt="5"/>
      <dgm:spPr>
        <a:solidFill>
          <a:schemeClr val="accent1"/>
        </a:solidFill>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4"/>
          </a:solidFill>
          <a:prstDash val="dash"/>
          <a:miter lim="800000"/>
        </a:ln>
        <a:effectLst/>
      </dgm:spPr>
    </dgm:pt>
    <dgm:pt modelId="{4797FB61-2602-4A58-81E6-6F133DB1E419}" type="pres">
      <dgm:prSet presAssocID="{E4033A39-DCC4-4038-9562-AEDDBBB37A99}" presName="ConnectLineEnd1" presStyleLbl="lnNode1" presStyleIdx="1" presStyleCnt="5"/>
      <dgm:spPr>
        <a:solidFill>
          <a:schemeClr val="accent4"/>
        </a:solidFill>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solidFill>
          <a:prstDash val="dash"/>
          <a:miter lim="800000"/>
        </a:ln>
        <a:effectLst/>
      </dgm:spPr>
    </dgm:pt>
    <dgm:pt modelId="{07CCF286-8B46-4A20-ACAC-84BA2D6EFBBC}" type="pres">
      <dgm:prSet presAssocID="{87BF7896-20EA-4E8F-B6F4-A34EC5C9CB50}" presName="ConnectLineEnd1" presStyleLbl="lnNode1" presStyleIdx="2" presStyleCnt="5"/>
      <dgm:spPr>
        <a:solidFill>
          <a:schemeClr val="accent5"/>
        </a:solidFill>
      </dgm:spPr>
    </dgm:pt>
    <dgm:pt modelId="{4624FC32-5405-42B1-B5CC-DF0659852A58}" type="pres">
      <dgm:prSet presAssocID="{87BF7896-20EA-4E8F-B6F4-A34EC5C9CB50}" presName="EmptyPane1" presStyleCnt="0"/>
      <dgm:spPr/>
    </dgm:pt>
    <dgm:pt modelId="{59F6C2B0-B773-4ADB-86AA-E3CF7680518A}" type="pres">
      <dgm:prSet presAssocID="{D63CE73E-35DE-48C3-8753-7648BC953C0D}" presName="spaceBetweenRectangles1" presStyleCnt="0"/>
      <dgm:spPr/>
    </dgm:pt>
    <dgm:pt modelId="{B0E1F84C-D563-44BC-8BD7-46D8F837902A}" type="pres">
      <dgm:prSet presAssocID="{660CF888-26B9-4DCA-B7E0-A150825288D0}" presName="composite1" presStyleCnt="0"/>
      <dgm:spPr/>
    </dgm:pt>
    <dgm:pt modelId="{AA687F1E-592A-4A16-9630-0E0C2D82BDEC}" type="pres">
      <dgm:prSet presAssocID="{660CF888-26B9-4DCA-B7E0-A150825288D0}" presName="parent1" presStyleLbl="alignNode1" presStyleIdx="3" presStyleCnt="5">
        <dgm:presLayoutVars>
          <dgm:chMax val="1"/>
          <dgm:chPref val="1"/>
          <dgm:bulletEnabled val="1"/>
        </dgm:presLayoutVars>
      </dgm:prSet>
      <dgm:spPr/>
    </dgm:pt>
    <dgm:pt modelId="{36210ACA-E081-40B5-87EC-500863B13ADD}" type="pres">
      <dgm:prSet presAssocID="{660CF888-26B9-4DCA-B7E0-A150825288D0}" presName="Childtext1" presStyleLbl="revTx" presStyleIdx="3" presStyleCnt="5">
        <dgm:presLayoutVars>
          <dgm:bulletEnabled val="1"/>
        </dgm:presLayoutVars>
      </dgm:prSet>
      <dgm:spPr/>
    </dgm:pt>
    <dgm:pt modelId="{EA3C7446-024E-4EEF-BED4-FFB1F2246CF3}" type="pres">
      <dgm:prSet presAssocID="{660CF888-26B9-4DCA-B7E0-A150825288D0}" presName="ConnectLine1" presStyleLbl="sibTrans1D1" presStyleIdx="3" presStyleCnt="5"/>
      <dgm:spPr>
        <a:noFill/>
        <a:ln w="6350" cap="flat" cmpd="sng" algn="ctr">
          <a:solidFill>
            <a:schemeClr val="accent6"/>
          </a:solidFill>
          <a:prstDash val="dash"/>
          <a:miter lim="800000"/>
        </a:ln>
        <a:effectLst/>
      </dgm:spPr>
    </dgm:pt>
    <dgm:pt modelId="{FDC60305-8FBB-44FD-9B53-CDBFE9F7FDD0}" type="pres">
      <dgm:prSet presAssocID="{660CF888-26B9-4DCA-B7E0-A150825288D0}" presName="ConnectLineEnd1" presStyleLbl="lnNode1" presStyleIdx="3" presStyleCnt="5"/>
      <dgm:spPr>
        <a:solidFill>
          <a:schemeClr val="accent6"/>
        </a:solidFill>
        <a:ln>
          <a:noFill/>
        </a:ln>
      </dgm:spPr>
    </dgm:pt>
    <dgm:pt modelId="{24F9A8F5-7105-4D28-A633-EB8EEF371211}" type="pres">
      <dgm:prSet presAssocID="{660CF888-26B9-4DCA-B7E0-A150825288D0}" presName="EmptyPane1" presStyleCnt="0"/>
      <dgm:spPr/>
    </dgm:pt>
    <dgm:pt modelId="{F1F5E13B-2672-4759-B561-13FA519AB496}" type="pres">
      <dgm:prSet presAssocID="{197B6A99-6CC2-49FD-8495-CB34839ABB2C}" presName="spaceBetweenRectangles1" presStyleCnt="0"/>
      <dgm:spPr/>
    </dgm:pt>
    <dgm:pt modelId="{03163906-36D6-4FB8-BB18-E04FA84A47A6}" type="pres">
      <dgm:prSet presAssocID="{97DB74B5-36C1-4083-BE16-BE9779159093}" presName="composite1" presStyleCnt="0"/>
      <dgm:spPr/>
    </dgm:pt>
    <dgm:pt modelId="{B54E50C8-30CD-4A49-B6D7-34D9AB2A3043}" type="pres">
      <dgm:prSet presAssocID="{97DB74B5-36C1-4083-BE16-BE9779159093}" presName="parent1" presStyleLbl="alignNode1" presStyleIdx="4" presStyleCnt="5">
        <dgm:presLayoutVars>
          <dgm:chMax val="1"/>
          <dgm:chPref val="1"/>
          <dgm:bulletEnabled val="1"/>
        </dgm:presLayoutVars>
      </dgm:prSet>
      <dgm:spPr/>
    </dgm:pt>
    <dgm:pt modelId="{9679B796-2B40-4D87-8578-52BF0C29AEB4}" type="pres">
      <dgm:prSet presAssocID="{97DB74B5-36C1-4083-BE16-BE9779159093}" presName="Childtext1" presStyleLbl="revTx" presStyleIdx="4" presStyleCnt="5">
        <dgm:presLayoutVars>
          <dgm:bulletEnabled val="1"/>
        </dgm:presLayoutVars>
      </dgm:prSet>
      <dgm:spPr/>
    </dgm:pt>
    <dgm:pt modelId="{894318B2-70C4-403D-BE3D-359CAB62002A}" type="pres">
      <dgm:prSet presAssocID="{97DB74B5-36C1-4083-BE16-BE9779159093}" presName="ConnectLine1" presStyleLbl="sibTrans1D1" presStyleIdx="4" presStyleCnt="5"/>
      <dgm:spPr>
        <a:noFill/>
        <a:ln w="6350" cap="flat" cmpd="sng" algn="ctr">
          <a:solidFill>
            <a:schemeClr val="accent6">
              <a:lumMod val="75000"/>
            </a:schemeClr>
          </a:solidFill>
          <a:prstDash val="dash"/>
          <a:miter lim="800000"/>
        </a:ln>
        <a:effectLst/>
      </dgm:spPr>
    </dgm:pt>
    <dgm:pt modelId="{C2518668-97A8-402E-BC0D-09AE8E2ABBE2}" type="pres">
      <dgm:prSet presAssocID="{97DB74B5-36C1-4083-BE16-BE9779159093}" presName="ConnectLineEnd1" presStyleLbl="lnNode1" presStyleIdx="4" presStyleCnt="5"/>
      <dgm:spPr>
        <a:solidFill>
          <a:schemeClr val="accent6">
            <a:lumMod val="75000"/>
          </a:schemeClr>
        </a:solidFill>
      </dgm:spPr>
    </dgm:pt>
    <dgm:pt modelId="{B8E1DD63-FDF0-4B15-85B7-2053E048AAC9}" type="pres">
      <dgm:prSet presAssocID="{97DB74B5-36C1-4083-BE16-BE9779159093}"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5D9B3125-79DF-4C1A-AB86-4D167E1ED6BC}" type="presOf" srcId="{B059B0DE-AE0E-408C-98A7-05AB6DD73373}" destId="{9679B796-2B40-4D87-8578-52BF0C29AEB4}" srcOrd="0" destOrd="0" presId="urn:microsoft.com/office/officeart/2016/7/layout/RoundedRectangleTimeline"/>
    <dgm:cxn modelId="{BA5CF126-908D-4215-B2E2-AF7012301DA0}" srcId="{660CF888-26B9-4DCA-B7E0-A150825288D0}" destId="{BA1616FF-810F-45C9-9A2F-AC41CB3CC6BC}" srcOrd="0" destOrd="0" parTransId="{9544FBF8-477A-41E1-A1AC-3D721A7822EB}" sibTransId="{6F62B292-7542-4770-A5DA-AD6E93F9642D}"/>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947C7663-DE86-43C7-B3C9-9F5928A23C68}" srcId="{E5B2E815-0D19-41DC-B01B-4D608769620A}" destId="{660CF888-26B9-4DCA-B7E0-A150825288D0}" srcOrd="3" destOrd="0" parTransId="{C1C2508F-5620-49AF-BFC7-5EF96CC474E3}" sibTransId="{197B6A99-6CC2-49FD-8495-CB34839ABB2C}"/>
    <dgm:cxn modelId="{B7BDCA73-65C2-4BF5-93F0-7A3D442F0CF3}" type="presOf" srcId="{BA1616FF-810F-45C9-9A2F-AC41CB3CC6BC}" destId="{36210ACA-E081-40B5-87EC-500863B13ADD}" srcOrd="0" destOrd="0" presId="urn:microsoft.com/office/officeart/2016/7/layout/RoundedRectangleTimeline"/>
    <dgm:cxn modelId="{465A5776-4A66-4B45-9D1D-8CF41D4CC45D}" type="presOf" srcId="{97DB74B5-36C1-4083-BE16-BE9779159093}" destId="{B54E50C8-30CD-4A49-B6D7-34D9AB2A3043}"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97D15D88-2DC1-4956-9B64-C442B4AE1CB3}" srcId="{E5B2E815-0D19-41DC-B01B-4D608769620A}" destId="{97DB74B5-36C1-4083-BE16-BE9779159093}" srcOrd="4" destOrd="0" parTransId="{6C1A497B-059D-41D7-B22F-7BDC6CFD947A}" sibTransId="{F04D9720-1E1D-4133-9C2F-A9F070591B2B}"/>
    <dgm:cxn modelId="{CEC8B788-971E-422E-A8E4-A00BBB2E51D9}" type="presOf" srcId="{660CF888-26B9-4DCA-B7E0-A150825288D0}" destId="{AA687F1E-592A-4A16-9630-0E0C2D82BDEC}"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CAF19795-26FD-4CD9-8E3B-7E7899F5E3D0}" type="presOf" srcId="{4259F840-24E7-476F-9F30-482E46395856}" destId="{E088D226-49D7-4C30-90DC-CA1755D98829}" srcOrd="0" destOrd="0" presId="urn:microsoft.com/office/officeart/2016/7/layout/RoundedRectangleTimeline"/>
    <dgm:cxn modelId="{AC2FC1A2-CF44-4033-8AAE-31C98C976AAD}" type="presOf" srcId="{E4033A39-DCC4-4038-9562-AEDDBBB37A99}" destId="{539615E2-3277-4D8E-8484-FF5088C8BF01}"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4961C5D8-87CF-431D-8E8D-857C807E64B3}" srcId="{97DB74B5-36C1-4083-BE16-BE9779159093}" destId="{B059B0DE-AE0E-408C-98A7-05AB6DD73373}" srcOrd="0" destOrd="0" parTransId="{727AA871-1A31-445C-A336-3204D36FAC47}" sibTransId="{EB87680C-8ED2-476E-AF1D-D26D672907E1}"/>
    <dgm:cxn modelId="{0CA390ED-20D0-4931-9ED2-39898E967B4E}" type="presOf" srcId="{43CBB0A2-9D75-4264-8A30-3E8974B40658}" destId="{80CDBBF8-C6B4-4166-87C1-DC9120CC7586}" srcOrd="0" destOrd="0" presId="urn:microsoft.com/office/officeart/2016/7/layout/RoundedRectangleTimeline"/>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74F95C78-3813-45AA-932B-C94A3B7513CB}" type="presParOf" srcId="{196C9F68-3606-4282-A4C6-4485F1280B5F}" destId="{07989479-D1A2-4D15-AA3A-B0CFFB9F91D9}" srcOrd="2"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3" destOrd="0" presId="urn:microsoft.com/office/officeart/2016/7/layout/RoundedRectangleTimeline"/>
    <dgm:cxn modelId="{46F7084B-A873-4467-94F4-3AD8C57AA15B}" type="presParOf" srcId="{196C9F68-3606-4282-A4C6-4485F1280B5F}" destId="{FB379A6E-C0F9-420B-90FC-2785E757E6AE}" srcOrd="4"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EBC6C4B1-C34F-422A-A8DD-FC2F19BCEB5C}" type="presParOf" srcId="{196C9F68-3606-4282-A4C6-4485F1280B5F}" destId="{59F6C2B0-B773-4ADB-86AA-E3CF7680518A}" srcOrd="5" destOrd="0" presId="urn:microsoft.com/office/officeart/2016/7/layout/RoundedRectangleTimeline"/>
    <dgm:cxn modelId="{B44021F9-64F2-42AF-8887-CE643D474544}" type="presParOf" srcId="{196C9F68-3606-4282-A4C6-4485F1280B5F}" destId="{B0E1F84C-D563-44BC-8BD7-46D8F837902A}" srcOrd="6" destOrd="0" presId="urn:microsoft.com/office/officeart/2016/7/layout/RoundedRectangleTimeline"/>
    <dgm:cxn modelId="{FCA62D8C-0836-470B-887D-2F5190C1E251}" type="presParOf" srcId="{B0E1F84C-D563-44BC-8BD7-46D8F837902A}" destId="{AA687F1E-592A-4A16-9630-0E0C2D82BDEC}" srcOrd="0" destOrd="0" presId="urn:microsoft.com/office/officeart/2016/7/layout/RoundedRectangleTimeline"/>
    <dgm:cxn modelId="{4C911D76-BB97-4623-868F-355DF8DF2AAB}" type="presParOf" srcId="{B0E1F84C-D563-44BC-8BD7-46D8F837902A}" destId="{36210ACA-E081-40B5-87EC-500863B13ADD}" srcOrd="1" destOrd="0" presId="urn:microsoft.com/office/officeart/2016/7/layout/RoundedRectangleTimeline"/>
    <dgm:cxn modelId="{C8C41DEA-3865-4846-8FD4-E6DFCC957E91}" type="presParOf" srcId="{B0E1F84C-D563-44BC-8BD7-46D8F837902A}" destId="{EA3C7446-024E-4EEF-BED4-FFB1F2246CF3}" srcOrd="2" destOrd="0" presId="urn:microsoft.com/office/officeart/2016/7/layout/RoundedRectangleTimeline"/>
    <dgm:cxn modelId="{22828323-B902-4F1B-89BB-C3A7000232ED}" type="presParOf" srcId="{B0E1F84C-D563-44BC-8BD7-46D8F837902A}" destId="{FDC60305-8FBB-44FD-9B53-CDBFE9F7FDD0}" srcOrd="3" destOrd="0" presId="urn:microsoft.com/office/officeart/2016/7/layout/RoundedRectangleTimeline"/>
    <dgm:cxn modelId="{1F4954B3-28D9-4959-A137-A17D9A25E472}" type="presParOf" srcId="{B0E1F84C-D563-44BC-8BD7-46D8F837902A}" destId="{24F9A8F5-7105-4D28-A633-EB8EEF371211}" srcOrd="4" destOrd="0" presId="urn:microsoft.com/office/officeart/2016/7/layout/RoundedRectangleTimeline"/>
    <dgm:cxn modelId="{E5C70CFA-FDF3-429E-9DC4-FCC0A221C639}" type="presParOf" srcId="{196C9F68-3606-4282-A4C6-4485F1280B5F}" destId="{F1F5E13B-2672-4759-B561-13FA519AB496}" srcOrd="7" destOrd="0" presId="urn:microsoft.com/office/officeart/2016/7/layout/RoundedRectangleTimeline"/>
    <dgm:cxn modelId="{2E1BA3A4-18DB-49E6-9DF9-3510522C180C}" type="presParOf" srcId="{196C9F68-3606-4282-A4C6-4485F1280B5F}" destId="{03163906-36D6-4FB8-BB18-E04FA84A47A6}" srcOrd="8" destOrd="0" presId="urn:microsoft.com/office/officeart/2016/7/layout/RoundedRectangleTimeline"/>
    <dgm:cxn modelId="{6FDBCE34-B62A-4AB3-92F1-8B57B7B1B86B}" type="presParOf" srcId="{03163906-36D6-4FB8-BB18-E04FA84A47A6}" destId="{B54E50C8-30CD-4A49-B6D7-34D9AB2A3043}" srcOrd="0" destOrd="0" presId="urn:microsoft.com/office/officeart/2016/7/layout/RoundedRectangleTimeline"/>
    <dgm:cxn modelId="{33895046-1F00-4017-9E23-59160C869AAA}" type="presParOf" srcId="{03163906-36D6-4FB8-BB18-E04FA84A47A6}" destId="{9679B796-2B40-4D87-8578-52BF0C29AEB4}" srcOrd="1" destOrd="0" presId="urn:microsoft.com/office/officeart/2016/7/layout/RoundedRectangleTimeline"/>
    <dgm:cxn modelId="{12ECDFF8-EE38-4217-84A5-B6DB76365A88}" type="presParOf" srcId="{03163906-36D6-4FB8-BB18-E04FA84A47A6}" destId="{894318B2-70C4-403D-BE3D-359CAB62002A}" srcOrd="2" destOrd="0" presId="urn:microsoft.com/office/officeart/2016/7/layout/RoundedRectangleTimeline"/>
    <dgm:cxn modelId="{DB815251-1804-4927-8D3C-488788811B42}" type="presParOf" srcId="{03163906-36D6-4FB8-BB18-E04FA84A47A6}" destId="{C2518668-97A8-402E-BC0D-09AE8E2ABBE2}" srcOrd="3" destOrd="0" presId="urn:microsoft.com/office/officeart/2016/7/layout/RoundedRectangleTimeline"/>
    <dgm:cxn modelId="{E71AA971-1AAE-4077-BE68-1019D6BC222D}" type="presParOf" srcId="{03163906-36D6-4FB8-BB18-E04FA84A47A6}" destId="{B8E1DD63-FDF0-4B15-85B7-2053E048AAC9}"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31019" y="1248365"/>
          <a:ext cx="435133" cy="1854606"/>
        </a:xfrm>
        <a:prstGeom prst="round2SameRect">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pl-PL" sz="1200" kern="1200" noProof="0" dirty="0"/>
            <a:t>Database </a:t>
          </a:r>
          <a:r>
            <a:rPr lang="pl-PL" sz="1200" kern="1200" noProof="0" dirty="0" err="1"/>
            <a:t>Attachment</a:t>
          </a:r>
          <a:endParaRPr lang="pl-PL" sz="1200" kern="1200" noProof="0" dirty="0"/>
        </a:p>
      </dsp:txBody>
      <dsp:txXfrm rot="5400000">
        <a:off x="642524" y="1979343"/>
        <a:ext cx="1833365" cy="392651"/>
      </dsp:txXfrm>
    </dsp:sp>
    <dsp:sp modelId="{45A02F84-C6CB-43F5-AEE4-3EA66C2BD25F}">
      <dsp:nvSpPr>
        <dsp:cNvPr id="0" name=""/>
        <dsp:cNvSpPr/>
      </dsp:nvSpPr>
      <dsp:spPr>
        <a:xfrm>
          <a:off x="3080"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1</a:t>
          </a:r>
        </a:p>
        <a:p>
          <a:pPr marL="0" lvl="0" indent="0" algn="ctr" defTabSz="533400" rtl="0">
            <a:lnSpc>
              <a:spcPct val="90000"/>
            </a:lnSpc>
            <a:spcBef>
              <a:spcPct val="0"/>
            </a:spcBef>
            <a:spcAft>
              <a:spcPct val="35000"/>
            </a:spcAft>
            <a:buNone/>
          </a:pPr>
          <a:r>
            <a:rPr lang="en-US" sz="1200" b="0" i="0" u="none" kern="1200" noProof="0" dirty="0"/>
            <a:t>Downloading the Database, Connecting to SQL Server</a:t>
          </a:r>
          <a:endParaRPr lang="pl-PL" sz="1200" kern="1200" noProof="0" dirty="0"/>
        </a:p>
      </dsp:txBody>
      <dsp:txXfrm>
        <a:off x="3080" y="0"/>
        <a:ext cx="3091011" cy="1522968"/>
      </dsp:txXfrm>
    </dsp:sp>
    <dsp:sp modelId="{6BA46904-CB7C-4538-BD49-D3891EF19552}">
      <dsp:nvSpPr>
        <dsp:cNvPr id="0" name=""/>
        <dsp:cNvSpPr/>
      </dsp:nvSpPr>
      <dsp:spPr>
        <a:xfrm>
          <a:off x="1548586" y="1609995"/>
          <a:ext cx="0" cy="348107"/>
        </a:xfrm>
        <a:prstGeom prst="line">
          <a:avLst/>
        </a:prstGeom>
        <a:noFill/>
        <a:ln w="635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05073" y="1522968"/>
          <a:ext cx="87026" cy="87026"/>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475889" y="1958102"/>
          <a:ext cx="1854606" cy="435133"/>
        </a:xfrm>
        <a:prstGeom prst="rect">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pl-PL" sz="1200" b="0" i="0" kern="1200" dirty="0"/>
            <a:t>Data </a:t>
          </a:r>
          <a:r>
            <a:rPr lang="en-US" sz="1200" b="0" i="0" kern="1200" dirty="0"/>
            <a:t>C</a:t>
          </a:r>
          <a:r>
            <a:rPr lang="pl-PL" sz="1200" b="0" i="0" kern="1200" dirty="0" err="1"/>
            <a:t>leaning</a:t>
          </a:r>
          <a:endParaRPr lang="pl-PL" sz="1200" kern="1200" noProof="0" dirty="0"/>
        </a:p>
      </dsp:txBody>
      <dsp:txXfrm>
        <a:off x="2475889" y="1958102"/>
        <a:ext cx="1854606" cy="435133"/>
      </dsp:txXfrm>
    </dsp:sp>
    <dsp:sp modelId="{FEBD3C2A-A340-470A-A475-AE614EA07678}">
      <dsp:nvSpPr>
        <dsp:cNvPr id="0" name=""/>
        <dsp:cNvSpPr/>
      </dsp:nvSpPr>
      <dsp:spPr>
        <a:xfrm>
          <a:off x="1857687"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en-US" sz="1200" b="1" i="0" u="none" kern="1200" noProof="0" dirty="0"/>
            <a:t>Step 2</a:t>
          </a:r>
        </a:p>
        <a:p>
          <a:pPr marL="0" lvl="0" indent="0" algn="ctr" defTabSz="533400" rtl="0">
            <a:lnSpc>
              <a:spcPct val="90000"/>
            </a:lnSpc>
            <a:spcBef>
              <a:spcPct val="0"/>
            </a:spcBef>
            <a:spcAft>
              <a:spcPct val="35000"/>
            </a:spcAft>
            <a:buNone/>
          </a:pPr>
          <a:r>
            <a:rPr lang="en-US" sz="1200" b="0" i="0" u="none" kern="1200" noProof="0" dirty="0"/>
            <a:t>Analyzing the data types, identifying problems, creating views ready to be used for conversion to CSV files.</a:t>
          </a:r>
          <a:r>
            <a:rPr lang="pl-PL" sz="1200" b="0" i="0" u="none" kern="1200" noProof="0" dirty="0"/>
            <a:t> </a:t>
          </a:r>
          <a:endParaRPr lang="pl-PL" sz="1200" kern="1200" noProof="0" dirty="0"/>
        </a:p>
      </dsp:txBody>
      <dsp:txXfrm>
        <a:off x="1857687" y="2828369"/>
        <a:ext cx="3091011" cy="1522968"/>
      </dsp:txXfrm>
    </dsp:sp>
    <dsp:sp modelId="{080474C8-0FEA-4FD1-97F1-0978CFB4A37F}">
      <dsp:nvSpPr>
        <dsp:cNvPr id="0" name=""/>
        <dsp:cNvSpPr/>
      </dsp:nvSpPr>
      <dsp:spPr>
        <a:xfrm>
          <a:off x="3403193" y="2393235"/>
          <a:ext cx="0" cy="348107"/>
        </a:xfrm>
        <a:prstGeom prst="line">
          <a:avLst/>
        </a:prstGeom>
        <a:noFill/>
        <a:ln w="6350" cap="flat" cmpd="sng" algn="ctr">
          <a:solidFill>
            <a:schemeClr val="accent4"/>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359679" y="2741342"/>
          <a:ext cx="87026" cy="87026"/>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330496" y="1958102"/>
          <a:ext cx="1854606" cy="435133"/>
        </a:xfrm>
        <a:prstGeom prst="rect">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Data Transfer</a:t>
          </a:r>
          <a:endParaRPr lang="pl-PL" sz="1200" kern="1200" noProof="0" dirty="0"/>
        </a:p>
      </dsp:txBody>
      <dsp:txXfrm>
        <a:off x="4330496" y="1958102"/>
        <a:ext cx="1854606" cy="435133"/>
      </dsp:txXfrm>
    </dsp:sp>
    <dsp:sp modelId="{80CDBBF8-C6B4-4166-87C1-DC9120CC7586}">
      <dsp:nvSpPr>
        <dsp:cNvPr id="0" name=""/>
        <dsp:cNvSpPr/>
      </dsp:nvSpPr>
      <dsp:spPr>
        <a:xfrm>
          <a:off x="3712294"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3</a:t>
          </a:r>
        </a:p>
        <a:p>
          <a:pPr marL="0" lvl="0" indent="0" algn="ctr" defTabSz="533400" rtl="0">
            <a:lnSpc>
              <a:spcPct val="90000"/>
            </a:lnSpc>
            <a:spcBef>
              <a:spcPct val="0"/>
            </a:spcBef>
            <a:spcAft>
              <a:spcPct val="35000"/>
            </a:spcAft>
            <a:buNone/>
          </a:pPr>
          <a:r>
            <a:rPr lang="en-US" sz="1200" b="0" i="0" u="none" kern="1200" noProof="0" dirty="0"/>
            <a:t>Using BCP to convert to CSV, compressing the data to reduce size, creating a Docker container with Databricks CLI, and copying to Databricks.</a:t>
          </a:r>
          <a:endParaRPr lang="pl-PL" sz="1200" kern="1200" noProof="0" dirty="0"/>
        </a:p>
      </dsp:txBody>
      <dsp:txXfrm>
        <a:off x="3712294" y="0"/>
        <a:ext cx="3091011" cy="1522968"/>
      </dsp:txXfrm>
    </dsp:sp>
    <dsp:sp modelId="{89759DE5-9F8A-470E-A6D8-F13BB4DEE93D}">
      <dsp:nvSpPr>
        <dsp:cNvPr id="0" name=""/>
        <dsp:cNvSpPr/>
      </dsp:nvSpPr>
      <dsp:spPr>
        <a:xfrm>
          <a:off x="5257799" y="1609995"/>
          <a:ext cx="0" cy="348107"/>
        </a:xfrm>
        <a:prstGeom prst="line">
          <a:avLst/>
        </a:prstGeom>
        <a:noFill/>
        <a:ln w="6350" cap="flat" cmpd="sng" algn="ctr">
          <a:solidFill>
            <a:schemeClr val="accent5"/>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214286" y="1522968"/>
          <a:ext cx="87026" cy="87026"/>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687F1E-592A-4A16-9630-0E0C2D82BDEC}">
      <dsp:nvSpPr>
        <dsp:cNvPr id="0" name=""/>
        <dsp:cNvSpPr/>
      </dsp:nvSpPr>
      <dsp:spPr>
        <a:xfrm>
          <a:off x="6185103" y="1958102"/>
          <a:ext cx="1854606" cy="435133"/>
        </a:xfrm>
        <a:prstGeom prst="rect">
          <a:avLst/>
        </a:prstGeom>
        <a:solidFill>
          <a:schemeClr val="accent6"/>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Optimizing Data Storage</a:t>
          </a:r>
          <a:endParaRPr lang="pl-PL" sz="1200" kern="1200" noProof="0" dirty="0"/>
        </a:p>
      </dsp:txBody>
      <dsp:txXfrm>
        <a:off x="6185103" y="1958102"/>
        <a:ext cx="1854606" cy="435133"/>
      </dsp:txXfrm>
    </dsp:sp>
    <dsp:sp modelId="{36210ACA-E081-40B5-87EC-500863B13ADD}">
      <dsp:nvSpPr>
        <dsp:cNvPr id="0" name=""/>
        <dsp:cNvSpPr/>
      </dsp:nvSpPr>
      <dsp:spPr>
        <a:xfrm>
          <a:off x="5566901"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en-US" sz="1200" b="1" i="0" u="none" kern="1200" noProof="0" dirty="0"/>
            <a:t>Step 4</a:t>
          </a:r>
        </a:p>
        <a:p>
          <a:pPr marL="0" lvl="0" indent="0" algn="ctr" defTabSz="533400" rtl="0">
            <a:lnSpc>
              <a:spcPct val="90000"/>
            </a:lnSpc>
            <a:spcBef>
              <a:spcPct val="0"/>
            </a:spcBef>
            <a:spcAft>
              <a:spcPct val="35000"/>
            </a:spcAft>
            <a:buNone/>
          </a:pPr>
          <a:r>
            <a:rPr lang="en-US" sz="1200" b="0" i="0" u="none" kern="1200" noProof="0" dirty="0"/>
            <a:t>In Spark, converting the compressed CSV files to Parquet files.</a:t>
          </a:r>
          <a:endParaRPr lang="pl-PL" sz="1200" kern="1200" noProof="0" dirty="0"/>
        </a:p>
      </dsp:txBody>
      <dsp:txXfrm>
        <a:off x="5566901" y="2828369"/>
        <a:ext cx="3091011" cy="1522968"/>
      </dsp:txXfrm>
    </dsp:sp>
    <dsp:sp modelId="{EA3C7446-024E-4EEF-BED4-FFB1F2246CF3}">
      <dsp:nvSpPr>
        <dsp:cNvPr id="0" name=""/>
        <dsp:cNvSpPr/>
      </dsp:nvSpPr>
      <dsp:spPr>
        <a:xfrm>
          <a:off x="7112406" y="2393235"/>
          <a:ext cx="0" cy="348107"/>
        </a:xfrm>
        <a:prstGeom prst="line">
          <a:avLst/>
        </a:prstGeom>
        <a:noFill/>
        <a:ln w="6350" cap="flat" cmpd="sng" algn="ctr">
          <a:solidFill>
            <a:schemeClr val="accent6"/>
          </a:solidFill>
          <a:prstDash val="dash"/>
          <a:miter lim="800000"/>
        </a:ln>
        <a:effectLst/>
      </dsp:spPr>
      <dsp:style>
        <a:lnRef idx="1">
          <a:scrgbClr r="0" g="0" b="0"/>
        </a:lnRef>
        <a:fillRef idx="0">
          <a:scrgbClr r="0" g="0" b="0"/>
        </a:fillRef>
        <a:effectRef idx="0">
          <a:scrgbClr r="0" g="0" b="0"/>
        </a:effectRef>
        <a:fontRef idx="minor"/>
      </dsp:style>
    </dsp:sp>
    <dsp:sp modelId="{FDC60305-8FBB-44FD-9B53-CDBFE9F7FDD0}">
      <dsp:nvSpPr>
        <dsp:cNvPr id="0" name=""/>
        <dsp:cNvSpPr/>
      </dsp:nvSpPr>
      <dsp:spPr>
        <a:xfrm>
          <a:off x="7068893" y="2741342"/>
          <a:ext cx="87026" cy="87026"/>
        </a:xfrm>
        <a:prstGeom prst="ellipse">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4E50C8-30CD-4A49-B6D7-34D9AB2A3043}">
      <dsp:nvSpPr>
        <dsp:cNvPr id="0" name=""/>
        <dsp:cNvSpPr/>
      </dsp:nvSpPr>
      <dsp:spPr>
        <a:xfrm rot="5400000">
          <a:off x="8749446" y="1248365"/>
          <a:ext cx="435133" cy="1854606"/>
        </a:xfrm>
        <a:prstGeom prst="round2SameRect">
          <a:avLst/>
        </a:prstGeom>
        <a:solidFill>
          <a:schemeClr val="accent6">
            <a:lumMod val="7500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Analysis</a:t>
          </a:r>
          <a:endParaRPr lang="pl-PL" sz="1200" kern="1200" noProof="0" dirty="0"/>
        </a:p>
      </dsp:txBody>
      <dsp:txXfrm rot="-5400000">
        <a:off x="8039710" y="1979343"/>
        <a:ext cx="1833365" cy="392651"/>
      </dsp:txXfrm>
    </dsp:sp>
    <dsp:sp modelId="{9679B796-2B40-4D87-8578-52BF0C29AEB4}">
      <dsp:nvSpPr>
        <dsp:cNvPr id="0" name=""/>
        <dsp:cNvSpPr/>
      </dsp:nvSpPr>
      <dsp:spPr>
        <a:xfrm>
          <a:off x="7421507"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5</a:t>
          </a:r>
        </a:p>
        <a:p>
          <a:pPr marL="0" lvl="0" indent="0" algn="ctr" defTabSz="533400" rtl="0">
            <a:lnSpc>
              <a:spcPct val="90000"/>
            </a:lnSpc>
            <a:spcBef>
              <a:spcPct val="0"/>
            </a:spcBef>
            <a:spcAft>
              <a:spcPct val="35000"/>
            </a:spcAft>
            <a:buNone/>
          </a:pPr>
          <a:r>
            <a:rPr lang="en-US" sz="1200" b="0" i="0" u="none" kern="1200" noProof="0" dirty="0"/>
            <a:t>Analyzing data </a:t>
          </a:r>
          <a:r>
            <a:rPr lang="en-US" sz="1200" b="0" i="0" u="none" kern="1200" noProof="0"/>
            <a:t>using Scala, </a:t>
          </a:r>
          <a:r>
            <a:rPr lang="en-US" sz="1200" b="0" i="0" u="none" kern="1200" noProof="0" dirty="0"/>
            <a:t>producing charts with the Python Pandas and Matplotlib libraries.</a:t>
          </a:r>
          <a:endParaRPr lang="pl-PL" sz="1200" kern="1200" noProof="0" dirty="0"/>
        </a:p>
      </dsp:txBody>
      <dsp:txXfrm>
        <a:off x="7421507" y="0"/>
        <a:ext cx="3091011" cy="1522968"/>
      </dsp:txXfrm>
    </dsp:sp>
    <dsp:sp modelId="{894318B2-70C4-403D-BE3D-359CAB62002A}">
      <dsp:nvSpPr>
        <dsp:cNvPr id="0" name=""/>
        <dsp:cNvSpPr/>
      </dsp:nvSpPr>
      <dsp:spPr>
        <a:xfrm>
          <a:off x="8967013" y="1609995"/>
          <a:ext cx="0" cy="348107"/>
        </a:xfrm>
        <a:prstGeom prst="line">
          <a:avLst/>
        </a:prstGeom>
        <a:noFill/>
        <a:ln w="6350" cap="flat" cmpd="sng" algn="ctr">
          <a:solidFill>
            <a:schemeClr val="accent6">
              <a:lumMod val="75000"/>
            </a:schemeClr>
          </a:solidFill>
          <a:prstDash val="dash"/>
          <a:miter lim="800000"/>
        </a:ln>
        <a:effectLst/>
      </dsp:spPr>
      <dsp:style>
        <a:lnRef idx="1">
          <a:scrgbClr r="0" g="0" b="0"/>
        </a:lnRef>
        <a:fillRef idx="0">
          <a:scrgbClr r="0" g="0" b="0"/>
        </a:fillRef>
        <a:effectRef idx="0">
          <a:scrgbClr r="0" g="0" b="0"/>
        </a:effectRef>
        <a:fontRef idx="minor"/>
      </dsp:style>
    </dsp:sp>
    <dsp:sp modelId="{C2518668-97A8-402E-BC0D-09AE8E2ABBE2}">
      <dsp:nvSpPr>
        <dsp:cNvPr id="0" name=""/>
        <dsp:cNvSpPr/>
      </dsp:nvSpPr>
      <dsp:spPr>
        <a:xfrm>
          <a:off x="8923500" y="1522968"/>
          <a:ext cx="87026" cy="87026"/>
        </a:xfrm>
        <a:prstGeom prst="ellipse">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Oś czasu w prostokącie zaokrąglonym"/>
  <dgm:desc val="Służy do wyświetlania listy zdarzeń uporządkowanych w kolejności chronologicznej. Niewidoczne pole zawiera opis, a daty są pokazywane w prostokątach, z wyjątkiem pierwszego i ostatniego elementu, które mają zaokrąglone rogi. Może służyć do wyświetlania dużej ilość tekstu z długimi, opisowymi datami."/>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l-PL" sz="1200"/>
            </a:lvl1pPr>
          </a:lstStyle>
          <a:p>
            <a:pPr rtl="0"/>
            <a:endParaRPr lang="pl-PL"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pl-PL" sz="1200"/>
            </a:lvl1pPr>
          </a:lstStyle>
          <a:p>
            <a:pPr rtl="0"/>
            <a:fld id="{3D3DD571-E22F-4A38-B450-8CCBD829A548}" type="datetimeFigureOut">
              <a:rPr lang="pl-PL"/>
              <a:t>26.12.2023</a:t>
            </a:fld>
            <a:endParaRPr lang="pl-PL"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pl-PL"/>
            </a:defPPr>
          </a:lstStyle>
          <a:p>
            <a:pPr rtl="0"/>
            <a:endParaRPr lang="pl-PL"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pl-PL" sz="1200"/>
            </a:lvl1pPr>
          </a:lstStyle>
          <a:p>
            <a:pPr rtl="0"/>
            <a:endParaRPr lang="pl-PL"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pl-PL" sz="1200"/>
            </a:lvl1pPr>
          </a:lstStyle>
          <a:p>
            <a:pPr rtl="0"/>
            <a:fld id="{BC0C2C40-CB1C-4820-9151-EC51EC2E7E0F}" type="slidenum">
              <a:rPr lang="pl-PL"/>
              <a:t>‹#›</a:t>
            </a:fld>
            <a:endParaRPr lang="pl-PL"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lang="pl-PL" sz="1200" kern="1200">
        <a:solidFill>
          <a:schemeClr val="tx1"/>
        </a:solidFill>
        <a:latin typeface="+mn-lt"/>
        <a:ea typeface="+mn-ea"/>
        <a:cs typeface="+mn-cs"/>
      </a:defRPr>
    </a:lvl1pPr>
    <a:lvl2pPr marL="457200" algn="l" defTabSz="914400" rtl="0" eaLnBrk="1" latinLnBrk="0" hangingPunct="1">
      <a:defRPr lang="pl-PL" sz="1200" kern="1200">
        <a:solidFill>
          <a:schemeClr val="tx1"/>
        </a:solidFill>
        <a:latin typeface="+mn-lt"/>
        <a:ea typeface="+mn-ea"/>
        <a:cs typeface="+mn-cs"/>
      </a:defRPr>
    </a:lvl2pPr>
    <a:lvl3pPr marL="914400" algn="l" defTabSz="914400" rtl="0" eaLnBrk="1" latinLnBrk="0" hangingPunct="1">
      <a:defRPr lang="pl-PL" sz="1200" kern="1200">
        <a:solidFill>
          <a:schemeClr val="tx1"/>
        </a:solidFill>
        <a:latin typeface="+mn-lt"/>
        <a:ea typeface="+mn-ea"/>
        <a:cs typeface="+mn-cs"/>
      </a:defRPr>
    </a:lvl3pPr>
    <a:lvl4pPr marL="1371600" algn="l" defTabSz="914400" rtl="0" eaLnBrk="1" latinLnBrk="0" hangingPunct="1">
      <a:defRPr lang="pl-PL" sz="1200" kern="1200">
        <a:solidFill>
          <a:schemeClr val="tx1"/>
        </a:solidFill>
        <a:latin typeface="+mn-lt"/>
        <a:ea typeface="+mn-ea"/>
        <a:cs typeface="+mn-cs"/>
      </a:defRPr>
    </a:lvl4pPr>
    <a:lvl5pPr marL="1828800" algn="l" defTabSz="914400" rtl="0" eaLnBrk="1" latinLnBrk="0" hangingPunct="1">
      <a:defRPr lang="pl-PL" sz="1200" kern="1200">
        <a:solidFill>
          <a:schemeClr val="tx1"/>
        </a:solidFill>
        <a:latin typeface="+mn-lt"/>
        <a:ea typeface="+mn-ea"/>
        <a:cs typeface="+mn-cs"/>
      </a:defRPr>
    </a:lvl5pPr>
    <a:lvl6pPr marL="2286000" algn="l" defTabSz="914400" rtl="0" eaLnBrk="1" latinLnBrk="0" hangingPunct="1">
      <a:defRPr lang="pl-PL" sz="1200" kern="1200">
        <a:solidFill>
          <a:schemeClr val="tx1"/>
        </a:solidFill>
        <a:latin typeface="+mn-lt"/>
        <a:ea typeface="+mn-ea"/>
        <a:cs typeface="+mn-cs"/>
      </a:defRPr>
    </a:lvl6pPr>
    <a:lvl7pPr marL="2743200" algn="l" defTabSz="914400" rtl="0" eaLnBrk="1" latinLnBrk="0" hangingPunct="1">
      <a:defRPr lang="pl-PL" sz="1200" kern="1200">
        <a:solidFill>
          <a:schemeClr val="tx1"/>
        </a:solidFill>
        <a:latin typeface="+mn-lt"/>
        <a:ea typeface="+mn-ea"/>
        <a:cs typeface="+mn-cs"/>
      </a:defRPr>
    </a:lvl7pPr>
    <a:lvl8pPr marL="3200400" algn="l" defTabSz="914400" rtl="0" eaLnBrk="1" latinLnBrk="0" hangingPunct="1">
      <a:defRPr lang="pl-PL" sz="1200" kern="1200">
        <a:solidFill>
          <a:schemeClr val="tx1"/>
        </a:solidFill>
        <a:latin typeface="+mn-lt"/>
        <a:ea typeface="+mn-ea"/>
        <a:cs typeface="+mn-cs"/>
      </a:defRPr>
    </a:lvl8pPr>
    <a:lvl9pPr marL="3657600" algn="l" defTabSz="914400" rtl="0" eaLnBrk="1" latinLnBrk="0" hangingPunct="1">
      <a:defRPr lang="pl-PL"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dataset under examination is the 'StackOverflow2013' database, which spans from the years 2008 to 2013. This comprehensive dataset provides a rich opportunity for various analytical explorations and can offer valuable insights into the trends, patterns, and dynamics of the Stack Overflow community during its early years.</a:t>
            </a:r>
          </a:p>
          <a:p>
            <a:endParaRPr lang="en-US" dirty="0">
              <a:solidFill>
                <a:srgbClr val="374151"/>
              </a:solidFill>
              <a:latin typeface="Söhne"/>
            </a:endParaRPr>
          </a:p>
          <a:p>
            <a:r>
              <a:rPr lang="en-US" dirty="0">
                <a:solidFill>
                  <a:srgbClr val="374151"/>
                </a:solidFill>
                <a:latin typeface="Söhne"/>
              </a:rPr>
              <a:t>0.38’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a:t>
            </a:fld>
            <a:endParaRPr lang="pl-PL" dirty="0"/>
          </a:p>
        </p:txBody>
      </p:sp>
    </p:spTree>
    <p:extLst>
      <p:ext uri="{BB962C8B-B14F-4D97-AF65-F5344CB8AC3E}">
        <p14:creationId xmlns:p14="http://schemas.microsoft.com/office/powerpoint/2010/main" val="2351032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shows the first step of my data analysis, where I have loaded all Parquet files into Spark </a:t>
            </a:r>
            <a:r>
              <a:rPr lang="en-US" dirty="0" err="1"/>
              <a:t>DataFrames</a:t>
            </a:r>
            <a:r>
              <a:rPr lang="en-US" dirty="0"/>
              <a:t>. Each </a:t>
            </a:r>
            <a:r>
              <a:rPr lang="en-US" dirty="0" err="1"/>
              <a:t>DataFrame</a:t>
            </a:r>
            <a:r>
              <a:rPr lang="en-US" dirty="0"/>
              <a:t> corresponds to a specific component of the Stack Overflow data captured in Parquet files, which are highly efficient for this kind of processing.</a:t>
            </a:r>
          </a:p>
          <a:p>
            <a:pPr algn="just"/>
            <a:endParaRPr lang="en-US" dirty="0"/>
          </a:p>
          <a:p>
            <a:pPr algn="just"/>
            <a:r>
              <a:rPr lang="en-US" dirty="0"/>
              <a:t>By loading these datasets into </a:t>
            </a:r>
            <a:r>
              <a:rPr lang="en-US" dirty="0" err="1"/>
              <a:t>DataFrames</a:t>
            </a:r>
            <a:r>
              <a:rPr lang="en-US" dirty="0"/>
              <a:t>, I’ve laid the foundation for further data exploration. </a:t>
            </a:r>
          </a:p>
          <a:p>
            <a:pPr algn="just"/>
            <a:endParaRPr lang="en-US" dirty="0"/>
          </a:p>
          <a:p>
            <a:pPr algn="just"/>
            <a:r>
              <a:rPr lang="en-US"/>
              <a:t>0.47’</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10</a:t>
            </a:fld>
            <a:endParaRPr lang="pl-PL" dirty="0"/>
          </a:p>
        </p:txBody>
      </p:sp>
    </p:spTree>
    <p:extLst>
      <p:ext uri="{BB962C8B-B14F-4D97-AF65-F5344CB8AC3E}">
        <p14:creationId xmlns:p14="http://schemas.microsoft.com/office/powerpoint/2010/main" val="2751627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presents an analysis aimed at identifying the top 5 active users on Stack Overflow by post count, along with their most engaged tags. I’ve used Spark to filter and process posts, and then to count and rank user activity. By exploding the tags column, I ensured each tag associated with a post was considered individually, which allowed me to determine the most common tags per user.</a:t>
            </a:r>
          </a:p>
          <a:p>
            <a:pPr algn="just"/>
            <a:endParaRPr lang="en-US" dirty="0"/>
          </a:p>
          <a:p>
            <a:pPr algn="just"/>
            <a:r>
              <a:rPr lang="en-US" dirty="0"/>
              <a:t>After aggregating the total post counts and the most active tags for each user, I joined this data with the users' details to provide a more comprehensive view. The result of this join operation gave me a table showcasing users' display names, their total post counts, and their primary tags.</a:t>
            </a:r>
          </a:p>
          <a:p>
            <a:pPr algn="just"/>
            <a:endParaRPr lang="en-US" dirty="0"/>
          </a:p>
          <a:p>
            <a:pPr algn="just"/>
            <a:r>
              <a:rPr lang="en-US" dirty="0"/>
              <a:t>Finally, I visualized this data using Python's matplotlib and pandas libraries to create the pie chart you see here. This chart  highlights the proportion of contributions from each of the top users.</a:t>
            </a:r>
          </a:p>
          <a:p>
            <a:pPr algn="just"/>
            <a:endParaRPr lang="en-US" dirty="0"/>
          </a:p>
          <a:p>
            <a:pPr algn="just"/>
            <a:r>
              <a:rPr lang="en-US"/>
              <a:t>1.75 ‘</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11</a:t>
            </a:fld>
            <a:endParaRPr lang="pl-PL" dirty="0"/>
          </a:p>
        </p:txBody>
      </p:sp>
    </p:spTree>
    <p:extLst>
      <p:ext uri="{BB962C8B-B14F-4D97-AF65-F5344CB8AC3E}">
        <p14:creationId xmlns:p14="http://schemas.microsoft.com/office/powerpoint/2010/main" val="3968523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demonstrates a methodical approach to counting annual posts in a forum dataset, specifically focusing on content related to the Scala programming language. Initially, I utilized Spark's </a:t>
            </a:r>
            <a:r>
              <a:rPr lang="en-US" dirty="0" err="1"/>
              <a:t>DataFrame</a:t>
            </a:r>
            <a:r>
              <a:rPr lang="en-US" dirty="0"/>
              <a:t> API to filter the dataset for posts tagged with 'Scala'. Next, I extracted the year from each post's creation date and aggregated the count of posts per year. This process involved sorting and grouping the data to facilitate a clearer analysis.</a:t>
            </a:r>
          </a:p>
          <a:p>
            <a:pPr algn="just"/>
            <a:endParaRPr lang="en-US" dirty="0"/>
          </a:p>
          <a:p>
            <a:pPr algn="just"/>
            <a:r>
              <a:rPr lang="en-US" dirty="0"/>
              <a:t>To visualize the trends, I employed Python's matplotlib and pandas libraries again, creating a bar chart.</a:t>
            </a:r>
          </a:p>
          <a:p>
            <a:pPr algn="just"/>
            <a:endParaRPr lang="en-US" dirty="0"/>
          </a:p>
          <a:p>
            <a:pPr algn="just"/>
            <a:r>
              <a:rPr lang="en-US" dirty="0"/>
              <a:t>0.45’</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12</a:t>
            </a:fld>
            <a:endParaRPr lang="pl-PL" dirty="0"/>
          </a:p>
        </p:txBody>
      </p:sp>
    </p:spTree>
    <p:extLst>
      <p:ext uri="{BB962C8B-B14F-4D97-AF65-F5344CB8AC3E}">
        <p14:creationId xmlns:p14="http://schemas.microsoft.com/office/powerpoint/2010/main" val="1483687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focuses on finding the top participant regarding Scala topics. I began by filtering the posts for those tagged with 'Scala' and then prepared a dataset of comments related to these posts. By joining the two datasets and selecting relevant fields, I aggregated scores from both posts and comments for each user.</a:t>
            </a:r>
          </a:p>
          <a:p>
            <a:pPr algn="just"/>
            <a:endParaRPr lang="en-US" dirty="0"/>
          </a:p>
          <a:p>
            <a:pPr algn="just"/>
            <a:r>
              <a:rPr lang="en-US" dirty="0"/>
              <a:t>Next, I combined these scores to get a comprehensive view of user engagement. The final step was to identify the top contributor, which I achieved by ordering the combined scores and limiting the results to the single highest score.</a:t>
            </a:r>
          </a:p>
          <a:p>
            <a:pPr algn="just"/>
            <a:endParaRPr lang="en-US" dirty="0"/>
          </a:p>
          <a:p>
            <a:pPr algn="just"/>
            <a:r>
              <a:rPr lang="en-US" dirty="0"/>
              <a:t>The outcome of this analysis highlighted a user, showcased on the right of the slide, who emerged as the Scala guru with an impressive total score, reflecting their expertise and active participation in the Scala community.</a:t>
            </a:r>
          </a:p>
          <a:p>
            <a:pPr algn="just"/>
            <a:endParaRPr lang="en-US" dirty="0"/>
          </a:p>
          <a:p>
            <a:pPr algn="just"/>
            <a:r>
              <a:rPr lang="en-US"/>
              <a:t>0.45’</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13</a:t>
            </a:fld>
            <a:endParaRPr lang="pl-PL" dirty="0"/>
          </a:p>
        </p:txBody>
      </p:sp>
    </p:spTree>
    <p:extLst>
      <p:ext uri="{BB962C8B-B14F-4D97-AF65-F5344CB8AC3E}">
        <p14:creationId xmlns:p14="http://schemas.microsoft.com/office/powerpoint/2010/main" val="449859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pPr rtl="0"/>
            <a:fld id="{BC0C2C40-CB1C-4820-9151-EC51EC2E7E0F}" type="slidenum">
              <a:rPr lang="pl-PL" smtClean="0"/>
              <a:t>14</a:t>
            </a:fld>
            <a:endParaRPr lang="pl-PL" dirty="0"/>
          </a:p>
        </p:txBody>
      </p:sp>
    </p:spTree>
    <p:extLst>
      <p:ext uri="{BB962C8B-B14F-4D97-AF65-F5344CB8AC3E}">
        <p14:creationId xmlns:p14="http://schemas.microsoft.com/office/powerpoint/2010/main" val="2684082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pPr rtl="0"/>
            <a:fld id="{BC0C2C40-CB1C-4820-9151-EC51EC2E7E0F}" type="slidenum">
              <a:rPr lang="pl-PL" smtClean="0"/>
              <a:t>15</a:t>
            </a:fld>
            <a:endParaRPr lang="pl-PL" dirty="0"/>
          </a:p>
        </p:txBody>
      </p:sp>
    </p:spTree>
    <p:extLst>
      <p:ext uri="{BB962C8B-B14F-4D97-AF65-F5344CB8AC3E}">
        <p14:creationId xmlns:p14="http://schemas.microsoft.com/office/powerpoint/2010/main" val="2743713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defPPr>
              <a:defRPr lang="pl-PL"/>
            </a:defPPr>
          </a:lstStyle>
          <a:p>
            <a:pPr rtl="0"/>
            <a:endParaRPr lang="pl-PL"/>
          </a:p>
        </p:txBody>
      </p:sp>
      <p:sp>
        <p:nvSpPr>
          <p:cNvPr id="4" name="Numer slajdu — symbol zastępczy 3"/>
          <p:cNvSpPr>
            <a:spLocks noGrp="1"/>
          </p:cNvSpPr>
          <p:nvPr>
            <p:ph type="sldNum" sz="quarter" idx="5"/>
          </p:nvPr>
        </p:nvSpPr>
        <p:spPr/>
        <p:txBody>
          <a:bodyPr rtlCol="0"/>
          <a:lstStyle>
            <a:defPPr>
              <a:defRPr lang="pl-PL"/>
            </a:defPPr>
          </a:lstStyle>
          <a:p>
            <a:pPr rtl="0"/>
            <a:fld id="{BC0C2C40-CB1C-4820-9151-EC51EC2E7E0F}" type="slidenum">
              <a:rPr lang="pl-PL" smtClean="0"/>
              <a:t>18</a:t>
            </a:fld>
            <a:endParaRPr lang="pl-PL" dirty="0"/>
          </a:p>
        </p:txBody>
      </p:sp>
    </p:spTree>
    <p:extLst>
      <p:ext uri="{BB962C8B-B14F-4D97-AF65-F5344CB8AC3E}">
        <p14:creationId xmlns:p14="http://schemas.microsoft.com/office/powerpoint/2010/main" val="2664257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 began by downloading the database and establishing a connection to SQL Server, by attaching the downloaded database, laying the groundwork for the subsequent stages.</a:t>
            </a:r>
          </a:p>
          <a:p>
            <a:endParaRPr lang="en-US" sz="1100" dirty="0"/>
          </a:p>
          <a:p>
            <a:r>
              <a:rPr lang="en-US" sz="1100" dirty="0"/>
              <a:t>I then conducted data cleaning, ensuring the data types were correct and identifying any issues. This step was crucial for proper conversion to CSV.</a:t>
            </a:r>
          </a:p>
          <a:p>
            <a:endParaRPr lang="en-US" sz="1100" dirty="0"/>
          </a:p>
          <a:p>
            <a:r>
              <a:rPr lang="en-US" sz="1100" dirty="0"/>
              <a:t>Using BCP from command line, I converted the data into a CSV format.</a:t>
            </a:r>
          </a:p>
          <a:p>
            <a:endParaRPr lang="en-US" sz="1100" dirty="0"/>
          </a:p>
          <a:p>
            <a:r>
              <a:rPr lang="en-US" sz="1100" dirty="0"/>
              <a:t>I compressed the data into </a:t>
            </a:r>
            <a:r>
              <a:rPr lang="en-US" sz="1100" dirty="0" err="1"/>
              <a:t>gzip</a:t>
            </a:r>
            <a:r>
              <a:rPr lang="en-US" sz="1100" dirty="0"/>
              <a:t> format to make it smaller, which saves time when sending the data to Databricks.</a:t>
            </a:r>
          </a:p>
          <a:p>
            <a:endParaRPr lang="en-US" sz="1100" dirty="0"/>
          </a:p>
          <a:p>
            <a:r>
              <a:rPr lang="en-US" sz="1100" dirty="0"/>
              <a:t>To streamline the workflow, I set up a Docker container with Databricks CLI, simplifying the transfer of everything to Databricks.</a:t>
            </a:r>
          </a:p>
          <a:p>
            <a:endParaRPr lang="en-US" sz="1100" dirty="0"/>
          </a:p>
          <a:p>
            <a:r>
              <a:rPr lang="en-US" sz="1100" dirty="0"/>
              <a:t>Moving forward, I used Spark to convert the compressed CSV files into the Parquet format.</a:t>
            </a:r>
          </a:p>
          <a:p>
            <a:endParaRPr lang="en-US" sz="1100" dirty="0"/>
          </a:p>
          <a:p>
            <a:r>
              <a:rPr lang="en-US" sz="1100" dirty="0"/>
              <a:t>Finally, using Scala, I analyzed the data, and with Python's Pandas and Matplotlib libraries, I created charts that clearly depict the insights I've gleaned.</a:t>
            </a:r>
          </a:p>
          <a:p>
            <a:endParaRPr lang="en-US" sz="1100" dirty="0"/>
          </a:p>
          <a:p>
            <a:r>
              <a:rPr lang="en-US" sz="1100" dirty="0"/>
              <a:t>Each step was pivotal in transforming the data to successfully complete the project.</a:t>
            </a:r>
          </a:p>
          <a:p>
            <a:endParaRPr lang="en-US" sz="1100" dirty="0"/>
          </a:p>
          <a:p>
            <a:r>
              <a:rPr lang="en-US" sz="1100" dirty="0"/>
              <a:t>1.23’</a:t>
            </a:r>
            <a:endParaRPr lang="pl-PL" sz="11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2</a:t>
            </a:fld>
            <a:endParaRPr lang="pl-PL" dirty="0"/>
          </a:p>
        </p:txBody>
      </p:sp>
    </p:spTree>
    <p:extLst>
      <p:ext uri="{BB962C8B-B14F-4D97-AF65-F5344CB8AC3E}">
        <p14:creationId xmlns:p14="http://schemas.microsoft.com/office/powerpoint/2010/main" val="1077465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part of the presentation, I'm focusing on the data source that we'll be using for our analysis. I have chosen the Stack Overflow database for a few key reasons:</a:t>
            </a:r>
          </a:p>
          <a:p>
            <a:pPr algn="just"/>
            <a:endParaRPr lang="en-US" dirty="0"/>
          </a:p>
          <a:p>
            <a:pPr algn="just"/>
            <a:r>
              <a:rPr lang="en-US" dirty="0"/>
              <a:t>Firstly, this database is derived from the public Stack Overflow data export, which is a rich dataset used widely in the tech community for analysis and training. It's not just a  simple dataset; it reflects real-world distributions of numbers, dates, and strings, making it an excellent candidate for realistic data analysis scenarios.</a:t>
            </a:r>
          </a:p>
          <a:p>
            <a:pPr algn="just"/>
            <a:endParaRPr lang="en-US" dirty="0"/>
          </a:p>
          <a:p>
            <a:pPr algn="just"/>
            <a:r>
              <a:rPr lang="en-US" dirty="0"/>
              <a:t>For my purposes, I've selected the medium option – the 50GB StackOverflow2013 database, which expands from a 10GB compressed file. This particular dataset contains data from 2008 to 2013.</a:t>
            </a:r>
          </a:p>
          <a:p>
            <a:pPr algn="just"/>
            <a:endParaRPr lang="en-US" dirty="0"/>
          </a:p>
          <a:p>
            <a:pPr algn="just"/>
            <a:r>
              <a:rPr lang="en-US" dirty="0"/>
              <a:t>The data comes in the form of .</a:t>
            </a:r>
            <a:r>
              <a:rPr lang="en-US" dirty="0" err="1"/>
              <a:t>mdf</a:t>
            </a:r>
            <a:r>
              <a:rPr lang="en-US" dirty="0"/>
              <a:t> files, which are the primary database file types used by SQL Server. This makes it convenient as they can be attached directly to SQL Server without any additional conversion, saving time and simplifying the setup process.</a:t>
            </a:r>
          </a:p>
          <a:p>
            <a:endParaRPr lang="en-US" dirty="0"/>
          </a:p>
          <a:p>
            <a:r>
              <a:rPr lang="en-US" dirty="0"/>
              <a:t>1.25’</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3</a:t>
            </a:fld>
            <a:endParaRPr lang="pl-PL" dirty="0"/>
          </a:p>
        </p:txBody>
      </p:sp>
    </p:spTree>
    <p:extLst>
      <p:ext uri="{BB962C8B-B14F-4D97-AF65-F5344CB8AC3E}">
        <p14:creationId xmlns:p14="http://schemas.microsoft.com/office/powerpoint/2010/main" val="1846291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900" dirty="0"/>
              <a:t>On this slide, you can see the visual representation of the StackOverflow2013 Database's data model. This model is composed of nine tables, which together capture the essence of the Stack Overflow community's interactions.</a:t>
            </a:r>
          </a:p>
          <a:p>
            <a:pPr algn="just"/>
            <a:endParaRPr lang="en-US" sz="900" dirty="0"/>
          </a:p>
          <a:p>
            <a:pPr algn="just"/>
            <a:r>
              <a:rPr lang="en-US" sz="900" dirty="0"/>
              <a:t>The 'Posts' table is central to this model, linked directly to '</a:t>
            </a:r>
            <a:r>
              <a:rPr lang="en-US" sz="900" dirty="0" err="1"/>
              <a:t>PostTypes</a:t>
            </a:r>
            <a:r>
              <a:rPr lang="en-US" sz="900" dirty="0"/>
              <a:t>', which is composed of two main types of entries: Questions and Answers. </a:t>
            </a:r>
          </a:p>
          <a:p>
            <a:pPr algn="just"/>
            <a:endParaRPr lang="en-US" sz="900" dirty="0"/>
          </a:p>
          <a:p>
            <a:pPr algn="just"/>
            <a:r>
              <a:rPr lang="en-US" sz="900" dirty="0"/>
              <a:t>Users are the lifeblood of Stack Overflow, and here you can see their interactions with the system. A user can own a post, meaning they've contributed content to the community, or they can answer posts, providing solutions to questions posed by others.</a:t>
            </a:r>
          </a:p>
          <a:p>
            <a:pPr algn="just"/>
            <a:endParaRPr lang="en-US" sz="900" dirty="0"/>
          </a:p>
          <a:p>
            <a:pPr algn="just"/>
            <a:r>
              <a:rPr lang="en-US" sz="900" dirty="0"/>
              <a:t>The 'Comments' table allows for discourse on these posts, enabling users to seek clarification, discuss content, and offer brief insights.</a:t>
            </a:r>
          </a:p>
          <a:p>
            <a:pPr algn="just"/>
            <a:endParaRPr lang="en-US" sz="900" dirty="0"/>
          </a:p>
          <a:p>
            <a:pPr algn="just"/>
            <a:r>
              <a:rPr lang="en-US" sz="900" dirty="0"/>
              <a:t>In the 'Votes' table, the community's feedback on posts is </a:t>
            </a:r>
            <a:r>
              <a:rPr lang="en-US" sz="900" dirty="0" err="1"/>
              <a:t>capytured</a:t>
            </a:r>
            <a:r>
              <a:rPr lang="en-US" sz="900" dirty="0"/>
              <a:t>, where users can vote to signify the usefulness and accuracy of the content provided. It's connected to '</a:t>
            </a:r>
            <a:r>
              <a:rPr lang="en-US" sz="900" dirty="0" err="1"/>
              <a:t>VoteTypes</a:t>
            </a:r>
            <a:r>
              <a:rPr lang="en-US" sz="900" dirty="0"/>
              <a:t>', which defines the nature of these votes.</a:t>
            </a:r>
          </a:p>
          <a:p>
            <a:pPr algn="just"/>
            <a:endParaRPr lang="en-US" sz="900" dirty="0"/>
          </a:p>
          <a:p>
            <a:pPr algn="just"/>
            <a:r>
              <a:rPr lang="en-US" sz="900" dirty="0"/>
              <a:t>The 'Users' table holds profiles, reflecting the personal and professional backgrounds of community members, as well as their contributions and reputation within the platform. This table also connects to 'Badges', which are earned by users as a form of recognition for their contributions.</a:t>
            </a:r>
          </a:p>
          <a:p>
            <a:pPr algn="just"/>
            <a:endParaRPr lang="en-US" sz="900" dirty="0"/>
          </a:p>
          <a:p>
            <a:pPr algn="just"/>
            <a:r>
              <a:rPr lang="en-US" sz="900" dirty="0"/>
              <a:t>User engagement is further documented through '</a:t>
            </a:r>
            <a:r>
              <a:rPr lang="en-US" sz="900" dirty="0" err="1"/>
              <a:t>PostLinks</a:t>
            </a:r>
            <a:r>
              <a:rPr lang="en-US" sz="900" dirty="0"/>
              <a:t>' and '</a:t>
            </a:r>
            <a:r>
              <a:rPr lang="en-US" sz="900" dirty="0" err="1"/>
              <a:t>LinkTypes</a:t>
            </a:r>
            <a:r>
              <a:rPr lang="en-US" sz="900" dirty="0"/>
              <a:t>', which trace the relationships between different posts, such as duplicates or related content.</a:t>
            </a:r>
          </a:p>
          <a:p>
            <a:pPr algn="just"/>
            <a:endParaRPr lang="en-US" sz="900" dirty="0"/>
          </a:p>
          <a:p>
            <a:pPr algn="just"/>
            <a:r>
              <a:rPr lang="en-US" sz="900" dirty="0"/>
              <a:t>Together, these tables not only store data but also tell the story of how knowledge is built, shared, and valued in one of the largest technical communities online.</a:t>
            </a:r>
          </a:p>
          <a:p>
            <a:pPr algn="just"/>
            <a:endParaRPr lang="en-US" sz="900" dirty="0"/>
          </a:p>
          <a:p>
            <a:pPr algn="just"/>
            <a:r>
              <a:rPr lang="en-US" sz="900"/>
              <a:t>1.98’</a:t>
            </a:r>
            <a:endParaRPr lang="pl-PL" sz="9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4</a:t>
            </a:fld>
            <a:endParaRPr lang="pl-PL" dirty="0"/>
          </a:p>
        </p:txBody>
      </p:sp>
    </p:spTree>
    <p:extLst>
      <p:ext uri="{BB962C8B-B14F-4D97-AF65-F5344CB8AC3E}">
        <p14:creationId xmlns:p14="http://schemas.microsoft.com/office/powerpoint/2010/main" val="60424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I present the crucial step in data preparation: Data Cleaning. The main challenge I faced was the presence of HTML code within the text fields. This code caused problems in export procedures.</a:t>
            </a:r>
          </a:p>
          <a:p>
            <a:endParaRPr lang="en-US" dirty="0"/>
          </a:p>
          <a:p>
            <a:r>
              <a:rPr lang="en-US" dirty="0"/>
              <a:t>To address this, I implemented a data cleaning process through the creation of database views. These views serve a specific purpose: they remove unnecessary carriage return (\r) and newline (\n) characters from text fields. Additionally, to align with the objective of converting the data into CSV format, I needed to ensure that each text field is properly quoted.</a:t>
            </a:r>
          </a:p>
          <a:p>
            <a:endParaRPr lang="en-US" dirty="0"/>
          </a:p>
          <a:p>
            <a:r>
              <a:rPr lang="en-US" dirty="0"/>
              <a:t>The SQL script you see below performs this transformation seamlessly. By wrapping the text fields with quotes and stripping out unwanted characters, I make the data CSV-ready. This step was not only necessary but also the most efficient route to prepare the text fields for the conversion process.</a:t>
            </a:r>
          </a:p>
          <a:p>
            <a:endParaRPr lang="en-US" dirty="0"/>
          </a:p>
          <a:p>
            <a:r>
              <a:rPr lang="en-US"/>
              <a:t>1.15’</a:t>
            </a:r>
            <a:endParaRPr lang="pl-PL"/>
          </a:p>
        </p:txBody>
      </p:sp>
      <p:sp>
        <p:nvSpPr>
          <p:cNvPr id="4" name="Slide Number Placeholder 3"/>
          <p:cNvSpPr>
            <a:spLocks noGrp="1"/>
          </p:cNvSpPr>
          <p:nvPr>
            <p:ph type="sldNum" sz="quarter" idx="5"/>
          </p:nvPr>
        </p:nvSpPr>
        <p:spPr/>
        <p:txBody>
          <a:bodyPr/>
          <a:lstStyle/>
          <a:p>
            <a:pPr rtl="0"/>
            <a:fld id="{BC0C2C40-CB1C-4820-9151-EC51EC2E7E0F}" type="slidenum">
              <a:rPr lang="pl-PL" smtClean="0"/>
              <a:t>5</a:t>
            </a:fld>
            <a:endParaRPr lang="pl-PL" dirty="0"/>
          </a:p>
        </p:txBody>
      </p:sp>
    </p:spTree>
    <p:extLst>
      <p:ext uri="{BB962C8B-B14F-4D97-AF65-F5344CB8AC3E}">
        <p14:creationId xmlns:p14="http://schemas.microsoft.com/office/powerpoint/2010/main" val="3035862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I'm detailing the efficient process of exporting data from SQL Server to CSV and then compressing it for optimal transfer speed.</a:t>
            </a:r>
          </a:p>
          <a:p>
            <a:endParaRPr lang="en-US" dirty="0"/>
          </a:p>
          <a:p>
            <a:r>
              <a:rPr lang="en-US" dirty="0"/>
              <a:t>I start by using BCP, which stands for Bulk Copy Program, a tool provided by SQL Server. It's the fastest method available to perform large-scale data exports to CSV format, ensuring speed and efficiency. I specify the view names that form the collection of data I wish to export, and then I initiate a loop to process each view individually.</a:t>
            </a:r>
          </a:p>
          <a:p>
            <a:endParaRPr lang="en-US" dirty="0"/>
          </a:p>
          <a:p>
            <a:r>
              <a:rPr lang="en-US" dirty="0"/>
              <a:t>Once the CSV files are generated, I use 7-Zip to compress them into </a:t>
            </a:r>
            <a:r>
              <a:rPr lang="en-US" dirty="0" err="1"/>
              <a:t>gzip</a:t>
            </a:r>
            <a:r>
              <a:rPr lang="en-US" dirty="0"/>
              <a:t> format. One of the key advantages of </a:t>
            </a:r>
            <a:r>
              <a:rPr lang="en-US" dirty="0" err="1"/>
              <a:t>gzip</a:t>
            </a:r>
            <a:r>
              <a:rPr lang="en-US" dirty="0"/>
              <a:t> is its compatibility with Databricks' file system. It can read </a:t>
            </a:r>
            <a:r>
              <a:rPr lang="en-US" dirty="0" err="1"/>
              <a:t>gzip</a:t>
            </a:r>
            <a:r>
              <a:rPr lang="en-US" dirty="0"/>
              <a:t> files directly, which means there's no need to decompress them on the platform, saving valuable processing time and simplifying the data pipeline.</a:t>
            </a:r>
          </a:p>
          <a:p>
            <a:endParaRPr lang="en-US" dirty="0"/>
          </a:p>
          <a:p>
            <a:r>
              <a:rPr lang="en-US" dirty="0"/>
              <a:t>The bottom part of the slide shows the actual script that orchestrates this entire process: from setting environment variables for BCP to executing the compression commands and cleaning up interim files. This script is the backbone of the procedure, handling everything from data extraction to final file compression, ready for sending to Databricks.</a:t>
            </a:r>
          </a:p>
          <a:p>
            <a:endParaRPr lang="en-US" dirty="0"/>
          </a:p>
          <a:p>
            <a:r>
              <a:rPr lang="en-US" dirty="0"/>
              <a:t>1.54’</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6</a:t>
            </a:fld>
            <a:endParaRPr lang="pl-PL" dirty="0"/>
          </a:p>
        </p:txBody>
      </p:sp>
    </p:spTree>
    <p:extLst>
      <p:ext uri="{BB962C8B-B14F-4D97-AF65-F5344CB8AC3E}">
        <p14:creationId xmlns:p14="http://schemas.microsoft.com/office/powerpoint/2010/main" val="3341483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000" dirty="0"/>
              <a:t>In this section of the presentation, I'm going to walk you through the process of creating a Docker container equipped with Databricks CLI for the purpose of transferring files efficiently to Databricks.</a:t>
            </a:r>
          </a:p>
          <a:p>
            <a:pPr algn="just"/>
            <a:endParaRPr lang="en-US" sz="1000" dirty="0"/>
          </a:p>
          <a:p>
            <a:pPr algn="just"/>
            <a:r>
              <a:rPr lang="en-US" sz="1000" dirty="0"/>
              <a:t>I began by defining a </a:t>
            </a:r>
            <a:r>
              <a:rPr lang="en-US" sz="1000" dirty="0" err="1"/>
              <a:t>Dockerfile</a:t>
            </a:r>
            <a:r>
              <a:rPr lang="en-US" sz="1000" dirty="0"/>
              <a:t>. This file is a blueprint for Docker, describing the environment needed to run Databricks CLI. It's based on a Python image, installs the Databricks CLI, and sets a working directory.</a:t>
            </a:r>
          </a:p>
          <a:p>
            <a:pPr algn="just"/>
            <a:endParaRPr lang="en-US" sz="1000" dirty="0"/>
          </a:p>
          <a:p>
            <a:pPr algn="just"/>
            <a:r>
              <a:rPr lang="en-US" sz="1000" dirty="0"/>
              <a:t>Next, I created an image from the </a:t>
            </a:r>
            <a:r>
              <a:rPr lang="en-US" sz="1000" dirty="0" err="1"/>
              <a:t>Dockerfile</a:t>
            </a:r>
            <a:r>
              <a:rPr lang="en-US" sz="1000" dirty="0"/>
              <a:t>. The command shown on the slide builds the Docker image, which contains all the necessary components to run the Databricks CLI.</a:t>
            </a:r>
          </a:p>
          <a:p>
            <a:pPr algn="just"/>
            <a:endParaRPr lang="en-US" sz="1000" dirty="0"/>
          </a:p>
          <a:p>
            <a:pPr algn="just"/>
            <a:r>
              <a:rPr lang="en-US" sz="1000" dirty="0"/>
              <a:t>Once the image was ready, I proceeded to run the Docker container. This step involves executing a Docker run command, which initiates a container instance where I can execute Databricks CLI commands.</a:t>
            </a:r>
          </a:p>
          <a:p>
            <a:pPr algn="just"/>
            <a:endParaRPr lang="en-US" sz="1000" dirty="0"/>
          </a:p>
          <a:p>
            <a:pPr algn="just"/>
            <a:r>
              <a:rPr lang="en-US" sz="1000" dirty="0"/>
              <a:t>The fourth step was to copy the CSV files to Databricks. To do this securely, I first configured access to Databricks using a token. This ensures that the connection to Databricks is secure and that only authorized commands are executed. Once the token was configured, I used the Databricks CLI to copy files from the local data directory to the Databricks file system, replacing any existing files with the same name.</a:t>
            </a:r>
          </a:p>
          <a:p>
            <a:pPr algn="just"/>
            <a:endParaRPr lang="en-US" sz="1000" dirty="0"/>
          </a:p>
          <a:p>
            <a:pPr algn="just"/>
            <a:r>
              <a:rPr lang="en-US" sz="1000" dirty="0"/>
              <a:t>The result, which you can see on the right, is the list of files successfully copied to Databricks. These are the </a:t>
            </a:r>
            <a:r>
              <a:rPr lang="en-US" sz="1000" dirty="0" err="1"/>
              <a:t>gzipped</a:t>
            </a:r>
            <a:r>
              <a:rPr lang="en-US" sz="1000" dirty="0"/>
              <a:t> CSV files now stored in the Databricks file system, ready to be used for further conversion and data analysis.</a:t>
            </a:r>
            <a:endParaRPr lang="pl-PL" sz="10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7</a:t>
            </a:fld>
            <a:endParaRPr lang="pl-PL" dirty="0"/>
          </a:p>
        </p:txBody>
      </p:sp>
    </p:spTree>
    <p:extLst>
      <p:ext uri="{BB962C8B-B14F-4D97-AF65-F5344CB8AC3E}">
        <p14:creationId xmlns:p14="http://schemas.microsoft.com/office/powerpoint/2010/main" val="714962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illustrates the functions I've prepared for converting compressed CSV files to the Parquet format, optimized for processing with Apache Spark.</a:t>
            </a:r>
          </a:p>
          <a:p>
            <a:pPr algn="just"/>
            <a:endParaRPr lang="en-US" dirty="0"/>
          </a:p>
          <a:p>
            <a:pPr algn="just"/>
            <a:r>
              <a:rPr lang="en-US" dirty="0"/>
              <a:t>The first function, </a:t>
            </a:r>
            <a:r>
              <a:rPr lang="en-US" dirty="0" err="1"/>
              <a:t>readCSV</a:t>
            </a:r>
            <a:r>
              <a:rPr lang="en-US" dirty="0"/>
              <a:t>, is a Scala function that reads a CSV file into a Spark </a:t>
            </a:r>
            <a:r>
              <a:rPr lang="en-US" dirty="0" err="1"/>
              <a:t>DataFrame</a:t>
            </a:r>
            <a:r>
              <a:rPr lang="en-US" dirty="0"/>
              <a:t>, enforcing a predefined schema. It's essential for ensuring the data conforms to the expected format, which facilitates reliable analysis and processing.</a:t>
            </a:r>
          </a:p>
          <a:p>
            <a:pPr algn="just"/>
            <a:endParaRPr lang="en-US" dirty="0"/>
          </a:p>
          <a:p>
            <a:pPr algn="just"/>
            <a:r>
              <a:rPr lang="en-US" dirty="0"/>
              <a:t>To manage file paths easier, I use the </a:t>
            </a:r>
            <a:r>
              <a:rPr lang="en-US" dirty="0" err="1"/>
              <a:t>getCSVPath</a:t>
            </a:r>
            <a:r>
              <a:rPr lang="en-US" dirty="0"/>
              <a:t> and </a:t>
            </a:r>
            <a:r>
              <a:rPr lang="en-US" dirty="0" err="1"/>
              <a:t>getParquetPath</a:t>
            </a:r>
            <a:r>
              <a:rPr lang="en-US" dirty="0"/>
              <a:t> functions. They generate the storage paths for the CSV and Parquet files, respectively. </a:t>
            </a:r>
          </a:p>
          <a:p>
            <a:pPr algn="just"/>
            <a:endParaRPr lang="en-US" dirty="0"/>
          </a:p>
          <a:p>
            <a:pPr algn="just"/>
            <a:r>
              <a:rPr lang="en-US" dirty="0"/>
              <a:t>By applying these functions, I ensure that the data transformation pipeline is not only automated but also integrated, setting the stage for the subsequent analytics tasks in Spark without any manual intervention.</a:t>
            </a:r>
          </a:p>
          <a:p>
            <a:pPr algn="just"/>
            <a:endParaRPr lang="en-US"/>
          </a:p>
          <a:p>
            <a:pPr algn="just"/>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8</a:t>
            </a:fld>
            <a:endParaRPr lang="pl-PL" dirty="0"/>
          </a:p>
        </p:txBody>
      </p:sp>
    </p:spTree>
    <p:extLst>
      <p:ext uri="{BB962C8B-B14F-4D97-AF65-F5344CB8AC3E}">
        <p14:creationId xmlns:p14="http://schemas.microsoft.com/office/powerpoint/2010/main" val="2667232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On this slide, I show the process I used to convert a compressed CSV file into the Parquet format using Spark. The schema defined here mirrors the exact structure in the data model shown earlier. </a:t>
            </a:r>
          </a:p>
          <a:p>
            <a:pPr algn="just"/>
            <a:endParaRPr lang="en-US" dirty="0"/>
          </a:p>
          <a:p>
            <a:pPr algn="just"/>
            <a:r>
              <a:rPr lang="en-US" dirty="0"/>
              <a:t>Here, you can see the code snippet for converting the 'Posts' file as an example. I’ve set Spark's SQL legacy time parser policy to avoid issues with date conversion, which is a common problem in data processing.</a:t>
            </a:r>
          </a:p>
          <a:p>
            <a:pPr algn="just"/>
            <a:endParaRPr lang="en-US" dirty="0"/>
          </a:p>
          <a:p>
            <a:pPr algn="just"/>
            <a:r>
              <a:rPr lang="en-US" dirty="0"/>
              <a:t>The </a:t>
            </a:r>
            <a:r>
              <a:rPr lang="en-US" dirty="0" err="1"/>
              <a:t>readCSV</a:t>
            </a:r>
            <a:r>
              <a:rPr lang="en-US" dirty="0"/>
              <a:t> function is used to read the CSV file into a </a:t>
            </a:r>
            <a:r>
              <a:rPr lang="en-US" dirty="0" err="1"/>
              <a:t>DataFrame</a:t>
            </a:r>
            <a:r>
              <a:rPr lang="en-US" dirty="0"/>
              <a:t>, applying the schema directly as it's defined. Then, with the write method, the </a:t>
            </a:r>
            <a:r>
              <a:rPr lang="en-US" dirty="0" err="1"/>
              <a:t>DataFrame</a:t>
            </a:r>
            <a:r>
              <a:rPr lang="en-US" dirty="0"/>
              <a:t> is saved in the Parquet format. While this slide shows the conversion for one file, I want to note that the same approach was used for the rest of the files. Each CSV file was converted in a similar manner, ensuring a uniform and efficient batch processing.</a:t>
            </a:r>
          </a:p>
          <a:p>
            <a:pPr algn="just"/>
            <a:endParaRPr lang="en-US" dirty="0"/>
          </a:p>
          <a:p>
            <a:pPr algn="just"/>
            <a:r>
              <a:rPr lang="en-US"/>
              <a:t>1.17’</a:t>
            </a:r>
            <a:endParaRPr lang="en-US" dirty="0"/>
          </a:p>
          <a:p>
            <a:pPr algn="just"/>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9</a:t>
            </a:fld>
            <a:endParaRPr lang="pl-PL" dirty="0"/>
          </a:p>
        </p:txBody>
      </p:sp>
    </p:spTree>
    <p:extLst>
      <p:ext uri="{BB962C8B-B14F-4D97-AF65-F5344CB8AC3E}">
        <p14:creationId xmlns:p14="http://schemas.microsoft.com/office/powerpoint/2010/main" val="2715893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ajd tytułowy">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rtlCol="0">
            <a:normAutofit/>
          </a:bodyPr>
          <a:lstStyle>
            <a:lvl1pPr>
              <a:defRPr lang="pl-PL" sz="6600" b="0">
                <a:solidFill>
                  <a:schemeClr val="tx1"/>
                </a:solidFill>
              </a:defRPr>
            </a:lvl1pPr>
          </a:lstStyle>
          <a:p>
            <a:pPr rtl="0"/>
            <a:r>
              <a:rPr lang="en-US"/>
              <a:t>Click to edit Master title style</a:t>
            </a:r>
            <a:endParaRPr lang="pl-PL"/>
          </a:p>
        </p:txBody>
      </p:sp>
      <p:pic>
        <p:nvPicPr>
          <p:cNvPr id="8" name="Obraz 7" descr="Graficzny interfejs użytkownika&#10;&#10;Automatycznie generowany opis">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3CBF65E1-9312-40C9-B537-2EF2373A3D5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5" name="Stopka — symbol zastępczy 4">
            <a:extLst>
              <a:ext uri="{FF2B5EF4-FFF2-40B4-BE49-F238E27FC236}">
                <a16:creationId xmlns:a16="http://schemas.microsoft.com/office/drawing/2014/main" id="{9727D5D2-711E-4128-B02F-A2F5F3B7B68D}"/>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5C013624-5ED1-471D-B870-97A86379132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5" name="Stopka — symbol zastępczy 4">
            <a:extLst>
              <a:ext uri="{FF2B5EF4-FFF2-40B4-BE49-F238E27FC236}">
                <a16:creationId xmlns:a16="http://schemas.microsoft.com/office/drawing/2014/main" id="{B3A089F5-C44A-423E-A411-0170507EB571}"/>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15623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8" name="Zawartość — symbol zastępczy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pl-PL" sz="1400" smtClean="0">
                <a:solidFill>
                  <a:schemeClr val="tx1">
                    <a:lumMod val="75000"/>
                    <a:lumOff val="25000"/>
                  </a:schemeClr>
                </a:solidFill>
              </a:defRPr>
            </a:lvl1pPr>
            <a:lvl2pPr>
              <a:lnSpc>
                <a:spcPct val="100000"/>
              </a:lnSpc>
              <a:defRPr lang="pl-PL" sz="1400" smtClean="0">
                <a:solidFill>
                  <a:schemeClr val="tx1">
                    <a:lumMod val="75000"/>
                    <a:lumOff val="25000"/>
                  </a:schemeClr>
                </a:solidFill>
              </a:defRPr>
            </a:lvl2pPr>
            <a:lvl3pPr>
              <a:lnSpc>
                <a:spcPct val="100000"/>
              </a:lnSpc>
              <a:defRPr lang="pl-PL" sz="1400" smtClean="0">
                <a:solidFill>
                  <a:schemeClr val="tx1">
                    <a:lumMod val="75000"/>
                    <a:lumOff val="25000"/>
                  </a:schemeClr>
                </a:solidFill>
              </a:defRPr>
            </a:lvl3pPr>
            <a:lvl4pPr>
              <a:lnSpc>
                <a:spcPct val="100000"/>
              </a:lnSpc>
              <a:defRPr lang="pl-PL" sz="1400" smtClean="0">
                <a:solidFill>
                  <a:schemeClr val="tx1">
                    <a:lumMod val="75000"/>
                    <a:lumOff val="25000"/>
                  </a:schemeClr>
                </a:solidFill>
              </a:defRPr>
            </a:lvl4pPr>
            <a:lvl5pPr>
              <a:lnSpc>
                <a:spcPct val="100000"/>
              </a:lnSpc>
              <a:defRPr lang="pl-PL" sz="1400">
                <a:solidFill>
                  <a:schemeClr val="tx1">
                    <a:lumMod val="75000"/>
                    <a:lumOff val="25000"/>
                  </a:schemeClr>
                </a:solidFill>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sp>
        <p:nvSpPr>
          <p:cNvPr id="9" name="Data — symbol zastępczy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lang="pl-PL" sz="1200" baseline="0">
                <a:solidFill>
                  <a:schemeClr val="tx1">
                    <a:lumMod val="65000"/>
                    <a:lumOff val="35000"/>
                  </a:schemeClr>
                </a:solidFill>
              </a:defRPr>
            </a:lvl1pPr>
          </a:lstStyle>
          <a:p>
            <a:pPr rtl="0"/>
            <a:fld id="{8BEEBAAA-29B5-4AF5-BC5F-7E580C29002D}" type="datetimeFigureOut">
              <a:rPr lang="pl-PL" smtClean="0"/>
              <a:pPr rtl="0"/>
              <a:t>26.12.2023</a:t>
            </a:fld>
            <a:endParaRPr lang="pl-PL" dirty="0"/>
          </a:p>
        </p:txBody>
      </p:sp>
      <p:sp>
        <p:nvSpPr>
          <p:cNvPr id="10" name="Stopka — symbol zastępczy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lang="pl-PL" sz="1200" baseline="0">
                <a:solidFill>
                  <a:schemeClr val="tx1">
                    <a:lumMod val="65000"/>
                    <a:lumOff val="35000"/>
                  </a:schemeClr>
                </a:solidFill>
              </a:defRPr>
            </a:lvl1pPr>
          </a:lstStyle>
          <a:p>
            <a:pPr rtl="0"/>
            <a:endParaRPr lang="pl-PL" dirty="0"/>
          </a:p>
        </p:txBody>
      </p:sp>
      <p:sp>
        <p:nvSpPr>
          <p:cNvPr id="11" name="Numer slajdu — symbol zastępczy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lang="pl-PL" sz="1200" baseline="0">
                <a:solidFill>
                  <a:schemeClr val="tx1">
                    <a:lumMod val="65000"/>
                    <a:lumOff val="35000"/>
                  </a:schemeClr>
                </a:solidFill>
              </a:defRPr>
            </a:lvl1pPr>
          </a:lstStyle>
          <a:p>
            <a:pPr rtl="0"/>
            <a:fld id="{9860EDB8-5305-433F-BE41-D7A86D811DB3}" type="slidenum">
              <a:rPr lang="pl-PL" smtClean="0"/>
              <a:pPr/>
              <a:t>‹#›</a:t>
            </a:fld>
            <a:endParaRPr lang="pl-PL" dirty="0"/>
          </a:p>
        </p:txBody>
      </p:sp>
      <p:cxnSp>
        <p:nvCxnSpPr>
          <p:cNvPr id="12" name="Łącznik prosty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ytuł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agłówek sekcji">
    <p:spTree>
      <p:nvGrpSpPr>
        <p:cNvPr id="1" name=""/>
        <p:cNvGrpSpPr/>
        <p:nvPr/>
      </p:nvGrpSpPr>
      <p:grpSpPr>
        <a:xfrm>
          <a:off x="0" y="0"/>
          <a:ext cx="0" cy="0"/>
          <a:chOff x="0" y="0"/>
          <a:chExt cx="0" cy="0"/>
        </a:xfrm>
      </p:grpSpPr>
      <p:sp>
        <p:nvSpPr>
          <p:cNvPr id="7" name="Zawartość — symbol zastępczy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pl-PL" sz="2400" smtClean="0">
                <a:solidFill>
                  <a:schemeClr val="tx1">
                    <a:lumMod val="75000"/>
                    <a:lumOff val="25000"/>
                  </a:schemeClr>
                </a:solidFill>
                <a:latin typeface="+mn-lt"/>
              </a:defRPr>
            </a:lvl1pPr>
            <a:lvl2pPr>
              <a:defRPr lang="pl-PL" sz="1200" dirty="0" smtClean="0">
                <a:solidFill>
                  <a:schemeClr val="tx1">
                    <a:lumMod val="75000"/>
                    <a:lumOff val="25000"/>
                  </a:schemeClr>
                </a:solidFill>
                <a:latin typeface="+mn-lt"/>
              </a:defRPr>
            </a:lvl2pPr>
            <a:lvl3pPr>
              <a:defRPr lang="pl-PL" sz="1200" dirty="0" smtClean="0">
                <a:solidFill>
                  <a:schemeClr val="tx1">
                    <a:lumMod val="75000"/>
                    <a:lumOff val="25000"/>
                  </a:schemeClr>
                </a:solidFill>
                <a:latin typeface="+mn-lt"/>
              </a:defRPr>
            </a:lvl3pPr>
            <a:lvl4pPr>
              <a:defRPr lang="pl-PL" sz="1200" dirty="0" smtClean="0">
                <a:solidFill>
                  <a:schemeClr val="tx1">
                    <a:lumMod val="75000"/>
                    <a:lumOff val="25000"/>
                  </a:schemeClr>
                </a:solidFill>
                <a:latin typeface="+mn-lt"/>
              </a:defRPr>
            </a:lvl4pPr>
            <a:lvl5pPr>
              <a:defRPr lang="pl-PL" sz="1200" dirty="0">
                <a:solidFill>
                  <a:schemeClr val="tx1">
                    <a:lumMod val="75000"/>
                    <a:lumOff val="25000"/>
                  </a:schemeClr>
                </a:solidFill>
                <a:latin typeface="+mn-lt"/>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cxnSp>
        <p:nvCxnSpPr>
          <p:cNvPr id="8" name="Łącznik prosty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ytuł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Zawartość — symbol zastępczy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Data — symbol zastępczy 4">
            <a:extLst>
              <a:ext uri="{FF2B5EF4-FFF2-40B4-BE49-F238E27FC236}">
                <a16:creationId xmlns:a16="http://schemas.microsoft.com/office/drawing/2014/main" id="{C3C35230-6E6B-4AE2-A238-476A2293EE2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6" name="Stopka — symbol zastępczy 5">
            <a:extLst>
              <a:ext uri="{FF2B5EF4-FFF2-40B4-BE49-F238E27FC236}">
                <a16:creationId xmlns:a16="http://schemas.microsoft.com/office/drawing/2014/main" id="{B3EC195B-3566-4F5A-8A17-C0D96E0DC8AB}"/>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 symbol zastępczy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4" name="Zawartość — symbol zastępczy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Tekst — symbol zastępczy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6" name="Zawartość — symbol zastępczy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7" name="Data — symbol zastępczy 6">
            <a:extLst>
              <a:ext uri="{FF2B5EF4-FFF2-40B4-BE49-F238E27FC236}">
                <a16:creationId xmlns:a16="http://schemas.microsoft.com/office/drawing/2014/main" id="{3A812791-1A66-47A2-B8AB-CF2C8494CA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8" name="Stopka — symbol zastępczy 7">
            <a:extLst>
              <a:ext uri="{FF2B5EF4-FFF2-40B4-BE49-F238E27FC236}">
                <a16:creationId xmlns:a16="http://schemas.microsoft.com/office/drawing/2014/main" id="{4433D370-BE25-4CF9-8D18-A8B0D6286AC1}"/>
              </a:ext>
            </a:extLst>
          </p:cNvPr>
          <p:cNvSpPr>
            <a:spLocks noGrp="1"/>
          </p:cNvSpPr>
          <p:nvPr>
            <p:ph type="ftr" sz="quarter" idx="11"/>
          </p:nvPr>
        </p:nvSpPr>
        <p:spPr/>
        <p:txBody>
          <a:bodyPr rtlCol="0"/>
          <a:lstStyle>
            <a:defPPr>
              <a:defRPr lang="pl-PL"/>
            </a:defPPr>
          </a:lstStyle>
          <a:p>
            <a:pPr rtl="0"/>
            <a:endParaRPr lang="pl-PL" dirty="0"/>
          </a:p>
        </p:txBody>
      </p:sp>
      <p:sp>
        <p:nvSpPr>
          <p:cNvPr id="9" name="Numer slajdu — symbol zastępczy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Data — symbol zastępczy 2">
            <a:extLst>
              <a:ext uri="{FF2B5EF4-FFF2-40B4-BE49-F238E27FC236}">
                <a16:creationId xmlns:a16="http://schemas.microsoft.com/office/drawing/2014/main" id="{4203A496-9194-4AF3-A700-304E648B30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4" name="Stopka — symbol zastępczy 3">
            <a:extLst>
              <a:ext uri="{FF2B5EF4-FFF2-40B4-BE49-F238E27FC236}">
                <a16:creationId xmlns:a16="http://schemas.microsoft.com/office/drawing/2014/main" id="{5303CEB3-10DB-4C6B-B786-6EA61FEAF4ED}"/>
              </a:ext>
            </a:extLst>
          </p:cNvPr>
          <p:cNvSpPr>
            <a:spLocks noGrp="1"/>
          </p:cNvSpPr>
          <p:nvPr>
            <p:ph type="ftr" sz="quarter" idx="11"/>
          </p:nvPr>
        </p:nvSpPr>
        <p:spPr/>
        <p:txBody>
          <a:bodyPr rtlCol="0"/>
          <a:lstStyle>
            <a:defPPr>
              <a:defRPr lang="pl-PL"/>
            </a:defPPr>
          </a:lstStyle>
          <a:p>
            <a:pPr rtl="0"/>
            <a:endParaRPr lang="pl-PL" dirty="0"/>
          </a:p>
        </p:txBody>
      </p:sp>
      <p:sp>
        <p:nvSpPr>
          <p:cNvPr id="5" name="Numer slajdu — symbol zastępczy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a:extLst>
              <a:ext uri="{FF2B5EF4-FFF2-40B4-BE49-F238E27FC236}">
                <a16:creationId xmlns:a16="http://schemas.microsoft.com/office/drawing/2014/main" id="{4121782B-EB6A-4988-856E-D6637A15B3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3" name="Stopka — symbol zastępczy 2">
            <a:extLst>
              <a:ext uri="{FF2B5EF4-FFF2-40B4-BE49-F238E27FC236}">
                <a16:creationId xmlns:a16="http://schemas.microsoft.com/office/drawing/2014/main" id="{161005B5-4499-443A-AEC7-4504692A5F99}"/>
              </a:ext>
            </a:extLst>
          </p:cNvPr>
          <p:cNvSpPr>
            <a:spLocks noGrp="1"/>
          </p:cNvSpPr>
          <p:nvPr>
            <p:ph type="ftr" sz="quarter" idx="11"/>
          </p:nvPr>
        </p:nvSpPr>
        <p:spPr/>
        <p:txBody>
          <a:bodyPr rtlCol="0"/>
          <a:lstStyle>
            <a:defPPr>
              <a:defRPr lang="pl-PL"/>
            </a:defPPr>
          </a:lstStyle>
          <a:p>
            <a:pPr rtl="0"/>
            <a:endParaRPr lang="pl-PL" dirty="0"/>
          </a:p>
        </p:txBody>
      </p:sp>
      <p:sp>
        <p:nvSpPr>
          <p:cNvPr id="4" name="Numer slajdu — symbol zastępczy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rtlCol="0"/>
          <a:lstStyle>
            <a:lvl1pPr>
              <a:defRPr lang="pl-PL" sz="3200"/>
            </a:lvl1pPr>
            <a:lvl2pPr>
              <a:defRPr lang="pl-PL" sz="2800"/>
            </a:lvl2pPr>
            <a:lvl3pPr>
              <a:defRPr lang="pl-PL" sz="2400"/>
            </a:lvl3pPr>
            <a:lvl4pPr>
              <a:defRPr lang="pl-PL" sz="2000"/>
            </a:lvl4pPr>
            <a:lvl5pPr>
              <a:defRPr lang="pl-PL" sz="2000"/>
            </a:lvl5pPr>
            <a:lvl6pPr>
              <a:defRPr lang="pl-PL" sz="2000"/>
            </a:lvl6pPr>
            <a:lvl7pPr>
              <a:defRPr lang="pl-PL" sz="2000"/>
            </a:lvl7pPr>
            <a:lvl8pPr>
              <a:defRPr lang="pl-PL" sz="2000"/>
            </a:lvl8pPr>
            <a:lvl9pPr>
              <a:defRPr lang="pl-PL"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Tekst — symbol zastępczy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610672D7-560C-46F5-B38A-5864AF61BD8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6" name="Stopka — symbol zastępczy 5">
            <a:extLst>
              <a:ext uri="{FF2B5EF4-FFF2-40B4-BE49-F238E27FC236}">
                <a16:creationId xmlns:a16="http://schemas.microsoft.com/office/drawing/2014/main" id="{83333971-AB39-461C-BCDD-6F82E9DF4F5D}"/>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Obraz — symbol zastępczy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rtlCol="0"/>
          <a:lstStyle>
            <a:lvl1pPr marL="0" indent="0">
              <a:buNone/>
              <a:defRPr lang="pl-PL" sz="3200"/>
            </a:lvl1pPr>
            <a:lvl2pPr marL="457196" indent="0">
              <a:buNone/>
              <a:defRPr lang="pl-PL" sz="2800"/>
            </a:lvl2pPr>
            <a:lvl3pPr marL="914391" indent="0">
              <a:buNone/>
              <a:defRPr lang="pl-PL" sz="2400"/>
            </a:lvl3pPr>
            <a:lvl4pPr marL="1371587" indent="0">
              <a:buNone/>
              <a:defRPr lang="pl-PL" sz="2000"/>
            </a:lvl4pPr>
            <a:lvl5pPr marL="1828783" indent="0">
              <a:buNone/>
              <a:defRPr lang="pl-PL" sz="2000"/>
            </a:lvl5pPr>
            <a:lvl6pPr marL="2285978" indent="0">
              <a:buNone/>
              <a:defRPr lang="pl-PL" sz="2000"/>
            </a:lvl6pPr>
            <a:lvl7pPr marL="2743174" indent="0">
              <a:buNone/>
              <a:defRPr lang="pl-PL" sz="2000"/>
            </a:lvl7pPr>
            <a:lvl8pPr marL="3200370" indent="0">
              <a:buNone/>
              <a:defRPr lang="pl-PL" sz="2000"/>
            </a:lvl8pPr>
            <a:lvl9pPr marL="3657565" indent="0">
              <a:buNone/>
              <a:defRPr lang="pl-PL" sz="2000"/>
            </a:lvl9pPr>
          </a:lstStyle>
          <a:p>
            <a:pPr rtl="0"/>
            <a:r>
              <a:rPr lang="en-US"/>
              <a:t>Click icon to add picture</a:t>
            </a:r>
            <a:endParaRPr lang="pl-PL" dirty="0"/>
          </a:p>
        </p:txBody>
      </p:sp>
      <p:sp>
        <p:nvSpPr>
          <p:cNvPr id="4" name="Tekst — symbol zastępczy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D7853192-BC34-458B-84D8-10413109E1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6" name="Stopka — symbol zastępczy 5">
            <a:extLst>
              <a:ext uri="{FF2B5EF4-FFF2-40B4-BE49-F238E27FC236}">
                <a16:creationId xmlns:a16="http://schemas.microsoft.com/office/drawing/2014/main" id="{AC4140DD-DF78-4ACA-994A-2C80E820B3C8}"/>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 symbol zastępczy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pl-PL"/>
            </a:defPPr>
          </a:lstStyle>
          <a:p>
            <a:pPr rtl="0"/>
            <a:r>
              <a:rPr lang="pl-PL"/>
              <a:t>Kliknij, aby edytować styl wzorca tytułu</a:t>
            </a:r>
          </a:p>
        </p:txBody>
      </p:sp>
      <p:sp>
        <p:nvSpPr>
          <p:cNvPr id="3" name="Tekst — symbol zastępczy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4" name="Data — symbol zastępczy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lang="pl-PL" sz="1200">
                <a:solidFill>
                  <a:schemeClr val="tx1">
                    <a:tint val="75000"/>
                  </a:schemeClr>
                </a:solidFill>
              </a:defRPr>
            </a:lvl1pPr>
          </a:lstStyle>
          <a:p>
            <a:pPr rtl="0"/>
            <a:fld id="{703E2F8D-62B3-48AF-BAF5-944399905ED0}" type="datetimeFigureOut">
              <a:rPr lang="pl-PL" smtClean="0"/>
              <a:t>26.12.2023</a:t>
            </a:fld>
            <a:endParaRPr lang="pl-PL" dirty="0"/>
          </a:p>
        </p:txBody>
      </p:sp>
      <p:sp>
        <p:nvSpPr>
          <p:cNvPr id="5" name="Stopka — symbol zastępczy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lang="pl-PL" sz="1200">
                <a:solidFill>
                  <a:schemeClr val="tx1">
                    <a:tint val="75000"/>
                  </a:schemeClr>
                </a:solidFill>
              </a:defRPr>
            </a:lvl1pPr>
          </a:lstStyle>
          <a:p>
            <a:pPr rtl="0"/>
            <a:endParaRPr lang="pl-PL" dirty="0"/>
          </a:p>
        </p:txBody>
      </p:sp>
      <p:sp>
        <p:nvSpPr>
          <p:cNvPr id="6" name="Numer slajdu — symbol zastępczy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lang="pl-PL" sz="1200">
                <a:solidFill>
                  <a:schemeClr val="tx1">
                    <a:tint val="75000"/>
                  </a:schemeClr>
                </a:solidFill>
              </a:defRPr>
            </a:lvl1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lang="pl-PL"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lang="pl-PL"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lang="pl-PL"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lang="pl-PL"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p:bodyStyle>
    <p:otherStyle>
      <a:defPPr>
        <a:defRPr lang="pl-PL"/>
      </a:defPPr>
      <a:lvl1pPr marL="0" algn="l" defTabSz="914391" rtl="0" eaLnBrk="1" latinLnBrk="0" hangingPunct="1">
        <a:defRPr lang="pl-PL" sz="1800" kern="1200">
          <a:solidFill>
            <a:schemeClr val="tx1"/>
          </a:solidFill>
          <a:latin typeface="+mn-lt"/>
          <a:ea typeface="+mn-ea"/>
          <a:cs typeface="+mn-cs"/>
        </a:defRPr>
      </a:lvl1pPr>
      <a:lvl2pPr marL="457196" algn="l" defTabSz="914391" rtl="0" eaLnBrk="1" latinLnBrk="0" hangingPunct="1">
        <a:defRPr lang="pl-PL" sz="1800" kern="1200">
          <a:solidFill>
            <a:schemeClr val="tx1"/>
          </a:solidFill>
          <a:latin typeface="+mn-lt"/>
          <a:ea typeface="+mn-ea"/>
          <a:cs typeface="+mn-cs"/>
        </a:defRPr>
      </a:lvl2pPr>
      <a:lvl3pPr marL="914391" algn="l" defTabSz="914391" rtl="0" eaLnBrk="1" latinLnBrk="0" hangingPunct="1">
        <a:defRPr lang="pl-PL" sz="1800" kern="1200">
          <a:solidFill>
            <a:schemeClr val="tx1"/>
          </a:solidFill>
          <a:latin typeface="+mn-lt"/>
          <a:ea typeface="+mn-ea"/>
          <a:cs typeface="+mn-cs"/>
        </a:defRPr>
      </a:lvl3pPr>
      <a:lvl4pPr marL="1371587" algn="l" defTabSz="914391" rtl="0" eaLnBrk="1" latinLnBrk="0" hangingPunct="1">
        <a:defRPr lang="pl-PL" sz="1800" kern="1200">
          <a:solidFill>
            <a:schemeClr val="tx1"/>
          </a:solidFill>
          <a:latin typeface="+mn-lt"/>
          <a:ea typeface="+mn-ea"/>
          <a:cs typeface="+mn-cs"/>
        </a:defRPr>
      </a:lvl4pPr>
      <a:lvl5pPr marL="1828783" algn="l" defTabSz="914391" rtl="0" eaLnBrk="1" latinLnBrk="0" hangingPunct="1">
        <a:defRPr lang="pl-PL" sz="1800" kern="1200">
          <a:solidFill>
            <a:schemeClr val="tx1"/>
          </a:solidFill>
          <a:latin typeface="+mn-lt"/>
          <a:ea typeface="+mn-ea"/>
          <a:cs typeface="+mn-cs"/>
        </a:defRPr>
      </a:lvl5pPr>
      <a:lvl6pPr marL="2285978" algn="l" defTabSz="914391" rtl="0" eaLnBrk="1" latinLnBrk="0" hangingPunct="1">
        <a:defRPr lang="pl-PL" sz="1800" kern="1200">
          <a:solidFill>
            <a:schemeClr val="tx1"/>
          </a:solidFill>
          <a:latin typeface="+mn-lt"/>
          <a:ea typeface="+mn-ea"/>
          <a:cs typeface="+mn-cs"/>
        </a:defRPr>
      </a:lvl6pPr>
      <a:lvl7pPr marL="2743174" algn="l" defTabSz="914391" rtl="0" eaLnBrk="1" latinLnBrk="0" hangingPunct="1">
        <a:defRPr lang="pl-PL" sz="1800" kern="1200">
          <a:solidFill>
            <a:schemeClr val="tx1"/>
          </a:solidFill>
          <a:latin typeface="+mn-lt"/>
          <a:ea typeface="+mn-ea"/>
          <a:cs typeface="+mn-cs"/>
        </a:defRPr>
      </a:lvl7pPr>
      <a:lvl8pPr marL="3200370" algn="l" defTabSz="914391" rtl="0" eaLnBrk="1" latinLnBrk="0" hangingPunct="1">
        <a:defRPr lang="pl-PL" sz="1800" kern="1200">
          <a:solidFill>
            <a:schemeClr val="tx1"/>
          </a:solidFill>
          <a:latin typeface="+mn-lt"/>
          <a:ea typeface="+mn-ea"/>
          <a:cs typeface="+mn-cs"/>
        </a:defRPr>
      </a:lvl8pPr>
      <a:lvl9pPr marL="3657565" algn="l" defTabSz="914391" rtl="0" eaLnBrk="1" latinLnBrk="0" hangingPunct="1">
        <a:defRPr lang="pl-PL"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svg"/><Relationship Id="rId7" Type="http://schemas.openxmlformats.org/officeDocument/2006/relationships/image" Target="../media/image35.sv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 Id="rId9" Type="http://schemas.openxmlformats.org/officeDocument/2006/relationships/image" Target="../media/image37.svg"/></Relationships>
</file>

<file path=ppt/slides/_rels/slide1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45.svg"/></Relationships>
</file>

<file path=ppt/slides/_rels/slide18.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9.svg"/><Relationship Id="rId5" Type="http://schemas.openxmlformats.org/officeDocument/2006/relationships/image" Target="../media/image48.png"/><Relationship Id="rId10" Type="http://schemas.openxmlformats.org/officeDocument/2006/relationships/image" Target="../media/image53.svg"/><Relationship Id="rId4" Type="http://schemas.openxmlformats.org/officeDocument/2006/relationships/image" Target="../media/image47.svg"/><Relationship Id="rId9" Type="http://schemas.openxmlformats.org/officeDocument/2006/relationships/image" Target="../media/image52.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8775583F-376C-40AE-9849-09070F0B5E51}"/>
              </a:ext>
            </a:extLst>
          </p:cNvPr>
          <p:cNvSpPr>
            <a:spLocks noGrp="1"/>
          </p:cNvSpPr>
          <p:nvPr>
            <p:ph type="title"/>
          </p:nvPr>
        </p:nvSpPr>
        <p:spPr>
          <a:xfrm>
            <a:off x="440340" y="3464711"/>
            <a:ext cx="9734791" cy="1155139"/>
          </a:xfrm>
        </p:spPr>
        <p:txBody>
          <a:bodyPr rtlCol="0" anchor="b">
            <a:noAutofit/>
          </a:bodyPr>
          <a:lstStyle>
            <a:defPPr>
              <a:defRPr lang="pl-PL"/>
            </a:defPPr>
          </a:lstStyle>
          <a:p>
            <a:r>
              <a:rPr lang="en-US" sz="3600" dirty="0"/>
              <a:t>Analyzing the StackOverflow2013 Database from 2008 to 2013</a:t>
            </a:r>
            <a:endParaRPr lang="pl-PL" sz="3600" dirty="0"/>
          </a:p>
        </p:txBody>
      </p:sp>
      <p:sp>
        <p:nvSpPr>
          <p:cNvPr id="5" name="Podtytuł 4">
            <a:extLst>
              <a:ext uri="{FF2B5EF4-FFF2-40B4-BE49-F238E27FC236}">
                <a16:creationId xmlns:a16="http://schemas.microsoft.com/office/drawing/2014/main" id="{7165814A-5271-4039-9F12-014787DA9EF7}"/>
              </a:ext>
            </a:extLst>
          </p:cNvPr>
          <p:cNvSpPr>
            <a:spLocks noGrp="1"/>
          </p:cNvSpPr>
          <p:nvPr>
            <p:ph type="subTitle" idx="4294967295"/>
          </p:nvPr>
        </p:nvSpPr>
        <p:spPr>
          <a:xfrm>
            <a:off x="447389" y="4675383"/>
            <a:ext cx="4938713" cy="1208088"/>
          </a:xfrm>
          <a:prstGeom prst="rect">
            <a:avLst/>
          </a:prstGeom>
        </p:spPr>
        <p:txBody>
          <a:bodyPr rtlCol="0">
            <a:normAutofit/>
          </a:bodyPr>
          <a:lstStyle>
            <a:defPPr>
              <a:defRPr lang="pl-PL"/>
            </a:defPPr>
          </a:lstStyle>
          <a:p>
            <a:pPr marL="0" indent="0" algn="l" rtl="0">
              <a:lnSpc>
                <a:spcPct val="100000"/>
              </a:lnSpc>
              <a:buNone/>
            </a:pPr>
            <a:r>
              <a:rPr lang="en-US" sz="2000" dirty="0">
                <a:solidFill>
                  <a:schemeClr val="accent2"/>
                </a:solidFill>
                <a:latin typeface="Segoe UI" panose="020B0502040204020203" pitchFamily="34" charset="0"/>
                <a:cs typeface="Segoe UI" panose="020B0502040204020203" pitchFamily="34" charset="0"/>
              </a:rPr>
              <a:t>Piotr Slusarczyk</a:t>
            </a:r>
            <a:endParaRPr lang="pl-PL" sz="2000" dirty="0">
              <a:solidFill>
                <a:schemeClr val="accent2"/>
              </a:solidFill>
              <a:latin typeface="Segoe UI" panose="020B0502040204020203" pitchFamily="34" charset="0"/>
              <a:cs typeface="Segoe UI" panose="020B0502040204020203" pitchFamily="34" charset="0"/>
            </a:endParaRPr>
          </a:p>
        </p:txBody>
      </p:sp>
      <p:grpSp>
        <p:nvGrpSpPr>
          <p:cNvPr id="2" name="Grupa 1" descr="koła połączone liniami">
            <a:extLst>
              <a:ext uri="{FF2B5EF4-FFF2-40B4-BE49-F238E27FC236}">
                <a16:creationId xmlns:a16="http://schemas.microsoft.com/office/drawing/2014/main" id="{698A0E4F-CFB4-48D6-8D5D-D7F7DD3198A1}"/>
              </a:ext>
            </a:extLst>
          </p:cNvPr>
          <p:cNvGrpSpPr/>
          <p:nvPr/>
        </p:nvGrpSpPr>
        <p:grpSpPr>
          <a:xfrm>
            <a:off x="8421900" y="661130"/>
            <a:ext cx="2386156" cy="2378046"/>
            <a:chOff x="6059289" y="1031132"/>
            <a:chExt cx="4855145" cy="4853637"/>
          </a:xfrm>
        </p:grpSpPr>
        <p:cxnSp>
          <p:nvCxnSpPr>
            <p:cNvPr id="8" name="Łącznik prosty 7" descr="linia prosta">
              <a:extLst>
                <a:ext uri="{FF2B5EF4-FFF2-40B4-BE49-F238E27FC236}">
                  <a16:creationId xmlns:a16="http://schemas.microsoft.com/office/drawing/2014/main" id="{C765D672-336B-734D-801A-36CBB0354E18}"/>
                </a:ext>
              </a:extLst>
            </p:cNvPr>
            <p:cNvCxnSpPr>
              <a:cxnSpLocks/>
              <a:stCxn id="6" idx="6"/>
            </p:cNvCxnSpPr>
            <p:nvPr/>
          </p:nvCxnSpPr>
          <p:spPr>
            <a:xfrm>
              <a:off x="7362795" y="3390528"/>
              <a:ext cx="1956303" cy="159222"/>
            </a:xfrm>
            <a:prstGeom prst="line">
              <a:avLst/>
            </a:prstGeom>
          </p:spPr>
          <p:style>
            <a:lnRef idx="3">
              <a:schemeClr val="dk1"/>
            </a:lnRef>
            <a:fillRef idx="0">
              <a:schemeClr val="dk1"/>
            </a:fillRef>
            <a:effectRef idx="2">
              <a:schemeClr val="dk1"/>
            </a:effectRef>
            <a:fontRef idx="minor">
              <a:schemeClr val="tx1"/>
            </a:fontRef>
          </p:style>
        </p:cxnSp>
        <p:cxnSp>
          <p:nvCxnSpPr>
            <p:cNvPr id="17" name="Łącznik prosty 16" descr="linia prosta">
              <a:extLst>
                <a:ext uri="{FF2B5EF4-FFF2-40B4-BE49-F238E27FC236}">
                  <a16:creationId xmlns:a16="http://schemas.microsoft.com/office/drawing/2014/main" id="{89008531-943E-8C42-82ED-72460A2D10A4}"/>
                </a:ext>
              </a:extLst>
            </p:cNvPr>
            <p:cNvCxnSpPr>
              <a:cxnSpLocks/>
            </p:cNvCxnSpPr>
            <p:nvPr/>
          </p:nvCxnSpPr>
          <p:spPr>
            <a:xfrm>
              <a:off x="9708204" y="1960547"/>
              <a:ext cx="214008" cy="1055027"/>
            </a:xfrm>
            <a:prstGeom prst="line">
              <a:avLst/>
            </a:prstGeom>
          </p:spPr>
          <p:style>
            <a:lnRef idx="3">
              <a:schemeClr val="dk1"/>
            </a:lnRef>
            <a:fillRef idx="0">
              <a:schemeClr val="dk1"/>
            </a:fillRef>
            <a:effectRef idx="2">
              <a:schemeClr val="dk1"/>
            </a:effectRef>
            <a:fontRef idx="minor">
              <a:schemeClr val="tx1"/>
            </a:fontRef>
          </p:style>
        </p:cxnSp>
        <p:sp>
          <p:nvSpPr>
            <p:cNvPr id="6" name="Owal 5" descr="kształt owalny">
              <a:extLst>
                <a:ext uri="{FF2B5EF4-FFF2-40B4-BE49-F238E27FC236}">
                  <a16:creationId xmlns:a16="http://schemas.microsoft.com/office/drawing/2014/main" id="{9A66A37A-7FB5-194C-B2F8-BB77745D65B0}"/>
                </a:ext>
              </a:extLst>
            </p:cNvPr>
            <p:cNvSpPr/>
            <p:nvPr/>
          </p:nvSpPr>
          <p:spPr>
            <a:xfrm>
              <a:off x="6059289" y="2738775"/>
              <a:ext cx="1303506" cy="13035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13" name="Owal 12" descr="kształt owalny">
              <a:extLst>
                <a:ext uri="{FF2B5EF4-FFF2-40B4-BE49-F238E27FC236}">
                  <a16:creationId xmlns:a16="http://schemas.microsoft.com/office/drawing/2014/main" id="{9B093669-6BD2-2541-BF99-500AC2759CD6}"/>
                </a:ext>
              </a:extLst>
            </p:cNvPr>
            <p:cNvSpPr/>
            <p:nvPr/>
          </p:nvSpPr>
          <p:spPr>
            <a:xfrm>
              <a:off x="9144000" y="1031132"/>
              <a:ext cx="1031132" cy="10311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9" name="Owal 8" descr="kształt owalny">
              <a:extLst>
                <a:ext uri="{FF2B5EF4-FFF2-40B4-BE49-F238E27FC236}">
                  <a16:creationId xmlns:a16="http://schemas.microsoft.com/office/drawing/2014/main" id="{EEB60046-7AC0-4C4A-9CA7-4DE66AF0F9E2}"/>
                </a:ext>
              </a:extLst>
            </p:cNvPr>
            <p:cNvSpPr/>
            <p:nvPr/>
          </p:nvSpPr>
          <p:spPr>
            <a:xfrm>
              <a:off x="8598544" y="5000016"/>
              <a:ext cx="884753" cy="8847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cxnSp>
          <p:nvCxnSpPr>
            <p:cNvPr id="10" name="Łącznik prosty 9" descr="linia prosta">
              <a:extLst>
                <a:ext uri="{FF2B5EF4-FFF2-40B4-BE49-F238E27FC236}">
                  <a16:creationId xmlns:a16="http://schemas.microsoft.com/office/drawing/2014/main" id="{DC6AFA79-D8E3-E745-9969-5BF09667F3B4}"/>
                </a:ext>
              </a:extLst>
            </p:cNvPr>
            <p:cNvCxnSpPr>
              <a:cxnSpLocks/>
              <a:endCxn id="9" idx="7"/>
            </p:cNvCxnSpPr>
            <p:nvPr/>
          </p:nvCxnSpPr>
          <p:spPr>
            <a:xfrm flipH="1">
              <a:off x="9353728" y="4465840"/>
              <a:ext cx="501713" cy="663745"/>
            </a:xfrm>
            <a:prstGeom prst="line">
              <a:avLst/>
            </a:prstGeom>
          </p:spPr>
          <p:style>
            <a:lnRef idx="3">
              <a:schemeClr val="dk1"/>
            </a:lnRef>
            <a:fillRef idx="0">
              <a:schemeClr val="dk1"/>
            </a:fillRef>
            <a:effectRef idx="2">
              <a:schemeClr val="dk1"/>
            </a:effectRef>
            <a:fontRef idx="minor">
              <a:schemeClr val="tx1"/>
            </a:fontRef>
          </p:style>
        </p:cxnSp>
        <p:sp>
          <p:nvSpPr>
            <p:cNvPr id="11" name="Owal 10" descr="kształt owalny">
              <a:extLst>
                <a:ext uri="{FF2B5EF4-FFF2-40B4-BE49-F238E27FC236}">
                  <a16:creationId xmlns:a16="http://schemas.microsoft.com/office/drawing/2014/main" id="{398897D7-2466-E540-8D23-AD7AEA562812}"/>
                </a:ext>
              </a:extLst>
            </p:cNvPr>
            <p:cNvSpPr/>
            <p:nvPr/>
          </p:nvSpPr>
          <p:spPr>
            <a:xfrm>
              <a:off x="9144000" y="3015574"/>
              <a:ext cx="1770434" cy="177043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grpSp>
    </p:spTree>
    <p:extLst>
      <p:ext uri="{BB962C8B-B14F-4D97-AF65-F5344CB8AC3E}">
        <p14:creationId xmlns:p14="http://schemas.microsoft.com/office/powerpoint/2010/main" val="283859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pic>
        <p:nvPicPr>
          <p:cNvPr id="13" name="Picture 12">
            <a:extLst>
              <a:ext uri="{FF2B5EF4-FFF2-40B4-BE49-F238E27FC236}">
                <a16:creationId xmlns:a16="http://schemas.microsoft.com/office/drawing/2014/main" id="{81BB4627-B5E0-8371-4FD2-730159D5F8B2}"/>
              </a:ext>
            </a:extLst>
          </p:cNvPr>
          <p:cNvPicPr>
            <a:picLocks noChangeAspect="1"/>
          </p:cNvPicPr>
          <p:nvPr/>
        </p:nvPicPr>
        <p:blipFill>
          <a:blip r:embed="rId3"/>
          <a:stretch>
            <a:fillRect/>
          </a:stretch>
        </p:blipFill>
        <p:spPr>
          <a:xfrm>
            <a:off x="2679701" y="1334402"/>
            <a:ext cx="6609861" cy="5278064"/>
          </a:xfrm>
          <a:prstGeom prst="rect">
            <a:avLst/>
          </a:prstGeom>
        </p:spPr>
      </p:pic>
    </p:spTree>
    <p:extLst>
      <p:ext uri="{BB962C8B-B14F-4D97-AF65-F5344CB8AC3E}">
        <p14:creationId xmlns:p14="http://schemas.microsoft.com/office/powerpoint/2010/main" val="3174130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pic>
        <p:nvPicPr>
          <p:cNvPr id="4" name="Picture 3">
            <a:extLst>
              <a:ext uri="{FF2B5EF4-FFF2-40B4-BE49-F238E27FC236}">
                <a16:creationId xmlns:a16="http://schemas.microsoft.com/office/drawing/2014/main" id="{4AF747B1-C90C-9A4C-610F-B39799D6DCA3}"/>
              </a:ext>
            </a:extLst>
          </p:cNvPr>
          <p:cNvPicPr>
            <a:picLocks noChangeAspect="1"/>
          </p:cNvPicPr>
          <p:nvPr/>
        </p:nvPicPr>
        <p:blipFill>
          <a:blip r:embed="rId3"/>
          <a:stretch>
            <a:fillRect/>
          </a:stretch>
        </p:blipFill>
        <p:spPr>
          <a:xfrm>
            <a:off x="444500" y="1173337"/>
            <a:ext cx="4330210" cy="5413730"/>
          </a:xfrm>
          <a:prstGeom prst="rect">
            <a:avLst/>
          </a:prstGeom>
        </p:spPr>
      </p:pic>
      <p:pic>
        <p:nvPicPr>
          <p:cNvPr id="6" name="Picture 5">
            <a:extLst>
              <a:ext uri="{FF2B5EF4-FFF2-40B4-BE49-F238E27FC236}">
                <a16:creationId xmlns:a16="http://schemas.microsoft.com/office/drawing/2014/main" id="{38525782-1796-91EC-2FB4-0011A6F8571E}"/>
              </a:ext>
            </a:extLst>
          </p:cNvPr>
          <p:cNvPicPr>
            <a:picLocks noChangeAspect="1"/>
          </p:cNvPicPr>
          <p:nvPr/>
        </p:nvPicPr>
        <p:blipFill>
          <a:blip r:embed="rId4"/>
          <a:stretch>
            <a:fillRect/>
          </a:stretch>
        </p:blipFill>
        <p:spPr>
          <a:xfrm>
            <a:off x="6903382" y="1173337"/>
            <a:ext cx="3881022" cy="2476877"/>
          </a:xfrm>
          <a:prstGeom prst="rect">
            <a:avLst/>
          </a:prstGeom>
        </p:spPr>
      </p:pic>
      <p:pic>
        <p:nvPicPr>
          <p:cNvPr id="1026" name="Picture 2">
            <a:extLst>
              <a:ext uri="{FF2B5EF4-FFF2-40B4-BE49-F238E27FC236}">
                <a16:creationId xmlns:a16="http://schemas.microsoft.com/office/drawing/2014/main" id="{58732892-A8E3-CBA1-605D-E93FE9A042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8108" y="3848100"/>
            <a:ext cx="3210447" cy="2858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810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pic>
        <p:nvPicPr>
          <p:cNvPr id="5" name="Picture 4">
            <a:extLst>
              <a:ext uri="{FF2B5EF4-FFF2-40B4-BE49-F238E27FC236}">
                <a16:creationId xmlns:a16="http://schemas.microsoft.com/office/drawing/2014/main" id="{8E76EBA0-FA13-8D52-9D59-8DB45FF5D33B}"/>
              </a:ext>
            </a:extLst>
          </p:cNvPr>
          <p:cNvPicPr>
            <a:picLocks noChangeAspect="1"/>
          </p:cNvPicPr>
          <p:nvPr/>
        </p:nvPicPr>
        <p:blipFill>
          <a:blip r:embed="rId3"/>
          <a:stretch>
            <a:fillRect/>
          </a:stretch>
        </p:blipFill>
        <p:spPr>
          <a:xfrm>
            <a:off x="459317" y="1189164"/>
            <a:ext cx="5636683" cy="5368270"/>
          </a:xfrm>
          <a:prstGeom prst="rect">
            <a:avLst/>
          </a:prstGeom>
        </p:spPr>
      </p:pic>
      <p:pic>
        <p:nvPicPr>
          <p:cNvPr id="8" name="Picture 7">
            <a:extLst>
              <a:ext uri="{FF2B5EF4-FFF2-40B4-BE49-F238E27FC236}">
                <a16:creationId xmlns:a16="http://schemas.microsoft.com/office/drawing/2014/main" id="{E3638CD4-8237-C4BC-A46A-DF7F3AD84DA0}"/>
              </a:ext>
            </a:extLst>
          </p:cNvPr>
          <p:cNvPicPr>
            <a:picLocks noChangeAspect="1"/>
          </p:cNvPicPr>
          <p:nvPr/>
        </p:nvPicPr>
        <p:blipFill>
          <a:blip r:embed="rId4"/>
          <a:stretch>
            <a:fillRect/>
          </a:stretch>
        </p:blipFill>
        <p:spPr>
          <a:xfrm>
            <a:off x="6621667" y="1189164"/>
            <a:ext cx="4787166" cy="5495152"/>
          </a:xfrm>
          <a:prstGeom prst="rect">
            <a:avLst/>
          </a:prstGeom>
        </p:spPr>
      </p:pic>
    </p:spTree>
    <p:extLst>
      <p:ext uri="{BB962C8B-B14F-4D97-AF65-F5344CB8AC3E}">
        <p14:creationId xmlns:p14="http://schemas.microsoft.com/office/powerpoint/2010/main" val="271545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pic>
        <p:nvPicPr>
          <p:cNvPr id="4" name="Picture 3">
            <a:extLst>
              <a:ext uri="{FF2B5EF4-FFF2-40B4-BE49-F238E27FC236}">
                <a16:creationId xmlns:a16="http://schemas.microsoft.com/office/drawing/2014/main" id="{389E5AFD-A203-5029-8462-514A2A379405}"/>
              </a:ext>
            </a:extLst>
          </p:cNvPr>
          <p:cNvPicPr>
            <a:picLocks noChangeAspect="1"/>
          </p:cNvPicPr>
          <p:nvPr/>
        </p:nvPicPr>
        <p:blipFill>
          <a:blip r:embed="rId3"/>
          <a:stretch>
            <a:fillRect/>
          </a:stretch>
        </p:blipFill>
        <p:spPr>
          <a:xfrm>
            <a:off x="508000" y="1204688"/>
            <a:ext cx="6847360" cy="5505146"/>
          </a:xfrm>
          <a:prstGeom prst="rect">
            <a:avLst/>
          </a:prstGeom>
        </p:spPr>
      </p:pic>
      <p:sp>
        <p:nvSpPr>
          <p:cNvPr id="6" name="Zawartość — symbol zastępczy 2">
            <a:extLst>
              <a:ext uri="{FF2B5EF4-FFF2-40B4-BE49-F238E27FC236}">
                <a16:creationId xmlns:a16="http://schemas.microsoft.com/office/drawing/2014/main" id="{01D8B89F-CB55-3E32-8E28-AEBC142DB16D}"/>
              </a:ext>
            </a:extLst>
          </p:cNvPr>
          <p:cNvSpPr>
            <a:spLocks noGrp="1"/>
          </p:cNvSpPr>
          <p:nvPr>
            <p:ph sz="quarter" idx="10"/>
          </p:nvPr>
        </p:nvSpPr>
        <p:spPr>
          <a:xfrm>
            <a:off x="7564967" y="3327400"/>
            <a:ext cx="4119033" cy="1965118"/>
          </a:xfrm>
        </p:spPr>
        <p:txBody>
          <a:bodyPr rtlCol="0">
            <a:noAutofit/>
          </a:bodyPr>
          <a:lstStyle>
            <a:defPPr>
              <a:defRPr lang="pl-PL"/>
            </a:defPPr>
          </a:lstStyle>
          <a:p>
            <a:pPr marL="0" indent="0" rtl="0">
              <a:spcAft>
                <a:spcPts val="1200"/>
              </a:spcAft>
              <a:buNone/>
            </a:pPr>
            <a:r>
              <a:rPr lang="en-US" sz="2000" b="0" i="0" dirty="0">
                <a:solidFill>
                  <a:srgbClr val="555555"/>
                </a:solidFill>
                <a:effectLst/>
                <a:latin typeface="Menlo"/>
              </a:rPr>
              <a:t>The Scala guru was </a:t>
            </a:r>
            <a:r>
              <a:rPr lang="en-US" sz="2000" b="1" i="0" dirty="0" err="1">
                <a:solidFill>
                  <a:srgbClr val="555555"/>
                </a:solidFill>
                <a:effectLst/>
                <a:latin typeface="Menlo"/>
              </a:rPr>
              <a:t>oxbow_lakes</a:t>
            </a:r>
            <a:r>
              <a:rPr lang="en-US" sz="2000" b="0" i="0" dirty="0">
                <a:solidFill>
                  <a:srgbClr val="555555"/>
                </a:solidFill>
                <a:effectLst/>
                <a:latin typeface="Menlo"/>
              </a:rPr>
              <a:t> from London, England United Kingdom with a total score of 3,223.</a:t>
            </a:r>
            <a:endParaRPr lang="pl-PL"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6478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Tworzenie mapy umysłu</a:t>
            </a:r>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4975869" cy="3977640"/>
          </a:xfrm>
        </p:spPr>
        <p:txBody>
          <a:bodyPr rtlCol="0">
            <a:noAutofit/>
          </a:bodyPr>
          <a:lstStyle>
            <a:defPPr>
              <a:defRPr lang="pl-PL"/>
            </a:defPPr>
          </a:lstStyle>
          <a:p>
            <a:pPr marL="0" indent="0" rtl="0">
              <a:spcAft>
                <a:spcPts val="1200"/>
              </a:spcAft>
              <a:buNone/>
            </a:pPr>
            <a:r>
              <a:rPr lang="pl-PL" sz="1600" dirty="0">
                <a:latin typeface="Segoe UI" panose="020B0502040204020203" pitchFamily="34" charset="0"/>
                <a:cs typeface="Segoe UI" panose="020B0502040204020203" pitchFamily="34" charset="0"/>
              </a:rPr>
              <a:t>Mapy umysłów to doskonały sposób na:</a:t>
            </a:r>
          </a:p>
          <a:p>
            <a:pPr rtl="0"/>
            <a:r>
              <a:rPr lang="pl-PL" sz="1600" dirty="0">
                <a:latin typeface="Segoe UI" panose="020B0502040204020203" pitchFamily="34" charset="0"/>
                <a:cs typeface="Segoe UI" panose="020B0502040204020203" pitchFamily="34" charset="0"/>
              </a:rPr>
              <a:t>Kierowanie kreatywnością</a:t>
            </a:r>
          </a:p>
          <a:p>
            <a:pPr rtl="0"/>
            <a:r>
              <a:rPr lang="pl-PL" sz="1600" dirty="0">
                <a:latin typeface="Segoe UI" panose="020B0502040204020203" pitchFamily="34" charset="0"/>
                <a:cs typeface="Segoe UI" panose="020B0502040204020203" pitchFamily="34" charset="0"/>
              </a:rPr>
              <a:t>Generowanie pomysłów</a:t>
            </a:r>
          </a:p>
          <a:p>
            <a:pPr rtl="0"/>
            <a:r>
              <a:rPr lang="pl-PL" sz="1600" dirty="0">
                <a:latin typeface="Segoe UI" panose="020B0502040204020203" pitchFamily="34" charset="0"/>
                <a:cs typeface="Segoe UI" panose="020B0502040204020203" pitchFamily="34" charset="0"/>
              </a:rPr>
              <a:t>Zobacz relacje wizualne</a:t>
            </a:r>
          </a:p>
          <a:p>
            <a:pPr rtl="0"/>
            <a:r>
              <a:rPr lang="pl-PL" sz="1600" dirty="0">
                <a:latin typeface="Segoe UI" panose="020B0502040204020203" pitchFamily="34" charset="0"/>
                <a:cs typeface="Segoe UI" panose="020B0502040204020203" pitchFamily="34" charset="0"/>
              </a:rPr>
              <a:t>Ulepszanie pamięci</a:t>
            </a:r>
          </a:p>
        </p:txBody>
      </p:sp>
      <p:grpSp>
        <p:nvGrpSpPr>
          <p:cNvPr id="6" name="Grupa 5" descr="okręgi połączone liniami i polami tekstowymi">
            <a:extLst>
              <a:ext uri="{FF2B5EF4-FFF2-40B4-BE49-F238E27FC236}">
                <a16:creationId xmlns:a16="http://schemas.microsoft.com/office/drawing/2014/main" id="{6A2CDB1F-3214-48AA-BFD2-B07A50E4AA07}"/>
              </a:ext>
            </a:extLst>
          </p:cNvPr>
          <p:cNvGrpSpPr/>
          <p:nvPr/>
        </p:nvGrpSpPr>
        <p:grpSpPr>
          <a:xfrm>
            <a:off x="6083842" y="1939633"/>
            <a:ext cx="5578513" cy="4068301"/>
            <a:chOff x="6083842" y="1939633"/>
            <a:chExt cx="5578513" cy="4068301"/>
          </a:xfrm>
        </p:grpSpPr>
        <p:cxnSp>
          <p:nvCxnSpPr>
            <p:cNvPr id="38" name="Łącznik prosty 37" descr="linia prosta">
              <a:extLst>
                <a:ext uri="{FF2B5EF4-FFF2-40B4-BE49-F238E27FC236}">
                  <a16:creationId xmlns:a16="http://schemas.microsoft.com/office/drawing/2014/main" id="{EBF39178-FA58-8C4F-ABB2-4549B9630313}"/>
                </a:ext>
              </a:extLst>
            </p:cNvPr>
            <p:cNvCxnSpPr>
              <a:cxnSpLocks/>
            </p:cNvCxnSpPr>
            <p:nvPr/>
          </p:nvCxnSpPr>
          <p:spPr>
            <a:xfrm>
              <a:off x="9181218" y="3429000"/>
              <a:ext cx="836715" cy="1277695"/>
            </a:xfrm>
            <a:prstGeom prst="line">
              <a:avLst/>
            </a:prstGeom>
            <a:ln/>
          </p:spPr>
          <p:style>
            <a:lnRef idx="3">
              <a:schemeClr val="dk1"/>
            </a:lnRef>
            <a:fillRef idx="0">
              <a:schemeClr val="dk1"/>
            </a:fillRef>
            <a:effectRef idx="2">
              <a:schemeClr val="dk1"/>
            </a:effectRef>
            <a:fontRef idx="minor">
              <a:schemeClr val="tx1"/>
            </a:fontRef>
          </p:style>
        </p:cxnSp>
        <p:cxnSp>
          <p:nvCxnSpPr>
            <p:cNvPr id="43" name="Łącznik prosty 42" descr="linia prosta">
              <a:extLst>
                <a:ext uri="{FF2B5EF4-FFF2-40B4-BE49-F238E27FC236}">
                  <a16:creationId xmlns:a16="http://schemas.microsoft.com/office/drawing/2014/main" id="{57A3E56E-E685-2247-8CF5-4CD8E329F880}"/>
                </a:ext>
              </a:extLst>
            </p:cNvPr>
            <p:cNvCxnSpPr>
              <a:cxnSpLocks/>
              <a:stCxn id="4" idx="3"/>
              <a:endCxn id="24" idx="2"/>
            </p:cNvCxnSpPr>
            <p:nvPr/>
          </p:nvCxnSpPr>
          <p:spPr>
            <a:xfrm>
              <a:off x="9479047" y="2769592"/>
              <a:ext cx="883263" cy="80218"/>
            </a:xfrm>
            <a:prstGeom prst="line">
              <a:avLst/>
            </a:prstGeom>
            <a:ln/>
          </p:spPr>
          <p:style>
            <a:lnRef idx="3">
              <a:schemeClr val="dk1"/>
            </a:lnRef>
            <a:fillRef idx="0">
              <a:schemeClr val="dk1"/>
            </a:fillRef>
            <a:effectRef idx="2">
              <a:schemeClr val="dk1"/>
            </a:effectRef>
            <a:fontRef idx="minor">
              <a:schemeClr val="tx1"/>
            </a:fontRef>
          </p:style>
        </p:cxnSp>
        <p:sp>
          <p:nvSpPr>
            <p:cNvPr id="51" name="Pole tekstowe 50">
              <a:extLst>
                <a:ext uri="{FF2B5EF4-FFF2-40B4-BE49-F238E27FC236}">
                  <a16:creationId xmlns:a16="http://schemas.microsoft.com/office/drawing/2014/main" id="{48272FE1-75CB-0A48-BF49-55403326D012}"/>
                </a:ext>
              </a:extLst>
            </p:cNvPr>
            <p:cNvSpPr txBox="1"/>
            <p:nvPr/>
          </p:nvSpPr>
          <p:spPr>
            <a:xfrm>
              <a:off x="6083842" y="3410881"/>
              <a:ext cx="1198880" cy="369332"/>
            </a:xfrm>
            <a:prstGeom prst="rect">
              <a:avLst/>
            </a:prstGeom>
            <a:noFill/>
          </p:spPr>
          <p:txBody>
            <a:bodyPr wrap="square" rtlCol="0">
              <a:spAutoFit/>
            </a:bodyPr>
            <a:lstStyle>
              <a:defPPr>
                <a:defRPr lang="pl-PL"/>
              </a:defPPr>
            </a:lstStyle>
            <a:p>
              <a:pPr algn="ctr" rtl="0"/>
              <a:r>
                <a:rPr lang="pl-PL"/>
                <a:t>Temat</a:t>
              </a:r>
            </a:p>
          </p:txBody>
        </p:sp>
        <p:sp>
          <p:nvSpPr>
            <p:cNvPr id="52" name="Pole tekstowe 51">
              <a:extLst>
                <a:ext uri="{FF2B5EF4-FFF2-40B4-BE49-F238E27FC236}">
                  <a16:creationId xmlns:a16="http://schemas.microsoft.com/office/drawing/2014/main" id="{F771F1C7-AB37-324D-ADD0-2CF4D1A43248}"/>
                </a:ext>
              </a:extLst>
            </p:cNvPr>
            <p:cNvSpPr txBox="1"/>
            <p:nvPr/>
          </p:nvSpPr>
          <p:spPr>
            <a:xfrm>
              <a:off x="6850804" y="5320732"/>
              <a:ext cx="1444180" cy="369332"/>
            </a:xfrm>
            <a:prstGeom prst="rect">
              <a:avLst/>
            </a:prstGeom>
            <a:noFill/>
          </p:spPr>
          <p:txBody>
            <a:bodyPr wrap="square" rtlCol="0">
              <a:spAutoFit/>
            </a:bodyPr>
            <a:lstStyle>
              <a:defPPr>
                <a:defRPr lang="pl-PL"/>
              </a:defPPr>
            </a:lstStyle>
            <a:p>
              <a:pPr algn="ctr" rtl="0"/>
              <a:r>
                <a:rPr lang="pl-PL" dirty="0"/>
                <a:t>Publiczność</a:t>
              </a:r>
            </a:p>
          </p:txBody>
        </p:sp>
        <p:sp>
          <p:nvSpPr>
            <p:cNvPr id="53" name="Pole tekstowe 52">
              <a:extLst>
                <a:ext uri="{FF2B5EF4-FFF2-40B4-BE49-F238E27FC236}">
                  <a16:creationId xmlns:a16="http://schemas.microsoft.com/office/drawing/2014/main" id="{FC2C85F7-0B15-3146-A85D-9D5064D8AF53}"/>
                </a:ext>
              </a:extLst>
            </p:cNvPr>
            <p:cNvSpPr txBox="1"/>
            <p:nvPr/>
          </p:nvSpPr>
          <p:spPr>
            <a:xfrm>
              <a:off x="9357496" y="5638602"/>
              <a:ext cx="1666832" cy="369332"/>
            </a:xfrm>
            <a:prstGeom prst="rect">
              <a:avLst/>
            </a:prstGeom>
            <a:noFill/>
          </p:spPr>
          <p:txBody>
            <a:bodyPr wrap="square" rtlCol="0">
              <a:spAutoFit/>
            </a:bodyPr>
            <a:lstStyle>
              <a:defPPr>
                <a:defRPr lang="pl-PL"/>
              </a:defPPr>
            </a:lstStyle>
            <a:p>
              <a:pPr algn="ctr" rtl="0"/>
              <a:r>
                <a:rPr lang="pl-PL" dirty="0"/>
                <a:t>Wizualizacje</a:t>
              </a:r>
            </a:p>
          </p:txBody>
        </p:sp>
        <p:sp>
          <p:nvSpPr>
            <p:cNvPr id="54" name="Pole tekstowe 53">
              <a:extLst>
                <a:ext uri="{FF2B5EF4-FFF2-40B4-BE49-F238E27FC236}">
                  <a16:creationId xmlns:a16="http://schemas.microsoft.com/office/drawing/2014/main" id="{BBE03795-3996-114F-98B3-F3BF83918F72}"/>
                </a:ext>
              </a:extLst>
            </p:cNvPr>
            <p:cNvSpPr txBox="1"/>
            <p:nvPr/>
          </p:nvSpPr>
          <p:spPr>
            <a:xfrm>
              <a:off x="9981835" y="3412384"/>
              <a:ext cx="1680520" cy="369332"/>
            </a:xfrm>
            <a:prstGeom prst="rect">
              <a:avLst/>
            </a:prstGeom>
            <a:noFill/>
          </p:spPr>
          <p:txBody>
            <a:bodyPr wrap="square" rtlCol="0">
              <a:spAutoFit/>
            </a:bodyPr>
            <a:lstStyle>
              <a:defPPr>
                <a:defRPr lang="pl-PL"/>
              </a:defPPr>
            </a:lstStyle>
            <a:p>
              <a:pPr algn="ctr" rtl="0"/>
              <a:r>
                <a:rPr lang="pl-PL" dirty="0"/>
                <a:t>Harmonogram</a:t>
              </a:r>
            </a:p>
          </p:txBody>
        </p:sp>
        <p:grpSp>
          <p:nvGrpSpPr>
            <p:cNvPr id="18" name="Grupa 17" descr="kształt owalny">
              <a:extLst>
                <a:ext uri="{FF2B5EF4-FFF2-40B4-BE49-F238E27FC236}">
                  <a16:creationId xmlns:a16="http://schemas.microsoft.com/office/drawing/2014/main" id="{ECFD3AB4-8567-F64A-931A-884605910C8C}"/>
                </a:ext>
              </a:extLst>
            </p:cNvPr>
            <p:cNvGrpSpPr/>
            <p:nvPr/>
          </p:nvGrpSpPr>
          <p:grpSpPr>
            <a:xfrm>
              <a:off x="9681281" y="4575965"/>
              <a:ext cx="1000125" cy="1000125"/>
              <a:chOff x="8020616" y="4546722"/>
              <a:chExt cx="1000125" cy="1000125"/>
            </a:xfrm>
          </p:grpSpPr>
          <p:sp>
            <p:nvSpPr>
              <p:cNvPr id="15" name="Owal 14">
                <a:extLst>
                  <a:ext uri="{FF2B5EF4-FFF2-40B4-BE49-F238E27FC236}">
                    <a16:creationId xmlns:a16="http://schemas.microsoft.com/office/drawing/2014/main" id="{C960BA12-D7C4-DA46-84DD-5ECD1CE38B73}"/>
                  </a:ext>
                </a:extLst>
              </p:cNvPr>
              <p:cNvSpPr/>
              <p:nvPr/>
            </p:nvSpPr>
            <p:spPr>
              <a:xfrm>
                <a:off x="8020616" y="4546722"/>
                <a:ext cx="1000125" cy="10001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17" name="Grafika 16" descr="Paleta z pełnym wypełnieniem">
                <a:extLst>
                  <a:ext uri="{FF2B5EF4-FFF2-40B4-BE49-F238E27FC236}">
                    <a16:creationId xmlns:a16="http://schemas.microsoft.com/office/drawing/2014/main" id="{42F89624-492D-7F40-B8A0-CB541B3E4C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63743" y="4693992"/>
                <a:ext cx="734624" cy="734624"/>
              </a:xfrm>
              <a:prstGeom prst="rect">
                <a:avLst/>
              </a:prstGeom>
            </p:spPr>
          </p:pic>
        </p:grpSp>
        <p:grpSp>
          <p:nvGrpSpPr>
            <p:cNvPr id="61" name="Grupa 60" descr="kształt owalny">
              <a:extLst>
                <a:ext uri="{FF2B5EF4-FFF2-40B4-BE49-F238E27FC236}">
                  <a16:creationId xmlns:a16="http://schemas.microsoft.com/office/drawing/2014/main" id="{39FEF4FB-AF2E-6B40-A9B6-BA373EE4D864}"/>
                </a:ext>
              </a:extLst>
            </p:cNvPr>
            <p:cNvGrpSpPr/>
            <p:nvPr/>
          </p:nvGrpSpPr>
          <p:grpSpPr>
            <a:xfrm>
              <a:off x="6191627" y="2349747"/>
              <a:ext cx="1000125" cy="1000125"/>
              <a:chOff x="6541679" y="2594623"/>
              <a:chExt cx="1000125" cy="1000125"/>
            </a:xfrm>
          </p:grpSpPr>
          <p:sp>
            <p:nvSpPr>
              <p:cNvPr id="5" name="Owal 4">
                <a:extLst>
                  <a:ext uri="{FF2B5EF4-FFF2-40B4-BE49-F238E27FC236}">
                    <a16:creationId xmlns:a16="http://schemas.microsoft.com/office/drawing/2014/main" id="{C49E76DC-66CA-6C49-84B5-F69B568F4BD4}"/>
                  </a:ext>
                </a:extLst>
              </p:cNvPr>
              <p:cNvSpPr/>
              <p:nvPr/>
            </p:nvSpPr>
            <p:spPr>
              <a:xfrm>
                <a:off x="6541679" y="2594623"/>
                <a:ext cx="1000125" cy="10001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46" name="Grafika 45" descr="Sieć z pełnym wypełnieniem">
                <a:extLst>
                  <a:ext uri="{FF2B5EF4-FFF2-40B4-BE49-F238E27FC236}">
                    <a16:creationId xmlns:a16="http://schemas.microsoft.com/office/drawing/2014/main" id="{6B844E82-589B-724D-88B8-80A5AC31BA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02203" y="2749924"/>
                <a:ext cx="679076" cy="679076"/>
              </a:xfrm>
              <a:prstGeom prst="rect">
                <a:avLst/>
              </a:prstGeom>
            </p:spPr>
          </p:pic>
        </p:grpSp>
        <p:grpSp>
          <p:nvGrpSpPr>
            <p:cNvPr id="59" name="Grupa 58" descr="kształt owalny">
              <a:extLst>
                <a:ext uri="{FF2B5EF4-FFF2-40B4-BE49-F238E27FC236}">
                  <a16:creationId xmlns:a16="http://schemas.microsoft.com/office/drawing/2014/main" id="{8238D7F6-2353-974E-B1A8-433BA4397E38}"/>
                </a:ext>
              </a:extLst>
            </p:cNvPr>
            <p:cNvGrpSpPr/>
            <p:nvPr/>
          </p:nvGrpSpPr>
          <p:grpSpPr>
            <a:xfrm>
              <a:off x="10362310" y="2349747"/>
              <a:ext cx="1000125" cy="1000125"/>
              <a:chOff x="9894488" y="2594623"/>
              <a:chExt cx="1000125" cy="1000125"/>
            </a:xfrm>
          </p:grpSpPr>
          <p:sp>
            <p:nvSpPr>
              <p:cNvPr id="24" name="Owal 23">
                <a:extLst>
                  <a:ext uri="{FF2B5EF4-FFF2-40B4-BE49-F238E27FC236}">
                    <a16:creationId xmlns:a16="http://schemas.microsoft.com/office/drawing/2014/main" id="{75D17ED6-2E33-5E41-85C1-E372037A35B9}"/>
                  </a:ext>
                </a:extLst>
              </p:cNvPr>
              <p:cNvSpPr/>
              <p:nvPr/>
            </p:nvSpPr>
            <p:spPr>
              <a:xfrm>
                <a:off x="9894488" y="2594623"/>
                <a:ext cx="1000125" cy="10001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50" name="Grafika 49" descr="Układanka z pełnym wypełnieniem">
                <a:extLst>
                  <a:ext uri="{FF2B5EF4-FFF2-40B4-BE49-F238E27FC236}">
                    <a16:creationId xmlns:a16="http://schemas.microsoft.com/office/drawing/2014/main" id="{58833E66-7547-3644-B141-E32CDA4EB5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034357" y="2751389"/>
                <a:ext cx="724630" cy="724626"/>
              </a:xfrm>
              <a:prstGeom prst="rect">
                <a:avLst/>
              </a:prstGeom>
            </p:spPr>
          </p:pic>
        </p:grpSp>
        <p:sp>
          <p:nvSpPr>
            <p:cNvPr id="69" name="Owal 68" descr="kształt owalny">
              <a:extLst>
                <a:ext uri="{FF2B5EF4-FFF2-40B4-BE49-F238E27FC236}">
                  <a16:creationId xmlns:a16="http://schemas.microsoft.com/office/drawing/2014/main" id="{B90FEDE1-ACC7-5847-B8C0-90B4D8BFAC61}"/>
                </a:ext>
              </a:extLst>
            </p:cNvPr>
            <p:cNvSpPr/>
            <p:nvPr/>
          </p:nvSpPr>
          <p:spPr>
            <a:xfrm>
              <a:off x="7960738" y="1939633"/>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4" name="Pole tekstowe 3">
              <a:extLst>
                <a:ext uri="{FF2B5EF4-FFF2-40B4-BE49-F238E27FC236}">
                  <a16:creationId xmlns:a16="http://schemas.microsoft.com/office/drawing/2014/main" id="{2F74BA11-D7D9-3148-9CCC-AEFDD6554B4F}"/>
                </a:ext>
              </a:extLst>
            </p:cNvPr>
            <p:cNvSpPr txBox="1"/>
            <p:nvPr/>
          </p:nvSpPr>
          <p:spPr>
            <a:xfrm>
              <a:off x="8049035" y="2446426"/>
              <a:ext cx="1430012" cy="646331"/>
            </a:xfrm>
            <a:prstGeom prst="rect">
              <a:avLst/>
            </a:prstGeom>
            <a:noFill/>
          </p:spPr>
          <p:txBody>
            <a:bodyPr wrap="square" rtlCol="0">
              <a:spAutoFit/>
            </a:bodyPr>
            <a:lstStyle>
              <a:defPPr>
                <a:defRPr lang="pl-PL"/>
              </a:defPPr>
            </a:lstStyle>
            <a:p>
              <a:pPr algn="ctr" rtl="0"/>
              <a:r>
                <a:rPr lang="pl-PL" dirty="0">
                  <a:solidFill>
                    <a:schemeClr val="bg1"/>
                  </a:solidFill>
                </a:rPr>
                <a:t>Prezentacja produktu</a:t>
              </a:r>
            </a:p>
          </p:txBody>
        </p:sp>
        <p:cxnSp>
          <p:nvCxnSpPr>
            <p:cNvPr id="30" name="Łącznik prosty 29" descr="linia prosta">
              <a:extLst>
                <a:ext uri="{FF2B5EF4-FFF2-40B4-BE49-F238E27FC236}">
                  <a16:creationId xmlns:a16="http://schemas.microsoft.com/office/drawing/2014/main" id="{BEC97C4A-D38A-A44D-ADDA-6ADE17DA3AC1}"/>
                </a:ext>
              </a:extLst>
            </p:cNvPr>
            <p:cNvCxnSpPr>
              <a:cxnSpLocks/>
            </p:cNvCxnSpPr>
            <p:nvPr/>
          </p:nvCxnSpPr>
          <p:spPr>
            <a:xfrm flipH="1">
              <a:off x="7188401" y="2785215"/>
              <a:ext cx="768986" cy="88013"/>
            </a:xfrm>
            <a:prstGeom prst="line">
              <a:avLst/>
            </a:prstGeom>
            <a:ln/>
          </p:spPr>
          <p:style>
            <a:lnRef idx="3">
              <a:schemeClr val="dk1"/>
            </a:lnRef>
            <a:fillRef idx="0">
              <a:schemeClr val="dk1"/>
            </a:fillRef>
            <a:effectRef idx="2">
              <a:schemeClr val="dk1"/>
            </a:effectRef>
            <a:fontRef idx="minor">
              <a:schemeClr val="tx1"/>
            </a:fontRef>
          </p:style>
        </p:cxnSp>
        <p:cxnSp>
          <p:nvCxnSpPr>
            <p:cNvPr id="31" name="Łącznik prosty 30" descr="linia prosta">
              <a:extLst>
                <a:ext uri="{FF2B5EF4-FFF2-40B4-BE49-F238E27FC236}">
                  <a16:creationId xmlns:a16="http://schemas.microsoft.com/office/drawing/2014/main" id="{EA85C93B-C167-D647-BDAB-E7480B40F3ED}"/>
                </a:ext>
              </a:extLst>
            </p:cNvPr>
            <p:cNvCxnSpPr>
              <a:cxnSpLocks/>
            </p:cNvCxnSpPr>
            <p:nvPr/>
          </p:nvCxnSpPr>
          <p:spPr>
            <a:xfrm flipH="1">
              <a:off x="7742360" y="3349872"/>
              <a:ext cx="552624" cy="945903"/>
            </a:xfrm>
            <a:prstGeom prst="line">
              <a:avLst/>
            </a:prstGeom>
            <a:ln/>
          </p:spPr>
          <p:style>
            <a:lnRef idx="3">
              <a:schemeClr val="dk1"/>
            </a:lnRef>
            <a:fillRef idx="0">
              <a:schemeClr val="dk1"/>
            </a:fillRef>
            <a:effectRef idx="2">
              <a:schemeClr val="dk1"/>
            </a:effectRef>
            <a:fontRef idx="minor">
              <a:schemeClr val="tx1"/>
            </a:fontRef>
          </p:style>
        </p:cxnSp>
        <p:grpSp>
          <p:nvGrpSpPr>
            <p:cNvPr id="10" name="Grupa 9" descr="kształt owalny">
              <a:extLst>
                <a:ext uri="{FF2B5EF4-FFF2-40B4-BE49-F238E27FC236}">
                  <a16:creationId xmlns:a16="http://schemas.microsoft.com/office/drawing/2014/main" id="{817CBDD5-7640-FF40-8510-220C7A981AF4}"/>
                </a:ext>
              </a:extLst>
            </p:cNvPr>
            <p:cNvGrpSpPr/>
            <p:nvPr/>
          </p:nvGrpSpPr>
          <p:grpSpPr>
            <a:xfrm>
              <a:off x="7081628" y="4258095"/>
              <a:ext cx="1000125" cy="1000125"/>
              <a:chOff x="7482812" y="3772840"/>
              <a:chExt cx="1000125" cy="1000125"/>
            </a:xfrm>
          </p:grpSpPr>
          <p:sp>
            <p:nvSpPr>
              <p:cNvPr id="9" name="Owal 8">
                <a:extLst>
                  <a:ext uri="{FF2B5EF4-FFF2-40B4-BE49-F238E27FC236}">
                    <a16:creationId xmlns:a16="http://schemas.microsoft.com/office/drawing/2014/main" id="{A7858167-3A60-0645-97C4-85AC58C99FDF}"/>
                  </a:ext>
                </a:extLst>
              </p:cNvPr>
              <p:cNvSpPr/>
              <p:nvPr/>
            </p:nvSpPr>
            <p:spPr>
              <a:xfrm>
                <a:off x="7482812" y="3772840"/>
                <a:ext cx="1000125" cy="10001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8" name="Grafika 7" descr="Grupa mężczyzn z pełnym wypełnieniem">
                <a:extLst>
                  <a:ext uri="{FF2B5EF4-FFF2-40B4-BE49-F238E27FC236}">
                    <a16:creationId xmlns:a16="http://schemas.microsoft.com/office/drawing/2014/main" id="{08AD860C-4281-5E46-B29F-B97F7FB071A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28989" y="3926865"/>
                <a:ext cx="692074" cy="692074"/>
              </a:xfrm>
              <a:prstGeom prst="rect">
                <a:avLst/>
              </a:prstGeom>
            </p:spPr>
          </p:pic>
        </p:grpSp>
      </p:grpSp>
    </p:spTree>
    <p:extLst>
      <p:ext uri="{BB962C8B-B14F-4D97-AF65-F5344CB8AC3E}">
        <p14:creationId xmlns:p14="http://schemas.microsoft.com/office/powerpoint/2010/main" val="827920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rtlCol="0">
            <a:normAutofit/>
          </a:bodyPr>
          <a:lstStyle>
            <a:defPPr>
              <a:defRPr lang="pl-PL"/>
            </a:defPPr>
          </a:lstStyle>
          <a:p>
            <a:pPr rtl="0"/>
            <a:r>
              <a:rPr lang="pl-PL" b="1">
                <a:latin typeface="Segoe UI Semibold" panose="020B0502040204020203" pitchFamily="34" charset="0"/>
                <a:cs typeface="Segoe UI Semibold" panose="020B0502040204020203" pitchFamily="34" charset="0"/>
              </a:rPr>
              <a:t>Wypróbuj!</a:t>
            </a:r>
          </a:p>
        </p:txBody>
      </p:sp>
      <p:sp>
        <p:nvSpPr>
          <p:cNvPr id="40" name="Owal 39" descr="Mały okrąg">
            <a:extLst>
              <a:ext uri="{FF2B5EF4-FFF2-40B4-BE49-F238E27FC236}">
                <a16:creationId xmlns:a16="http://schemas.microsoft.com/office/drawing/2014/main" id="{0C3A28BB-9675-8648-9563-A663628F48F5}"/>
              </a:ext>
            </a:extLst>
          </p:cNvPr>
          <p:cNvSpPr>
            <a:spLocks noChangeAspect="1"/>
          </p:cNvSpPr>
          <p:nvPr/>
        </p:nvSpPr>
        <p:spPr bwMode="blackWhite">
          <a:xfrm>
            <a:off x="530197" y="150378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1" name="Pole tekstowe 40" descr="Liczba 1">
            <a:extLst>
              <a:ext uri="{FF2B5EF4-FFF2-40B4-BE49-F238E27FC236}">
                <a16:creationId xmlns:a16="http://schemas.microsoft.com/office/drawing/2014/main" id="{516D502C-EEB8-7641-9141-D6049BAE3252}"/>
              </a:ext>
            </a:extLst>
          </p:cNvPr>
          <p:cNvSpPr txBox="1">
            <a:spLocks noChangeAspect="1"/>
          </p:cNvSpPr>
          <p:nvPr/>
        </p:nvSpPr>
        <p:spPr bwMode="blackWhite">
          <a:xfrm>
            <a:off x="457571" y="1520182"/>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1</a:t>
            </a:r>
          </a:p>
        </p:txBody>
      </p:sp>
      <p:sp>
        <p:nvSpPr>
          <p:cNvPr id="43" name="Owal 42" descr="Mały okrąg">
            <a:extLst>
              <a:ext uri="{FF2B5EF4-FFF2-40B4-BE49-F238E27FC236}">
                <a16:creationId xmlns:a16="http://schemas.microsoft.com/office/drawing/2014/main" id="{E3BF4CBA-96D8-844A-846E-482C93C4A9BA}"/>
              </a:ext>
            </a:extLst>
          </p:cNvPr>
          <p:cNvSpPr>
            <a:spLocks noChangeAspect="1"/>
          </p:cNvSpPr>
          <p:nvPr/>
        </p:nvSpPr>
        <p:spPr bwMode="blackWhite">
          <a:xfrm>
            <a:off x="523507" y="249685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4" name="Pole tekstowe 43" descr="Liczba 2">
            <a:extLst>
              <a:ext uri="{FF2B5EF4-FFF2-40B4-BE49-F238E27FC236}">
                <a16:creationId xmlns:a16="http://schemas.microsoft.com/office/drawing/2014/main" id="{4EE65486-1766-B74A-9043-DE141DDF4363}"/>
              </a:ext>
            </a:extLst>
          </p:cNvPr>
          <p:cNvSpPr txBox="1">
            <a:spLocks noChangeAspect="1"/>
          </p:cNvSpPr>
          <p:nvPr/>
        </p:nvSpPr>
        <p:spPr bwMode="blackWhite">
          <a:xfrm>
            <a:off x="488894" y="2503896"/>
            <a:ext cx="493917"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2</a:t>
            </a:r>
          </a:p>
        </p:txBody>
      </p:sp>
      <p:sp>
        <p:nvSpPr>
          <p:cNvPr id="45" name="Owal 44" descr="Mały okrąg">
            <a:extLst>
              <a:ext uri="{FF2B5EF4-FFF2-40B4-BE49-F238E27FC236}">
                <a16:creationId xmlns:a16="http://schemas.microsoft.com/office/drawing/2014/main" id="{7BB2B4E3-317E-FC4B-B166-28E804B11BF6}"/>
              </a:ext>
            </a:extLst>
          </p:cNvPr>
          <p:cNvSpPr>
            <a:spLocks noChangeAspect="1"/>
          </p:cNvSpPr>
          <p:nvPr/>
        </p:nvSpPr>
        <p:spPr bwMode="blackWhite">
          <a:xfrm>
            <a:off x="511049" y="3127810"/>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7" name="Pole tekstowe 46" descr="Liczba 3">
            <a:extLst>
              <a:ext uri="{FF2B5EF4-FFF2-40B4-BE49-F238E27FC236}">
                <a16:creationId xmlns:a16="http://schemas.microsoft.com/office/drawing/2014/main" id="{04248951-1086-2B45-ACBA-B055B8A9B128}"/>
              </a:ext>
            </a:extLst>
          </p:cNvPr>
          <p:cNvSpPr txBox="1">
            <a:spLocks noChangeAspect="1"/>
          </p:cNvSpPr>
          <p:nvPr/>
        </p:nvSpPr>
        <p:spPr bwMode="blackWhite">
          <a:xfrm>
            <a:off x="444500" y="3151746"/>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3</a:t>
            </a:r>
          </a:p>
        </p:txBody>
      </p:sp>
      <p:sp>
        <p:nvSpPr>
          <p:cNvPr id="48" name="Owal 47" descr="Mały okrąg">
            <a:extLst>
              <a:ext uri="{FF2B5EF4-FFF2-40B4-BE49-F238E27FC236}">
                <a16:creationId xmlns:a16="http://schemas.microsoft.com/office/drawing/2014/main" id="{F1C23E2A-8D82-9F46-B7C2-83771AA0906F}"/>
              </a:ext>
            </a:extLst>
          </p:cNvPr>
          <p:cNvSpPr>
            <a:spLocks noChangeAspect="1"/>
          </p:cNvSpPr>
          <p:nvPr/>
        </p:nvSpPr>
        <p:spPr bwMode="blackWhite">
          <a:xfrm>
            <a:off x="530159" y="389064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50" name="Pole tekstowe 49" descr="Liczba 3">
            <a:extLst>
              <a:ext uri="{FF2B5EF4-FFF2-40B4-BE49-F238E27FC236}">
                <a16:creationId xmlns:a16="http://schemas.microsoft.com/office/drawing/2014/main" id="{985448E7-EE20-F14F-97AC-EA8BFD8FBA7F}"/>
              </a:ext>
            </a:extLst>
          </p:cNvPr>
          <p:cNvSpPr txBox="1">
            <a:spLocks noChangeAspect="1"/>
          </p:cNvSpPr>
          <p:nvPr/>
        </p:nvSpPr>
        <p:spPr bwMode="blackWhite">
          <a:xfrm>
            <a:off x="449185" y="3910901"/>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4</a:t>
            </a:r>
          </a:p>
        </p:txBody>
      </p:sp>
      <p:sp>
        <p:nvSpPr>
          <p:cNvPr id="51" name="Zawartość — symbol zastępczy 7">
            <a:extLst>
              <a:ext uri="{FF2B5EF4-FFF2-40B4-BE49-F238E27FC236}">
                <a16:creationId xmlns:a16="http://schemas.microsoft.com/office/drawing/2014/main" id="{A6D40621-9F60-B248-A84C-7DCBF898D4DB}"/>
              </a:ext>
            </a:extLst>
          </p:cNvPr>
          <p:cNvSpPr txBox="1">
            <a:spLocks/>
          </p:cNvSpPr>
          <p:nvPr/>
        </p:nvSpPr>
        <p:spPr>
          <a:xfrm>
            <a:off x="1039854" y="1509612"/>
            <a:ext cx="4380515" cy="3652194"/>
          </a:xfrm>
          <a:prstGeom prst="rect">
            <a:avLst/>
          </a:prstGeom>
        </p:spPr>
        <p:txBody>
          <a:bodyPr vert="horz" lIns="91440" tIns="45720" rIns="91440" bIns="45720" rtlCol="0">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rtl="0">
              <a:spcAft>
                <a:spcPts val="1200"/>
              </a:spcAft>
              <a:buNone/>
            </a:pPr>
            <a:r>
              <a:rPr lang="pl-PL" sz="1600">
                <a:solidFill>
                  <a:schemeClr val="tx1"/>
                </a:solidFill>
              </a:rPr>
              <a:t>Kliknij pozycję </a:t>
            </a:r>
            <a:r>
              <a:rPr lang="pl-PL" sz="1600" b="1">
                <a:solidFill>
                  <a:schemeClr val="tx1"/>
                </a:solidFill>
              </a:rPr>
              <a:t>Wstaw &gt; Kształty</a:t>
            </a:r>
            <a:r>
              <a:rPr lang="pl-PL" sz="1600">
                <a:solidFill>
                  <a:schemeClr val="tx1"/>
                </a:solidFill>
              </a:rPr>
              <a:t>, aby wybrać kształty gałęzi i wstawiać linie, aby połączyć każdy temat.</a:t>
            </a:r>
          </a:p>
          <a:p>
            <a:pPr marL="0" indent="0" rtl="0">
              <a:spcAft>
                <a:spcPts val="1200"/>
              </a:spcAft>
              <a:buNone/>
            </a:pPr>
            <a:r>
              <a:rPr lang="pl-PL" sz="1600">
                <a:solidFill>
                  <a:schemeClr val="tx1"/>
                </a:solidFill>
              </a:rPr>
              <a:t>Kliknij prawym przyciskiem myszy kształt, aby zmienić jego kolor.</a:t>
            </a:r>
          </a:p>
          <a:p>
            <a:pPr marL="0" indent="0" rtl="0">
              <a:spcAft>
                <a:spcPts val="1200"/>
              </a:spcAft>
              <a:buNone/>
            </a:pPr>
            <a:r>
              <a:rPr lang="pl-PL" sz="1600">
                <a:solidFill>
                  <a:schemeClr val="tx1"/>
                </a:solidFill>
              </a:rPr>
              <a:t>Następnie przejdź do pozycji </a:t>
            </a:r>
            <a:r>
              <a:rPr lang="pl-PL" sz="1600" b="1">
                <a:solidFill>
                  <a:schemeClr val="tx1"/>
                </a:solidFill>
                <a:cs typeface="Segoe UI Semibold" panose="020B0702040204020203" pitchFamily="34" charset="0"/>
              </a:rPr>
              <a:t>Wstaw </a:t>
            </a:r>
            <a:r>
              <a:rPr lang="pl-PL" sz="1600">
                <a:solidFill>
                  <a:schemeClr val="tx1"/>
                </a:solidFill>
                <a:cs typeface="Segoe UI Semibold" panose="020B0702040204020203" pitchFamily="34" charset="0"/>
              </a:rPr>
              <a:t>&gt;</a:t>
            </a:r>
            <a:r>
              <a:rPr lang="pl-PL" sz="1600" b="1">
                <a:solidFill>
                  <a:schemeClr val="tx1"/>
                </a:solidFill>
                <a:cs typeface="Segoe UI Semibold" panose="020B0702040204020203" pitchFamily="34" charset="0"/>
              </a:rPr>
              <a:t> Tekst</a:t>
            </a:r>
            <a:r>
              <a:rPr lang="pl-PL" sz="1600">
                <a:solidFill>
                  <a:schemeClr val="tx1"/>
                </a:solidFill>
              </a:rPr>
              <a:t> i wpisz 1 lub 2 słowa kluczowe dla każdej gałęzi.</a:t>
            </a:r>
          </a:p>
          <a:p>
            <a:pPr marL="0" indent="0" rtl="0">
              <a:spcAft>
                <a:spcPts val="1200"/>
              </a:spcAft>
              <a:buNone/>
            </a:pPr>
            <a:r>
              <a:rPr lang="pl-PL" sz="1600">
                <a:solidFill>
                  <a:schemeClr val="tx1"/>
                </a:solidFill>
              </a:rPr>
              <a:t>Przejdź do pozycji </a:t>
            </a:r>
            <a:r>
              <a:rPr lang="pl-PL" sz="1600" b="1">
                <a:solidFill>
                  <a:schemeClr val="tx1"/>
                </a:solidFill>
              </a:rPr>
              <a:t>Wstaw &gt; Obraz</a:t>
            </a:r>
            <a:r>
              <a:rPr lang="pl-PL" sz="1600">
                <a:solidFill>
                  <a:schemeClr val="tx1"/>
                </a:solidFill>
              </a:rPr>
              <a:t>, aby dodać obrazy i ikony do kształtów gałęzi.</a:t>
            </a:r>
          </a:p>
        </p:txBody>
      </p:sp>
      <p:grpSp>
        <p:nvGrpSpPr>
          <p:cNvPr id="3" name="Grupa 2" descr="okręgi połączone liniami z polami tekstowymi">
            <a:extLst>
              <a:ext uri="{FF2B5EF4-FFF2-40B4-BE49-F238E27FC236}">
                <a16:creationId xmlns:a16="http://schemas.microsoft.com/office/drawing/2014/main" id="{1D4EB0E6-31C2-46F7-ABD3-ECF41DD1412C}"/>
              </a:ext>
            </a:extLst>
          </p:cNvPr>
          <p:cNvGrpSpPr/>
          <p:nvPr/>
        </p:nvGrpSpPr>
        <p:grpSpPr>
          <a:xfrm>
            <a:off x="6083842" y="1939633"/>
            <a:ext cx="5318758" cy="4622299"/>
            <a:chOff x="6083842" y="1939633"/>
            <a:chExt cx="5318758" cy="4622299"/>
          </a:xfrm>
        </p:grpSpPr>
        <p:cxnSp>
          <p:nvCxnSpPr>
            <p:cNvPr id="30" name="Łącznik prosty 29" descr="linia prosta">
              <a:extLst>
                <a:ext uri="{FF2B5EF4-FFF2-40B4-BE49-F238E27FC236}">
                  <a16:creationId xmlns:a16="http://schemas.microsoft.com/office/drawing/2014/main" id="{63BB2123-A449-8E4F-BBD9-71E27CECBF94}"/>
                </a:ext>
              </a:extLst>
            </p:cNvPr>
            <p:cNvCxnSpPr>
              <a:cxnSpLocks/>
            </p:cNvCxnSpPr>
            <p:nvPr/>
          </p:nvCxnSpPr>
          <p:spPr>
            <a:xfrm flipH="1">
              <a:off x="7188401" y="2785215"/>
              <a:ext cx="768986" cy="88013"/>
            </a:xfrm>
            <a:prstGeom prst="line">
              <a:avLst/>
            </a:prstGeom>
            <a:ln/>
          </p:spPr>
          <p:style>
            <a:lnRef idx="3">
              <a:schemeClr val="dk1"/>
            </a:lnRef>
            <a:fillRef idx="0">
              <a:schemeClr val="dk1"/>
            </a:fillRef>
            <a:effectRef idx="2">
              <a:schemeClr val="dk1"/>
            </a:effectRef>
            <a:fontRef idx="minor">
              <a:schemeClr val="tx1"/>
            </a:fontRef>
          </p:style>
        </p:cxnSp>
        <p:cxnSp>
          <p:nvCxnSpPr>
            <p:cNvPr id="31" name="Łącznik prosty 30" descr="linia prosta">
              <a:extLst>
                <a:ext uri="{FF2B5EF4-FFF2-40B4-BE49-F238E27FC236}">
                  <a16:creationId xmlns:a16="http://schemas.microsoft.com/office/drawing/2014/main" id="{D39C1A7A-D3C2-4440-A9CA-24ECB53715BB}"/>
                </a:ext>
              </a:extLst>
            </p:cNvPr>
            <p:cNvCxnSpPr>
              <a:cxnSpLocks/>
            </p:cNvCxnSpPr>
            <p:nvPr/>
          </p:nvCxnSpPr>
          <p:spPr>
            <a:xfrm flipH="1">
              <a:off x="7742360" y="3349872"/>
              <a:ext cx="552624" cy="945903"/>
            </a:xfrm>
            <a:prstGeom prst="line">
              <a:avLst/>
            </a:prstGeom>
            <a:ln/>
          </p:spPr>
          <p:style>
            <a:lnRef idx="3">
              <a:schemeClr val="dk1"/>
            </a:lnRef>
            <a:fillRef idx="0">
              <a:schemeClr val="dk1"/>
            </a:fillRef>
            <a:effectRef idx="2">
              <a:schemeClr val="dk1"/>
            </a:effectRef>
            <a:fontRef idx="minor">
              <a:schemeClr val="tx1"/>
            </a:fontRef>
          </p:style>
        </p:cxnSp>
        <p:cxnSp>
          <p:nvCxnSpPr>
            <p:cNvPr id="32" name="Łącznik prosty 31" descr="linia prosta">
              <a:extLst>
                <a:ext uri="{FF2B5EF4-FFF2-40B4-BE49-F238E27FC236}">
                  <a16:creationId xmlns:a16="http://schemas.microsoft.com/office/drawing/2014/main" id="{5CAB83FA-6282-AE4B-ABB9-619FD4620C40}"/>
                </a:ext>
              </a:extLst>
            </p:cNvPr>
            <p:cNvCxnSpPr>
              <a:cxnSpLocks/>
            </p:cNvCxnSpPr>
            <p:nvPr/>
          </p:nvCxnSpPr>
          <p:spPr>
            <a:xfrm>
              <a:off x="9181218" y="3429000"/>
              <a:ext cx="836715" cy="1277695"/>
            </a:xfrm>
            <a:prstGeom prst="line">
              <a:avLst/>
            </a:prstGeom>
            <a:ln/>
          </p:spPr>
          <p:style>
            <a:lnRef idx="3">
              <a:schemeClr val="dk1"/>
            </a:lnRef>
            <a:fillRef idx="0">
              <a:schemeClr val="dk1"/>
            </a:fillRef>
            <a:effectRef idx="2">
              <a:schemeClr val="dk1"/>
            </a:effectRef>
            <a:fontRef idx="minor">
              <a:schemeClr val="tx1"/>
            </a:fontRef>
          </p:style>
        </p:cxnSp>
        <p:cxnSp>
          <p:nvCxnSpPr>
            <p:cNvPr id="33" name="Łącznik prosty 32" descr="linia prosta">
              <a:extLst>
                <a:ext uri="{FF2B5EF4-FFF2-40B4-BE49-F238E27FC236}">
                  <a16:creationId xmlns:a16="http://schemas.microsoft.com/office/drawing/2014/main" id="{8D0C2EA0-627C-7346-86F2-A9A5BFEA9186}"/>
                </a:ext>
              </a:extLst>
            </p:cNvPr>
            <p:cNvCxnSpPr>
              <a:cxnSpLocks/>
              <a:stCxn id="55" idx="3"/>
              <a:endCxn id="49" idx="2"/>
            </p:cNvCxnSpPr>
            <p:nvPr/>
          </p:nvCxnSpPr>
          <p:spPr>
            <a:xfrm>
              <a:off x="9427475" y="2768725"/>
              <a:ext cx="934835" cy="81085"/>
            </a:xfrm>
            <a:prstGeom prst="line">
              <a:avLst/>
            </a:prstGeom>
            <a:ln/>
          </p:spPr>
          <p:style>
            <a:lnRef idx="3">
              <a:schemeClr val="dk1"/>
            </a:lnRef>
            <a:fillRef idx="0">
              <a:schemeClr val="dk1"/>
            </a:fillRef>
            <a:effectRef idx="2">
              <a:schemeClr val="dk1"/>
            </a:effectRef>
            <a:fontRef idx="minor">
              <a:schemeClr val="tx1"/>
            </a:fontRef>
          </p:style>
        </p:cxnSp>
        <p:sp>
          <p:nvSpPr>
            <p:cNvPr id="34" name="Pole tekstowe 33">
              <a:extLst>
                <a:ext uri="{FF2B5EF4-FFF2-40B4-BE49-F238E27FC236}">
                  <a16:creationId xmlns:a16="http://schemas.microsoft.com/office/drawing/2014/main" id="{A8A858EF-9FF5-2144-9B16-EF5C1A8749A1}"/>
                </a:ext>
              </a:extLst>
            </p:cNvPr>
            <p:cNvSpPr txBox="1"/>
            <p:nvPr/>
          </p:nvSpPr>
          <p:spPr>
            <a:xfrm>
              <a:off x="6083842" y="3410881"/>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5" name="Pole tekstowe 34">
              <a:extLst>
                <a:ext uri="{FF2B5EF4-FFF2-40B4-BE49-F238E27FC236}">
                  <a16:creationId xmlns:a16="http://schemas.microsoft.com/office/drawing/2014/main" id="{A9F78683-D595-A942-B236-4AFF1FD95A8C}"/>
                </a:ext>
              </a:extLst>
            </p:cNvPr>
            <p:cNvSpPr txBox="1"/>
            <p:nvPr/>
          </p:nvSpPr>
          <p:spPr>
            <a:xfrm>
              <a:off x="6973454" y="5320732"/>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7" name="Pole tekstowe 36">
              <a:extLst>
                <a:ext uri="{FF2B5EF4-FFF2-40B4-BE49-F238E27FC236}">
                  <a16:creationId xmlns:a16="http://schemas.microsoft.com/office/drawing/2014/main" id="{EB5412BD-6F42-1645-94A1-A2F98C8F56F0}"/>
                </a:ext>
              </a:extLst>
            </p:cNvPr>
            <p:cNvSpPr txBox="1"/>
            <p:nvPr/>
          </p:nvSpPr>
          <p:spPr>
            <a:xfrm>
              <a:off x="9591472" y="5638602"/>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8" name="Pole tekstowe 37">
              <a:extLst>
                <a:ext uri="{FF2B5EF4-FFF2-40B4-BE49-F238E27FC236}">
                  <a16:creationId xmlns:a16="http://schemas.microsoft.com/office/drawing/2014/main" id="{20DDFF3D-5E90-9D40-86A9-817E6162C0FB}"/>
                </a:ext>
              </a:extLst>
            </p:cNvPr>
            <p:cNvSpPr txBox="1"/>
            <p:nvPr/>
          </p:nvSpPr>
          <p:spPr>
            <a:xfrm>
              <a:off x="10241590" y="3412384"/>
              <a:ext cx="1161010" cy="923330"/>
            </a:xfrm>
            <a:prstGeom prst="rect">
              <a:avLst/>
            </a:prstGeom>
            <a:noFill/>
          </p:spPr>
          <p:txBody>
            <a:bodyPr wrap="square" rtlCol="0">
              <a:spAutoFit/>
            </a:bodyPr>
            <a:lstStyle>
              <a:defPPr>
                <a:defRPr lang="pl-PL"/>
              </a:defPPr>
            </a:lstStyle>
            <a:p>
              <a:pPr algn="ctr" rtl="0"/>
              <a:r>
                <a:rPr lang="pl-PL"/>
                <a:t>Dodaj słowo kluczowe</a:t>
              </a:r>
            </a:p>
          </p:txBody>
        </p:sp>
        <p:sp>
          <p:nvSpPr>
            <p:cNvPr id="42" name="Owal 41" descr="kształt owalny">
              <a:extLst>
                <a:ext uri="{FF2B5EF4-FFF2-40B4-BE49-F238E27FC236}">
                  <a16:creationId xmlns:a16="http://schemas.microsoft.com/office/drawing/2014/main" id="{10D91E47-9024-2544-A774-5F83E2700F0A}"/>
                </a:ext>
              </a:extLst>
            </p:cNvPr>
            <p:cNvSpPr/>
            <p:nvPr/>
          </p:nvSpPr>
          <p:spPr>
            <a:xfrm>
              <a:off x="9681281" y="4575965"/>
              <a:ext cx="1000125" cy="10001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46" name="Owal 45" descr="kształt owalny">
              <a:extLst>
                <a:ext uri="{FF2B5EF4-FFF2-40B4-BE49-F238E27FC236}">
                  <a16:creationId xmlns:a16="http://schemas.microsoft.com/office/drawing/2014/main" id="{8CC00D4F-2FB0-C340-B932-176E1760E489}"/>
                </a:ext>
              </a:extLst>
            </p:cNvPr>
            <p:cNvSpPr/>
            <p:nvPr/>
          </p:nvSpPr>
          <p:spPr>
            <a:xfrm>
              <a:off x="6191627" y="2349747"/>
              <a:ext cx="1000125" cy="1000125"/>
            </a:xfrm>
            <a:prstGeom prst="ellipse">
              <a:avLst/>
            </a:prstGeom>
            <a:noFill/>
            <a:ln w="254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49" name="Owal 48" descr="kształt owalny">
              <a:extLst>
                <a:ext uri="{FF2B5EF4-FFF2-40B4-BE49-F238E27FC236}">
                  <a16:creationId xmlns:a16="http://schemas.microsoft.com/office/drawing/2014/main" id="{CDE26E72-3C77-3041-AAF3-D537C0C190BB}"/>
                </a:ext>
              </a:extLst>
            </p:cNvPr>
            <p:cNvSpPr/>
            <p:nvPr/>
          </p:nvSpPr>
          <p:spPr>
            <a:xfrm>
              <a:off x="10362310" y="2349747"/>
              <a:ext cx="1000125" cy="10001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53" name="Owal 52" descr="kształt owalny">
              <a:extLst>
                <a:ext uri="{FF2B5EF4-FFF2-40B4-BE49-F238E27FC236}">
                  <a16:creationId xmlns:a16="http://schemas.microsoft.com/office/drawing/2014/main" id="{66A5825C-2801-A14C-9E83-5D06EC19285B}"/>
                </a:ext>
              </a:extLst>
            </p:cNvPr>
            <p:cNvSpPr/>
            <p:nvPr/>
          </p:nvSpPr>
          <p:spPr>
            <a:xfrm>
              <a:off x="7960738" y="1939633"/>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55" name="Pole tekstowe 54">
              <a:extLst>
                <a:ext uri="{FF2B5EF4-FFF2-40B4-BE49-F238E27FC236}">
                  <a16:creationId xmlns:a16="http://schemas.microsoft.com/office/drawing/2014/main" id="{D9B441DE-399E-EA46-A84F-0D58A73CFF03}"/>
                </a:ext>
              </a:extLst>
            </p:cNvPr>
            <p:cNvSpPr txBox="1"/>
            <p:nvPr/>
          </p:nvSpPr>
          <p:spPr>
            <a:xfrm>
              <a:off x="8100607" y="2307060"/>
              <a:ext cx="1326868" cy="923330"/>
            </a:xfrm>
            <a:prstGeom prst="rect">
              <a:avLst/>
            </a:prstGeom>
            <a:noFill/>
          </p:spPr>
          <p:txBody>
            <a:bodyPr wrap="square" rtlCol="0">
              <a:spAutoFit/>
            </a:bodyPr>
            <a:lstStyle>
              <a:defPPr>
                <a:defRPr lang="pl-PL"/>
              </a:defPPr>
            </a:lstStyle>
            <a:p>
              <a:pPr algn="ctr" rtl="0"/>
              <a:r>
                <a:rPr lang="pl-PL">
                  <a:solidFill>
                    <a:schemeClr val="bg1"/>
                  </a:solidFill>
                </a:rPr>
                <a:t>Dodaj swój centralny pomysł</a:t>
              </a:r>
            </a:p>
          </p:txBody>
        </p:sp>
        <p:sp>
          <p:nvSpPr>
            <p:cNvPr id="57" name="Owal 56" descr="kształt owalny">
              <a:extLst>
                <a:ext uri="{FF2B5EF4-FFF2-40B4-BE49-F238E27FC236}">
                  <a16:creationId xmlns:a16="http://schemas.microsoft.com/office/drawing/2014/main" id="{BF8329D4-5928-2B49-81AA-F9FA7137D89D}"/>
                </a:ext>
              </a:extLst>
            </p:cNvPr>
            <p:cNvSpPr/>
            <p:nvPr/>
          </p:nvSpPr>
          <p:spPr>
            <a:xfrm>
              <a:off x="7081628" y="4258095"/>
              <a:ext cx="1000125" cy="1000125"/>
            </a:xfrm>
            <a:prstGeom prst="ellipse">
              <a:avLst/>
            </a:prstGeom>
            <a:noFill/>
            <a:ln w="254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grpSp>
    </p:spTree>
    <p:extLst>
      <p:ext uri="{BB962C8B-B14F-4D97-AF65-F5344CB8AC3E}">
        <p14:creationId xmlns:p14="http://schemas.microsoft.com/office/powerpoint/2010/main" val="4052214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Łącznik prosty 12" descr="linia prosta">
            <a:extLst>
              <a:ext uri="{FF2B5EF4-FFF2-40B4-BE49-F238E27FC236}">
                <a16:creationId xmlns:a16="http://schemas.microsoft.com/office/drawing/2014/main" id="{91C17AB7-1E02-744B-8355-8ADCD6325281}"/>
              </a:ext>
            </a:extLst>
          </p:cNvPr>
          <p:cNvCxnSpPr>
            <a:cxnSpLocks/>
            <a:endCxn id="7" idx="3"/>
          </p:cNvCxnSpPr>
          <p:nvPr/>
        </p:nvCxnSpPr>
        <p:spPr>
          <a:xfrm flipH="1" flipV="1">
            <a:off x="5287423" y="2629092"/>
            <a:ext cx="843450" cy="778298"/>
          </a:xfrm>
          <a:prstGeom prst="line">
            <a:avLst/>
          </a:prstGeom>
          <a:ln/>
        </p:spPr>
        <p:style>
          <a:lnRef idx="3">
            <a:schemeClr val="dk1"/>
          </a:lnRef>
          <a:fillRef idx="0">
            <a:schemeClr val="dk1"/>
          </a:fillRef>
          <a:effectRef idx="2">
            <a:schemeClr val="dk1"/>
          </a:effectRef>
          <a:fontRef idx="minor">
            <a:schemeClr val="tx1"/>
          </a:fontRef>
        </p:style>
      </p:cxnSp>
      <p:cxnSp>
        <p:nvCxnSpPr>
          <p:cNvPr id="14" name="Łącznik prosty 13" descr="linia prosta">
            <a:extLst>
              <a:ext uri="{FF2B5EF4-FFF2-40B4-BE49-F238E27FC236}">
                <a16:creationId xmlns:a16="http://schemas.microsoft.com/office/drawing/2014/main" id="{87CDF5B5-C369-4348-80EE-15C349971157}"/>
              </a:ext>
            </a:extLst>
          </p:cNvPr>
          <p:cNvCxnSpPr>
            <a:cxnSpLocks/>
            <a:stCxn id="6" idx="2"/>
            <a:endCxn id="8" idx="3"/>
          </p:cNvCxnSpPr>
          <p:nvPr/>
        </p:nvCxnSpPr>
        <p:spPr>
          <a:xfrm flipH="1">
            <a:off x="5307005" y="4053720"/>
            <a:ext cx="865432" cy="830434"/>
          </a:xfrm>
          <a:prstGeom prst="line">
            <a:avLst/>
          </a:prstGeom>
          <a:ln/>
        </p:spPr>
        <p:style>
          <a:lnRef idx="3">
            <a:schemeClr val="dk1"/>
          </a:lnRef>
          <a:fillRef idx="0">
            <a:schemeClr val="dk1"/>
          </a:fillRef>
          <a:effectRef idx="2">
            <a:schemeClr val="dk1"/>
          </a:effectRef>
          <a:fontRef idx="minor">
            <a:schemeClr val="tx1"/>
          </a:fontRef>
        </p:style>
      </p:cxnSp>
      <p:cxnSp>
        <p:nvCxnSpPr>
          <p:cNvPr id="15" name="Łącznik prosty 14" descr="linia prosta">
            <a:extLst>
              <a:ext uri="{FF2B5EF4-FFF2-40B4-BE49-F238E27FC236}">
                <a16:creationId xmlns:a16="http://schemas.microsoft.com/office/drawing/2014/main" id="{7FC3D4A0-3B44-324F-858F-DB531BC590EE}"/>
              </a:ext>
            </a:extLst>
          </p:cNvPr>
          <p:cNvCxnSpPr>
            <a:cxnSpLocks/>
            <a:stCxn id="6" idx="2"/>
            <a:endCxn id="10" idx="1"/>
          </p:cNvCxnSpPr>
          <p:nvPr/>
        </p:nvCxnSpPr>
        <p:spPr>
          <a:xfrm>
            <a:off x="6172437" y="4053720"/>
            <a:ext cx="914215" cy="830432"/>
          </a:xfrm>
          <a:prstGeom prst="line">
            <a:avLst/>
          </a:prstGeom>
          <a:ln/>
        </p:spPr>
        <p:style>
          <a:lnRef idx="3">
            <a:schemeClr val="dk1"/>
          </a:lnRef>
          <a:fillRef idx="0">
            <a:schemeClr val="dk1"/>
          </a:fillRef>
          <a:effectRef idx="2">
            <a:schemeClr val="dk1"/>
          </a:effectRef>
          <a:fontRef idx="minor">
            <a:schemeClr val="tx1"/>
          </a:fontRef>
        </p:style>
      </p:cxnSp>
      <p:cxnSp>
        <p:nvCxnSpPr>
          <p:cNvPr id="16" name="Łącznik prosty 15" descr="linia prosta">
            <a:extLst>
              <a:ext uri="{FF2B5EF4-FFF2-40B4-BE49-F238E27FC236}">
                <a16:creationId xmlns:a16="http://schemas.microsoft.com/office/drawing/2014/main" id="{9BE771C9-064B-5442-8A64-4D7AABC7510D}"/>
              </a:ext>
            </a:extLst>
          </p:cNvPr>
          <p:cNvCxnSpPr>
            <a:cxnSpLocks/>
            <a:stCxn id="12" idx="1"/>
          </p:cNvCxnSpPr>
          <p:nvPr/>
        </p:nvCxnSpPr>
        <p:spPr>
          <a:xfrm flipH="1">
            <a:off x="6214003" y="2601368"/>
            <a:ext cx="878622" cy="806021"/>
          </a:xfrm>
          <a:prstGeom prst="line">
            <a:avLst/>
          </a:prstGeom>
          <a:ln/>
        </p:spPr>
        <p:style>
          <a:lnRef idx="3">
            <a:schemeClr val="dk1"/>
          </a:lnRef>
          <a:fillRef idx="0">
            <a:schemeClr val="dk1"/>
          </a:fillRef>
          <a:effectRef idx="2">
            <a:schemeClr val="dk1"/>
          </a:effectRef>
          <a:fontRef idx="minor">
            <a:schemeClr val="tx1"/>
          </a:fontRef>
        </p:style>
      </p:cxnSp>
      <p:cxnSp>
        <p:nvCxnSpPr>
          <p:cNvPr id="53" name="Łącznik prosty 52" descr="linia prosta">
            <a:extLst>
              <a:ext uri="{FF2B5EF4-FFF2-40B4-BE49-F238E27FC236}">
                <a16:creationId xmlns:a16="http://schemas.microsoft.com/office/drawing/2014/main" id="{7F91743D-F766-F74C-9BE1-4576CA1208A8}"/>
              </a:ext>
            </a:extLst>
          </p:cNvPr>
          <p:cNvCxnSpPr>
            <a:cxnSpLocks/>
          </p:cNvCxnSpPr>
          <p:nvPr/>
        </p:nvCxnSpPr>
        <p:spPr>
          <a:xfrm flipV="1">
            <a:off x="2940531" y="4922678"/>
            <a:ext cx="1425626" cy="59365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55" name="Łącznik prosty 54" descr="linia prosta">
            <a:extLst>
              <a:ext uri="{FF2B5EF4-FFF2-40B4-BE49-F238E27FC236}">
                <a16:creationId xmlns:a16="http://schemas.microsoft.com/office/drawing/2014/main" id="{A6B56747-60A4-2344-A62E-1BD196B9FFA4}"/>
              </a:ext>
            </a:extLst>
          </p:cNvPr>
          <p:cNvCxnSpPr>
            <a:cxnSpLocks/>
            <a:stCxn id="166" idx="3"/>
            <a:endCxn id="31" idx="1"/>
          </p:cNvCxnSpPr>
          <p:nvPr/>
        </p:nvCxnSpPr>
        <p:spPr>
          <a:xfrm>
            <a:off x="3515098" y="4344281"/>
            <a:ext cx="851059" cy="55072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6" name="Łącznik prosty 65" descr="linia prosta">
            <a:extLst>
              <a:ext uri="{FF2B5EF4-FFF2-40B4-BE49-F238E27FC236}">
                <a16:creationId xmlns:a16="http://schemas.microsoft.com/office/drawing/2014/main" id="{695C698A-2D20-FA42-B5AB-CBE70B49C5AC}"/>
              </a:ext>
            </a:extLst>
          </p:cNvPr>
          <p:cNvCxnSpPr>
            <a:cxnSpLocks/>
            <a:stCxn id="162" idx="3"/>
          </p:cNvCxnSpPr>
          <p:nvPr/>
        </p:nvCxnSpPr>
        <p:spPr>
          <a:xfrm>
            <a:off x="3502666" y="1876786"/>
            <a:ext cx="786121" cy="66739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8" name="Łącznik prosty 67" descr="linia prosta">
            <a:extLst>
              <a:ext uri="{FF2B5EF4-FFF2-40B4-BE49-F238E27FC236}">
                <a16:creationId xmlns:a16="http://schemas.microsoft.com/office/drawing/2014/main" id="{62FA2EE9-7777-D14D-B05A-01440A8A7AF1}"/>
              </a:ext>
            </a:extLst>
          </p:cNvPr>
          <p:cNvCxnSpPr>
            <a:cxnSpLocks/>
            <a:stCxn id="163" idx="3"/>
            <a:endCxn id="7" idx="1"/>
          </p:cNvCxnSpPr>
          <p:nvPr/>
        </p:nvCxnSpPr>
        <p:spPr>
          <a:xfrm flipV="1">
            <a:off x="2991902" y="2629092"/>
            <a:ext cx="1217454" cy="30875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3" name="Łącznik prosty 82" descr="linia prosta">
            <a:extLst>
              <a:ext uri="{FF2B5EF4-FFF2-40B4-BE49-F238E27FC236}">
                <a16:creationId xmlns:a16="http://schemas.microsoft.com/office/drawing/2014/main" id="{04EEDFD0-7563-FC44-9546-F58808B1C9DC}"/>
              </a:ext>
            </a:extLst>
          </p:cNvPr>
          <p:cNvCxnSpPr>
            <a:cxnSpLocks/>
          </p:cNvCxnSpPr>
          <p:nvPr/>
        </p:nvCxnSpPr>
        <p:spPr>
          <a:xfrm flipH="1">
            <a:off x="8105568" y="1795202"/>
            <a:ext cx="1099068" cy="68978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5" name="Łącznik prosty 84" descr="linia prosta">
            <a:extLst>
              <a:ext uri="{FF2B5EF4-FFF2-40B4-BE49-F238E27FC236}">
                <a16:creationId xmlns:a16="http://schemas.microsoft.com/office/drawing/2014/main" id="{FE694711-C8DF-2643-88C5-0B80347A10DF}"/>
              </a:ext>
            </a:extLst>
          </p:cNvPr>
          <p:cNvCxnSpPr>
            <a:cxnSpLocks/>
            <a:endCxn id="12" idx="3"/>
          </p:cNvCxnSpPr>
          <p:nvPr/>
        </p:nvCxnSpPr>
        <p:spPr>
          <a:xfrm flipH="1" flipV="1">
            <a:off x="8171616" y="2601368"/>
            <a:ext cx="2143436" cy="56069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97" name="Łącznik prosty 96" descr="linia prosta">
            <a:extLst>
              <a:ext uri="{FF2B5EF4-FFF2-40B4-BE49-F238E27FC236}">
                <a16:creationId xmlns:a16="http://schemas.microsoft.com/office/drawing/2014/main" id="{33DFB9F9-170B-6D4B-9508-6B22087708E5}"/>
              </a:ext>
            </a:extLst>
          </p:cNvPr>
          <p:cNvCxnSpPr>
            <a:cxnSpLocks/>
            <a:stCxn id="170" idx="1"/>
          </p:cNvCxnSpPr>
          <p:nvPr/>
        </p:nvCxnSpPr>
        <p:spPr>
          <a:xfrm flipH="1">
            <a:off x="8105568" y="4346807"/>
            <a:ext cx="1233142" cy="45721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99" name="Łącznik prosty 98" descr="linia prosta">
            <a:extLst>
              <a:ext uri="{FF2B5EF4-FFF2-40B4-BE49-F238E27FC236}">
                <a16:creationId xmlns:a16="http://schemas.microsoft.com/office/drawing/2014/main" id="{5E491E45-5EC1-314B-891B-8947226940E3}"/>
              </a:ext>
            </a:extLst>
          </p:cNvPr>
          <p:cNvCxnSpPr>
            <a:cxnSpLocks/>
          </p:cNvCxnSpPr>
          <p:nvPr/>
        </p:nvCxnSpPr>
        <p:spPr>
          <a:xfrm flipH="1" flipV="1">
            <a:off x="8068966" y="4922678"/>
            <a:ext cx="830268" cy="55041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Prezentacja konferencji</a:t>
            </a:r>
          </a:p>
        </p:txBody>
      </p:sp>
      <p:sp>
        <p:nvSpPr>
          <p:cNvPr id="7" name="Prostokąt zaokrąglony 6" descr="prostokąt zaokrąglony&#10;">
            <a:extLst>
              <a:ext uri="{FF2B5EF4-FFF2-40B4-BE49-F238E27FC236}">
                <a16:creationId xmlns:a16="http://schemas.microsoft.com/office/drawing/2014/main" id="{00558AAF-DDDB-A241-BA04-131395991E61}"/>
              </a:ext>
            </a:extLst>
          </p:cNvPr>
          <p:cNvSpPr/>
          <p:nvPr/>
        </p:nvSpPr>
        <p:spPr>
          <a:xfrm>
            <a:off x="4209356" y="2090058"/>
            <a:ext cx="1078067" cy="107806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27" name="Grafika 26" descr="Bank z pełnym wypełnieniem">
            <a:extLst>
              <a:ext uri="{FF2B5EF4-FFF2-40B4-BE49-F238E27FC236}">
                <a16:creationId xmlns:a16="http://schemas.microsoft.com/office/drawing/2014/main" id="{26B5765A-B47F-4449-BC1F-21A4C0B1E2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71918" y="2201738"/>
            <a:ext cx="777216" cy="777216"/>
          </a:xfrm>
          <a:prstGeom prst="rect">
            <a:avLst/>
          </a:prstGeom>
        </p:spPr>
      </p:pic>
      <p:sp>
        <p:nvSpPr>
          <p:cNvPr id="12" name="Prostokąt zaokrąglony 11" descr="prostokąt zaokrąglony&#10;">
            <a:extLst>
              <a:ext uri="{FF2B5EF4-FFF2-40B4-BE49-F238E27FC236}">
                <a16:creationId xmlns:a16="http://schemas.microsoft.com/office/drawing/2014/main" id="{8D704371-74BD-D340-87AD-B5AA0789EA61}"/>
              </a:ext>
            </a:extLst>
          </p:cNvPr>
          <p:cNvSpPr>
            <a:spLocks noChangeAspect="1"/>
          </p:cNvSpPr>
          <p:nvPr/>
        </p:nvSpPr>
        <p:spPr>
          <a:xfrm>
            <a:off x="7092625" y="2061872"/>
            <a:ext cx="1078991" cy="1078992"/>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29" name="Grafika 28" descr="Świnka-skarbonka z pełnym wypełnieniem">
            <a:extLst>
              <a:ext uri="{FF2B5EF4-FFF2-40B4-BE49-F238E27FC236}">
                <a16:creationId xmlns:a16="http://schemas.microsoft.com/office/drawing/2014/main" id="{F2961A92-10F4-FF4D-B2EB-37E6B87B6B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59126" y="2187133"/>
            <a:ext cx="809840" cy="809843"/>
          </a:xfrm>
          <a:prstGeom prst="rect">
            <a:avLst/>
          </a:prstGeom>
        </p:spPr>
      </p:pic>
      <p:sp>
        <p:nvSpPr>
          <p:cNvPr id="8" name="Prostokąt zaokrąglony 7" descr="prostokąt zaokrąglony&#10;">
            <a:extLst>
              <a:ext uri="{FF2B5EF4-FFF2-40B4-BE49-F238E27FC236}">
                <a16:creationId xmlns:a16="http://schemas.microsoft.com/office/drawing/2014/main" id="{C143BFB0-55B2-704F-864D-B91B35445066}"/>
              </a:ext>
            </a:extLst>
          </p:cNvPr>
          <p:cNvSpPr>
            <a:spLocks noChangeAspect="1"/>
          </p:cNvSpPr>
          <p:nvPr/>
        </p:nvSpPr>
        <p:spPr>
          <a:xfrm>
            <a:off x="4228012" y="4344657"/>
            <a:ext cx="1078993" cy="1078993"/>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31" name="Grafika 30" descr="Podręcznik z pełnym wypełnieniem">
            <a:extLst>
              <a:ext uri="{FF2B5EF4-FFF2-40B4-BE49-F238E27FC236}">
                <a16:creationId xmlns:a16="http://schemas.microsoft.com/office/drawing/2014/main" id="{2EEAA0BB-7AFC-CE4E-8FAA-4C8662DF6B9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66157" y="4511460"/>
            <a:ext cx="767094" cy="767094"/>
          </a:xfrm>
          <a:prstGeom prst="rect">
            <a:avLst/>
          </a:prstGeom>
        </p:spPr>
      </p:pic>
      <p:sp>
        <p:nvSpPr>
          <p:cNvPr id="118" name="Pole tekstowe 117">
            <a:extLst>
              <a:ext uri="{FF2B5EF4-FFF2-40B4-BE49-F238E27FC236}">
                <a16:creationId xmlns:a16="http://schemas.microsoft.com/office/drawing/2014/main" id="{C21BA5A9-898F-0342-A622-D41D5022C83D}"/>
              </a:ext>
            </a:extLst>
          </p:cNvPr>
          <p:cNvSpPr txBox="1"/>
          <p:nvPr/>
        </p:nvSpPr>
        <p:spPr>
          <a:xfrm>
            <a:off x="3916111" y="1389026"/>
            <a:ext cx="1607159" cy="646331"/>
          </a:xfrm>
          <a:prstGeom prst="rect">
            <a:avLst/>
          </a:prstGeom>
          <a:noFill/>
        </p:spPr>
        <p:txBody>
          <a:bodyPr wrap="square" rtlCol="0">
            <a:spAutoFit/>
          </a:bodyPr>
          <a:lstStyle>
            <a:defPPr>
              <a:defRPr lang="pl-PL"/>
            </a:defPPr>
          </a:lstStyle>
          <a:p>
            <a:pPr algn="ctr" rtl="0"/>
            <a:r>
              <a:rPr lang="pl-PL"/>
              <a:t>Pożyczanie pieniędzy</a:t>
            </a:r>
          </a:p>
        </p:txBody>
      </p:sp>
      <p:sp>
        <p:nvSpPr>
          <p:cNvPr id="125" name="Pole tekstowe 124">
            <a:extLst>
              <a:ext uri="{FF2B5EF4-FFF2-40B4-BE49-F238E27FC236}">
                <a16:creationId xmlns:a16="http://schemas.microsoft.com/office/drawing/2014/main" id="{A3563C1A-FAEC-B249-8E4A-9758A21D92AE}"/>
              </a:ext>
            </a:extLst>
          </p:cNvPr>
          <p:cNvSpPr txBox="1"/>
          <p:nvPr/>
        </p:nvSpPr>
        <p:spPr>
          <a:xfrm>
            <a:off x="6832868" y="1360839"/>
            <a:ext cx="1607159" cy="646331"/>
          </a:xfrm>
          <a:prstGeom prst="rect">
            <a:avLst/>
          </a:prstGeom>
          <a:noFill/>
        </p:spPr>
        <p:txBody>
          <a:bodyPr wrap="square" rtlCol="0">
            <a:spAutoFit/>
          </a:bodyPr>
          <a:lstStyle>
            <a:defPPr>
              <a:defRPr lang="pl-PL"/>
            </a:defPPr>
          </a:lstStyle>
          <a:p>
            <a:pPr algn="ctr" rtl="0"/>
            <a:r>
              <a:rPr lang="pl-PL"/>
              <a:t>Oszczędzanie na emeryturę</a:t>
            </a:r>
          </a:p>
        </p:txBody>
      </p:sp>
      <p:sp>
        <p:nvSpPr>
          <p:cNvPr id="126" name="Prostokąt zaokrąglony 125" descr="prostokąt zaokrąglony">
            <a:extLst>
              <a:ext uri="{FF2B5EF4-FFF2-40B4-BE49-F238E27FC236}">
                <a16:creationId xmlns:a16="http://schemas.microsoft.com/office/drawing/2014/main" id="{3E93C574-BE24-EC41-B552-3F8EEB79559F}"/>
              </a:ext>
            </a:extLst>
          </p:cNvPr>
          <p:cNvSpPr/>
          <p:nvPr/>
        </p:nvSpPr>
        <p:spPr>
          <a:xfrm>
            <a:off x="5370261" y="3134954"/>
            <a:ext cx="1630734" cy="1209327"/>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6" name="Pole tekstowe 5">
            <a:extLst>
              <a:ext uri="{FF2B5EF4-FFF2-40B4-BE49-F238E27FC236}">
                <a16:creationId xmlns:a16="http://schemas.microsoft.com/office/drawing/2014/main" id="{BB617502-9611-FD4C-9F67-0DDBD952EC9A}"/>
              </a:ext>
            </a:extLst>
          </p:cNvPr>
          <p:cNvSpPr txBox="1"/>
          <p:nvPr/>
        </p:nvSpPr>
        <p:spPr>
          <a:xfrm>
            <a:off x="5429459" y="3407389"/>
            <a:ext cx="1485956" cy="646331"/>
          </a:xfrm>
          <a:prstGeom prst="rect">
            <a:avLst/>
          </a:prstGeom>
          <a:noFill/>
        </p:spPr>
        <p:txBody>
          <a:bodyPr wrap="square" rtlCol="0">
            <a:spAutoFit/>
          </a:bodyPr>
          <a:lstStyle>
            <a:defPPr>
              <a:defRPr lang="pl-PL"/>
            </a:defPPr>
          </a:lstStyle>
          <a:p>
            <a:pPr algn="ctr" rtl="0"/>
            <a:r>
              <a:rPr lang="pl-PL" dirty="0">
                <a:solidFill>
                  <a:schemeClr val="bg1"/>
                </a:solidFill>
              </a:rPr>
              <a:t>Planowanie finansów</a:t>
            </a:r>
          </a:p>
        </p:txBody>
      </p:sp>
      <p:sp>
        <p:nvSpPr>
          <p:cNvPr id="143" name="Pole tekstowe 142">
            <a:extLst>
              <a:ext uri="{FF2B5EF4-FFF2-40B4-BE49-F238E27FC236}">
                <a16:creationId xmlns:a16="http://schemas.microsoft.com/office/drawing/2014/main" id="{66083F6E-047B-AB40-8E0F-718AD9591C21}"/>
              </a:ext>
            </a:extLst>
          </p:cNvPr>
          <p:cNvSpPr txBox="1"/>
          <p:nvPr/>
        </p:nvSpPr>
        <p:spPr>
          <a:xfrm>
            <a:off x="6836082" y="5445145"/>
            <a:ext cx="1607159" cy="369332"/>
          </a:xfrm>
          <a:prstGeom prst="rect">
            <a:avLst/>
          </a:prstGeom>
          <a:noFill/>
        </p:spPr>
        <p:txBody>
          <a:bodyPr wrap="square" rtlCol="0">
            <a:spAutoFit/>
          </a:bodyPr>
          <a:lstStyle>
            <a:defPPr>
              <a:defRPr lang="pl-PL"/>
            </a:defPPr>
          </a:lstStyle>
          <a:p>
            <a:pPr algn="ctr" rtl="0"/>
            <a:r>
              <a:rPr lang="pl-PL"/>
              <a:t>Inwestowanie</a:t>
            </a:r>
          </a:p>
        </p:txBody>
      </p:sp>
      <p:sp>
        <p:nvSpPr>
          <p:cNvPr id="148" name="Pole tekstowe 147">
            <a:extLst>
              <a:ext uri="{FF2B5EF4-FFF2-40B4-BE49-F238E27FC236}">
                <a16:creationId xmlns:a16="http://schemas.microsoft.com/office/drawing/2014/main" id="{3ECDA52E-C2C3-EF43-8B8B-049373015DF1}"/>
              </a:ext>
            </a:extLst>
          </p:cNvPr>
          <p:cNvSpPr txBox="1"/>
          <p:nvPr/>
        </p:nvSpPr>
        <p:spPr>
          <a:xfrm>
            <a:off x="3947189" y="5431501"/>
            <a:ext cx="1607159" cy="646331"/>
          </a:xfrm>
          <a:prstGeom prst="rect">
            <a:avLst/>
          </a:prstGeom>
          <a:noFill/>
        </p:spPr>
        <p:txBody>
          <a:bodyPr wrap="square" rtlCol="0">
            <a:spAutoFit/>
          </a:bodyPr>
          <a:lstStyle>
            <a:defPPr>
              <a:defRPr lang="pl-PL"/>
            </a:defPPr>
          </a:lstStyle>
          <a:p>
            <a:pPr algn="ctr" rtl="0"/>
            <a:r>
              <a:rPr lang="pl-PL"/>
              <a:t>Planowanie biznesowe</a:t>
            </a:r>
          </a:p>
        </p:txBody>
      </p:sp>
      <p:sp>
        <p:nvSpPr>
          <p:cNvPr id="162" name="Prostokąt zaokrąglony 161">
            <a:extLst>
              <a:ext uri="{FF2B5EF4-FFF2-40B4-BE49-F238E27FC236}">
                <a16:creationId xmlns:a16="http://schemas.microsoft.com/office/drawing/2014/main" id="{2BEA1B4A-6282-7B41-9119-8264A5887B7F}"/>
              </a:ext>
            </a:extLst>
          </p:cNvPr>
          <p:cNvSpPr>
            <a:spLocks noChangeAspect="1"/>
          </p:cNvSpPr>
          <p:nvPr/>
        </p:nvSpPr>
        <p:spPr>
          <a:xfrm>
            <a:off x="2097130" y="1587588"/>
            <a:ext cx="1405536" cy="57839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Bankowość</a:t>
            </a:r>
          </a:p>
        </p:txBody>
      </p:sp>
      <p:sp>
        <p:nvSpPr>
          <p:cNvPr id="163" name="Prostokąt zaokrąglony 162">
            <a:extLst>
              <a:ext uri="{FF2B5EF4-FFF2-40B4-BE49-F238E27FC236}">
                <a16:creationId xmlns:a16="http://schemas.microsoft.com/office/drawing/2014/main" id="{3B7611C6-346B-444F-9259-18425BF5B8DE}"/>
              </a:ext>
            </a:extLst>
          </p:cNvPr>
          <p:cNvSpPr>
            <a:spLocks noChangeAspect="1"/>
          </p:cNvSpPr>
          <p:nvPr/>
        </p:nvSpPr>
        <p:spPr>
          <a:xfrm>
            <a:off x="894020" y="2648648"/>
            <a:ext cx="2097882" cy="57839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t>Spłata pożyczki</a:t>
            </a:r>
          </a:p>
        </p:txBody>
      </p:sp>
      <p:sp>
        <p:nvSpPr>
          <p:cNvPr id="165" name="Prostokąt zaokrąglony 164">
            <a:extLst>
              <a:ext uri="{FF2B5EF4-FFF2-40B4-BE49-F238E27FC236}">
                <a16:creationId xmlns:a16="http://schemas.microsoft.com/office/drawing/2014/main" id="{153C09D9-189F-6A4D-A21E-9F0CD7ADECF5}"/>
              </a:ext>
            </a:extLst>
          </p:cNvPr>
          <p:cNvSpPr>
            <a:spLocks noChangeAspect="1"/>
          </p:cNvSpPr>
          <p:nvPr/>
        </p:nvSpPr>
        <p:spPr>
          <a:xfrm>
            <a:off x="1686288" y="5178284"/>
            <a:ext cx="1425626" cy="57839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Zezwolenia</a:t>
            </a:r>
          </a:p>
        </p:txBody>
      </p:sp>
      <p:sp>
        <p:nvSpPr>
          <p:cNvPr id="166" name="Prostokąt zaokrąglony 165">
            <a:extLst>
              <a:ext uri="{FF2B5EF4-FFF2-40B4-BE49-F238E27FC236}">
                <a16:creationId xmlns:a16="http://schemas.microsoft.com/office/drawing/2014/main" id="{AC4C7C33-EAFC-A843-99A3-C61A08C41742}"/>
              </a:ext>
            </a:extLst>
          </p:cNvPr>
          <p:cNvSpPr>
            <a:spLocks noChangeAspect="1"/>
          </p:cNvSpPr>
          <p:nvPr/>
        </p:nvSpPr>
        <p:spPr>
          <a:xfrm>
            <a:off x="2089473" y="4055082"/>
            <a:ext cx="1425625" cy="57839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Pracownicy</a:t>
            </a:r>
          </a:p>
        </p:txBody>
      </p:sp>
      <p:sp>
        <p:nvSpPr>
          <p:cNvPr id="170" name="Prostokąt zaokrąglony 169">
            <a:extLst>
              <a:ext uri="{FF2B5EF4-FFF2-40B4-BE49-F238E27FC236}">
                <a16:creationId xmlns:a16="http://schemas.microsoft.com/office/drawing/2014/main" id="{F66D380A-E407-0047-A953-5304129DE4C8}"/>
              </a:ext>
            </a:extLst>
          </p:cNvPr>
          <p:cNvSpPr>
            <a:spLocks noChangeAspect="1"/>
          </p:cNvSpPr>
          <p:nvPr/>
        </p:nvSpPr>
        <p:spPr>
          <a:xfrm>
            <a:off x="9338710" y="4052040"/>
            <a:ext cx="1696611" cy="58953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Wyposażenie</a:t>
            </a:r>
          </a:p>
        </p:txBody>
      </p:sp>
      <p:sp>
        <p:nvSpPr>
          <p:cNvPr id="171" name="Prostokąt zaokrąglony 170">
            <a:extLst>
              <a:ext uri="{FF2B5EF4-FFF2-40B4-BE49-F238E27FC236}">
                <a16:creationId xmlns:a16="http://schemas.microsoft.com/office/drawing/2014/main" id="{20F24BA9-BCA5-9E45-8B62-18D6D413E05C}"/>
              </a:ext>
            </a:extLst>
          </p:cNvPr>
          <p:cNvSpPr>
            <a:spLocks noChangeAspect="1"/>
          </p:cNvSpPr>
          <p:nvPr/>
        </p:nvSpPr>
        <p:spPr>
          <a:xfrm>
            <a:off x="8836934" y="5150378"/>
            <a:ext cx="1316544" cy="58953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Broker</a:t>
            </a:r>
          </a:p>
        </p:txBody>
      </p:sp>
      <p:sp>
        <p:nvSpPr>
          <p:cNvPr id="10" name="Prostokąt zaokrąglony 9" descr="prostokąt zaokrąglony&#10;">
            <a:extLst>
              <a:ext uri="{FF2B5EF4-FFF2-40B4-BE49-F238E27FC236}">
                <a16:creationId xmlns:a16="http://schemas.microsoft.com/office/drawing/2014/main" id="{BFB3DDCF-27C2-D046-BBB3-272045115EDE}"/>
              </a:ext>
            </a:extLst>
          </p:cNvPr>
          <p:cNvSpPr>
            <a:spLocks noChangeAspect="1"/>
          </p:cNvSpPr>
          <p:nvPr/>
        </p:nvSpPr>
        <p:spPr>
          <a:xfrm>
            <a:off x="7086652" y="4344655"/>
            <a:ext cx="1078992" cy="107899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33" name="Grafika 32" descr="Wykres słupkowy z trendem wzrostu z wypełnieniem pełnym">
            <a:extLst>
              <a:ext uri="{FF2B5EF4-FFF2-40B4-BE49-F238E27FC236}">
                <a16:creationId xmlns:a16="http://schemas.microsoft.com/office/drawing/2014/main" id="{333F7673-C6DD-4941-B38F-478EC2996FC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62875" y="4542391"/>
            <a:ext cx="719345" cy="719344"/>
          </a:xfrm>
          <a:prstGeom prst="rect">
            <a:avLst/>
          </a:prstGeom>
        </p:spPr>
      </p:pic>
      <p:sp>
        <p:nvSpPr>
          <p:cNvPr id="177" name="Prostokąt zaokrąglony 176">
            <a:extLst>
              <a:ext uri="{FF2B5EF4-FFF2-40B4-BE49-F238E27FC236}">
                <a16:creationId xmlns:a16="http://schemas.microsoft.com/office/drawing/2014/main" id="{3EC4CB03-5EB5-B342-9E18-763D51C985FD}"/>
              </a:ext>
            </a:extLst>
          </p:cNvPr>
          <p:cNvSpPr>
            <a:spLocks noChangeAspect="1"/>
          </p:cNvSpPr>
          <p:nvPr/>
        </p:nvSpPr>
        <p:spPr>
          <a:xfrm>
            <a:off x="9338710" y="2646481"/>
            <a:ext cx="1839476" cy="567896"/>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Ile?</a:t>
            </a:r>
          </a:p>
        </p:txBody>
      </p:sp>
      <p:sp>
        <p:nvSpPr>
          <p:cNvPr id="178" name="Prostokąt zaokrąglony 177">
            <a:extLst>
              <a:ext uri="{FF2B5EF4-FFF2-40B4-BE49-F238E27FC236}">
                <a16:creationId xmlns:a16="http://schemas.microsoft.com/office/drawing/2014/main" id="{57624E38-1CF8-D245-A5C3-682DADB86B73}"/>
              </a:ext>
            </a:extLst>
          </p:cNvPr>
          <p:cNvSpPr>
            <a:spLocks noChangeAspect="1"/>
          </p:cNvSpPr>
          <p:nvPr/>
        </p:nvSpPr>
        <p:spPr>
          <a:xfrm>
            <a:off x="9072539" y="1594215"/>
            <a:ext cx="2011943" cy="521824"/>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Plan zakończenia</a:t>
            </a:r>
          </a:p>
        </p:txBody>
      </p:sp>
    </p:spTree>
    <p:extLst>
      <p:ext uri="{BB962C8B-B14F-4D97-AF65-F5344CB8AC3E}">
        <p14:creationId xmlns:p14="http://schemas.microsoft.com/office/powerpoint/2010/main" val="3613320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Łącznik prosty 58" descr="linia prosta">
            <a:extLst>
              <a:ext uri="{FF2B5EF4-FFF2-40B4-BE49-F238E27FC236}">
                <a16:creationId xmlns:a16="http://schemas.microsoft.com/office/drawing/2014/main" id="{08A55832-B73A-0349-BEE0-DF570483DF30}"/>
              </a:ext>
            </a:extLst>
          </p:cNvPr>
          <p:cNvCxnSpPr>
            <a:cxnSpLocks/>
          </p:cNvCxnSpPr>
          <p:nvPr/>
        </p:nvCxnSpPr>
        <p:spPr>
          <a:xfrm flipH="1" flipV="1">
            <a:off x="8275791" y="2640750"/>
            <a:ext cx="252079" cy="74635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Planowanie urlopu </a:t>
            </a:r>
          </a:p>
        </p:txBody>
      </p:sp>
      <p:cxnSp>
        <p:nvCxnSpPr>
          <p:cNvPr id="6" name="Łącznik prosty 5" descr="linia prosta">
            <a:extLst>
              <a:ext uri="{FF2B5EF4-FFF2-40B4-BE49-F238E27FC236}">
                <a16:creationId xmlns:a16="http://schemas.microsoft.com/office/drawing/2014/main" id="{BB3D7D1F-9F99-6544-A2AB-9D8FB2A9BC00}"/>
              </a:ext>
            </a:extLst>
          </p:cNvPr>
          <p:cNvCxnSpPr>
            <a:cxnSpLocks/>
          </p:cNvCxnSpPr>
          <p:nvPr/>
        </p:nvCxnSpPr>
        <p:spPr>
          <a:xfrm flipH="1" flipV="1">
            <a:off x="4998766" y="2876580"/>
            <a:ext cx="865892" cy="618105"/>
          </a:xfrm>
          <a:prstGeom prst="line">
            <a:avLst/>
          </a:prstGeom>
          <a:ln/>
        </p:spPr>
        <p:style>
          <a:lnRef idx="3">
            <a:schemeClr val="dk1"/>
          </a:lnRef>
          <a:fillRef idx="0">
            <a:schemeClr val="dk1"/>
          </a:fillRef>
          <a:effectRef idx="2">
            <a:schemeClr val="dk1"/>
          </a:effectRef>
          <a:fontRef idx="minor">
            <a:schemeClr val="tx1"/>
          </a:fontRef>
        </p:style>
      </p:cxnSp>
      <p:cxnSp>
        <p:nvCxnSpPr>
          <p:cNvPr id="7" name="Łącznik prosty 6" descr="linia prosta">
            <a:extLst>
              <a:ext uri="{FF2B5EF4-FFF2-40B4-BE49-F238E27FC236}">
                <a16:creationId xmlns:a16="http://schemas.microsoft.com/office/drawing/2014/main" id="{FF161E3F-5F97-2145-A359-06236E6F1A17}"/>
              </a:ext>
            </a:extLst>
          </p:cNvPr>
          <p:cNvCxnSpPr>
            <a:cxnSpLocks/>
          </p:cNvCxnSpPr>
          <p:nvPr/>
        </p:nvCxnSpPr>
        <p:spPr>
          <a:xfrm flipH="1">
            <a:off x="5149134" y="3972241"/>
            <a:ext cx="1023302" cy="708753"/>
          </a:xfrm>
          <a:prstGeom prst="line">
            <a:avLst/>
          </a:prstGeom>
          <a:ln/>
        </p:spPr>
        <p:style>
          <a:lnRef idx="3">
            <a:schemeClr val="dk1"/>
          </a:lnRef>
          <a:fillRef idx="0">
            <a:schemeClr val="dk1"/>
          </a:fillRef>
          <a:effectRef idx="2">
            <a:schemeClr val="dk1"/>
          </a:effectRef>
          <a:fontRef idx="minor">
            <a:schemeClr val="tx1"/>
          </a:fontRef>
        </p:style>
      </p:cxnSp>
      <p:cxnSp>
        <p:nvCxnSpPr>
          <p:cNvPr id="8" name="Łącznik prosty 7" descr="linia prosta">
            <a:extLst>
              <a:ext uri="{FF2B5EF4-FFF2-40B4-BE49-F238E27FC236}">
                <a16:creationId xmlns:a16="http://schemas.microsoft.com/office/drawing/2014/main" id="{75E1E8CB-9A55-1840-BD17-1FF20155D259}"/>
              </a:ext>
            </a:extLst>
          </p:cNvPr>
          <p:cNvCxnSpPr>
            <a:cxnSpLocks/>
          </p:cNvCxnSpPr>
          <p:nvPr/>
        </p:nvCxnSpPr>
        <p:spPr>
          <a:xfrm>
            <a:off x="6172436" y="3972241"/>
            <a:ext cx="1211935" cy="750365"/>
          </a:xfrm>
          <a:prstGeom prst="line">
            <a:avLst/>
          </a:prstGeom>
          <a:ln/>
        </p:spPr>
        <p:style>
          <a:lnRef idx="3">
            <a:schemeClr val="dk1"/>
          </a:lnRef>
          <a:fillRef idx="0">
            <a:schemeClr val="dk1"/>
          </a:fillRef>
          <a:effectRef idx="2">
            <a:schemeClr val="dk1"/>
          </a:effectRef>
          <a:fontRef idx="minor">
            <a:schemeClr val="tx1"/>
          </a:fontRef>
        </p:style>
      </p:cxnSp>
      <p:cxnSp>
        <p:nvCxnSpPr>
          <p:cNvPr id="9" name="Łącznik prosty 8" descr="linia prosta">
            <a:extLst>
              <a:ext uri="{FF2B5EF4-FFF2-40B4-BE49-F238E27FC236}">
                <a16:creationId xmlns:a16="http://schemas.microsoft.com/office/drawing/2014/main" id="{CAAA0540-EB2B-7C4E-B6FD-3D2E940A5CBD}"/>
              </a:ext>
            </a:extLst>
          </p:cNvPr>
          <p:cNvCxnSpPr>
            <a:cxnSpLocks/>
          </p:cNvCxnSpPr>
          <p:nvPr/>
        </p:nvCxnSpPr>
        <p:spPr>
          <a:xfrm flipH="1">
            <a:off x="6658102" y="2901766"/>
            <a:ext cx="611786" cy="445658"/>
          </a:xfrm>
          <a:prstGeom prst="line">
            <a:avLst/>
          </a:prstGeom>
          <a:ln/>
        </p:spPr>
        <p:style>
          <a:lnRef idx="3">
            <a:schemeClr val="dk1"/>
          </a:lnRef>
          <a:fillRef idx="0">
            <a:schemeClr val="dk1"/>
          </a:fillRef>
          <a:effectRef idx="2">
            <a:schemeClr val="dk1"/>
          </a:effectRef>
          <a:fontRef idx="minor">
            <a:schemeClr val="tx1"/>
          </a:fontRef>
        </p:style>
      </p:cxnSp>
      <p:cxnSp>
        <p:nvCxnSpPr>
          <p:cNvPr id="10" name="Łącznik prosty 9" descr="linia prosta">
            <a:extLst>
              <a:ext uri="{FF2B5EF4-FFF2-40B4-BE49-F238E27FC236}">
                <a16:creationId xmlns:a16="http://schemas.microsoft.com/office/drawing/2014/main" id="{C3A84B38-3D70-B74D-A3C8-E8C86A229730}"/>
              </a:ext>
            </a:extLst>
          </p:cNvPr>
          <p:cNvCxnSpPr>
            <a:cxnSpLocks/>
          </p:cNvCxnSpPr>
          <p:nvPr/>
        </p:nvCxnSpPr>
        <p:spPr>
          <a:xfrm flipV="1">
            <a:off x="2519235" y="4957072"/>
            <a:ext cx="1543718" cy="44127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1" name="Łącznik prosty 10" descr="linia prosta">
            <a:extLst>
              <a:ext uri="{FF2B5EF4-FFF2-40B4-BE49-F238E27FC236}">
                <a16:creationId xmlns:a16="http://schemas.microsoft.com/office/drawing/2014/main" id="{F55FD9E5-8DE2-0347-9277-EAA0E4698685}"/>
              </a:ext>
            </a:extLst>
          </p:cNvPr>
          <p:cNvCxnSpPr>
            <a:cxnSpLocks/>
            <a:endCxn id="25" idx="2"/>
          </p:cNvCxnSpPr>
          <p:nvPr/>
        </p:nvCxnSpPr>
        <p:spPr>
          <a:xfrm>
            <a:off x="3227220" y="4475481"/>
            <a:ext cx="742920" cy="32632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2" name="Łącznik prosty 11" descr="linia prosta">
            <a:extLst>
              <a:ext uri="{FF2B5EF4-FFF2-40B4-BE49-F238E27FC236}">
                <a16:creationId xmlns:a16="http://schemas.microsoft.com/office/drawing/2014/main" id="{60BC2FCC-293B-6C4A-99A5-DD35930F4539}"/>
              </a:ext>
            </a:extLst>
          </p:cNvPr>
          <p:cNvCxnSpPr>
            <a:cxnSpLocks/>
          </p:cNvCxnSpPr>
          <p:nvPr/>
        </p:nvCxnSpPr>
        <p:spPr>
          <a:xfrm>
            <a:off x="2986002" y="2100358"/>
            <a:ext cx="1076951" cy="33175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3" name="Łącznik prosty 12" descr="linia prosta">
            <a:extLst>
              <a:ext uri="{FF2B5EF4-FFF2-40B4-BE49-F238E27FC236}">
                <a16:creationId xmlns:a16="http://schemas.microsoft.com/office/drawing/2014/main" id="{9160F3BD-25E5-4B40-B0E8-AAF8665EDB86}"/>
              </a:ext>
            </a:extLst>
          </p:cNvPr>
          <p:cNvCxnSpPr>
            <a:cxnSpLocks/>
          </p:cNvCxnSpPr>
          <p:nvPr/>
        </p:nvCxnSpPr>
        <p:spPr>
          <a:xfrm flipV="1">
            <a:off x="2118762" y="2640750"/>
            <a:ext cx="1851378" cy="72359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4" name="Łącznik prosty 13" descr="linia prosta">
            <a:extLst>
              <a:ext uri="{FF2B5EF4-FFF2-40B4-BE49-F238E27FC236}">
                <a16:creationId xmlns:a16="http://schemas.microsoft.com/office/drawing/2014/main" id="{453F2895-73F9-1B43-A821-7AF60AD81C5E}"/>
              </a:ext>
            </a:extLst>
          </p:cNvPr>
          <p:cNvCxnSpPr>
            <a:cxnSpLocks/>
          </p:cNvCxnSpPr>
          <p:nvPr/>
        </p:nvCxnSpPr>
        <p:spPr>
          <a:xfrm flipH="1">
            <a:off x="8275791" y="2039304"/>
            <a:ext cx="1808799" cy="39281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Łącznik prosty 14" descr="linia prosta">
            <a:extLst>
              <a:ext uri="{FF2B5EF4-FFF2-40B4-BE49-F238E27FC236}">
                <a16:creationId xmlns:a16="http://schemas.microsoft.com/office/drawing/2014/main" id="{16881FA3-57E1-7047-A9D0-BBB18E1F17FC}"/>
              </a:ext>
            </a:extLst>
          </p:cNvPr>
          <p:cNvCxnSpPr>
            <a:cxnSpLocks/>
          </p:cNvCxnSpPr>
          <p:nvPr/>
        </p:nvCxnSpPr>
        <p:spPr>
          <a:xfrm flipH="1" flipV="1">
            <a:off x="8227283" y="2523602"/>
            <a:ext cx="2141062" cy="565559"/>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6" name="Łącznik prosty 15" descr="linia prosta">
            <a:extLst>
              <a:ext uri="{FF2B5EF4-FFF2-40B4-BE49-F238E27FC236}">
                <a16:creationId xmlns:a16="http://schemas.microsoft.com/office/drawing/2014/main" id="{CD049ECD-6305-2243-A1AE-ECD535FFABCE}"/>
              </a:ext>
            </a:extLst>
          </p:cNvPr>
          <p:cNvCxnSpPr>
            <a:cxnSpLocks/>
            <a:endCxn id="40" idx="6"/>
          </p:cNvCxnSpPr>
          <p:nvPr/>
        </p:nvCxnSpPr>
        <p:spPr>
          <a:xfrm flipH="1">
            <a:off x="8375681" y="4605458"/>
            <a:ext cx="2020374" cy="19634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Łącznik prosty 16" descr="linia prosta">
            <a:extLst>
              <a:ext uri="{FF2B5EF4-FFF2-40B4-BE49-F238E27FC236}">
                <a16:creationId xmlns:a16="http://schemas.microsoft.com/office/drawing/2014/main" id="{B44A1FD7-E9EF-0144-B1AB-CE93F8C903E0}"/>
              </a:ext>
            </a:extLst>
          </p:cNvPr>
          <p:cNvCxnSpPr>
            <a:cxnSpLocks/>
          </p:cNvCxnSpPr>
          <p:nvPr/>
        </p:nvCxnSpPr>
        <p:spPr>
          <a:xfrm flipH="1" flipV="1">
            <a:off x="8275791" y="4957072"/>
            <a:ext cx="623442" cy="51602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27" name="Pole tekstowe 26">
            <a:extLst>
              <a:ext uri="{FF2B5EF4-FFF2-40B4-BE49-F238E27FC236}">
                <a16:creationId xmlns:a16="http://schemas.microsoft.com/office/drawing/2014/main" id="{AC03EAFB-FBF3-D94D-90FB-35CA892A2228}"/>
              </a:ext>
            </a:extLst>
          </p:cNvPr>
          <p:cNvSpPr txBox="1"/>
          <p:nvPr/>
        </p:nvSpPr>
        <p:spPr>
          <a:xfrm>
            <a:off x="3504392" y="1423001"/>
            <a:ext cx="2303096" cy="369332"/>
          </a:xfrm>
          <a:prstGeom prst="rect">
            <a:avLst/>
          </a:prstGeom>
          <a:noFill/>
        </p:spPr>
        <p:txBody>
          <a:bodyPr wrap="square" rtlCol="0">
            <a:spAutoFit/>
          </a:bodyPr>
          <a:lstStyle>
            <a:defPPr>
              <a:defRPr lang="pl-PL"/>
            </a:defPPr>
          </a:lstStyle>
          <a:p>
            <a:pPr algn="ctr" rtl="0"/>
            <a:r>
              <a:rPr lang="pl-PL" dirty="0">
                <a:latin typeface="Posterama" panose="020B0504020200020000" pitchFamily="34" charset="0"/>
                <a:cs typeface="Posterama" panose="020B0504020200020000" pitchFamily="34" charset="0"/>
              </a:rPr>
              <a:t>Utrzymanie domu</a:t>
            </a:r>
          </a:p>
        </p:txBody>
      </p:sp>
      <p:sp>
        <p:nvSpPr>
          <p:cNvPr id="28" name="Pole tekstowe 27">
            <a:extLst>
              <a:ext uri="{FF2B5EF4-FFF2-40B4-BE49-F238E27FC236}">
                <a16:creationId xmlns:a16="http://schemas.microsoft.com/office/drawing/2014/main" id="{BF276233-08ED-DE47-96B6-C094BAB275A4}"/>
              </a:ext>
            </a:extLst>
          </p:cNvPr>
          <p:cNvSpPr txBox="1"/>
          <p:nvPr/>
        </p:nvSpPr>
        <p:spPr>
          <a:xfrm>
            <a:off x="6927156" y="1401682"/>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Działania</a:t>
            </a:r>
          </a:p>
        </p:txBody>
      </p:sp>
      <p:sp>
        <p:nvSpPr>
          <p:cNvPr id="31" name="Pole tekstowe 30">
            <a:extLst>
              <a:ext uri="{FF2B5EF4-FFF2-40B4-BE49-F238E27FC236}">
                <a16:creationId xmlns:a16="http://schemas.microsoft.com/office/drawing/2014/main" id="{B92E1B93-579B-4B4B-94A2-66B177C30C35}"/>
              </a:ext>
            </a:extLst>
          </p:cNvPr>
          <p:cNvSpPr txBox="1"/>
          <p:nvPr/>
        </p:nvSpPr>
        <p:spPr>
          <a:xfrm>
            <a:off x="6886301" y="5538266"/>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Żywność</a:t>
            </a:r>
          </a:p>
        </p:txBody>
      </p:sp>
      <p:sp>
        <p:nvSpPr>
          <p:cNvPr id="32" name="Pole tekstowe 31">
            <a:extLst>
              <a:ext uri="{FF2B5EF4-FFF2-40B4-BE49-F238E27FC236}">
                <a16:creationId xmlns:a16="http://schemas.microsoft.com/office/drawing/2014/main" id="{C9BB7D8F-8EA6-D649-AB3E-8C89F61C7FFB}"/>
              </a:ext>
            </a:extLst>
          </p:cNvPr>
          <p:cNvSpPr txBox="1"/>
          <p:nvPr/>
        </p:nvSpPr>
        <p:spPr>
          <a:xfrm>
            <a:off x="3839551" y="5538266"/>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Podróże</a:t>
            </a:r>
          </a:p>
        </p:txBody>
      </p:sp>
      <p:sp>
        <p:nvSpPr>
          <p:cNvPr id="33" name="Owal 32" descr="kształt owalny">
            <a:extLst>
              <a:ext uri="{FF2B5EF4-FFF2-40B4-BE49-F238E27FC236}">
                <a16:creationId xmlns:a16="http://schemas.microsoft.com/office/drawing/2014/main" id="{FC89EC71-2C1C-2749-944B-43F9DDD0178E}"/>
              </a:ext>
            </a:extLst>
          </p:cNvPr>
          <p:cNvSpPr>
            <a:spLocks noChangeAspect="1"/>
          </p:cNvSpPr>
          <p:nvPr/>
        </p:nvSpPr>
        <p:spPr>
          <a:xfrm>
            <a:off x="2049488" y="1413271"/>
            <a:ext cx="1177732" cy="11777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Wynajem mieszkań</a:t>
            </a:r>
          </a:p>
        </p:txBody>
      </p:sp>
      <p:sp>
        <p:nvSpPr>
          <p:cNvPr id="34" name="Owal 33" descr="kształt owalny">
            <a:extLst>
              <a:ext uri="{FF2B5EF4-FFF2-40B4-BE49-F238E27FC236}">
                <a16:creationId xmlns:a16="http://schemas.microsoft.com/office/drawing/2014/main" id="{A57BD9B6-D0BA-7F41-8726-F88C61892631}"/>
              </a:ext>
            </a:extLst>
          </p:cNvPr>
          <p:cNvSpPr>
            <a:spLocks noChangeAspect="1"/>
          </p:cNvSpPr>
          <p:nvPr/>
        </p:nvSpPr>
        <p:spPr>
          <a:xfrm>
            <a:off x="1301701" y="2876580"/>
            <a:ext cx="1036234" cy="10362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Hotel</a:t>
            </a:r>
          </a:p>
        </p:txBody>
      </p:sp>
      <p:sp>
        <p:nvSpPr>
          <p:cNvPr id="35" name="Owal 34" descr="kształt owalny">
            <a:extLst>
              <a:ext uri="{FF2B5EF4-FFF2-40B4-BE49-F238E27FC236}">
                <a16:creationId xmlns:a16="http://schemas.microsoft.com/office/drawing/2014/main" id="{6CF459CB-7500-4D4F-912E-DD650809CCEE}"/>
              </a:ext>
            </a:extLst>
          </p:cNvPr>
          <p:cNvSpPr>
            <a:spLocks noChangeAspect="1"/>
          </p:cNvSpPr>
          <p:nvPr/>
        </p:nvSpPr>
        <p:spPr>
          <a:xfrm>
            <a:off x="1832911" y="5174997"/>
            <a:ext cx="1002374" cy="1002374"/>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spc="-40" dirty="0" err="1">
                <a:solidFill>
                  <a:schemeClr val="bg1"/>
                </a:solidFill>
                <a:latin typeface="Posterama" panose="020B0504020200020000" pitchFamily="34" charset="0"/>
                <a:cs typeface="Posterama" panose="020B0504020200020000" pitchFamily="34" charset="0"/>
              </a:rPr>
              <a:t>Wypoży-czenie</a:t>
            </a:r>
            <a:r>
              <a:rPr lang="pl-PL" sz="1100" spc="-40" dirty="0">
                <a:solidFill>
                  <a:schemeClr val="bg1"/>
                </a:solidFill>
                <a:latin typeface="Posterama" panose="020B0504020200020000" pitchFamily="34" charset="0"/>
                <a:cs typeface="Posterama" panose="020B0504020200020000" pitchFamily="34" charset="0"/>
              </a:rPr>
              <a:t> samochodu</a:t>
            </a:r>
          </a:p>
        </p:txBody>
      </p:sp>
      <p:sp>
        <p:nvSpPr>
          <p:cNvPr id="36" name="Owal 35" descr="kształt owalny">
            <a:extLst>
              <a:ext uri="{FF2B5EF4-FFF2-40B4-BE49-F238E27FC236}">
                <a16:creationId xmlns:a16="http://schemas.microsoft.com/office/drawing/2014/main" id="{5E955AE7-4056-2047-B369-89376D6640C0}"/>
              </a:ext>
            </a:extLst>
          </p:cNvPr>
          <p:cNvSpPr>
            <a:spLocks noChangeAspect="1"/>
          </p:cNvSpPr>
          <p:nvPr/>
        </p:nvSpPr>
        <p:spPr>
          <a:xfrm>
            <a:off x="2356297" y="3878939"/>
            <a:ext cx="1078133" cy="1078133"/>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Loty</a:t>
            </a:r>
          </a:p>
        </p:txBody>
      </p:sp>
      <p:sp>
        <p:nvSpPr>
          <p:cNvPr id="37" name="Owal 36" descr="kształt owalny">
            <a:extLst>
              <a:ext uri="{FF2B5EF4-FFF2-40B4-BE49-F238E27FC236}">
                <a16:creationId xmlns:a16="http://schemas.microsoft.com/office/drawing/2014/main" id="{B3F8555D-CB6E-2844-BFD7-0286B672D707}"/>
              </a:ext>
            </a:extLst>
          </p:cNvPr>
          <p:cNvSpPr>
            <a:spLocks noChangeAspect="1"/>
          </p:cNvSpPr>
          <p:nvPr/>
        </p:nvSpPr>
        <p:spPr>
          <a:xfrm>
            <a:off x="9785406" y="4131394"/>
            <a:ext cx="1063259" cy="1063259"/>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Wyjmij</a:t>
            </a:r>
          </a:p>
        </p:txBody>
      </p:sp>
      <p:sp>
        <p:nvSpPr>
          <p:cNvPr id="38" name="Owal 37" descr="kształt owalny">
            <a:extLst>
              <a:ext uri="{FF2B5EF4-FFF2-40B4-BE49-F238E27FC236}">
                <a16:creationId xmlns:a16="http://schemas.microsoft.com/office/drawing/2014/main" id="{D66AFE90-EB93-FC49-BFC9-C8F420C586E9}"/>
              </a:ext>
            </a:extLst>
          </p:cNvPr>
          <p:cNvSpPr>
            <a:spLocks noChangeAspect="1"/>
          </p:cNvSpPr>
          <p:nvPr/>
        </p:nvSpPr>
        <p:spPr>
          <a:xfrm>
            <a:off x="8440027" y="5194653"/>
            <a:ext cx="1232738" cy="1232738"/>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Lista artykułów spożywczych</a:t>
            </a:r>
          </a:p>
        </p:txBody>
      </p:sp>
      <p:sp>
        <p:nvSpPr>
          <p:cNvPr id="42" name="Owal 41" descr="kształt owalny">
            <a:extLst>
              <a:ext uri="{FF2B5EF4-FFF2-40B4-BE49-F238E27FC236}">
                <a16:creationId xmlns:a16="http://schemas.microsoft.com/office/drawing/2014/main" id="{DFFA2471-0261-6F43-B090-962BEAD73189}"/>
              </a:ext>
            </a:extLst>
          </p:cNvPr>
          <p:cNvSpPr>
            <a:spLocks noChangeAspect="1"/>
          </p:cNvSpPr>
          <p:nvPr/>
        </p:nvSpPr>
        <p:spPr>
          <a:xfrm>
            <a:off x="10278459" y="2601368"/>
            <a:ext cx="1047281" cy="104728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Surfowanie</a:t>
            </a:r>
          </a:p>
        </p:txBody>
      </p:sp>
      <p:sp>
        <p:nvSpPr>
          <p:cNvPr id="43" name="Owal 42" descr="kształt owalny">
            <a:extLst>
              <a:ext uri="{FF2B5EF4-FFF2-40B4-BE49-F238E27FC236}">
                <a16:creationId xmlns:a16="http://schemas.microsoft.com/office/drawing/2014/main" id="{E6AE1701-8A12-5748-8A0E-34D25955041F}"/>
              </a:ext>
            </a:extLst>
          </p:cNvPr>
          <p:cNvSpPr>
            <a:spLocks noChangeAspect="1"/>
          </p:cNvSpPr>
          <p:nvPr/>
        </p:nvSpPr>
        <p:spPr>
          <a:xfrm>
            <a:off x="9267398" y="1453550"/>
            <a:ext cx="1187200" cy="1187200"/>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Fajka do nurkowania</a:t>
            </a:r>
          </a:p>
        </p:txBody>
      </p:sp>
      <p:grpSp>
        <p:nvGrpSpPr>
          <p:cNvPr id="46" name="Grupa 45" descr="kształt owalny">
            <a:extLst>
              <a:ext uri="{FF2B5EF4-FFF2-40B4-BE49-F238E27FC236}">
                <a16:creationId xmlns:a16="http://schemas.microsoft.com/office/drawing/2014/main" id="{2A46F5F6-260C-C441-8452-090543369D10}"/>
              </a:ext>
            </a:extLst>
          </p:cNvPr>
          <p:cNvGrpSpPr>
            <a:grpSpLocks noChangeAspect="1"/>
          </p:cNvGrpSpPr>
          <p:nvPr/>
        </p:nvGrpSpPr>
        <p:grpSpPr>
          <a:xfrm>
            <a:off x="7004081" y="4116003"/>
            <a:ext cx="1371600" cy="1371600"/>
            <a:chOff x="7086652" y="4344655"/>
            <a:chExt cx="1078992" cy="1078993"/>
          </a:xfrm>
        </p:grpSpPr>
        <p:sp>
          <p:nvSpPr>
            <p:cNvPr id="40" name="Owal 39">
              <a:extLst>
                <a:ext uri="{FF2B5EF4-FFF2-40B4-BE49-F238E27FC236}">
                  <a16:creationId xmlns:a16="http://schemas.microsoft.com/office/drawing/2014/main" id="{1551440A-38A1-CF46-BC56-9717612E78DF}"/>
                </a:ext>
              </a:extLst>
            </p:cNvPr>
            <p:cNvSpPr>
              <a:spLocks noChangeAspect="1"/>
            </p:cNvSpPr>
            <p:nvPr/>
          </p:nvSpPr>
          <p:spPr>
            <a:xfrm>
              <a:off x="7086652" y="4344655"/>
              <a:ext cx="1078992" cy="10789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5" name="Grafika 44" descr="Noga kurczaka z pełnym wypełnieniem">
              <a:extLst>
                <a:ext uri="{FF2B5EF4-FFF2-40B4-BE49-F238E27FC236}">
                  <a16:creationId xmlns:a16="http://schemas.microsoft.com/office/drawing/2014/main" id="{252CF0DA-9B01-B04E-9FFF-BCC11ED58A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4508" y="4530372"/>
              <a:ext cx="707558" cy="707558"/>
            </a:xfrm>
            <a:prstGeom prst="rect">
              <a:avLst/>
            </a:prstGeom>
          </p:spPr>
        </p:pic>
      </p:grpSp>
      <p:grpSp>
        <p:nvGrpSpPr>
          <p:cNvPr id="49" name="Grupa 48" descr="kształt owalny">
            <a:extLst>
              <a:ext uri="{FF2B5EF4-FFF2-40B4-BE49-F238E27FC236}">
                <a16:creationId xmlns:a16="http://schemas.microsoft.com/office/drawing/2014/main" id="{D72B275A-B0B3-3742-AC01-802A101A6AB7}"/>
              </a:ext>
            </a:extLst>
          </p:cNvPr>
          <p:cNvGrpSpPr>
            <a:grpSpLocks noChangeAspect="1"/>
          </p:cNvGrpSpPr>
          <p:nvPr/>
        </p:nvGrpSpPr>
        <p:grpSpPr>
          <a:xfrm>
            <a:off x="7026882" y="1850134"/>
            <a:ext cx="1371600" cy="1371600"/>
            <a:chOff x="7092625" y="2061872"/>
            <a:chExt cx="1078991" cy="1078992"/>
          </a:xfrm>
        </p:grpSpPr>
        <p:sp>
          <p:nvSpPr>
            <p:cNvPr id="22" name="Owal 21">
              <a:extLst>
                <a:ext uri="{FF2B5EF4-FFF2-40B4-BE49-F238E27FC236}">
                  <a16:creationId xmlns:a16="http://schemas.microsoft.com/office/drawing/2014/main" id="{7B2B36E5-25D5-6648-A4B0-1844A83199E5}"/>
                </a:ext>
              </a:extLst>
            </p:cNvPr>
            <p:cNvSpPr>
              <a:spLocks noChangeAspect="1"/>
            </p:cNvSpPr>
            <p:nvPr/>
          </p:nvSpPr>
          <p:spPr>
            <a:xfrm>
              <a:off x="7092625" y="2061872"/>
              <a:ext cx="1078991" cy="1078992"/>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8" name="Grafika 47" descr="Maska do nurkowania z pełnym wypełnieniem">
              <a:extLst>
                <a:ext uri="{FF2B5EF4-FFF2-40B4-BE49-F238E27FC236}">
                  <a16:creationId xmlns:a16="http://schemas.microsoft.com/office/drawing/2014/main" id="{09EF273F-F791-4741-9B28-D49D79D8AE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61371" y="2274480"/>
              <a:ext cx="676206" cy="676206"/>
            </a:xfrm>
            <a:prstGeom prst="rect">
              <a:avLst/>
            </a:prstGeom>
          </p:spPr>
        </p:pic>
      </p:grpSp>
      <p:grpSp>
        <p:nvGrpSpPr>
          <p:cNvPr id="52" name="Grupa 51" descr="kształt owalny">
            <a:extLst>
              <a:ext uri="{FF2B5EF4-FFF2-40B4-BE49-F238E27FC236}">
                <a16:creationId xmlns:a16="http://schemas.microsoft.com/office/drawing/2014/main" id="{55324BBE-6FC8-F642-99EB-70C5F501A335}"/>
              </a:ext>
            </a:extLst>
          </p:cNvPr>
          <p:cNvGrpSpPr>
            <a:grpSpLocks noChangeAspect="1"/>
          </p:cNvGrpSpPr>
          <p:nvPr/>
        </p:nvGrpSpPr>
        <p:grpSpPr>
          <a:xfrm>
            <a:off x="3947760" y="1850134"/>
            <a:ext cx="1371600" cy="1371600"/>
            <a:chOff x="4209356" y="2090058"/>
            <a:chExt cx="1078067" cy="1078067"/>
          </a:xfrm>
        </p:grpSpPr>
        <p:sp>
          <p:nvSpPr>
            <p:cNvPr id="19" name="Owal 18">
              <a:extLst>
                <a:ext uri="{FF2B5EF4-FFF2-40B4-BE49-F238E27FC236}">
                  <a16:creationId xmlns:a16="http://schemas.microsoft.com/office/drawing/2014/main" id="{259AF8AE-644B-F145-BE68-9CACB0EEFBD9}"/>
                </a:ext>
              </a:extLst>
            </p:cNvPr>
            <p:cNvSpPr/>
            <p:nvPr/>
          </p:nvSpPr>
          <p:spPr>
            <a:xfrm>
              <a:off x="4209356" y="2090058"/>
              <a:ext cx="1078067" cy="10780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1" name="Grafika 50" descr="Dom z pełnym wypełnieniem">
              <a:extLst>
                <a:ext uri="{FF2B5EF4-FFF2-40B4-BE49-F238E27FC236}">
                  <a16:creationId xmlns:a16="http://schemas.microsoft.com/office/drawing/2014/main" id="{03791593-4209-B844-837B-3D480806B40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92991" y="2244911"/>
              <a:ext cx="700008" cy="700008"/>
            </a:xfrm>
            <a:prstGeom prst="rect">
              <a:avLst/>
            </a:prstGeom>
          </p:spPr>
        </p:pic>
      </p:grpSp>
      <p:grpSp>
        <p:nvGrpSpPr>
          <p:cNvPr id="55" name="Grupa 54" descr="kształt owalny">
            <a:extLst>
              <a:ext uri="{FF2B5EF4-FFF2-40B4-BE49-F238E27FC236}">
                <a16:creationId xmlns:a16="http://schemas.microsoft.com/office/drawing/2014/main" id="{BD92CEDD-CAE4-1A45-B8D5-25D25147BCE5}"/>
              </a:ext>
            </a:extLst>
          </p:cNvPr>
          <p:cNvGrpSpPr>
            <a:grpSpLocks noChangeAspect="1"/>
          </p:cNvGrpSpPr>
          <p:nvPr/>
        </p:nvGrpSpPr>
        <p:grpSpPr>
          <a:xfrm>
            <a:off x="3970140" y="4116003"/>
            <a:ext cx="1371600" cy="1371600"/>
            <a:chOff x="4228012" y="4344657"/>
            <a:chExt cx="1078993" cy="1078993"/>
          </a:xfrm>
        </p:grpSpPr>
        <p:sp>
          <p:nvSpPr>
            <p:cNvPr id="25" name="Owal 24">
              <a:extLst>
                <a:ext uri="{FF2B5EF4-FFF2-40B4-BE49-F238E27FC236}">
                  <a16:creationId xmlns:a16="http://schemas.microsoft.com/office/drawing/2014/main" id="{ED72CC41-B639-5345-8EA2-4D63B0006586}"/>
                </a:ext>
              </a:extLst>
            </p:cNvPr>
            <p:cNvSpPr>
              <a:spLocks noChangeAspect="1"/>
            </p:cNvSpPr>
            <p:nvPr/>
          </p:nvSpPr>
          <p:spPr>
            <a:xfrm>
              <a:off x="4228012" y="4344657"/>
              <a:ext cx="1078993" cy="1078993"/>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4" name="Grafika 53" descr="Samolot z pełnym wypełnieniem">
              <a:extLst>
                <a:ext uri="{FF2B5EF4-FFF2-40B4-BE49-F238E27FC236}">
                  <a16:creationId xmlns:a16="http://schemas.microsoft.com/office/drawing/2014/main" id="{425F2876-A213-114D-986C-A9C3ECBD86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1063" y="4496358"/>
              <a:ext cx="741572" cy="741572"/>
            </a:xfrm>
            <a:prstGeom prst="rect">
              <a:avLst/>
            </a:prstGeom>
          </p:spPr>
        </p:pic>
      </p:grpSp>
      <p:sp>
        <p:nvSpPr>
          <p:cNvPr id="57" name="Owal 56" descr="kształt owalny">
            <a:extLst>
              <a:ext uri="{FF2B5EF4-FFF2-40B4-BE49-F238E27FC236}">
                <a16:creationId xmlns:a16="http://schemas.microsoft.com/office/drawing/2014/main" id="{4E959DED-A35A-AF4E-A641-1AB03E6BE0AA}"/>
              </a:ext>
            </a:extLst>
          </p:cNvPr>
          <p:cNvSpPr>
            <a:spLocks noChangeAspect="1"/>
          </p:cNvSpPr>
          <p:nvPr/>
        </p:nvSpPr>
        <p:spPr>
          <a:xfrm>
            <a:off x="8275791" y="3140864"/>
            <a:ext cx="1179606" cy="1179606"/>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Pilnowanie wielorybów</a:t>
            </a:r>
          </a:p>
        </p:txBody>
      </p:sp>
      <p:sp>
        <p:nvSpPr>
          <p:cNvPr id="53" name="Owal 52" descr="kształt owalny">
            <a:extLst>
              <a:ext uri="{FF2B5EF4-FFF2-40B4-BE49-F238E27FC236}">
                <a16:creationId xmlns:a16="http://schemas.microsoft.com/office/drawing/2014/main" id="{B875FB20-B887-BB48-B4C8-877130C43C26}"/>
              </a:ext>
            </a:extLst>
          </p:cNvPr>
          <p:cNvSpPr>
            <a:spLocks noChangeAspect="1"/>
          </p:cNvSpPr>
          <p:nvPr/>
        </p:nvSpPr>
        <p:spPr>
          <a:xfrm>
            <a:off x="5467196" y="3039012"/>
            <a:ext cx="1371600" cy="13716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sp>
        <p:nvSpPr>
          <p:cNvPr id="24" name="Pole tekstowe 23">
            <a:extLst>
              <a:ext uri="{FF2B5EF4-FFF2-40B4-BE49-F238E27FC236}">
                <a16:creationId xmlns:a16="http://schemas.microsoft.com/office/drawing/2014/main" id="{4EACDC13-7A41-1A4D-A46D-375C4ECC3359}"/>
              </a:ext>
            </a:extLst>
          </p:cNvPr>
          <p:cNvSpPr txBox="1"/>
          <p:nvPr/>
        </p:nvSpPr>
        <p:spPr>
          <a:xfrm>
            <a:off x="5467196" y="3510576"/>
            <a:ext cx="1371600" cy="461665"/>
          </a:xfrm>
          <a:prstGeom prst="rect">
            <a:avLst/>
          </a:prstGeom>
          <a:noFill/>
        </p:spPr>
        <p:txBody>
          <a:bodyPr wrap="square" rtlCol="0">
            <a:spAutoFit/>
          </a:bodyPr>
          <a:lstStyle>
            <a:defPPr>
              <a:defRPr lang="pl-PL"/>
            </a:defPPr>
          </a:lstStyle>
          <a:p>
            <a:pPr algn="ctr" rtl="0"/>
            <a:r>
              <a:rPr lang="pl-PL" sz="2400" b="1">
                <a:solidFill>
                  <a:schemeClr val="accent2"/>
                </a:solidFill>
                <a:latin typeface="Posterama" panose="020B0504020200020000" pitchFamily="34" charset="0"/>
                <a:cs typeface="Posterama" panose="020B0504020200020000" pitchFamily="34" charset="0"/>
              </a:rPr>
              <a:t>Hawaje</a:t>
            </a:r>
          </a:p>
        </p:txBody>
      </p:sp>
    </p:spTree>
    <p:extLst>
      <p:ext uri="{BB962C8B-B14F-4D97-AF65-F5344CB8AC3E}">
        <p14:creationId xmlns:p14="http://schemas.microsoft.com/office/powerpoint/2010/main" val="517615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7" name="Łącznik prosty 86" descr="łącznik liniowy">
            <a:extLst>
              <a:ext uri="{FF2B5EF4-FFF2-40B4-BE49-F238E27FC236}">
                <a16:creationId xmlns:a16="http://schemas.microsoft.com/office/drawing/2014/main" id="{76925061-D3D9-1B45-98A9-077482598B92}"/>
              </a:ext>
            </a:extLst>
          </p:cNvPr>
          <p:cNvCxnSpPr>
            <a:cxnSpLocks/>
            <a:endCxn id="40" idx="2"/>
          </p:cNvCxnSpPr>
          <p:nvPr/>
        </p:nvCxnSpPr>
        <p:spPr>
          <a:xfrm>
            <a:off x="1932495" y="2044458"/>
            <a:ext cx="2399068" cy="44288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3" name="Łącznik prosty 82" descr="łącznik liniowy">
            <a:extLst>
              <a:ext uri="{FF2B5EF4-FFF2-40B4-BE49-F238E27FC236}">
                <a16:creationId xmlns:a16="http://schemas.microsoft.com/office/drawing/2014/main" id="{B2628FAB-35BE-2246-80AA-F6D1E20F0B3B}"/>
              </a:ext>
            </a:extLst>
          </p:cNvPr>
          <p:cNvCxnSpPr>
            <a:cxnSpLocks/>
            <a:endCxn id="43" idx="2"/>
          </p:cNvCxnSpPr>
          <p:nvPr/>
        </p:nvCxnSpPr>
        <p:spPr>
          <a:xfrm flipV="1">
            <a:off x="2349353" y="4957037"/>
            <a:ext cx="1947118" cy="14965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6" name="Łącznik prosty 15" descr="łącznik liniowy">
            <a:extLst>
              <a:ext uri="{FF2B5EF4-FFF2-40B4-BE49-F238E27FC236}">
                <a16:creationId xmlns:a16="http://schemas.microsoft.com/office/drawing/2014/main" id="{7935F6BA-C6A8-C240-A530-F97E990D724D}"/>
              </a:ext>
            </a:extLst>
          </p:cNvPr>
          <p:cNvCxnSpPr>
            <a:cxnSpLocks/>
            <a:endCxn id="50" idx="3"/>
          </p:cNvCxnSpPr>
          <p:nvPr/>
        </p:nvCxnSpPr>
        <p:spPr>
          <a:xfrm flipH="1" flipV="1">
            <a:off x="7891125" y="2490553"/>
            <a:ext cx="1729618" cy="5311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5" name="Łącznik prosty 64" descr="łącznik liniowy">
            <a:extLst>
              <a:ext uri="{FF2B5EF4-FFF2-40B4-BE49-F238E27FC236}">
                <a16:creationId xmlns:a16="http://schemas.microsoft.com/office/drawing/2014/main" id="{ECFA7457-61C5-3848-A36D-F181F5348DB3}"/>
              </a:ext>
            </a:extLst>
          </p:cNvPr>
          <p:cNvCxnSpPr>
            <a:cxnSpLocks/>
          </p:cNvCxnSpPr>
          <p:nvPr/>
        </p:nvCxnSpPr>
        <p:spPr>
          <a:xfrm flipH="1" flipV="1">
            <a:off x="7824209" y="2895278"/>
            <a:ext cx="1309175" cy="65974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8" name="Łącznik prosty 67" descr="łącznik liniowy">
            <a:extLst>
              <a:ext uri="{FF2B5EF4-FFF2-40B4-BE49-F238E27FC236}">
                <a16:creationId xmlns:a16="http://schemas.microsoft.com/office/drawing/2014/main" id="{9EF6B9E0-07B6-E847-BDE4-74C10B7D5F42}"/>
              </a:ext>
            </a:extLst>
          </p:cNvPr>
          <p:cNvCxnSpPr>
            <a:cxnSpLocks/>
          </p:cNvCxnSpPr>
          <p:nvPr/>
        </p:nvCxnSpPr>
        <p:spPr>
          <a:xfrm flipH="1" flipV="1">
            <a:off x="7902058" y="2741788"/>
            <a:ext cx="2352285" cy="81323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0" name="Łącznik prosty 69" descr="łącznik liniowy">
            <a:extLst>
              <a:ext uri="{FF2B5EF4-FFF2-40B4-BE49-F238E27FC236}">
                <a16:creationId xmlns:a16="http://schemas.microsoft.com/office/drawing/2014/main" id="{987AA881-15B9-2240-AA3E-F4BD2988CEB4}"/>
              </a:ext>
            </a:extLst>
          </p:cNvPr>
          <p:cNvCxnSpPr>
            <a:cxnSpLocks/>
            <a:stCxn id="31" idx="2"/>
          </p:cNvCxnSpPr>
          <p:nvPr/>
        </p:nvCxnSpPr>
        <p:spPr>
          <a:xfrm flipH="1">
            <a:off x="7549608" y="1707676"/>
            <a:ext cx="1979077" cy="63479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2" name="Łącznik prosty 71" descr="łącznik liniowy">
            <a:extLst>
              <a:ext uri="{FF2B5EF4-FFF2-40B4-BE49-F238E27FC236}">
                <a16:creationId xmlns:a16="http://schemas.microsoft.com/office/drawing/2014/main" id="{93D3079D-D568-0841-8EFB-53C3EDDBBF60}"/>
              </a:ext>
            </a:extLst>
          </p:cNvPr>
          <p:cNvCxnSpPr>
            <a:cxnSpLocks/>
            <a:stCxn id="59" idx="2"/>
          </p:cNvCxnSpPr>
          <p:nvPr/>
        </p:nvCxnSpPr>
        <p:spPr>
          <a:xfrm flipH="1">
            <a:off x="7902058" y="1722074"/>
            <a:ext cx="2842322" cy="66089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4" name="Łącznik prosty 73" descr="łącznik liniowy">
            <a:extLst>
              <a:ext uri="{FF2B5EF4-FFF2-40B4-BE49-F238E27FC236}">
                <a16:creationId xmlns:a16="http://schemas.microsoft.com/office/drawing/2014/main" id="{149CE5D3-9626-A64A-8A80-579D4DFDCE00}"/>
              </a:ext>
            </a:extLst>
          </p:cNvPr>
          <p:cNvCxnSpPr>
            <a:cxnSpLocks/>
          </p:cNvCxnSpPr>
          <p:nvPr/>
        </p:nvCxnSpPr>
        <p:spPr>
          <a:xfrm flipH="1" flipV="1">
            <a:off x="7549608" y="2623886"/>
            <a:ext cx="3505153" cy="30388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Notatki z zajęć </a:t>
            </a:r>
          </a:p>
        </p:txBody>
      </p:sp>
      <p:cxnSp>
        <p:nvCxnSpPr>
          <p:cNvPr id="6" name="Łącznik prosty 5" descr="łącznik liniowy">
            <a:extLst>
              <a:ext uri="{FF2B5EF4-FFF2-40B4-BE49-F238E27FC236}">
                <a16:creationId xmlns:a16="http://schemas.microsoft.com/office/drawing/2014/main" id="{795AF350-2F1B-E945-8573-911D553F3CF5}"/>
              </a:ext>
            </a:extLst>
          </p:cNvPr>
          <p:cNvCxnSpPr>
            <a:cxnSpLocks/>
            <a:stCxn id="45" idx="1"/>
          </p:cNvCxnSpPr>
          <p:nvPr/>
        </p:nvCxnSpPr>
        <p:spPr>
          <a:xfrm flipH="1" flipV="1">
            <a:off x="7707772" y="3120163"/>
            <a:ext cx="143087" cy="25630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 name="Łącznik prosty 6" descr="łącznik liniowy">
            <a:extLst>
              <a:ext uri="{FF2B5EF4-FFF2-40B4-BE49-F238E27FC236}">
                <a16:creationId xmlns:a16="http://schemas.microsoft.com/office/drawing/2014/main" id="{D0A2AA75-32E9-DC4C-8815-77D866DCBFF6}"/>
              </a:ext>
            </a:extLst>
          </p:cNvPr>
          <p:cNvCxnSpPr>
            <a:cxnSpLocks/>
          </p:cNvCxnSpPr>
          <p:nvPr/>
        </p:nvCxnSpPr>
        <p:spPr>
          <a:xfrm flipH="1" flipV="1">
            <a:off x="5245858" y="2629092"/>
            <a:ext cx="885014" cy="778297"/>
          </a:xfrm>
          <a:prstGeom prst="line">
            <a:avLst/>
          </a:prstGeom>
          <a:ln/>
        </p:spPr>
        <p:style>
          <a:lnRef idx="3">
            <a:schemeClr val="dk1"/>
          </a:lnRef>
          <a:fillRef idx="0">
            <a:schemeClr val="dk1"/>
          </a:fillRef>
          <a:effectRef idx="2">
            <a:schemeClr val="dk1"/>
          </a:effectRef>
          <a:fontRef idx="minor">
            <a:schemeClr val="tx1"/>
          </a:fontRef>
        </p:style>
      </p:cxnSp>
      <p:cxnSp>
        <p:nvCxnSpPr>
          <p:cNvPr id="8" name="Łącznik prosty 7" descr="łącznik liniowy">
            <a:extLst>
              <a:ext uri="{FF2B5EF4-FFF2-40B4-BE49-F238E27FC236}">
                <a16:creationId xmlns:a16="http://schemas.microsoft.com/office/drawing/2014/main" id="{E810472F-C107-4F46-9ABE-4C08DDA4953E}"/>
              </a:ext>
            </a:extLst>
          </p:cNvPr>
          <p:cNvCxnSpPr>
            <a:cxnSpLocks/>
            <a:stCxn id="22" idx="2"/>
          </p:cNvCxnSpPr>
          <p:nvPr/>
        </p:nvCxnSpPr>
        <p:spPr>
          <a:xfrm flipH="1">
            <a:off x="5149135" y="3916881"/>
            <a:ext cx="1023302" cy="770308"/>
          </a:xfrm>
          <a:prstGeom prst="line">
            <a:avLst/>
          </a:prstGeom>
          <a:ln/>
        </p:spPr>
        <p:style>
          <a:lnRef idx="3">
            <a:schemeClr val="dk1"/>
          </a:lnRef>
          <a:fillRef idx="0">
            <a:schemeClr val="dk1"/>
          </a:fillRef>
          <a:effectRef idx="2">
            <a:schemeClr val="dk1"/>
          </a:effectRef>
          <a:fontRef idx="minor">
            <a:schemeClr val="tx1"/>
          </a:fontRef>
        </p:style>
      </p:cxnSp>
      <p:cxnSp>
        <p:nvCxnSpPr>
          <p:cNvPr id="9" name="Łącznik prosty 8" descr="łącznik liniowy">
            <a:extLst>
              <a:ext uri="{FF2B5EF4-FFF2-40B4-BE49-F238E27FC236}">
                <a16:creationId xmlns:a16="http://schemas.microsoft.com/office/drawing/2014/main" id="{85C48A6F-CA6A-2545-8696-9823B1D91EB4}"/>
              </a:ext>
            </a:extLst>
          </p:cNvPr>
          <p:cNvCxnSpPr>
            <a:cxnSpLocks/>
            <a:stCxn id="22" idx="2"/>
          </p:cNvCxnSpPr>
          <p:nvPr/>
        </p:nvCxnSpPr>
        <p:spPr>
          <a:xfrm>
            <a:off x="6172437" y="3916881"/>
            <a:ext cx="1211934" cy="811920"/>
          </a:xfrm>
          <a:prstGeom prst="line">
            <a:avLst/>
          </a:prstGeom>
          <a:ln/>
        </p:spPr>
        <p:style>
          <a:lnRef idx="3">
            <a:schemeClr val="dk1"/>
          </a:lnRef>
          <a:fillRef idx="0">
            <a:schemeClr val="dk1"/>
          </a:fillRef>
          <a:effectRef idx="2">
            <a:schemeClr val="dk1"/>
          </a:effectRef>
          <a:fontRef idx="minor">
            <a:schemeClr val="tx1"/>
          </a:fontRef>
        </p:style>
      </p:cxnSp>
      <p:cxnSp>
        <p:nvCxnSpPr>
          <p:cNvPr id="10" name="Łącznik prosty 9" descr="łącznik liniowy">
            <a:extLst>
              <a:ext uri="{FF2B5EF4-FFF2-40B4-BE49-F238E27FC236}">
                <a16:creationId xmlns:a16="http://schemas.microsoft.com/office/drawing/2014/main" id="{D40CF280-E1D6-384D-A6B3-65D890B87865}"/>
              </a:ext>
            </a:extLst>
          </p:cNvPr>
          <p:cNvCxnSpPr>
            <a:cxnSpLocks/>
          </p:cNvCxnSpPr>
          <p:nvPr/>
        </p:nvCxnSpPr>
        <p:spPr>
          <a:xfrm flipH="1">
            <a:off x="6214002" y="2601368"/>
            <a:ext cx="920188" cy="806021"/>
          </a:xfrm>
          <a:prstGeom prst="line">
            <a:avLst/>
          </a:prstGeom>
          <a:ln/>
        </p:spPr>
        <p:style>
          <a:lnRef idx="3">
            <a:schemeClr val="dk1"/>
          </a:lnRef>
          <a:fillRef idx="0">
            <a:schemeClr val="dk1"/>
          </a:fillRef>
          <a:effectRef idx="2">
            <a:schemeClr val="dk1"/>
          </a:effectRef>
          <a:fontRef idx="minor">
            <a:schemeClr val="tx1"/>
          </a:fontRef>
        </p:style>
      </p:cxnSp>
      <p:cxnSp>
        <p:nvCxnSpPr>
          <p:cNvPr id="11" name="Łącznik prosty 10" descr="łącznik liniowy">
            <a:extLst>
              <a:ext uri="{FF2B5EF4-FFF2-40B4-BE49-F238E27FC236}">
                <a16:creationId xmlns:a16="http://schemas.microsoft.com/office/drawing/2014/main" id="{1F134327-7520-7042-9E66-7B64FBB0A481}"/>
              </a:ext>
            </a:extLst>
          </p:cNvPr>
          <p:cNvCxnSpPr>
            <a:cxnSpLocks/>
          </p:cNvCxnSpPr>
          <p:nvPr/>
        </p:nvCxnSpPr>
        <p:spPr>
          <a:xfrm flipV="1">
            <a:off x="3355175" y="5113041"/>
            <a:ext cx="1016848" cy="59740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2" name="Łącznik prosty 11" descr="łącznik liniowy">
            <a:extLst>
              <a:ext uri="{FF2B5EF4-FFF2-40B4-BE49-F238E27FC236}">
                <a16:creationId xmlns:a16="http://schemas.microsoft.com/office/drawing/2014/main" id="{B5370AFA-8A6F-5A47-8B1D-60F4F1A6365D}"/>
              </a:ext>
            </a:extLst>
          </p:cNvPr>
          <p:cNvCxnSpPr>
            <a:cxnSpLocks/>
          </p:cNvCxnSpPr>
          <p:nvPr/>
        </p:nvCxnSpPr>
        <p:spPr>
          <a:xfrm>
            <a:off x="3810687" y="4427529"/>
            <a:ext cx="601823" cy="42638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3" name="Łącznik prosty 12" descr="łącznik liniowy">
            <a:extLst>
              <a:ext uri="{FF2B5EF4-FFF2-40B4-BE49-F238E27FC236}">
                <a16:creationId xmlns:a16="http://schemas.microsoft.com/office/drawing/2014/main" id="{A1586BB8-58C8-4C42-BA0A-2A51DAB1CE1B}"/>
              </a:ext>
            </a:extLst>
          </p:cNvPr>
          <p:cNvCxnSpPr>
            <a:cxnSpLocks/>
          </p:cNvCxnSpPr>
          <p:nvPr/>
        </p:nvCxnSpPr>
        <p:spPr>
          <a:xfrm>
            <a:off x="3773841" y="1892000"/>
            <a:ext cx="553653" cy="40747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4" name="Łącznik prosty 13" descr="łącznik liniowy">
            <a:extLst>
              <a:ext uri="{FF2B5EF4-FFF2-40B4-BE49-F238E27FC236}">
                <a16:creationId xmlns:a16="http://schemas.microsoft.com/office/drawing/2014/main" id="{196E49AD-3535-9449-9354-AC2045A00D7B}"/>
              </a:ext>
            </a:extLst>
          </p:cNvPr>
          <p:cNvCxnSpPr>
            <a:cxnSpLocks/>
          </p:cNvCxnSpPr>
          <p:nvPr/>
        </p:nvCxnSpPr>
        <p:spPr>
          <a:xfrm flipV="1">
            <a:off x="2589414" y="2639801"/>
            <a:ext cx="1759770" cy="51541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Łącznik prosty 14" descr="łącznik liniowy">
            <a:extLst>
              <a:ext uri="{FF2B5EF4-FFF2-40B4-BE49-F238E27FC236}">
                <a16:creationId xmlns:a16="http://schemas.microsoft.com/office/drawing/2014/main" id="{8E6832E7-C51F-3043-899E-8AFBF7495DBC}"/>
              </a:ext>
            </a:extLst>
          </p:cNvPr>
          <p:cNvCxnSpPr>
            <a:cxnSpLocks/>
            <a:stCxn id="32" idx="2"/>
          </p:cNvCxnSpPr>
          <p:nvPr/>
        </p:nvCxnSpPr>
        <p:spPr>
          <a:xfrm flipH="1">
            <a:off x="7885659" y="1845555"/>
            <a:ext cx="198476" cy="17875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Łącznik prosty 16" descr="łącznik liniowy">
            <a:extLst>
              <a:ext uri="{FF2B5EF4-FFF2-40B4-BE49-F238E27FC236}">
                <a16:creationId xmlns:a16="http://schemas.microsoft.com/office/drawing/2014/main" id="{8EEDE9A4-A32F-114C-90CC-F81D56CE8CF8}"/>
              </a:ext>
            </a:extLst>
          </p:cNvPr>
          <p:cNvCxnSpPr>
            <a:cxnSpLocks/>
            <a:stCxn id="29" idx="2"/>
            <a:endCxn id="34" idx="6"/>
          </p:cNvCxnSpPr>
          <p:nvPr/>
        </p:nvCxnSpPr>
        <p:spPr>
          <a:xfrm flipH="1" flipV="1">
            <a:off x="8042372" y="4964176"/>
            <a:ext cx="2008105" cy="42190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8" name="Łącznik prosty 17" descr="łącznik liniowy">
            <a:extLst>
              <a:ext uri="{FF2B5EF4-FFF2-40B4-BE49-F238E27FC236}">
                <a16:creationId xmlns:a16="http://schemas.microsoft.com/office/drawing/2014/main" id="{8A93F19B-7C5F-BB4F-87E0-BE3A02B4164F}"/>
              </a:ext>
            </a:extLst>
          </p:cNvPr>
          <p:cNvCxnSpPr>
            <a:cxnSpLocks/>
          </p:cNvCxnSpPr>
          <p:nvPr/>
        </p:nvCxnSpPr>
        <p:spPr>
          <a:xfrm flipH="1" flipV="1">
            <a:off x="7961207" y="5139136"/>
            <a:ext cx="343815" cy="42459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19" name="Pole tekstowe 18">
            <a:extLst>
              <a:ext uri="{FF2B5EF4-FFF2-40B4-BE49-F238E27FC236}">
                <a16:creationId xmlns:a16="http://schemas.microsoft.com/office/drawing/2014/main" id="{66BE6B83-3C07-7945-9430-0E7700DF949C}"/>
              </a:ext>
            </a:extLst>
          </p:cNvPr>
          <p:cNvSpPr txBox="1"/>
          <p:nvPr/>
        </p:nvSpPr>
        <p:spPr>
          <a:xfrm>
            <a:off x="4216908" y="1334177"/>
            <a:ext cx="1607159" cy="369332"/>
          </a:xfrm>
          <a:prstGeom prst="rect">
            <a:avLst/>
          </a:prstGeom>
          <a:noFill/>
        </p:spPr>
        <p:txBody>
          <a:bodyPr wrap="square" rtlCol="0">
            <a:spAutoFit/>
          </a:bodyPr>
          <a:lstStyle>
            <a:defPPr>
              <a:defRPr lang="pl-PL"/>
            </a:defPPr>
          </a:lstStyle>
          <a:p>
            <a:pPr algn="ctr" rtl="0"/>
            <a:r>
              <a:rPr lang="pl-PL"/>
              <a:t>Słońce</a:t>
            </a:r>
          </a:p>
        </p:txBody>
      </p:sp>
      <p:sp>
        <p:nvSpPr>
          <p:cNvPr id="20" name="Pole tekstowe 19">
            <a:extLst>
              <a:ext uri="{FF2B5EF4-FFF2-40B4-BE49-F238E27FC236}">
                <a16:creationId xmlns:a16="http://schemas.microsoft.com/office/drawing/2014/main" id="{29B9F4AB-C644-F148-8F05-2940F9FDAF34}"/>
              </a:ext>
            </a:extLst>
          </p:cNvPr>
          <p:cNvSpPr txBox="1"/>
          <p:nvPr/>
        </p:nvSpPr>
        <p:spPr>
          <a:xfrm>
            <a:off x="6632854" y="1321761"/>
            <a:ext cx="1371600" cy="369332"/>
          </a:xfrm>
          <a:prstGeom prst="rect">
            <a:avLst/>
          </a:prstGeom>
          <a:noFill/>
        </p:spPr>
        <p:txBody>
          <a:bodyPr wrap="square" rtlCol="0">
            <a:spAutoFit/>
          </a:bodyPr>
          <a:lstStyle>
            <a:defPPr>
              <a:defRPr lang="pl-PL"/>
            </a:defPPr>
          </a:lstStyle>
          <a:p>
            <a:pPr algn="ctr" rtl="0"/>
            <a:r>
              <a:rPr lang="pl-PL"/>
              <a:t>Planety</a:t>
            </a:r>
          </a:p>
        </p:txBody>
      </p:sp>
      <p:sp>
        <p:nvSpPr>
          <p:cNvPr id="21" name="Owal 20" descr="kształt owalny">
            <a:extLst>
              <a:ext uri="{FF2B5EF4-FFF2-40B4-BE49-F238E27FC236}">
                <a16:creationId xmlns:a16="http://schemas.microsoft.com/office/drawing/2014/main" id="{956F8A3C-F846-D545-89A6-DB991EF14847}"/>
              </a:ext>
            </a:extLst>
          </p:cNvPr>
          <p:cNvSpPr/>
          <p:nvPr/>
        </p:nvSpPr>
        <p:spPr>
          <a:xfrm>
            <a:off x="5357070" y="2897097"/>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22" name="Pole tekstowe 21">
            <a:extLst>
              <a:ext uri="{FF2B5EF4-FFF2-40B4-BE49-F238E27FC236}">
                <a16:creationId xmlns:a16="http://schemas.microsoft.com/office/drawing/2014/main" id="{36585A1E-187C-6E4E-9A6C-5AB82449FAE0}"/>
              </a:ext>
            </a:extLst>
          </p:cNvPr>
          <p:cNvSpPr txBox="1"/>
          <p:nvPr/>
        </p:nvSpPr>
        <p:spPr>
          <a:xfrm>
            <a:off x="5357070" y="3516771"/>
            <a:ext cx="1630734" cy="400110"/>
          </a:xfrm>
          <a:prstGeom prst="rect">
            <a:avLst/>
          </a:prstGeom>
          <a:noFill/>
        </p:spPr>
        <p:txBody>
          <a:bodyPr wrap="square" rtlCol="0">
            <a:spAutoFit/>
          </a:bodyPr>
          <a:lstStyle>
            <a:defPPr>
              <a:defRPr lang="pl-PL"/>
            </a:defPPr>
          </a:lstStyle>
          <a:p>
            <a:pPr algn="ctr" rtl="0"/>
            <a:r>
              <a:rPr lang="pl-PL" sz="2000" b="1" dirty="0">
                <a:solidFill>
                  <a:schemeClr val="bg1"/>
                </a:solidFill>
              </a:rPr>
              <a:t>Przestrzeń</a:t>
            </a:r>
          </a:p>
        </p:txBody>
      </p:sp>
      <p:sp>
        <p:nvSpPr>
          <p:cNvPr id="23" name="Pole tekstowe 22">
            <a:extLst>
              <a:ext uri="{FF2B5EF4-FFF2-40B4-BE49-F238E27FC236}">
                <a16:creationId xmlns:a16="http://schemas.microsoft.com/office/drawing/2014/main" id="{04FD4E51-2368-624F-AD4C-196C23217BED}"/>
              </a:ext>
            </a:extLst>
          </p:cNvPr>
          <p:cNvSpPr txBox="1"/>
          <p:nvPr/>
        </p:nvSpPr>
        <p:spPr>
          <a:xfrm>
            <a:off x="6550085" y="5684179"/>
            <a:ext cx="1607159" cy="646331"/>
          </a:xfrm>
          <a:prstGeom prst="rect">
            <a:avLst/>
          </a:prstGeom>
          <a:noFill/>
        </p:spPr>
        <p:txBody>
          <a:bodyPr wrap="square" rtlCol="0">
            <a:spAutoFit/>
          </a:bodyPr>
          <a:lstStyle>
            <a:defPPr>
              <a:defRPr lang="pl-PL"/>
            </a:defPPr>
          </a:lstStyle>
          <a:p>
            <a:pPr algn="ctr" rtl="0"/>
            <a:r>
              <a:rPr lang="pl-PL"/>
              <a:t>Istotni astronauci</a:t>
            </a:r>
          </a:p>
        </p:txBody>
      </p:sp>
      <p:sp>
        <p:nvSpPr>
          <p:cNvPr id="24" name="Pole tekstowe 23">
            <a:extLst>
              <a:ext uri="{FF2B5EF4-FFF2-40B4-BE49-F238E27FC236}">
                <a16:creationId xmlns:a16="http://schemas.microsoft.com/office/drawing/2014/main" id="{AF022601-2CBE-4B4F-8675-B08B2A40EC3B}"/>
              </a:ext>
            </a:extLst>
          </p:cNvPr>
          <p:cNvSpPr txBox="1"/>
          <p:nvPr/>
        </p:nvSpPr>
        <p:spPr>
          <a:xfrm>
            <a:off x="4301983" y="5685117"/>
            <a:ext cx="1379794" cy="646331"/>
          </a:xfrm>
          <a:prstGeom prst="rect">
            <a:avLst/>
          </a:prstGeom>
          <a:noFill/>
        </p:spPr>
        <p:txBody>
          <a:bodyPr wrap="square" rtlCol="0">
            <a:spAutoFit/>
          </a:bodyPr>
          <a:lstStyle>
            <a:defPPr>
              <a:defRPr lang="pl-PL"/>
            </a:defPPr>
          </a:lstStyle>
          <a:p>
            <a:pPr algn="ctr" rtl="0"/>
            <a:r>
              <a:rPr lang="pl-PL"/>
              <a:t>Istotne gwiazdy</a:t>
            </a:r>
          </a:p>
        </p:txBody>
      </p:sp>
      <p:sp>
        <p:nvSpPr>
          <p:cNvPr id="25" name="Owal 24" descr="kształt owalny">
            <a:extLst>
              <a:ext uri="{FF2B5EF4-FFF2-40B4-BE49-F238E27FC236}">
                <a16:creationId xmlns:a16="http://schemas.microsoft.com/office/drawing/2014/main" id="{B631683E-FC9F-144E-83DF-9E9F6E2F5031}"/>
              </a:ext>
            </a:extLst>
          </p:cNvPr>
          <p:cNvSpPr>
            <a:spLocks noChangeAspect="1"/>
          </p:cNvSpPr>
          <p:nvPr/>
        </p:nvSpPr>
        <p:spPr>
          <a:xfrm>
            <a:off x="903437" y="1472027"/>
            <a:ext cx="1144863" cy="1144863"/>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dirty="0" err="1"/>
              <a:t>Powięk-szanie</a:t>
            </a:r>
            <a:endParaRPr lang="pl-PL" sz="1400" dirty="0"/>
          </a:p>
        </p:txBody>
      </p:sp>
      <p:sp>
        <p:nvSpPr>
          <p:cNvPr id="26" name="Owal 25" descr="kształt owalny">
            <a:extLst>
              <a:ext uri="{FF2B5EF4-FFF2-40B4-BE49-F238E27FC236}">
                <a16:creationId xmlns:a16="http://schemas.microsoft.com/office/drawing/2014/main" id="{BE8EE670-03D3-F742-97FA-62493095B063}"/>
              </a:ext>
            </a:extLst>
          </p:cNvPr>
          <p:cNvSpPr>
            <a:spLocks noChangeAspect="1"/>
          </p:cNvSpPr>
          <p:nvPr/>
        </p:nvSpPr>
        <p:spPr>
          <a:xfrm>
            <a:off x="1630262" y="2749191"/>
            <a:ext cx="1144863" cy="1144863"/>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dirty="0"/>
              <a:t>Coraz cieplej</a:t>
            </a:r>
          </a:p>
        </p:txBody>
      </p:sp>
      <p:sp>
        <p:nvSpPr>
          <p:cNvPr id="27" name="Owal 26" descr="kształt owalny">
            <a:extLst>
              <a:ext uri="{FF2B5EF4-FFF2-40B4-BE49-F238E27FC236}">
                <a16:creationId xmlns:a16="http://schemas.microsoft.com/office/drawing/2014/main" id="{5733DE9C-4A9D-294A-8710-BA73258531A3}"/>
              </a:ext>
            </a:extLst>
          </p:cNvPr>
          <p:cNvSpPr>
            <a:spLocks noChangeAspect="1"/>
          </p:cNvSpPr>
          <p:nvPr/>
        </p:nvSpPr>
        <p:spPr>
          <a:xfrm>
            <a:off x="1199602" y="4515707"/>
            <a:ext cx="1246859" cy="1246859"/>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t>Kanopus</a:t>
            </a:r>
          </a:p>
        </p:txBody>
      </p:sp>
      <p:sp>
        <p:nvSpPr>
          <p:cNvPr id="28" name="Owal 27" descr="kształt owalny">
            <a:extLst>
              <a:ext uri="{FF2B5EF4-FFF2-40B4-BE49-F238E27FC236}">
                <a16:creationId xmlns:a16="http://schemas.microsoft.com/office/drawing/2014/main" id="{68E15AEF-6676-2441-8654-277AA30DB66F}"/>
              </a:ext>
            </a:extLst>
          </p:cNvPr>
          <p:cNvSpPr>
            <a:spLocks noChangeAspect="1"/>
          </p:cNvSpPr>
          <p:nvPr/>
        </p:nvSpPr>
        <p:spPr>
          <a:xfrm>
            <a:off x="3100612" y="3702784"/>
            <a:ext cx="944677" cy="944677"/>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pl-PL"/>
            </a:defPPr>
          </a:lstStyle>
          <a:p>
            <a:pPr algn="ctr" rtl="0"/>
            <a:r>
              <a:rPr lang="pl-PL" sz="1400" dirty="0"/>
              <a:t>Syriusz</a:t>
            </a:r>
          </a:p>
        </p:txBody>
      </p:sp>
      <p:sp>
        <p:nvSpPr>
          <p:cNvPr id="29" name="Owal 28" descr="kształt owalny">
            <a:extLst>
              <a:ext uri="{FF2B5EF4-FFF2-40B4-BE49-F238E27FC236}">
                <a16:creationId xmlns:a16="http://schemas.microsoft.com/office/drawing/2014/main" id="{1A8C23E3-1775-9748-BEEF-429D26665FE2}"/>
              </a:ext>
            </a:extLst>
          </p:cNvPr>
          <p:cNvSpPr>
            <a:spLocks noChangeAspect="1"/>
          </p:cNvSpPr>
          <p:nvPr/>
        </p:nvSpPr>
        <p:spPr>
          <a:xfrm>
            <a:off x="10050477" y="4890466"/>
            <a:ext cx="991221" cy="991221"/>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accent1">
                    <a:lumMod val="50000"/>
                  </a:schemeClr>
                </a:solidFill>
              </a:rPr>
              <a:t>Aldrin</a:t>
            </a:r>
          </a:p>
        </p:txBody>
      </p:sp>
      <p:sp>
        <p:nvSpPr>
          <p:cNvPr id="30" name="Owal 29" descr="kształt owalny">
            <a:extLst>
              <a:ext uri="{FF2B5EF4-FFF2-40B4-BE49-F238E27FC236}">
                <a16:creationId xmlns:a16="http://schemas.microsoft.com/office/drawing/2014/main" id="{1FABE50A-5774-5D47-8251-B637B47A1B19}"/>
              </a:ext>
            </a:extLst>
          </p:cNvPr>
          <p:cNvSpPr>
            <a:spLocks noChangeAspect="1"/>
          </p:cNvSpPr>
          <p:nvPr/>
        </p:nvSpPr>
        <p:spPr>
          <a:xfrm>
            <a:off x="8136138" y="5439807"/>
            <a:ext cx="970101" cy="970101"/>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accent1">
                    <a:lumMod val="50000"/>
                  </a:schemeClr>
                </a:solidFill>
              </a:rPr>
              <a:t>Lovell</a:t>
            </a:r>
          </a:p>
        </p:txBody>
      </p:sp>
      <p:sp>
        <p:nvSpPr>
          <p:cNvPr id="31" name="Owal 30" descr="kształt owalny">
            <a:extLst>
              <a:ext uri="{FF2B5EF4-FFF2-40B4-BE49-F238E27FC236}">
                <a16:creationId xmlns:a16="http://schemas.microsoft.com/office/drawing/2014/main" id="{0F09FED7-713C-6B4F-9CE4-0E63450FAC30}"/>
              </a:ext>
            </a:extLst>
          </p:cNvPr>
          <p:cNvSpPr>
            <a:spLocks noChangeAspect="1"/>
          </p:cNvSpPr>
          <p:nvPr/>
        </p:nvSpPr>
        <p:spPr>
          <a:xfrm>
            <a:off x="9528685" y="1286228"/>
            <a:ext cx="842895" cy="84289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400" dirty="0">
                <a:solidFill>
                  <a:schemeClr val="bg1"/>
                </a:solidFill>
              </a:rPr>
              <a:t>Ziemia</a:t>
            </a:r>
          </a:p>
        </p:txBody>
      </p:sp>
      <p:sp>
        <p:nvSpPr>
          <p:cNvPr id="32" name="Owal 31" descr="kształt owalny">
            <a:extLst>
              <a:ext uri="{FF2B5EF4-FFF2-40B4-BE49-F238E27FC236}">
                <a16:creationId xmlns:a16="http://schemas.microsoft.com/office/drawing/2014/main" id="{4F6848F3-5104-7843-8042-57CC6ADF4A35}"/>
              </a:ext>
            </a:extLst>
          </p:cNvPr>
          <p:cNvSpPr>
            <a:spLocks noChangeAspect="1"/>
          </p:cNvSpPr>
          <p:nvPr/>
        </p:nvSpPr>
        <p:spPr>
          <a:xfrm>
            <a:off x="8084135" y="1241073"/>
            <a:ext cx="1208963" cy="1208963"/>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Merkury</a:t>
            </a:r>
          </a:p>
        </p:txBody>
      </p:sp>
      <p:sp>
        <p:nvSpPr>
          <p:cNvPr id="45" name="Owal 44" descr="kształt owalny">
            <a:extLst>
              <a:ext uri="{FF2B5EF4-FFF2-40B4-BE49-F238E27FC236}">
                <a16:creationId xmlns:a16="http://schemas.microsoft.com/office/drawing/2014/main" id="{3993AA14-AE46-C947-9270-358D275885F3}"/>
              </a:ext>
            </a:extLst>
          </p:cNvPr>
          <p:cNvSpPr>
            <a:spLocks noChangeAspect="1"/>
          </p:cNvSpPr>
          <p:nvPr/>
        </p:nvSpPr>
        <p:spPr>
          <a:xfrm>
            <a:off x="7707772" y="3233383"/>
            <a:ext cx="977057" cy="977057"/>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pl-PL"/>
            </a:defPPr>
          </a:lstStyle>
          <a:p>
            <a:pPr algn="ctr" rtl="0"/>
            <a:r>
              <a:rPr lang="pl-PL" sz="1400" dirty="0">
                <a:solidFill>
                  <a:schemeClr val="bg1"/>
                </a:solidFill>
              </a:rPr>
              <a:t>Wenus</a:t>
            </a:r>
          </a:p>
        </p:txBody>
      </p:sp>
      <p:grpSp>
        <p:nvGrpSpPr>
          <p:cNvPr id="48" name="Grupa 47" descr="kształt owalny">
            <a:extLst>
              <a:ext uri="{FF2B5EF4-FFF2-40B4-BE49-F238E27FC236}">
                <a16:creationId xmlns:a16="http://schemas.microsoft.com/office/drawing/2014/main" id="{544D7D4D-E80E-C147-8F0C-AF41C5E1AF5B}"/>
              </a:ext>
            </a:extLst>
          </p:cNvPr>
          <p:cNvGrpSpPr>
            <a:grpSpLocks noChangeAspect="1"/>
          </p:cNvGrpSpPr>
          <p:nvPr/>
        </p:nvGrpSpPr>
        <p:grpSpPr>
          <a:xfrm>
            <a:off x="4331563" y="1801543"/>
            <a:ext cx="1371600" cy="1371600"/>
            <a:chOff x="4209356" y="2090058"/>
            <a:chExt cx="1078067" cy="1078067"/>
          </a:xfrm>
        </p:grpSpPr>
        <p:sp>
          <p:nvSpPr>
            <p:cNvPr id="40" name="Owal 39">
              <a:extLst>
                <a:ext uri="{FF2B5EF4-FFF2-40B4-BE49-F238E27FC236}">
                  <a16:creationId xmlns:a16="http://schemas.microsoft.com/office/drawing/2014/main" id="{8C183591-DB12-9F42-ABC2-748C841ED49D}"/>
                </a:ext>
              </a:extLst>
            </p:cNvPr>
            <p:cNvSpPr/>
            <p:nvPr/>
          </p:nvSpPr>
          <p:spPr>
            <a:xfrm>
              <a:off x="4209356" y="2090058"/>
              <a:ext cx="1078067" cy="1078067"/>
            </a:xfrm>
            <a:prstGeom prst="ellipse">
              <a:avLst/>
            </a:prstGeom>
            <a:solidFill>
              <a:schemeClr val="accent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7" name="Grafika 46" descr="Słońce z pełnym wypełnieniem">
              <a:extLst>
                <a:ext uri="{FF2B5EF4-FFF2-40B4-BE49-F238E27FC236}">
                  <a16:creationId xmlns:a16="http://schemas.microsoft.com/office/drawing/2014/main" id="{59681C2C-6866-4E4A-9FA8-A57C53A06F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91402" y="2265148"/>
              <a:ext cx="703594" cy="703594"/>
            </a:xfrm>
            <a:prstGeom prst="rect">
              <a:avLst/>
            </a:prstGeom>
          </p:spPr>
        </p:pic>
      </p:grpSp>
      <p:grpSp>
        <p:nvGrpSpPr>
          <p:cNvPr id="51" name="Grupa 50" descr="kształt owalny">
            <a:extLst>
              <a:ext uri="{FF2B5EF4-FFF2-40B4-BE49-F238E27FC236}">
                <a16:creationId xmlns:a16="http://schemas.microsoft.com/office/drawing/2014/main" id="{563F42E5-B863-FE46-AE56-94C7E517A1C2}"/>
              </a:ext>
            </a:extLst>
          </p:cNvPr>
          <p:cNvGrpSpPr>
            <a:grpSpLocks noChangeAspect="1"/>
          </p:cNvGrpSpPr>
          <p:nvPr/>
        </p:nvGrpSpPr>
        <p:grpSpPr>
          <a:xfrm>
            <a:off x="6701603" y="1801617"/>
            <a:ext cx="1371600" cy="1371600"/>
            <a:chOff x="7092625" y="2061872"/>
            <a:chExt cx="1078991" cy="1078992"/>
          </a:xfrm>
        </p:grpSpPr>
        <p:sp>
          <p:nvSpPr>
            <p:cNvPr id="37" name="Owal 36">
              <a:extLst>
                <a:ext uri="{FF2B5EF4-FFF2-40B4-BE49-F238E27FC236}">
                  <a16:creationId xmlns:a16="http://schemas.microsoft.com/office/drawing/2014/main" id="{A4DADBFE-9793-1742-AF13-26D836E7944D}"/>
                </a:ext>
              </a:extLst>
            </p:cNvPr>
            <p:cNvSpPr>
              <a:spLocks noChangeAspect="1"/>
            </p:cNvSpPr>
            <p:nvPr/>
          </p:nvSpPr>
          <p:spPr>
            <a:xfrm>
              <a:off x="7092625" y="2061872"/>
              <a:ext cx="1078991" cy="1078992"/>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0" name="Grafika 49" descr="Układ słoneczny z pełnym wypełnieniem">
              <a:extLst>
                <a:ext uri="{FF2B5EF4-FFF2-40B4-BE49-F238E27FC236}">
                  <a16:creationId xmlns:a16="http://schemas.microsoft.com/office/drawing/2014/main" id="{7794558F-E60E-544A-9D25-E8A4E68399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27295" y="2203292"/>
              <a:ext cx="801086" cy="801086"/>
            </a:xfrm>
            <a:prstGeom prst="rect">
              <a:avLst/>
            </a:prstGeom>
          </p:spPr>
        </p:pic>
      </p:grpSp>
      <p:grpSp>
        <p:nvGrpSpPr>
          <p:cNvPr id="57" name="Grupa 56" descr="kształt owalny">
            <a:extLst>
              <a:ext uri="{FF2B5EF4-FFF2-40B4-BE49-F238E27FC236}">
                <a16:creationId xmlns:a16="http://schemas.microsoft.com/office/drawing/2014/main" id="{FD1BD13D-975E-A04F-863B-5ABED15EAF90}"/>
              </a:ext>
            </a:extLst>
          </p:cNvPr>
          <p:cNvGrpSpPr>
            <a:grpSpLocks noChangeAspect="1"/>
          </p:cNvGrpSpPr>
          <p:nvPr/>
        </p:nvGrpSpPr>
        <p:grpSpPr>
          <a:xfrm>
            <a:off x="6670772" y="4278376"/>
            <a:ext cx="1371600" cy="1371600"/>
            <a:chOff x="7086652" y="4344655"/>
            <a:chExt cx="1078992" cy="1078993"/>
          </a:xfrm>
        </p:grpSpPr>
        <p:sp>
          <p:nvSpPr>
            <p:cNvPr id="34" name="Owal 33">
              <a:extLst>
                <a:ext uri="{FF2B5EF4-FFF2-40B4-BE49-F238E27FC236}">
                  <a16:creationId xmlns:a16="http://schemas.microsoft.com/office/drawing/2014/main" id="{0D36AB71-2229-F34E-84DA-D433C2A2E859}"/>
                </a:ext>
              </a:extLst>
            </p:cNvPr>
            <p:cNvSpPr>
              <a:spLocks noChangeAspect="1"/>
            </p:cNvSpPr>
            <p:nvPr/>
          </p:nvSpPr>
          <p:spPr>
            <a:xfrm>
              <a:off x="7086652" y="4344655"/>
              <a:ext cx="1078992" cy="1078993"/>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6" name="Grafika 55" descr="Astronauta z pełnym wypełnieniem">
              <a:extLst>
                <a:ext uri="{FF2B5EF4-FFF2-40B4-BE49-F238E27FC236}">
                  <a16:creationId xmlns:a16="http://schemas.microsoft.com/office/drawing/2014/main" id="{CA977E15-0EB4-FF42-90CD-332C185DD8C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10924" y="4578172"/>
              <a:ext cx="637811" cy="637811"/>
            </a:xfrm>
            <a:prstGeom prst="rect">
              <a:avLst/>
            </a:prstGeom>
          </p:spPr>
        </p:pic>
      </p:grpSp>
      <p:sp>
        <p:nvSpPr>
          <p:cNvPr id="59" name="Owal 58" descr="kształt owalny">
            <a:extLst>
              <a:ext uri="{FF2B5EF4-FFF2-40B4-BE49-F238E27FC236}">
                <a16:creationId xmlns:a16="http://schemas.microsoft.com/office/drawing/2014/main" id="{474E1A03-6451-B041-863C-C09218E38C79}"/>
              </a:ext>
            </a:extLst>
          </p:cNvPr>
          <p:cNvSpPr>
            <a:spLocks noChangeAspect="1"/>
          </p:cNvSpPr>
          <p:nvPr/>
        </p:nvSpPr>
        <p:spPr>
          <a:xfrm>
            <a:off x="10744380" y="1213305"/>
            <a:ext cx="1017538" cy="1017538"/>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Jowisz</a:t>
            </a:r>
          </a:p>
        </p:txBody>
      </p:sp>
      <p:sp>
        <p:nvSpPr>
          <p:cNvPr id="60" name="Owal 59" descr="kształt owalny">
            <a:extLst>
              <a:ext uri="{FF2B5EF4-FFF2-40B4-BE49-F238E27FC236}">
                <a16:creationId xmlns:a16="http://schemas.microsoft.com/office/drawing/2014/main" id="{25E00AF1-C98C-C145-847E-A786C7217465}"/>
              </a:ext>
            </a:extLst>
          </p:cNvPr>
          <p:cNvSpPr>
            <a:spLocks noChangeAspect="1"/>
          </p:cNvSpPr>
          <p:nvPr/>
        </p:nvSpPr>
        <p:spPr>
          <a:xfrm>
            <a:off x="8722818" y="3469219"/>
            <a:ext cx="1046488" cy="1046488"/>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Uran</a:t>
            </a:r>
          </a:p>
        </p:txBody>
      </p:sp>
      <p:sp>
        <p:nvSpPr>
          <p:cNvPr id="61" name="Owal 60" descr="kształt owalny">
            <a:extLst>
              <a:ext uri="{FF2B5EF4-FFF2-40B4-BE49-F238E27FC236}">
                <a16:creationId xmlns:a16="http://schemas.microsoft.com/office/drawing/2014/main" id="{BDEBCCBB-9554-7143-AB7C-F426BFD9DF02}"/>
              </a:ext>
            </a:extLst>
          </p:cNvPr>
          <p:cNvSpPr>
            <a:spLocks noChangeAspect="1"/>
          </p:cNvSpPr>
          <p:nvPr/>
        </p:nvSpPr>
        <p:spPr>
          <a:xfrm>
            <a:off x="9480687" y="2230843"/>
            <a:ext cx="851505" cy="85150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Mars</a:t>
            </a:r>
          </a:p>
        </p:txBody>
      </p:sp>
      <p:sp>
        <p:nvSpPr>
          <p:cNvPr id="62" name="Owal 61" descr="kształt owalny">
            <a:extLst>
              <a:ext uri="{FF2B5EF4-FFF2-40B4-BE49-F238E27FC236}">
                <a16:creationId xmlns:a16="http://schemas.microsoft.com/office/drawing/2014/main" id="{7F7F6DBC-9F70-1A46-B2A9-81FAF43F2F40}"/>
              </a:ext>
            </a:extLst>
          </p:cNvPr>
          <p:cNvSpPr>
            <a:spLocks noChangeAspect="1"/>
          </p:cNvSpPr>
          <p:nvPr/>
        </p:nvSpPr>
        <p:spPr>
          <a:xfrm>
            <a:off x="10828704" y="2346624"/>
            <a:ext cx="999897" cy="999897"/>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Saturn</a:t>
            </a:r>
          </a:p>
        </p:txBody>
      </p:sp>
      <p:sp>
        <p:nvSpPr>
          <p:cNvPr id="63" name="Owal 62" descr="kształt owalny">
            <a:extLst>
              <a:ext uri="{FF2B5EF4-FFF2-40B4-BE49-F238E27FC236}">
                <a16:creationId xmlns:a16="http://schemas.microsoft.com/office/drawing/2014/main" id="{08FC59C1-D7F6-BD43-947C-950B71CF2284}"/>
              </a:ext>
            </a:extLst>
          </p:cNvPr>
          <p:cNvSpPr>
            <a:spLocks noChangeAspect="1"/>
          </p:cNvSpPr>
          <p:nvPr/>
        </p:nvSpPr>
        <p:spPr>
          <a:xfrm>
            <a:off x="9985923" y="3289453"/>
            <a:ext cx="1251595" cy="125159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Neptun</a:t>
            </a:r>
          </a:p>
        </p:txBody>
      </p:sp>
      <p:grpSp>
        <p:nvGrpSpPr>
          <p:cNvPr id="79" name="Grupa 78" descr="kształt owalny">
            <a:extLst>
              <a:ext uri="{FF2B5EF4-FFF2-40B4-BE49-F238E27FC236}">
                <a16:creationId xmlns:a16="http://schemas.microsoft.com/office/drawing/2014/main" id="{B69BB1E2-26A1-C843-930D-B3E97A37262B}"/>
              </a:ext>
            </a:extLst>
          </p:cNvPr>
          <p:cNvGrpSpPr>
            <a:grpSpLocks noChangeAspect="1"/>
          </p:cNvGrpSpPr>
          <p:nvPr/>
        </p:nvGrpSpPr>
        <p:grpSpPr>
          <a:xfrm>
            <a:off x="4296471" y="4271237"/>
            <a:ext cx="1371600" cy="1371600"/>
            <a:chOff x="4554740" y="4356949"/>
            <a:chExt cx="1078993" cy="1078993"/>
          </a:xfrm>
        </p:grpSpPr>
        <p:sp>
          <p:nvSpPr>
            <p:cNvPr id="43" name="Owal 42">
              <a:extLst>
                <a:ext uri="{FF2B5EF4-FFF2-40B4-BE49-F238E27FC236}">
                  <a16:creationId xmlns:a16="http://schemas.microsoft.com/office/drawing/2014/main" id="{9A318B9F-E9B1-7948-BDBB-FFB45E7B91B8}"/>
                </a:ext>
              </a:extLst>
            </p:cNvPr>
            <p:cNvSpPr>
              <a:spLocks noChangeAspect="1"/>
            </p:cNvSpPr>
            <p:nvPr/>
          </p:nvSpPr>
          <p:spPr>
            <a:xfrm>
              <a:off x="4554740" y="4356949"/>
              <a:ext cx="1078993" cy="1078993"/>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78" name="Grafika 77" descr="Gwiazdy z pełnym wypełnieniem">
              <a:extLst>
                <a:ext uri="{FF2B5EF4-FFF2-40B4-BE49-F238E27FC236}">
                  <a16:creationId xmlns:a16="http://schemas.microsoft.com/office/drawing/2014/main" id="{33FC9DED-0713-7942-A5FB-887AB096FF1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61181" y="4575836"/>
              <a:ext cx="671336" cy="671336"/>
            </a:xfrm>
            <a:prstGeom prst="rect">
              <a:avLst/>
            </a:prstGeom>
          </p:spPr>
        </p:pic>
      </p:grpSp>
      <p:sp>
        <p:nvSpPr>
          <p:cNvPr id="82" name="Owal 81" descr="kształt owalny">
            <a:extLst>
              <a:ext uri="{FF2B5EF4-FFF2-40B4-BE49-F238E27FC236}">
                <a16:creationId xmlns:a16="http://schemas.microsoft.com/office/drawing/2014/main" id="{E1F016F7-978C-D840-8730-63139714F4A5}"/>
              </a:ext>
            </a:extLst>
          </p:cNvPr>
          <p:cNvSpPr>
            <a:spLocks noChangeAspect="1"/>
          </p:cNvSpPr>
          <p:nvPr/>
        </p:nvSpPr>
        <p:spPr>
          <a:xfrm>
            <a:off x="2634269" y="5345636"/>
            <a:ext cx="894316" cy="894316"/>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400" dirty="0" err="1"/>
              <a:t>Wega</a:t>
            </a:r>
            <a:endParaRPr lang="pl-PL" sz="1400" dirty="0"/>
          </a:p>
        </p:txBody>
      </p:sp>
      <p:sp>
        <p:nvSpPr>
          <p:cNvPr id="86" name="Owal 85" descr="kształt owalny">
            <a:extLst>
              <a:ext uri="{FF2B5EF4-FFF2-40B4-BE49-F238E27FC236}">
                <a16:creationId xmlns:a16="http://schemas.microsoft.com/office/drawing/2014/main" id="{CE86145E-D6FC-C044-B5CF-63C1C0BECED2}"/>
              </a:ext>
            </a:extLst>
          </p:cNvPr>
          <p:cNvSpPr>
            <a:spLocks noChangeAspect="1"/>
          </p:cNvSpPr>
          <p:nvPr/>
        </p:nvSpPr>
        <p:spPr>
          <a:xfrm>
            <a:off x="3066130" y="1345010"/>
            <a:ext cx="841556" cy="841556"/>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t>Wiek 4,6B</a:t>
            </a:r>
          </a:p>
        </p:txBody>
      </p:sp>
    </p:spTree>
    <p:extLst>
      <p:ext uri="{BB962C8B-B14F-4D97-AF65-F5344CB8AC3E}">
        <p14:creationId xmlns:p14="http://schemas.microsoft.com/office/powerpoint/2010/main" val="3036901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Steps</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graphicFrame>
        <p:nvGraphicFramePr>
          <p:cNvPr id="2" name="Zawartość — symbol zastępczy 3" descr="oś czasu">
            <a:extLst>
              <a:ext uri="{FF2B5EF4-FFF2-40B4-BE49-F238E27FC236}">
                <a16:creationId xmlns:a16="http://schemas.microsoft.com/office/drawing/2014/main" id="{177FCE41-6F23-4E20-8019-0BF51BE607DB}"/>
              </a:ext>
            </a:extLst>
          </p:cNvPr>
          <p:cNvGraphicFramePr>
            <a:graphicFrameLocks/>
          </p:cNvGraphicFramePr>
          <p:nvPr>
            <p:extLst>
              <p:ext uri="{D42A27DB-BD31-4B8C-83A1-F6EECF244321}">
                <p14:modId xmlns:p14="http://schemas.microsoft.com/office/powerpoint/2010/main" val="8187717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382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Source</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3" name="Picture 2">
            <a:extLst>
              <a:ext uri="{FF2B5EF4-FFF2-40B4-BE49-F238E27FC236}">
                <a16:creationId xmlns:a16="http://schemas.microsoft.com/office/drawing/2014/main" id="{4D268179-E0D0-D336-4F42-BA346DC14107}"/>
              </a:ext>
            </a:extLst>
          </p:cNvPr>
          <p:cNvPicPr>
            <a:picLocks noChangeAspect="1"/>
          </p:cNvPicPr>
          <p:nvPr/>
        </p:nvPicPr>
        <p:blipFill>
          <a:blip r:embed="rId3"/>
          <a:stretch>
            <a:fillRect/>
          </a:stretch>
        </p:blipFill>
        <p:spPr>
          <a:xfrm>
            <a:off x="1276626" y="1477856"/>
            <a:ext cx="9758018" cy="5104960"/>
          </a:xfrm>
          <a:prstGeom prst="rect">
            <a:avLst/>
          </a:prstGeom>
        </p:spPr>
      </p:pic>
      <p:sp>
        <p:nvSpPr>
          <p:cNvPr id="5" name="Oval 4">
            <a:extLst>
              <a:ext uri="{FF2B5EF4-FFF2-40B4-BE49-F238E27FC236}">
                <a16:creationId xmlns:a16="http://schemas.microsoft.com/office/drawing/2014/main" id="{EC9F28B7-A7CE-E5E3-6AAE-28E9770F51DD}"/>
              </a:ext>
            </a:extLst>
          </p:cNvPr>
          <p:cNvSpPr/>
          <p:nvPr/>
        </p:nvSpPr>
        <p:spPr>
          <a:xfrm>
            <a:off x="1020361" y="4545495"/>
            <a:ext cx="6944196" cy="1038087"/>
          </a:xfrm>
          <a:prstGeom prst="ellipse">
            <a:avLst/>
          </a:prstGeom>
          <a:noFill/>
          <a:ln w="508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20193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Model</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11" name="Picture 10">
            <a:extLst>
              <a:ext uri="{FF2B5EF4-FFF2-40B4-BE49-F238E27FC236}">
                <a16:creationId xmlns:a16="http://schemas.microsoft.com/office/drawing/2014/main" id="{CF7F17D2-A006-FB3B-8836-D671BC8F8BB7}"/>
              </a:ext>
            </a:extLst>
          </p:cNvPr>
          <p:cNvPicPr>
            <a:picLocks noChangeAspect="1"/>
          </p:cNvPicPr>
          <p:nvPr/>
        </p:nvPicPr>
        <p:blipFill>
          <a:blip r:embed="rId3"/>
          <a:stretch>
            <a:fillRect/>
          </a:stretch>
        </p:blipFill>
        <p:spPr>
          <a:xfrm>
            <a:off x="1346199" y="1162117"/>
            <a:ext cx="8473017" cy="5546658"/>
          </a:xfrm>
          <a:prstGeom prst="rect">
            <a:avLst/>
          </a:prstGeom>
        </p:spPr>
      </p:pic>
    </p:spTree>
    <p:extLst>
      <p:ext uri="{BB962C8B-B14F-4D97-AF65-F5344CB8AC3E}">
        <p14:creationId xmlns:p14="http://schemas.microsoft.com/office/powerpoint/2010/main" val="364993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Cleaning</a:t>
            </a:r>
            <a:endParaRPr lang="pl-PL" b="1" dirty="0">
              <a:latin typeface="Segoe UI Semibold" panose="020B0502040204020203" pitchFamily="34" charset="0"/>
              <a:cs typeface="Segoe UI Semibold" panose="020B0502040204020203" pitchFamily="34" charset="0"/>
            </a:endParaRPr>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10926233" cy="2207255"/>
          </a:xfrm>
        </p:spPr>
        <p:txBody>
          <a:bodyPr rtlCol="0">
            <a:noAutofit/>
          </a:bodyPr>
          <a:lstStyle>
            <a:defPPr>
              <a:defRPr lang="pl-PL"/>
            </a:defPPr>
          </a:lstStyle>
          <a:p>
            <a:pPr marL="0" indent="0" rtl="0">
              <a:spcAft>
                <a:spcPts val="1200"/>
              </a:spcAft>
              <a:buNone/>
            </a:pPr>
            <a:r>
              <a:rPr lang="en-US" sz="1600" b="1" dirty="0">
                <a:latin typeface="Segoe UI" panose="020B0502040204020203" pitchFamily="34" charset="0"/>
                <a:cs typeface="Segoe UI" panose="020B0502040204020203" pitchFamily="34" charset="0"/>
              </a:rPr>
              <a:t>The main problem</a:t>
            </a:r>
            <a:r>
              <a:rPr lang="en-US" sz="1600" dirty="0">
                <a:latin typeface="Segoe UI" panose="020B0502040204020203" pitchFamily="34" charset="0"/>
                <a:cs typeface="Segoe UI" panose="020B0502040204020203" pitchFamily="34" charset="0"/>
              </a:rPr>
              <a:t>: HTML code in the fields</a:t>
            </a:r>
          </a:p>
          <a:p>
            <a:pPr marL="0" indent="0" rtl="0">
              <a:spcAft>
                <a:spcPts val="1200"/>
              </a:spcAft>
              <a:buNone/>
            </a:pPr>
            <a:endParaRPr lang="en-US" sz="1600" dirty="0">
              <a:latin typeface="Segoe UI" panose="020B0502040204020203" pitchFamily="34" charset="0"/>
              <a:cs typeface="Segoe UI" panose="020B0502040204020203" pitchFamily="34" charset="0"/>
            </a:endParaRPr>
          </a:p>
          <a:p>
            <a:pPr marL="0" indent="0" rtl="0">
              <a:spcAft>
                <a:spcPts val="1200"/>
              </a:spcAft>
              <a:buNone/>
            </a:pPr>
            <a:endParaRPr lang="en-US" sz="1600" dirty="0">
              <a:latin typeface="Segoe UI" panose="020B0502040204020203" pitchFamily="34" charset="0"/>
              <a:cs typeface="Segoe UI" panose="020B0502040204020203" pitchFamily="34" charset="0"/>
            </a:endParaRPr>
          </a:p>
          <a:p>
            <a:pPr marL="0" indent="0">
              <a:spcAft>
                <a:spcPts val="1200"/>
              </a:spcAft>
              <a:buNone/>
            </a:pPr>
            <a:r>
              <a:rPr lang="en-US" sz="1600" b="1" dirty="0">
                <a:latin typeface="Segoe UI" panose="020B0502040204020203" pitchFamily="34" charset="0"/>
                <a:cs typeface="Segoe UI" panose="020B0502040204020203" pitchFamily="34" charset="0"/>
              </a:rPr>
              <a:t>Solution</a:t>
            </a:r>
            <a:r>
              <a:rPr lang="en-US" sz="1600" dirty="0">
                <a:latin typeface="Segoe UI" panose="020B0502040204020203" pitchFamily="34" charset="0"/>
                <a:cs typeface="Segoe UI" panose="020B0502040204020203" pitchFamily="34" charset="0"/>
              </a:rPr>
              <a:t>: Creating the database views – removing carriage return (\r) and newline (\n) characters and adding quotes. </a:t>
            </a:r>
          </a:p>
          <a:p>
            <a:pPr marL="0" indent="0" rtl="0">
              <a:spcAft>
                <a:spcPts val="1200"/>
              </a:spcAft>
              <a:buNone/>
            </a:pPr>
            <a:endParaRPr lang="pl-PL" sz="1600" dirty="0">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D10AD0A0-E5D7-24C0-DBAC-45BFB9285668}"/>
              </a:ext>
            </a:extLst>
          </p:cNvPr>
          <p:cNvPicPr>
            <a:picLocks noChangeAspect="1"/>
          </p:cNvPicPr>
          <p:nvPr/>
        </p:nvPicPr>
        <p:blipFill rotWithShape="1">
          <a:blip r:embed="rId3"/>
          <a:srcRect b="32057"/>
          <a:stretch/>
        </p:blipFill>
        <p:spPr>
          <a:xfrm>
            <a:off x="541865" y="1869385"/>
            <a:ext cx="10151535" cy="1140516"/>
          </a:xfrm>
          <a:prstGeom prst="rect">
            <a:avLst/>
          </a:prstGeom>
        </p:spPr>
      </p:pic>
      <p:pic>
        <p:nvPicPr>
          <p:cNvPr id="16" name="Picture 15">
            <a:extLst>
              <a:ext uri="{FF2B5EF4-FFF2-40B4-BE49-F238E27FC236}">
                <a16:creationId xmlns:a16="http://schemas.microsoft.com/office/drawing/2014/main" id="{B4B47212-0C7E-7A5E-D2ED-9301C58FACD2}"/>
              </a:ext>
            </a:extLst>
          </p:cNvPr>
          <p:cNvPicPr>
            <a:picLocks noChangeAspect="1"/>
          </p:cNvPicPr>
          <p:nvPr/>
        </p:nvPicPr>
        <p:blipFill>
          <a:blip r:embed="rId4"/>
          <a:stretch>
            <a:fillRect/>
          </a:stretch>
        </p:blipFill>
        <p:spPr>
          <a:xfrm>
            <a:off x="1844471" y="3429000"/>
            <a:ext cx="7747001" cy="3281792"/>
          </a:xfrm>
          <a:prstGeom prst="rect">
            <a:avLst/>
          </a:prstGeom>
        </p:spPr>
      </p:pic>
    </p:spTree>
    <p:extLst>
      <p:ext uri="{BB962C8B-B14F-4D97-AF65-F5344CB8AC3E}">
        <p14:creationId xmlns:p14="http://schemas.microsoft.com/office/powerpoint/2010/main" val="1079432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30609"/>
            <a:ext cx="9146972" cy="640080"/>
          </a:xfrm>
        </p:spPr>
        <p:txBody>
          <a:bodyPr rtlCol="0" anchor="ctr">
            <a:normAutofit/>
          </a:bodyPr>
          <a:lstStyle>
            <a:defPPr>
              <a:defRPr lang="pl-PL"/>
            </a:defPPr>
          </a:lstStyle>
          <a:p>
            <a:pPr rtl="0"/>
            <a:r>
              <a:rPr lang="en-US" sz="2600" b="1"/>
              <a:t>Using BCP to convert to CSV, Data Compression to GZIP</a:t>
            </a:r>
            <a:endParaRPr lang="pl-PL" sz="2600" b="1"/>
          </a:p>
        </p:txBody>
      </p:sp>
      <p:pic>
        <p:nvPicPr>
          <p:cNvPr id="11" name="Picture 10">
            <a:extLst>
              <a:ext uri="{FF2B5EF4-FFF2-40B4-BE49-F238E27FC236}">
                <a16:creationId xmlns:a16="http://schemas.microsoft.com/office/drawing/2014/main" id="{6FB5E719-8A5A-1985-6CF5-ACBA258F8A1D}"/>
              </a:ext>
            </a:extLst>
          </p:cNvPr>
          <p:cNvPicPr>
            <a:picLocks noChangeAspect="1"/>
          </p:cNvPicPr>
          <p:nvPr/>
        </p:nvPicPr>
        <p:blipFill>
          <a:blip r:embed="rId3"/>
          <a:stretch>
            <a:fillRect/>
          </a:stretch>
        </p:blipFill>
        <p:spPr>
          <a:xfrm>
            <a:off x="3969408" y="1422400"/>
            <a:ext cx="7846713" cy="3526188"/>
          </a:xfrm>
          <a:prstGeom prst="rect">
            <a:avLst/>
          </a:prstGeom>
        </p:spPr>
      </p:pic>
      <p:sp>
        <p:nvSpPr>
          <p:cNvPr id="19" name="Zawartość — symbol zastępczy 2">
            <a:extLst>
              <a:ext uri="{FF2B5EF4-FFF2-40B4-BE49-F238E27FC236}">
                <a16:creationId xmlns:a16="http://schemas.microsoft.com/office/drawing/2014/main" id="{E67915F3-31F5-105E-2C51-8B4573FA557F}"/>
              </a:ext>
            </a:extLst>
          </p:cNvPr>
          <p:cNvSpPr>
            <a:spLocks noGrp="1"/>
          </p:cNvSpPr>
          <p:nvPr>
            <p:ph sz="quarter" idx="10"/>
          </p:nvPr>
        </p:nvSpPr>
        <p:spPr>
          <a:xfrm>
            <a:off x="444501" y="1509612"/>
            <a:ext cx="3594099" cy="3977640"/>
          </a:xfrm>
        </p:spPr>
        <p:txBody>
          <a:bodyPr rtlCol="0">
            <a:noAutofit/>
          </a:bodyPr>
          <a:lstStyle>
            <a:defPPr>
              <a:defRPr lang="pl-PL"/>
            </a:defPPr>
          </a:lstStyle>
          <a:p>
            <a:pPr rtl="0"/>
            <a:r>
              <a:rPr lang="en-US" dirty="0">
                <a:latin typeface="Segoe UI" panose="020B0502040204020203" pitchFamily="34" charset="0"/>
                <a:cs typeface="Segoe UI" panose="020B0502040204020203" pitchFamily="34" charset="0"/>
              </a:rPr>
              <a:t>Setting a collection of view names</a:t>
            </a:r>
          </a:p>
          <a:p>
            <a:pPr rtl="0"/>
            <a:r>
              <a:rPr lang="en-US" dirty="0">
                <a:latin typeface="Segoe UI" panose="020B0502040204020203" pitchFamily="34" charset="0"/>
                <a:cs typeface="Segoe UI" panose="020B0502040204020203" pitchFamily="34" charset="0"/>
              </a:rPr>
              <a:t>Looping through all the views</a:t>
            </a:r>
          </a:p>
          <a:p>
            <a:pPr rtl="0"/>
            <a:r>
              <a:rPr lang="en-US" dirty="0">
                <a:latin typeface="Segoe UI" panose="020B0502040204020203" pitchFamily="34" charset="0"/>
                <a:cs typeface="Segoe UI" panose="020B0502040204020203" pitchFamily="34" charset="0"/>
              </a:rPr>
              <a:t>Combining views metadata (column names) with the actual data from two files into one file</a:t>
            </a:r>
          </a:p>
          <a:p>
            <a:pPr rtl="0"/>
            <a:r>
              <a:rPr lang="en-US" dirty="0">
                <a:latin typeface="Segoe UI" panose="020B0502040204020203" pitchFamily="34" charset="0"/>
                <a:cs typeface="Segoe UI" panose="020B0502040204020203" pitchFamily="34" charset="0"/>
              </a:rPr>
              <a:t>Using 7-Zip to compress to </a:t>
            </a:r>
            <a:r>
              <a:rPr lang="en-US" dirty="0" err="1">
                <a:latin typeface="Segoe UI" panose="020B0502040204020203" pitchFamily="34" charset="0"/>
                <a:cs typeface="Segoe UI" panose="020B0502040204020203" pitchFamily="34" charset="0"/>
              </a:rPr>
              <a:t>gzip</a:t>
            </a:r>
            <a:r>
              <a:rPr lang="en-US" dirty="0">
                <a:latin typeface="Segoe UI" panose="020B0502040204020203" pitchFamily="34" charset="0"/>
                <a:cs typeface="Segoe UI" panose="020B0502040204020203" pitchFamily="34" charset="0"/>
              </a:rPr>
              <a:t> format (</a:t>
            </a:r>
            <a:r>
              <a:rPr lang="en-US" dirty="0" err="1">
                <a:latin typeface="Segoe UI" panose="020B0502040204020203" pitchFamily="34" charset="0"/>
                <a:cs typeface="Segoe UI" panose="020B0502040204020203" pitchFamily="34" charset="0"/>
              </a:rPr>
              <a:t>gzip</a:t>
            </a:r>
            <a:r>
              <a:rPr lang="en-US" dirty="0">
                <a:latin typeface="Segoe UI" panose="020B0502040204020203" pitchFamily="34" charset="0"/>
                <a:cs typeface="Segoe UI" panose="020B0502040204020203" pitchFamily="34" charset="0"/>
              </a:rPr>
              <a:t> is directly readable by Spark)</a:t>
            </a:r>
          </a:p>
          <a:p>
            <a:pPr rtl="0"/>
            <a:r>
              <a:rPr lang="pl-PL" dirty="0" err="1">
                <a:latin typeface="Segoe UI" panose="020B0502040204020203" pitchFamily="34" charset="0"/>
                <a:cs typeface="Segoe UI" panose="020B0502040204020203" pitchFamily="34" charset="0"/>
              </a:rPr>
              <a:t>Deleting</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unnecessary</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files</a:t>
            </a:r>
            <a:endParaRPr lang="pl-PL" dirty="0">
              <a:latin typeface="Segoe UI" panose="020B0502040204020203" pitchFamily="34" charset="0"/>
              <a:cs typeface="Segoe UI" panose="020B0502040204020203" pitchFamily="34" charset="0"/>
            </a:endParaRPr>
          </a:p>
        </p:txBody>
      </p:sp>
      <p:pic>
        <p:nvPicPr>
          <p:cNvPr id="21" name="Picture 20">
            <a:extLst>
              <a:ext uri="{FF2B5EF4-FFF2-40B4-BE49-F238E27FC236}">
                <a16:creationId xmlns:a16="http://schemas.microsoft.com/office/drawing/2014/main" id="{FD4A34A5-E178-4C37-9AA9-CCB73462ED6D}"/>
              </a:ext>
            </a:extLst>
          </p:cNvPr>
          <p:cNvPicPr>
            <a:picLocks noChangeAspect="1"/>
          </p:cNvPicPr>
          <p:nvPr/>
        </p:nvPicPr>
        <p:blipFill>
          <a:blip r:embed="rId4"/>
          <a:stretch>
            <a:fillRect/>
          </a:stretch>
        </p:blipFill>
        <p:spPr>
          <a:xfrm>
            <a:off x="319623" y="4435657"/>
            <a:ext cx="3653797" cy="2103189"/>
          </a:xfrm>
          <a:prstGeom prst="rect">
            <a:avLst/>
          </a:prstGeom>
        </p:spPr>
      </p:pic>
      <p:sp>
        <p:nvSpPr>
          <p:cNvPr id="23" name="Arrow: Bent 22">
            <a:extLst>
              <a:ext uri="{FF2B5EF4-FFF2-40B4-BE49-F238E27FC236}">
                <a16:creationId xmlns:a16="http://schemas.microsoft.com/office/drawing/2014/main" id="{800958DE-AEB9-FE38-6406-9BB1841CE07D}"/>
              </a:ext>
            </a:extLst>
          </p:cNvPr>
          <p:cNvSpPr/>
          <p:nvPr/>
        </p:nvSpPr>
        <p:spPr>
          <a:xfrm rot="10800000">
            <a:off x="4652433" y="5165518"/>
            <a:ext cx="2167466" cy="824647"/>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Tree>
    <p:extLst>
      <p:ext uri="{BB962C8B-B14F-4D97-AF65-F5344CB8AC3E}">
        <p14:creationId xmlns:p14="http://schemas.microsoft.com/office/powerpoint/2010/main" val="35446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30609"/>
            <a:ext cx="9146972" cy="640080"/>
          </a:xfrm>
        </p:spPr>
        <p:txBody>
          <a:bodyPr rtlCol="0" anchor="ctr">
            <a:normAutofit/>
          </a:bodyPr>
          <a:lstStyle>
            <a:defPPr>
              <a:defRPr lang="pl-PL"/>
            </a:defPPr>
          </a:lstStyle>
          <a:p>
            <a:pPr lvl="0"/>
            <a:r>
              <a:rPr lang="en-US" sz="1600" dirty="0"/>
              <a:t>Cr</a:t>
            </a:r>
            <a:r>
              <a:rPr lang="en-US" sz="1600" b="0" i="0" u="none" noProof="0" dirty="0"/>
              <a:t>eating a Docker container with Databricks CLI, Copying </a:t>
            </a:r>
            <a:r>
              <a:rPr lang="en-US" sz="1600" dirty="0"/>
              <a:t>Files </a:t>
            </a:r>
            <a:r>
              <a:rPr lang="en-US" sz="1600" b="0" i="0" u="none" noProof="0" dirty="0"/>
              <a:t>to Databricks.</a:t>
            </a:r>
            <a:endParaRPr lang="pl-PL" sz="1600" dirty="0"/>
          </a:p>
        </p:txBody>
      </p:sp>
      <p:sp>
        <p:nvSpPr>
          <p:cNvPr id="19" name="Zawartość — symbol zastępczy 2">
            <a:extLst>
              <a:ext uri="{FF2B5EF4-FFF2-40B4-BE49-F238E27FC236}">
                <a16:creationId xmlns:a16="http://schemas.microsoft.com/office/drawing/2014/main" id="{E67915F3-31F5-105E-2C51-8B4573FA557F}"/>
              </a:ext>
            </a:extLst>
          </p:cNvPr>
          <p:cNvSpPr>
            <a:spLocks noGrp="1"/>
          </p:cNvSpPr>
          <p:nvPr>
            <p:ph sz="quarter" idx="10"/>
          </p:nvPr>
        </p:nvSpPr>
        <p:spPr>
          <a:xfrm>
            <a:off x="444501" y="1509612"/>
            <a:ext cx="3594099" cy="386921"/>
          </a:xfrm>
        </p:spPr>
        <p:txBody>
          <a:bodyPr rtlCol="0">
            <a:noAutofit/>
          </a:bodyPr>
          <a:lstStyle>
            <a:defPPr>
              <a:defRPr lang="pl-PL"/>
            </a:defPPr>
          </a:lstStyle>
          <a:p>
            <a:pPr marL="0" indent="0" rtl="0">
              <a:buNone/>
            </a:pPr>
            <a:r>
              <a:rPr lang="en-US" dirty="0">
                <a:latin typeface="Segoe UI" panose="020B0502040204020203" pitchFamily="34" charset="0"/>
                <a:cs typeface="Segoe UI" panose="020B0502040204020203" pitchFamily="34" charset="0"/>
              </a:rPr>
              <a:t>1. Defining a </a:t>
            </a:r>
            <a:r>
              <a:rPr lang="en-US" dirty="0" err="1">
                <a:latin typeface="Segoe UI" panose="020B0502040204020203" pitchFamily="34" charset="0"/>
                <a:cs typeface="Segoe UI" panose="020B0502040204020203" pitchFamily="34" charset="0"/>
              </a:rPr>
              <a:t>dockerfile</a:t>
            </a: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E525369C-9C8A-96C8-65CC-EED77930C838}"/>
              </a:ext>
            </a:extLst>
          </p:cNvPr>
          <p:cNvPicPr>
            <a:picLocks noChangeAspect="1"/>
          </p:cNvPicPr>
          <p:nvPr/>
        </p:nvPicPr>
        <p:blipFill>
          <a:blip r:embed="rId3"/>
          <a:stretch>
            <a:fillRect/>
          </a:stretch>
        </p:blipFill>
        <p:spPr>
          <a:xfrm>
            <a:off x="444502" y="1896533"/>
            <a:ext cx="2167466" cy="966476"/>
          </a:xfrm>
          <a:prstGeom prst="rect">
            <a:avLst/>
          </a:prstGeom>
        </p:spPr>
      </p:pic>
      <p:sp>
        <p:nvSpPr>
          <p:cNvPr id="5" name="Zawartość — symbol zastępczy 2">
            <a:extLst>
              <a:ext uri="{FF2B5EF4-FFF2-40B4-BE49-F238E27FC236}">
                <a16:creationId xmlns:a16="http://schemas.microsoft.com/office/drawing/2014/main" id="{4B17FF37-21C9-7777-A68E-E007F7B14622}"/>
              </a:ext>
            </a:extLst>
          </p:cNvPr>
          <p:cNvSpPr txBox="1">
            <a:spLocks/>
          </p:cNvSpPr>
          <p:nvPr/>
        </p:nvSpPr>
        <p:spPr>
          <a:xfrm>
            <a:off x="385232" y="2933057"/>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2. Creating an image</a:t>
            </a:r>
          </a:p>
        </p:txBody>
      </p:sp>
      <p:pic>
        <p:nvPicPr>
          <p:cNvPr id="7" name="Picture 6">
            <a:extLst>
              <a:ext uri="{FF2B5EF4-FFF2-40B4-BE49-F238E27FC236}">
                <a16:creationId xmlns:a16="http://schemas.microsoft.com/office/drawing/2014/main" id="{FA25AE5A-46C6-E5E4-DAAA-A3AD359D300F}"/>
              </a:ext>
            </a:extLst>
          </p:cNvPr>
          <p:cNvPicPr>
            <a:picLocks noChangeAspect="1"/>
          </p:cNvPicPr>
          <p:nvPr/>
        </p:nvPicPr>
        <p:blipFill>
          <a:blip r:embed="rId4"/>
          <a:stretch>
            <a:fillRect/>
          </a:stretch>
        </p:blipFill>
        <p:spPr>
          <a:xfrm>
            <a:off x="444497" y="3295101"/>
            <a:ext cx="4853665" cy="418137"/>
          </a:xfrm>
          <a:prstGeom prst="rect">
            <a:avLst/>
          </a:prstGeom>
        </p:spPr>
      </p:pic>
      <p:pic>
        <p:nvPicPr>
          <p:cNvPr id="9" name="Picture 8">
            <a:extLst>
              <a:ext uri="{FF2B5EF4-FFF2-40B4-BE49-F238E27FC236}">
                <a16:creationId xmlns:a16="http://schemas.microsoft.com/office/drawing/2014/main" id="{E4047ADF-3E8F-418B-81C7-7CF3520162C4}"/>
              </a:ext>
            </a:extLst>
          </p:cNvPr>
          <p:cNvPicPr>
            <a:picLocks noChangeAspect="1"/>
          </p:cNvPicPr>
          <p:nvPr/>
        </p:nvPicPr>
        <p:blipFill>
          <a:blip r:embed="rId5"/>
          <a:stretch>
            <a:fillRect/>
          </a:stretch>
        </p:blipFill>
        <p:spPr>
          <a:xfrm>
            <a:off x="444497" y="4208137"/>
            <a:ext cx="6011335" cy="360042"/>
          </a:xfrm>
          <a:prstGeom prst="rect">
            <a:avLst/>
          </a:prstGeom>
        </p:spPr>
      </p:pic>
      <p:sp>
        <p:nvSpPr>
          <p:cNvPr id="10" name="Zawartość — symbol zastępczy 2">
            <a:extLst>
              <a:ext uri="{FF2B5EF4-FFF2-40B4-BE49-F238E27FC236}">
                <a16:creationId xmlns:a16="http://schemas.microsoft.com/office/drawing/2014/main" id="{4DE57DF2-8D61-EBD7-CFB6-DD572797FDDC}"/>
              </a:ext>
            </a:extLst>
          </p:cNvPr>
          <p:cNvSpPr txBox="1">
            <a:spLocks/>
          </p:cNvSpPr>
          <p:nvPr/>
        </p:nvSpPr>
        <p:spPr>
          <a:xfrm>
            <a:off x="385232" y="3821216"/>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3. Running the docker container</a:t>
            </a:r>
          </a:p>
        </p:txBody>
      </p:sp>
      <p:sp>
        <p:nvSpPr>
          <p:cNvPr id="12" name="Zawartość — symbol zastępczy 2">
            <a:extLst>
              <a:ext uri="{FF2B5EF4-FFF2-40B4-BE49-F238E27FC236}">
                <a16:creationId xmlns:a16="http://schemas.microsoft.com/office/drawing/2014/main" id="{5141016F-38F4-D61E-A7FD-CF736BEBD717}"/>
              </a:ext>
            </a:extLst>
          </p:cNvPr>
          <p:cNvSpPr txBox="1">
            <a:spLocks/>
          </p:cNvSpPr>
          <p:nvPr/>
        </p:nvSpPr>
        <p:spPr>
          <a:xfrm>
            <a:off x="338664" y="4685777"/>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4. Copying to Databricks</a:t>
            </a:r>
          </a:p>
        </p:txBody>
      </p:sp>
      <p:pic>
        <p:nvPicPr>
          <p:cNvPr id="16" name="Picture 15">
            <a:extLst>
              <a:ext uri="{FF2B5EF4-FFF2-40B4-BE49-F238E27FC236}">
                <a16:creationId xmlns:a16="http://schemas.microsoft.com/office/drawing/2014/main" id="{23F2D0CB-B0AA-0BCD-F19C-11E413783938}"/>
              </a:ext>
            </a:extLst>
          </p:cNvPr>
          <p:cNvPicPr>
            <a:picLocks noChangeAspect="1"/>
          </p:cNvPicPr>
          <p:nvPr/>
        </p:nvPicPr>
        <p:blipFill rotWithShape="1">
          <a:blip r:embed="rId6"/>
          <a:srcRect b="38673"/>
          <a:stretch/>
        </p:blipFill>
        <p:spPr>
          <a:xfrm>
            <a:off x="499531" y="5045818"/>
            <a:ext cx="5456705" cy="1507381"/>
          </a:xfrm>
          <a:prstGeom prst="rect">
            <a:avLst/>
          </a:prstGeom>
        </p:spPr>
      </p:pic>
      <p:pic>
        <p:nvPicPr>
          <p:cNvPr id="18" name="Picture 17">
            <a:extLst>
              <a:ext uri="{FF2B5EF4-FFF2-40B4-BE49-F238E27FC236}">
                <a16:creationId xmlns:a16="http://schemas.microsoft.com/office/drawing/2014/main" id="{F62007DE-E5A9-4E9A-FB6C-1056186207CA}"/>
              </a:ext>
            </a:extLst>
          </p:cNvPr>
          <p:cNvPicPr>
            <a:picLocks noChangeAspect="1"/>
          </p:cNvPicPr>
          <p:nvPr/>
        </p:nvPicPr>
        <p:blipFill>
          <a:blip r:embed="rId7"/>
          <a:stretch>
            <a:fillRect/>
          </a:stretch>
        </p:blipFill>
        <p:spPr>
          <a:xfrm>
            <a:off x="7137128" y="2066363"/>
            <a:ext cx="4768130" cy="1344857"/>
          </a:xfrm>
          <a:prstGeom prst="rect">
            <a:avLst/>
          </a:prstGeom>
        </p:spPr>
      </p:pic>
      <p:sp>
        <p:nvSpPr>
          <p:cNvPr id="22" name="TextBox 21">
            <a:extLst>
              <a:ext uri="{FF2B5EF4-FFF2-40B4-BE49-F238E27FC236}">
                <a16:creationId xmlns:a16="http://schemas.microsoft.com/office/drawing/2014/main" id="{3D69EA30-B346-165C-52FF-F5DC2C183C6A}"/>
              </a:ext>
            </a:extLst>
          </p:cNvPr>
          <p:cNvSpPr txBox="1"/>
          <p:nvPr/>
        </p:nvSpPr>
        <p:spPr>
          <a:xfrm>
            <a:off x="7137128" y="1509612"/>
            <a:ext cx="6096000" cy="369332"/>
          </a:xfrm>
          <a:prstGeom prst="rect">
            <a:avLst/>
          </a:prstGeom>
          <a:noFill/>
        </p:spPr>
        <p:txBody>
          <a:bodyPr wrap="square">
            <a:spAutoFit/>
          </a:bodyPr>
          <a:lstStyle/>
          <a:p>
            <a:pPr marL="0" indent="0" rtl="0">
              <a:buNone/>
            </a:pPr>
            <a:r>
              <a:rPr lang="en-US" dirty="0">
                <a:latin typeface="Segoe UI" panose="020B0502040204020203" pitchFamily="34" charset="0"/>
                <a:cs typeface="Segoe UI" panose="020B0502040204020203" pitchFamily="34" charset="0"/>
              </a:rPr>
              <a:t>5. The result</a:t>
            </a:r>
          </a:p>
        </p:txBody>
      </p:sp>
    </p:spTree>
    <p:extLst>
      <p:ext uri="{BB962C8B-B14F-4D97-AF65-F5344CB8AC3E}">
        <p14:creationId xmlns:p14="http://schemas.microsoft.com/office/powerpoint/2010/main" val="1268786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lvl="0"/>
            <a:r>
              <a:rPr lang="en-US" dirty="0"/>
              <a:t>C</a:t>
            </a:r>
            <a:r>
              <a:rPr lang="en-US" b="0" i="0" u="none" noProof="0" dirty="0" err="1"/>
              <a:t>onverting</a:t>
            </a:r>
            <a:r>
              <a:rPr lang="en-US" b="0" i="0" u="none" noProof="0" dirty="0"/>
              <a:t> the Compressed CSV Files to Parquet files.</a:t>
            </a:r>
            <a:endParaRPr lang="pl-PL" dirty="0"/>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5875867" cy="454655"/>
          </a:xfrm>
        </p:spPr>
        <p:txBody>
          <a:bodyPr rtlCol="0">
            <a:noAutofit/>
          </a:bodyPr>
          <a:lstStyle>
            <a:defPPr>
              <a:defRPr lang="pl-PL"/>
            </a:defPPr>
          </a:lstStyle>
          <a:p>
            <a:pPr marL="0" indent="0" rtl="0">
              <a:spcAft>
                <a:spcPts val="1200"/>
              </a:spcAft>
              <a:buNone/>
            </a:pPr>
            <a:r>
              <a:rPr lang="en-US" sz="2000" b="0" i="0" dirty="0">
                <a:solidFill>
                  <a:srgbClr val="374151"/>
                </a:solidFill>
                <a:effectLst/>
                <a:latin typeface="Söhne"/>
              </a:rPr>
              <a:t>Preparing functions to be used during the conversion</a:t>
            </a:r>
            <a:r>
              <a:rPr lang="pl-PL" sz="1600" dirty="0">
                <a:latin typeface="Segoe UI" panose="020B0502040204020203" pitchFamily="34" charset="0"/>
                <a:cs typeface="Segoe UI" panose="020B0502040204020203" pitchFamily="34" charset="0"/>
              </a:rPr>
              <a:t>:</a:t>
            </a:r>
          </a:p>
        </p:txBody>
      </p:sp>
      <p:pic>
        <p:nvPicPr>
          <p:cNvPr id="20" name="Picture 19">
            <a:extLst>
              <a:ext uri="{FF2B5EF4-FFF2-40B4-BE49-F238E27FC236}">
                <a16:creationId xmlns:a16="http://schemas.microsoft.com/office/drawing/2014/main" id="{F703EEBA-4CD4-4BE1-2A99-343FD19D6A3D}"/>
              </a:ext>
            </a:extLst>
          </p:cNvPr>
          <p:cNvPicPr>
            <a:picLocks noChangeAspect="1"/>
          </p:cNvPicPr>
          <p:nvPr/>
        </p:nvPicPr>
        <p:blipFill>
          <a:blip r:embed="rId3"/>
          <a:stretch>
            <a:fillRect/>
          </a:stretch>
        </p:blipFill>
        <p:spPr>
          <a:xfrm>
            <a:off x="1468966" y="1964267"/>
            <a:ext cx="9254067" cy="4770285"/>
          </a:xfrm>
          <a:prstGeom prst="rect">
            <a:avLst/>
          </a:prstGeom>
        </p:spPr>
      </p:pic>
    </p:spTree>
    <p:extLst>
      <p:ext uri="{BB962C8B-B14F-4D97-AF65-F5344CB8AC3E}">
        <p14:creationId xmlns:p14="http://schemas.microsoft.com/office/powerpoint/2010/main" val="609537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lvl="0"/>
            <a:r>
              <a:rPr lang="en-US" dirty="0"/>
              <a:t>C</a:t>
            </a:r>
            <a:r>
              <a:rPr lang="en-US" b="0" i="0" u="none" noProof="0" dirty="0" err="1"/>
              <a:t>onverting</a:t>
            </a:r>
            <a:r>
              <a:rPr lang="en-US" b="0" i="0" u="none" noProof="0" dirty="0"/>
              <a:t> the Compressed CSV Files to Parquet files.</a:t>
            </a:r>
            <a:endParaRPr lang="pl-PL" dirty="0"/>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5875867" cy="454655"/>
          </a:xfrm>
        </p:spPr>
        <p:txBody>
          <a:bodyPr rtlCol="0">
            <a:noAutofit/>
          </a:bodyPr>
          <a:lstStyle>
            <a:defPPr>
              <a:defRPr lang="pl-PL"/>
            </a:defPPr>
          </a:lstStyle>
          <a:p>
            <a:pPr marL="0" indent="0" rtl="0">
              <a:spcAft>
                <a:spcPts val="1200"/>
              </a:spcAft>
              <a:buNone/>
            </a:pPr>
            <a:r>
              <a:rPr lang="en-US" sz="2000" b="0" i="0" dirty="0">
                <a:solidFill>
                  <a:srgbClr val="374151"/>
                </a:solidFill>
                <a:effectLst/>
                <a:latin typeface="Söhne"/>
              </a:rPr>
              <a:t>Converting to Parquet format</a:t>
            </a:r>
            <a:r>
              <a:rPr lang="pl-PL" sz="1600" dirty="0">
                <a:latin typeface="Segoe UI" panose="020B0502040204020203" pitchFamily="34" charset="0"/>
                <a:cs typeface="Segoe UI" panose="020B0502040204020203" pitchFamily="34" charset="0"/>
              </a:rPr>
              <a:t>:</a:t>
            </a:r>
          </a:p>
        </p:txBody>
      </p:sp>
      <p:pic>
        <p:nvPicPr>
          <p:cNvPr id="5" name="Picture 4">
            <a:extLst>
              <a:ext uri="{FF2B5EF4-FFF2-40B4-BE49-F238E27FC236}">
                <a16:creationId xmlns:a16="http://schemas.microsoft.com/office/drawing/2014/main" id="{8EE27C4B-5DCE-45CB-0662-0FBEFDE8EA1F}"/>
              </a:ext>
            </a:extLst>
          </p:cNvPr>
          <p:cNvPicPr>
            <a:picLocks noChangeAspect="1"/>
          </p:cNvPicPr>
          <p:nvPr/>
        </p:nvPicPr>
        <p:blipFill>
          <a:blip r:embed="rId3"/>
          <a:stretch>
            <a:fillRect/>
          </a:stretch>
        </p:blipFill>
        <p:spPr>
          <a:xfrm>
            <a:off x="3853534" y="1964267"/>
            <a:ext cx="4484932" cy="4802534"/>
          </a:xfrm>
          <a:prstGeom prst="rect">
            <a:avLst/>
          </a:prstGeom>
        </p:spPr>
      </p:pic>
    </p:spTree>
    <p:extLst>
      <p:ext uri="{BB962C8B-B14F-4D97-AF65-F5344CB8AC3E}">
        <p14:creationId xmlns:p14="http://schemas.microsoft.com/office/powerpoint/2010/main" val="1215929968"/>
      </p:ext>
    </p:extLst>
  </p:cSld>
  <p:clrMapOvr>
    <a:masterClrMapping/>
  </p:clrMapOvr>
</p:sld>
</file>

<file path=ppt/theme/theme1.xml><?xml version="1.0" encoding="utf-8"?>
<a:theme xmlns:a="http://schemas.openxmlformats.org/drawingml/2006/main" name="Motyw pakietu Offic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3461142_TF22841449_Win32.potx" id="{BBFC1795-847C-474C-8CF4-E003F5FFF030}" vid="{BB8B1098-26D3-443E-85B0-BC93ED74BB9C}"/>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44B501-5DE1-46D9-B449-400C46FE142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B2A44EB6-3BD3-4FF9-B8D1-D973C54C3E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7DD0DBF-30B2-4FC6-A5E7-8374DC71803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Mapa umysłu</Template>
  <TotalTime>439</TotalTime>
  <Words>2635</Words>
  <Application>Microsoft Office PowerPoint</Application>
  <PresentationFormat>Widescreen</PresentationFormat>
  <Paragraphs>249</Paragraphs>
  <Slides>18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Menlo</vt:lpstr>
      <vt:lpstr>Posterama</vt:lpstr>
      <vt:lpstr>Segoe UI</vt:lpstr>
      <vt:lpstr>Segoe UI Semibold</vt:lpstr>
      <vt:lpstr>Söhne</vt:lpstr>
      <vt:lpstr>Motyw pakietu Office</vt:lpstr>
      <vt:lpstr>Analyzing the StackOverflow2013 Database from 2008 to 2013</vt:lpstr>
      <vt:lpstr>Steps</vt:lpstr>
      <vt:lpstr>Data Source</vt:lpstr>
      <vt:lpstr>Data Model</vt:lpstr>
      <vt:lpstr>Data Cleaning</vt:lpstr>
      <vt:lpstr>Using BCP to convert to CSV, Data Compression to GZIP</vt:lpstr>
      <vt:lpstr>Creating a Docker container with Databricks CLI, Copying Files to Databricks.</vt:lpstr>
      <vt:lpstr>Converting the Compressed CSV Files to Parquet files.</vt:lpstr>
      <vt:lpstr>Converting the Compressed CSV Files to Parquet files.</vt:lpstr>
      <vt:lpstr>Data Analysis</vt:lpstr>
      <vt:lpstr>Data Analysis</vt:lpstr>
      <vt:lpstr>Data Analysis</vt:lpstr>
      <vt:lpstr>Data Analysis</vt:lpstr>
      <vt:lpstr>Tworzenie mapy umysłu</vt:lpstr>
      <vt:lpstr>Wypróbuj!</vt:lpstr>
      <vt:lpstr>Przykład: Prezentacja konferencji</vt:lpstr>
      <vt:lpstr>Przykład: Planowanie urlopu </vt:lpstr>
      <vt:lpstr>Przykład: Notatki z zajęć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StackOverflow2013 Database from 2008 to 2013</dc:title>
  <dc:creator>Piotr Ślusarczyk</dc:creator>
  <cp:lastModifiedBy>Piotr Ślusarczyk</cp:lastModifiedBy>
  <cp:revision>34</cp:revision>
  <dcterms:created xsi:type="dcterms:W3CDTF">2023-12-25T10:46:21Z</dcterms:created>
  <dcterms:modified xsi:type="dcterms:W3CDTF">2023-12-26T12:20:55Z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