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notesSlides/notesSlide6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7.bin" ContentType="application/vnd.openxmlformats-officedocument.oleObject"/>
  <Override PartName="/ppt/notesSlides/notesSlide10.xml" ContentType="application/vnd.openxmlformats-officedocument.presentationml.notesSlide+xml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notesSlides/notesSlide11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notesSlides/notesSlide12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13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notesSlides/notesSlide17.xml" ContentType="application/vnd.openxmlformats-officedocument.presentationml.notesSlide+xml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notesSlides/notesSlide36.xml" ContentType="application/vnd.openxmlformats-officedocument.presentationml.notesSlide+xml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notesSlides/notesSlide37.xml" ContentType="application/vnd.openxmlformats-officedocument.presentationml.notesSlide+xml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7" r:id="rId1"/>
  </p:sldMasterIdLst>
  <p:notesMasterIdLst>
    <p:notesMasterId r:id="rId69"/>
  </p:notesMasterIdLst>
  <p:handoutMasterIdLst>
    <p:handoutMasterId r:id="rId70"/>
  </p:handoutMasterIdLst>
  <p:sldIdLst>
    <p:sldId id="409" r:id="rId2"/>
    <p:sldId id="492" r:id="rId3"/>
    <p:sldId id="507" r:id="rId4"/>
    <p:sldId id="508" r:id="rId5"/>
    <p:sldId id="506" r:id="rId6"/>
    <p:sldId id="505" r:id="rId7"/>
    <p:sldId id="509" r:id="rId8"/>
    <p:sldId id="510" r:id="rId9"/>
    <p:sldId id="511" r:id="rId10"/>
    <p:sldId id="512" r:id="rId11"/>
    <p:sldId id="513" r:id="rId12"/>
    <p:sldId id="427" r:id="rId13"/>
    <p:sldId id="514" r:id="rId14"/>
    <p:sldId id="517" r:id="rId15"/>
    <p:sldId id="516" r:id="rId16"/>
    <p:sldId id="519" r:id="rId17"/>
    <p:sldId id="520" r:id="rId18"/>
    <p:sldId id="518" r:id="rId19"/>
    <p:sldId id="526" r:id="rId20"/>
    <p:sldId id="523" r:id="rId21"/>
    <p:sldId id="522" r:id="rId22"/>
    <p:sldId id="524" r:id="rId23"/>
    <p:sldId id="527" r:id="rId24"/>
    <p:sldId id="521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50" r:id="rId33"/>
    <p:sldId id="535" r:id="rId34"/>
    <p:sldId id="536" r:id="rId35"/>
    <p:sldId id="501" r:id="rId36"/>
    <p:sldId id="538" r:id="rId37"/>
    <p:sldId id="537" r:id="rId38"/>
    <p:sldId id="539" r:id="rId39"/>
    <p:sldId id="540" r:id="rId40"/>
    <p:sldId id="541" r:id="rId41"/>
    <p:sldId id="542" r:id="rId42"/>
    <p:sldId id="50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25" r:id="rId51"/>
    <p:sldId id="474" r:id="rId52"/>
    <p:sldId id="471" r:id="rId53"/>
    <p:sldId id="472" r:id="rId54"/>
    <p:sldId id="473" r:id="rId55"/>
    <p:sldId id="484" r:id="rId56"/>
    <p:sldId id="415" r:id="rId57"/>
    <p:sldId id="416" r:id="rId58"/>
    <p:sldId id="482" r:id="rId59"/>
    <p:sldId id="477" r:id="rId60"/>
    <p:sldId id="373" r:id="rId61"/>
    <p:sldId id="485" r:id="rId62"/>
    <p:sldId id="486" r:id="rId63"/>
    <p:sldId id="420" r:id="rId64"/>
    <p:sldId id="490" r:id="rId65"/>
    <p:sldId id="491" r:id="rId66"/>
    <p:sldId id="489" r:id="rId67"/>
    <p:sldId id="487" r:id="rId68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1E8"/>
    <a:srgbClr val="7097D1"/>
    <a:srgbClr val="763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50" d="100"/>
          <a:sy n="150" d="100"/>
        </p:scale>
        <p:origin x="-512" y="-80"/>
      </p:cViewPr>
      <p:guideLst>
        <p:guide orient="horz" pos="3744"/>
        <p:guide pos="1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handoutMaster" Target="handoutMasters/handoutMaster1.xml"/><Relationship Id="rId71" Type="http://schemas.openxmlformats.org/officeDocument/2006/relationships/printerSettings" Target="printerSettings/printerSettings1.bin"/><Relationship Id="rId72" Type="http://schemas.openxmlformats.org/officeDocument/2006/relationships/tags" Target="tags/tag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image" Target="../media/image19.emf"/><Relationship Id="rId2" Type="http://schemas.openxmlformats.org/officeDocument/2006/relationships/image" Target="../media/image2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8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image" Target="../media/image31.emf"/><Relationship Id="rId3" Type="http://schemas.openxmlformats.org/officeDocument/2006/relationships/image" Target="../media/image3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4" Type="http://schemas.openxmlformats.org/officeDocument/2006/relationships/image" Target="../media/image38.emf"/><Relationship Id="rId1" Type="http://schemas.openxmlformats.org/officeDocument/2006/relationships/image" Target="../media/image30.emf"/><Relationship Id="rId2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Relationship Id="rId3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5.emf"/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4" Type="http://schemas.openxmlformats.org/officeDocument/2006/relationships/image" Target="../media/image47.emf"/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Relationship Id="rId3" Type="http://schemas.openxmlformats.org/officeDocument/2006/relationships/image" Target="../media/image51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4" Type="http://schemas.openxmlformats.org/officeDocument/2006/relationships/image" Target="../media/image52.emf"/><Relationship Id="rId5" Type="http://schemas.openxmlformats.org/officeDocument/2006/relationships/image" Target="../media/image53.emf"/><Relationship Id="rId1" Type="http://schemas.openxmlformats.org/officeDocument/2006/relationships/image" Target="../media/image49.emf"/><Relationship Id="rId2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emf"/><Relationship Id="rId3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1" Type="http://schemas.openxmlformats.org/officeDocument/2006/relationships/image" Target="../media/image23.emf"/><Relationship Id="rId2" Type="http://schemas.openxmlformats.org/officeDocument/2006/relationships/image" Target="../media/image2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4" Type="http://schemas.openxmlformats.org/officeDocument/2006/relationships/image" Target="../media/image64.emf"/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Relationship Id="rId2" Type="http://schemas.openxmlformats.org/officeDocument/2006/relationships/image" Target="../media/image36.emf"/><Relationship Id="rId3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5" Type="http://schemas.openxmlformats.org/officeDocument/2006/relationships/image" Target="../media/image33.emf"/><Relationship Id="rId6" Type="http://schemas.openxmlformats.org/officeDocument/2006/relationships/image" Target="../media/image34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288A-572B-3242-92BD-1DB5F7BDD50E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57B9B-2F4C-9D46-B79D-D87146692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4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5E04-0092-B745-AB39-50F52E035663}" type="datetimeFigureOut">
              <a:rPr lang="en-US" smtClean="0"/>
              <a:t>5/7/15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66269-55CE-0345-90F5-F0D326DE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29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929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number of points and the seemingly redundant</a:t>
            </a:r>
            <a:r>
              <a:rPr lang="en-US" baseline="0" dirty="0" smtClean="0"/>
              <a:t> </a:t>
            </a:r>
            <a:r>
              <a:rPr lang="en-US" dirty="0" smtClean="0"/>
              <a:t>total mass we found useful for</a:t>
            </a:r>
            <a:r>
              <a:rPr lang="en-US" baseline="0" dirty="0" smtClean="0"/>
              <a:t> performing some operations in some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66269-55CE-0345-90F5-F0D326DEF3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1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E6F3-3105-724E-9055-22F7D550BD12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AB2E8-8AEC-3746-B69D-B5BE54F645E5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DA83-5943-374B-86BD-3563D9526C3B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 userDrawn="1"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 userDrawn="1"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B5AC3-FC0D-A94C-BDE0-90A039E5469F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22C5-AE8C-1D4D-80B5-66EBC3C44D8C}" type="datetime4">
              <a:rPr lang="en-US" smtClean="0"/>
              <a:t>May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7A7-7C3F-7247-B99A-9019F45DCA63}" type="datetime4">
              <a:rPr lang="en-US" smtClean="0"/>
              <a:t>May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1DE5-B738-B141-AF37-9E49BF1DFD38}" type="datetime4">
              <a:rPr lang="en-US" smtClean="0"/>
              <a:t>May 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C0869-A857-474C-BE71-B066E44D2CF6}" type="datetime4">
              <a:rPr lang="en-US" smtClean="0"/>
              <a:t>May 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28C5D-3ACB-9D40-8C46-7B8639904B99}" type="datetime4">
              <a:rPr lang="en-US" smtClean="0"/>
              <a:t>May 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A2911-98A6-914D-BF8A-FFEC1DE2626E}" type="datetime4">
              <a:rPr lang="en-US" smtClean="0"/>
              <a:t>May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769C-CEAF-C645-A703-3FEBDC8B8FFB}" type="datetime4">
              <a:rPr lang="en-US" smtClean="0"/>
              <a:t>May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47AD4D9-01EA-C04E-9439-74BED5BB026E}" type="datetime4">
              <a:rPr lang="en-US" smtClean="0"/>
              <a:t>May 7, 2015</a:t>
            </a:fld>
            <a:endParaRPr lang="en-US" dirty="0" err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2EBF8-7CF5-44B7-B2BF-E22DE4D0703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gif"/><Relationship Id="rId8" Type="http://schemas.openxmlformats.org/officeDocument/2006/relationships/image" Target="../media/image8.jpeg"/><Relationship Id="rId9" Type="http://schemas.openxmlformats.org/officeDocument/2006/relationships/image" Target="../media/image9.jpg"/><Relationship Id="rId10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25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26.emf"/><Relationship Id="rId15" Type="http://schemas.openxmlformats.org/officeDocument/2006/relationships/oleObject" Target="../embeddings/oleObject9.bin"/><Relationship Id="rId16" Type="http://schemas.openxmlformats.org/officeDocument/2006/relationships/image" Target="../media/image27.emf"/><Relationship Id="rId17" Type="http://schemas.openxmlformats.org/officeDocument/2006/relationships/oleObject" Target="../embeddings/oleObject10.bin"/><Relationship Id="rId18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5.bin"/><Relationship Id="rId8" Type="http://schemas.openxmlformats.org/officeDocument/2006/relationships/image" Target="../media/image23.e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14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15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16.bin"/><Relationship Id="rId18" Type="http://schemas.openxmlformats.org/officeDocument/2006/relationships/image" Target="../media/image3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11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5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19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0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2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3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5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6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5.emf"/><Relationship Id="rId6" Type="http://schemas.openxmlformats.org/officeDocument/2006/relationships/oleObject" Target="../embeddings/oleObject28.bin"/><Relationship Id="rId7" Type="http://schemas.openxmlformats.org/officeDocument/2006/relationships/image" Target="../media/image36.emf"/><Relationship Id="rId8" Type="http://schemas.openxmlformats.org/officeDocument/2006/relationships/oleObject" Target="../embeddings/oleObject29.bin"/><Relationship Id="rId9" Type="http://schemas.openxmlformats.org/officeDocument/2006/relationships/image" Target="../media/image37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33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34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35.bin"/><Relationship Id="rId18" Type="http://schemas.openxmlformats.org/officeDocument/2006/relationships/image" Target="../media/image3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30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8.bin"/><Relationship Id="rId12" Type="http://schemas.openxmlformats.org/officeDocument/2006/relationships/image" Target="../media/image31.emf"/><Relationship Id="rId13" Type="http://schemas.openxmlformats.org/officeDocument/2006/relationships/oleObject" Target="../embeddings/oleObject39.bin"/><Relationship Id="rId14" Type="http://schemas.openxmlformats.org/officeDocument/2006/relationships/image" Target="../media/image32.emf"/><Relationship Id="rId15" Type="http://schemas.openxmlformats.org/officeDocument/2006/relationships/oleObject" Target="../embeddings/oleObject40.bin"/><Relationship Id="rId16" Type="http://schemas.openxmlformats.org/officeDocument/2006/relationships/image" Target="../media/image33.emf"/><Relationship Id="rId17" Type="http://schemas.openxmlformats.org/officeDocument/2006/relationships/oleObject" Target="../embeddings/oleObject41.bin"/><Relationship Id="rId18" Type="http://schemas.openxmlformats.org/officeDocument/2006/relationships/image" Target="../media/image38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36.bin"/><Relationship Id="rId8" Type="http://schemas.openxmlformats.org/officeDocument/2006/relationships/image" Target="../media/image29.emf"/><Relationship Id="rId9" Type="http://schemas.openxmlformats.org/officeDocument/2006/relationships/oleObject" Target="../embeddings/oleObject37.bin"/><Relationship Id="rId10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4.bin"/><Relationship Id="rId12" Type="http://schemas.openxmlformats.org/officeDocument/2006/relationships/image" Target="../media/image3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42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3.bin"/><Relationship Id="rId10" Type="http://schemas.openxmlformats.org/officeDocument/2006/relationships/image" Target="../media/image3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emf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7.bin"/><Relationship Id="rId12" Type="http://schemas.openxmlformats.org/officeDocument/2006/relationships/image" Target="../media/image33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45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3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emf"/></Relationships>
</file>

<file path=ppt/slides/_rels/slide2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0.bin"/><Relationship Id="rId12" Type="http://schemas.openxmlformats.org/officeDocument/2006/relationships/image" Target="../media/image33.emf"/><Relationship Id="rId13" Type="http://schemas.openxmlformats.org/officeDocument/2006/relationships/oleObject" Target="../embeddings/oleObject51.bin"/><Relationship Id="rId14" Type="http://schemas.openxmlformats.org/officeDocument/2006/relationships/image" Target="../media/image38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48.bin"/><Relationship Id="rId8" Type="http://schemas.openxmlformats.org/officeDocument/2006/relationships/image" Target="../media/image30.emf"/><Relationship Id="rId9" Type="http://schemas.openxmlformats.org/officeDocument/2006/relationships/oleObject" Target="../embeddings/oleObject49.bin"/><Relationship Id="rId10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4.bin"/><Relationship Id="rId12" Type="http://schemas.openxmlformats.org/officeDocument/2006/relationships/image" Target="../media/image44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6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52.bin"/><Relationship Id="rId8" Type="http://schemas.openxmlformats.org/officeDocument/2006/relationships/image" Target="../media/image42.emf"/><Relationship Id="rId9" Type="http://schemas.openxmlformats.org/officeDocument/2006/relationships/oleObject" Target="../embeddings/oleObject53.bin"/><Relationship Id="rId10" Type="http://schemas.openxmlformats.org/officeDocument/2006/relationships/image" Target="../media/image4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7.bin"/><Relationship Id="rId12" Type="http://schemas.openxmlformats.org/officeDocument/2006/relationships/image" Target="../media/image44.emf"/><Relationship Id="rId13" Type="http://schemas.openxmlformats.org/officeDocument/2006/relationships/oleObject" Target="../embeddings/oleObject58.bin"/><Relationship Id="rId14" Type="http://schemas.openxmlformats.org/officeDocument/2006/relationships/image" Target="../media/image45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55.bin"/><Relationship Id="rId8" Type="http://schemas.openxmlformats.org/officeDocument/2006/relationships/image" Target="../media/image42.e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43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emf"/></Relationships>
</file>

<file path=ppt/slides/_rels/slide3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1.bin"/><Relationship Id="rId12" Type="http://schemas.openxmlformats.org/officeDocument/2006/relationships/image" Target="../media/image44.emf"/><Relationship Id="rId13" Type="http://schemas.openxmlformats.org/officeDocument/2006/relationships/oleObject" Target="../embeddings/oleObject62.bin"/><Relationship Id="rId14" Type="http://schemas.openxmlformats.org/officeDocument/2006/relationships/image" Target="../media/image47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59.bin"/><Relationship Id="rId8" Type="http://schemas.openxmlformats.org/officeDocument/2006/relationships/image" Target="../media/image42.emf"/><Relationship Id="rId9" Type="http://schemas.openxmlformats.org/officeDocument/2006/relationships/oleObject" Target="../embeddings/oleObject60.bin"/><Relationship Id="rId10" Type="http://schemas.openxmlformats.org/officeDocument/2006/relationships/image" Target="../media/image43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8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5.bin"/><Relationship Id="rId12" Type="http://schemas.openxmlformats.org/officeDocument/2006/relationships/image" Target="../media/image5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5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63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64.bin"/><Relationship Id="rId10" Type="http://schemas.openxmlformats.org/officeDocument/2006/relationships/image" Target="../media/image5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8.bin"/><Relationship Id="rId12" Type="http://schemas.openxmlformats.org/officeDocument/2006/relationships/image" Target="../media/image51.emf"/><Relationship Id="rId13" Type="http://schemas.openxmlformats.org/officeDocument/2006/relationships/oleObject" Target="../embeddings/oleObject69.bin"/><Relationship Id="rId14" Type="http://schemas.openxmlformats.org/officeDocument/2006/relationships/image" Target="../media/image52.emf"/><Relationship Id="rId15" Type="http://schemas.openxmlformats.org/officeDocument/2006/relationships/oleObject" Target="../embeddings/oleObject70.bin"/><Relationship Id="rId16" Type="http://schemas.openxmlformats.org/officeDocument/2006/relationships/image" Target="../media/image53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6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66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67.bin"/><Relationship Id="rId10" Type="http://schemas.openxmlformats.org/officeDocument/2006/relationships/image" Target="../media/image50.emf"/></Relationships>
</file>

<file path=ppt/slides/_rels/slide4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3.bin"/><Relationship Id="rId12" Type="http://schemas.openxmlformats.org/officeDocument/2006/relationships/image" Target="../media/image5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7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71.bin"/><Relationship Id="rId8" Type="http://schemas.openxmlformats.org/officeDocument/2006/relationships/image" Target="../media/image49.emf"/><Relationship Id="rId9" Type="http://schemas.openxmlformats.org/officeDocument/2006/relationships/oleObject" Target="../embeddings/oleObject72.bin"/><Relationship Id="rId10" Type="http://schemas.openxmlformats.org/officeDocument/2006/relationships/image" Target="../media/image5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piotr.mardziel.com" TargetMode="External"/><Relationship Id="rId4" Type="http://schemas.openxmlformats.org/officeDocument/2006/relationships/image" Target="../media/image3.jpe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7.gif"/><Relationship Id="rId8" Type="http://schemas.openxmlformats.org/officeDocument/2006/relationships/image" Target="../media/image8.jpeg"/><Relationship Id="rId9" Type="http://schemas.openxmlformats.org/officeDocument/2006/relationships/image" Target="../media/image9.jpg"/><Relationship Id="rId10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4" Type="http://schemas.openxmlformats.org/officeDocument/2006/relationships/image" Target="../media/image61.emf"/><Relationship Id="rId5" Type="http://schemas.openxmlformats.org/officeDocument/2006/relationships/oleObject" Target="../embeddings/oleObject75.bin"/><Relationship Id="rId6" Type="http://schemas.openxmlformats.org/officeDocument/2006/relationships/image" Target="../media/image62.emf"/><Relationship Id="rId7" Type="http://schemas.openxmlformats.org/officeDocument/2006/relationships/oleObject" Target="../embeddings/oleObject76.bin"/><Relationship Id="rId8" Type="http://schemas.openxmlformats.org/officeDocument/2006/relationships/image" Target="../media/image63.emf"/><Relationship Id="rId9" Type="http://schemas.openxmlformats.org/officeDocument/2006/relationships/oleObject" Target="../embeddings/oleObject77.bin"/><Relationship Id="rId10" Type="http://schemas.openxmlformats.org/officeDocument/2006/relationships/image" Target="../media/image64.e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4" Type="http://schemas.openxmlformats.org/officeDocument/2006/relationships/image" Target="../media/image61.e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gi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4.jpeg"/><Relationship Id="rId5" Type="http://schemas.openxmlformats.org/officeDocument/2006/relationships/image" Target="../media/image15.jp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.bin"/><Relationship Id="rId12" Type="http://schemas.openxmlformats.org/officeDocument/2006/relationships/image" Target="../media/image21.emf"/><Relationship Id="rId13" Type="http://schemas.openxmlformats.org/officeDocument/2006/relationships/oleObject" Target="../embeddings/oleObject4.bin"/><Relationship Id="rId14" Type="http://schemas.openxmlformats.org/officeDocument/2006/relationships/image" Target="../media/image2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image" Target="../media/image13.jpg"/><Relationship Id="rId5" Type="http://schemas.openxmlformats.org/officeDocument/2006/relationships/image" Target="../media/image14.jpeg"/><Relationship Id="rId6" Type="http://schemas.openxmlformats.org/officeDocument/2006/relationships/image" Target="../media/image15.jpg"/><Relationship Id="rId7" Type="http://schemas.openxmlformats.org/officeDocument/2006/relationships/oleObject" Target="../embeddings/oleObject1.bin"/><Relationship Id="rId8" Type="http://schemas.openxmlformats.org/officeDocument/2006/relationships/image" Target="../media/image19.emf"/><Relationship Id="rId9" Type="http://schemas.openxmlformats.org/officeDocument/2006/relationships/oleObject" Target="../embeddings/oleObject2.bin"/><Relationship Id="rId10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43200"/>
            <a:ext cx="9144000" cy="609600"/>
          </a:xfrm>
        </p:spPr>
        <p:txBody>
          <a:bodyPr/>
          <a:lstStyle/>
          <a:p>
            <a:pPr algn="ctr"/>
            <a:r>
              <a:rPr lang="en-US" sz="2800" dirty="0" smtClean="0"/>
              <a:t>Models and Games for </a:t>
            </a:r>
            <a:r>
              <a:rPr lang="en-US" sz="2800" b="1" dirty="0" smtClean="0"/>
              <a:t>Quantifying</a:t>
            </a:r>
            <a:r>
              <a:rPr lang="en-US" sz="2800" dirty="0" smtClean="0"/>
              <a:t> </a:t>
            </a:r>
            <a:r>
              <a:rPr lang="en-US" sz="2800" b="1" dirty="0" smtClean="0"/>
              <a:t>Vulnerability</a:t>
            </a:r>
            <a:r>
              <a:rPr lang="en-US" sz="2800" dirty="0" smtClean="0"/>
              <a:t> of Secret Information</a:t>
            </a:r>
            <a:endParaRPr lang="en-US" sz="2800" dirty="0">
              <a:latin typeface="cmmi1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696200" cy="11430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</a:rPr>
              <a:t>Piotr (Peter) Mardziel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University of Maryland, College Park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6" name="Picture 5" descr="plum_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742493"/>
            <a:ext cx="2895600" cy="177210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686867" y="4921561"/>
            <a:ext cx="896015" cy="1554470"/>
            <a:chOff x="516477" y="3830161"/>
            <a:chExt cx="896015" cy="1554470"/>
          </a:xfrm>
        </p:grpSpPr>
        <p:pic>
          <p:nvPicPr>
            <p:cNvPr id="7" name="Picture 6" descr="stephen_magill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77" y="3830161"/>
              <a:ext cx="896015" cy="103937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6477" y="4876800"/>
              <a:ext cx="896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Stephen Magill</a:t>
              </a:r>
            </a:p>
            <a:p>
              <a:pPr algn="ctr"/>
              <a:r>
                <a:rPr lang="en-US" sz="900" dirty="0" smtClean="0"/>
                <a:t>Galois</a:t>
              </a:r>
              <a:endParaRPr lang="en-US" sz="9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51637" y="4923301"/>
            <a:ext cx="890660" cy="1552730"/>
            <a:chOff x="1616178" y="3831901"/>
            <a:chExt cx="890660" cy="1552730"/>
          </a:xfrm>
        </p:grpSpPr>
        <p:pic>
          <p:nvPicPr>
            <p:cNvPr id="8" name="Picture 7" descr="mike201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811052" y="4922579"/>
            <a:ext cx="1019299" cy="1553452"/>
            <a:chOff x="2565610" y="3831179"/>
            <a:chExt cx="1019299" cy="1553452"/>
          </a:xfrm>
        </p:grpSpPr>
        <p:sp>
          <p:nvSpPr>
            <p:cNvPr id="11" name="TextBox 10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12" name="Picture 11" descr="mudhakar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3999106" y="4922579"/>
            <a:ext cx="855806" cy="1544449"/>
            <a:chOff x="3783342" y="3831179"/>
            <a:chExt cx="855806" cy="1544449"/>
          </a:xfrm>
        </p:grpSpPr>
        <p:pic>
          <p:nvPicPr>
            <p:cNvPr id="14" name="Picture 13" descr="jonathankatz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3343" y="3831179"/>
              <a:ext cx="855805" cy="103734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783342" y="4867797"/>
              <a:ext cx="85580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Jonathan Katz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23667" y="4921560"/>
            <a:ext cx="831502" cy="1558767"/>
            <a:chOff x="4758447" y="3830160"/>
            <a:chExt cx="831502" cy="1558767"/>
          </a:xfrm>
        </p:grpSpPr>
        <p:sp>
          <p:nvSpPr>
            <p:cNvPr id="16" name="TextBox 15"/>
            <p:cNvSpPr txBox="1"/>
            <p:nvPr/>
          </p:nvSpPr>
          <p:spPr>
            <a:xfrm>
              <a:off x="4758447" y="4881096"/>
              <a:ext cx="8315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Mário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Alvim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UFMG, Brazil</a:t>
              </a:r>
              <a:endParaRPr lang="en-US" sz="900" dirty="0"/>
            </a:p>
          </p:txBody>
        </p:sp>
        <p:pic>
          <p:nvPicPr>
            <p:cNvPr id="17" name="Picture 16" descr="mario-alvi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447" y="3830160"/>
              <a:ext cx="831502" cy="1039378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6023924" y="4920427"/>
            <a:ext cx="694430" cy="1555604"/>
            <a:chOff x="5786682" y="3829027"/>
            <a:chExt cx="694430" cy="1555604"/>
          </a:xfrm>
        </p:grpSpPr>
        <p:pic>
          <p:nvPicPr>
            <p:cNvPr id="18" name="Picture 17" descr="michael_clarkson.jp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682" y="3829027"/>
              <a:ext cx="694430" cy="104164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786682" y="4876800"/>
              <a:ext cx="694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Clarkson</a:t>
              </a:r>
            </a:p>
            <a:p>
              <a:pPr algn="ctr"/>
              <a:r>
                <a:rPr lang="en-US" sz="900" dirty="0" smtClean="0"/>
                <a:t>Cornell</a:t>
              </a:r>
              <a:endParaRPr lang="en-US" sz="9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887109" y="4923302"/>
            <a:ext cx="828717" cy="1553698"/>
            <a:chOff x="6634344" y="3831902"/>
            <a:chExt cx="828717" cy="1553698"/>
          </a:xfrm>
        </p:grpSpPr>
        <p:sp>
          <p:nvSpPr>
            <p:cNvPr id="21" name="TextBox 20"/>
            <p:cNvSpPr txBox="1"/>
            <p:nvPr/>
          </p:nvSpPr>
          <p:spPr>
            <a:xfrm>
              <a:off x="6634344" y="4877769"/>
              <a:ext cx="82871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Arman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Khouzani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Queen Mary</a:t>
              </a:r>
              <a:endParaRPr lang="en-US" sz="900" dirty="0"/>
            </a:p>
          </p:txBody>
        </p:sp>
        <p:pic>
          <p:nvPicPr>
            <p:cNvPr id="24" name="Picture 23" descr="khouzani001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345" y="3831902"/>
              <a:ext cx="828716" cy="1035895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7884580" y="4914299"/>
            <a:ext cx="726020" cy="1520213"/>
            <a:chOff x="7714190" y="3822899"/>
            <a:chExt cx="726020" cy="1520213"/>
          </a:xfrm>
        </p:grpSpPr>
        <p:sp>
          <p:nvSpPr>
            <p:cNvPr id="23" name="TextBox 22"/>
            <p:cNvSpPr txBox="1"/>
            <p:nvPr/>
          </p:nvSpPr>
          <p:spPr>
            <a:xfrm>
              <a:off x="7714190" y="4881447"/>
              <a:ext cx="726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Carlos Cid</a:t>
              </a:r>
            </a:p>
            <a:p>
              <a:pPr algn="ctr"/>
              <a:r>
                <a:rPr lang="en-US" sz="800" dirty="0" smtClean="0"/>
                <a:t>Royal Holloway</a:t>
              </a:r>
              <a:endParaRPr lang="en-US" sz="800" dirty="0"/>
            </a:p>
          </p:txBody>
        </p:sp>
        <p:pic>
          <p:nvPicPr>
            <p:cNvPr id="25" name="Picture 24" descr="carlos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90" y="3822899"/>
              <a:ext cx="726020" cy="1053901"/>
            </a:xfrm>
            <a:prstGeom prst="rect">
              <a:avLst/>
            </a:prstGeom>
          </p:spPr>
        </p:pic>
      </p:grpSp>
      <p:pic>
        <p:nvPicPr>
          <p:cNvPr id="35" name="Picture 34" descr="umd_logo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915887"/>
            <a:ext cx="1447800" cy="1425319"/>
          </a:xfrm>
          <a:prstGeom prst="rect">
            <a:avLst/>
          </a:prstGeom>
        </p:spPr>
      </p:pic>
      <p:pic>
        <p:nvPicPr>
          <p:cNvPr id="5" name="Picture 4" descr="mc2-logo-jpeg.jp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38201"/>
            <a:ext cx="2913851" cy="16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7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Probabilistic</a:t>
            </a:r>
            <a:r>
              <a:rPr lang="en-US" dirty="0" smtClean="0"/>
              <a:t> Formalism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4436385" y="385393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7385" y="3669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2192866"/>
            <a:ext cx="19391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16200000" flipV="1">
            <a:off x="3890821" y="2586182"/>
            <a:ext cx="1002268" cy="1163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34544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3656099" y="2192867"/>
            <a:ext cx="2646001" cy="5926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1295400" y="1397000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top_secret_file_0515-0911-0222-3450_SMU.jpg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473200"/>
            <a:ext cx="457200" cy="457200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948057"/>
              </p:ext>
            </p:extLst>
          </p:nvPr>
        </p:nvGraphicFramePr>
        <p:xfrm>
          <a:off x="4835525" y="1487488"/>
          <a:ext cx="27082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" name="Equation" r:id="rId7" imgW="1714500" imgH="190500" progId="Equation.3">
                  <p:embed/>
                </p:oleObj>
              </mc:Choice>
              <mc:Fallback>
                <p:oleObj name="Equation" r:id="rId7" imgW="1714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5525" y="1487488"/>
                        <a:ext cx="270827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933977"/>
              </p:ext>
            </p:extLst>
          </p:nvPr>
        </p:nvGraphicFramePr>
        <p:xfrm>
          <a:off x="5621337" y="4214813"/>
          <a:ext cx="14652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0" name="Equation" r:id="rId9" imgW="927100" imgH="177800" progId="Equation.3">
                  <p:embed/>
                </p:oleObj>
              </mc:Choice>
              <mc:Fallback>
                <p:oleObj name="Equation" r:id="rId9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1337" y="4214813"/>
                        <a:ext cx="14652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601237"/>
              </p:ext>
            </p:extLst>
          </p:nvPr>
        </p:nvGraphicFramePr>
        <p:xfrm>
          <a:off x="2470150" y="4800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1" name="Equation" r:id="rId11" imgW="1079500" imgH="190500" progId="Equation.3">
                  <p:embed/>
                </p:oleObj>
              </mc:Choice>
              <mc:Fallback>
                <p:oleObj name="Equation" r:id="rId11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0150" y="4800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727329"/>
              </p:ext>
            </p:extLst>
          </p:nvPr>
        </p:nvGraphicFramePr>
        <p:xfrm>
          <a:off x="609600" y="1544637"/>
          <a:ext cx="66357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2" name="Equation" r:id="rId13" imgW="419100" imgH="177800" progId="Equation.3">
                  <p:embed/>
                </p:oleObj>
              </mc:Choice>
              <mc:Fallback>
                <p:oleObj name="Equation" r:id="rId13" imgW="419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" y="1544637"/>
                        <a:ext cx="663575" cy="284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437469"/>
              </p:ext>
            </p:extLst>
          </p:nvPr>
        </p:nvGraphicFramePr>
        <p:xfrm>
          <a:off x="2819400" y="1295400"/>
          <a:ext cx="723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3" name="Equation" r:id="rId15" imgW="457200" imgH="190500" progId="Equation.3">
                  <p:embed/>
                </p:oleObj>
              </mc:Choice>
              <mc:Fallback>
                <p:oleObj name="Equation" r:id="rId15" imgW="4572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19400" y="1295400"/>
                        <a:ext cx="723900" cy="303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13926"/>
              </p:ext>
            </p:extLst>
          </p:nvPr>
        </p:nvGraphicFramePr>
        <p:xfrm>
          <a:off x="4211638" y="5638800"/>
          <a:ext cx="377031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4" name="Equation" r:id="rId17" imgW="2387600" imgH="482600" progId="Equation.3">
                  <p:embed/>
                </p:oleObj>
              </mc:Choice>
              <mc:Fallback>
                <p:oleObj name="Equation" r:id="rId17" imgW="23876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11638" y="5638800"/>
                        <a:ext cx="3770312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3059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Iteration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55628"/>
              </p:ext>
            </p:extLst>
          </p:nvPr>
        </p:nvGraphicFramePr>
        <p:xfrm>
          <a:off x="2514599" y="2098675"/>
          <a:ext cx="2286001" cy="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" name="Equation" r:id="rId7" imgW="1917700" imgH="215900" progId="Equation.3">
                  <p:embed/>
                </p:oleObj>
              </mc:Choice>
              <mc:Fallback>
                <p:oleObj name="Equation" r:id="rId7" imgW="191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599" y="2098675"/>
                        <a:ext cx="2286001" cy="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335833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" name="Equation" r:id="rId9" imgW="469900" imgH="215900" progId="Equation.3">
                  <p:embed/>
                </p:oleObj>
              </mc:Choice>
              <mc:Fallback>
                <p:oleObj name="Equation" r:id="rId9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09411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" name="Equation" r:id="rId11" imgW="457200" imgH="203200" progId="Equation.3">
                  <p:embed/>
                </p:oleObj>
              </mc:Choice>
              <mc:Fallback>
                <p:oleObj name="Equation" r:id="rId11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77933"/>
              </p:ext>
            </p:extLst>
          </p:nvPr>
        </p:nvGraphicFramePr>
        <p:xfrm>
          <a:off x="5621337" y="2098675"/>
          <a:ext cx="2402682" cy="24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5" name="Equation" r:id="rId13" imgW="1981200" imgH="203200" progId="Equation.3">
                  <p:embed/>
                </p:oleObj>
              </mc:Choice>
              <mc:Fallback>
                <p:oleObj name="Equation" r:id="rId13" imgW="198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337" y="2098675"/>
                        <a:ext cx="2402682" cy="24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723779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" name="Equation" r:id="rId15" imgW="469900" imgH="203200" progId="Equation.3">
                  <p:embed/>
                </p:oleObj>
              </mc:Choice>
              <mc:Fallback>
                <p:oleObj name="Equation" r:id="rId1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006625"/>
              </p:ext>
            </p:extLst>
          </p:nvPr>
        </p:nvGraphicFramePr>
        <p:xfrm>
          <a:off x="3429000" y="5657850"/>
          <a:ext cx="5353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7" name="Equation" r:id="rId17" imgW="3390900" imgH="520700" progId="Equation.3">
                  <p:embed/>
                </p:oleObj>
              </mc:Choice>
              <mc:Fallback>
                <p:oleObj name="Equation" r:id="rId17" imgW="3390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5657850"/>
                        <a:ext cx="535305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Straight Arrow Connector 77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32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/>
              <a:t>Channels as programs</a:t>
            </a:r>
            <a:endParaRPr lang="en-US" dirty="0"/>
          </a:p>
          <a:p>
            <a:pPr lvl="1"/>
            <a:r>
              <a:rPr lang="en-US" dirty="0" smtClean="0"/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</a:t>
            </a:r>
            <a:r>
              <a:rPr lang="en-US" dirty="0" smtClean="0">
                <a:sym typeface="Wingdings"/>
              </a:rPr>
              <a:t>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/>
              <a:t>i</a:t>
            </a:r>
            <a:r>
              <a:rPr lang="en-US" sz="1600" dirty="0" err="1" smtClean="0"/>
              <a:t>nt</a:t>
            </a:r>
            <a:r>
              <a:rPr lang="en-US" sz="1600" dirty="0" smtClean="0"/>
              <a:t> main ( … ) {</a:t>
            </a:r>
          </a:p>
          <a:p>
            <a:r>
              <a:rPr lang="en-US" sz="1600" dirty="0" smtClean="0"/>
              <a:t>…</a:t>
            </a:r>
          </a:p>
          <a:p>
            <a:r>
              <a:rPr lang="en-US" sz="1600" dirty="0" smtClean="0"/>
              <a:t>rand() …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426343"/>
              </p:ext>
            </p:extLst>
          </p:nvPr>
        </p:nvGraphicFramePr>
        <p:xfrm>
          <a:off x="3779837" y="39624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39624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32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Program P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99508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16670"/>
              </p:ext>
            </p:extLst>
          </p:nvPr>
        </p:nvGraphicFramePr>
        <p:xfrm>
          <a:off x="3919538" y="4059238"/>
          <a:ext cx="14303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6" imgW="901700" imgH="165100" progId="Equation.3">
                  <p:embed/>
                </p:oleObj>
              </mc:Choice>
              <mc:Fallback>
                <p:oleObj name="Equation" r:id="rId6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9538" y="4059238"/>
                        <a:ext cx="143033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168882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8" imgW="749300" imgH="190500" progId="Equation.3">
                  <p:embed/>
                </p:oleObj>
              </mc:Choice>
              <mc:Fallback>
                <p:oleObj name="Equation" r:id="rId8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82746" y="489533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919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program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669418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34649"/>
              </p:ext>
            </p:extLst>
          </p:nvPr>
        </p:nvGraphicFramePr>
        <p:xfrm>
          <a:off x="3919538" y="4059238"/>
          <a:ext cx="14303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Equation" r:id="rId6" imgW="901700" imgH="165100" progId="Equation.3">
                  <p:embed/>
                </p:oleObj>
              </mc:Choice>
              <mc:Fallback>
                <p:oleObj name="Equation" r:id="rId6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9538" y="4059238"/>
                        <a:ext cx="143033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432712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8" imgW="749300" imgH="190500" progId="Equation.3">
                  <p:embed/>
                </p:oleObj>
              </mc:Choice>
              <mc:Fallback>
                <p:oleObj name="Equation" r:id="rId8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2746" y="489533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8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program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227604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6806"/>
              </p:ext>
            </p:extLst>
          </p:nvPr>
        </p:nvGraphicFramePr>
        <p:xfrm>
          <a:off x="3919538" y="4059238"/>
          <a:ext cx="14303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6" name="Equation" r:id="rId6" imgW="901700" imgH="165100" progId="Equation.3">
                  <p:embed/>
                </p:oleObj>
              </mc:Choice>
              <mc:Fallback>
                <p:oleObj name="Equation" r:id="rId6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9538" y="4059238"/>
                        <a:ext cx="143033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096411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Equation" r:id="rId8" imgW="749300" imgH="190500" progId="Equation.3">
                  <p:embed/>
                </p:oleObj>
              </mc:Choice>
              <mc:Fallback>
                <p:oleObj name="Equation" r:id="rId8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2746" y="4895334"/>
            <a:ext cx="11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inference</a:t>
            </a:r>
            <a:endParaRPr lang="en-US" dirty="0"/>
          </a:p>
        </p:txBody>
      </p:sp>
      <p:sp>
        <p:nvSpPr>
          <p:cNvPr id="3" name="Multiply 2"/>
          <p:cNvSpPr/>
          <p:nvPr/>
        </p:nvSpPr>
        <p:spPr>
          <a:xfrm>
            <a:off x="5765800" y="2623066"/>
            <a:ext cx="1295400" cy="1219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Multiply 17"/>
          <p:cNvSpPr/>
          <p:nvPr/>
        </p:nvSpPr>
        <p:spPr>
          <a:xfrm>
            <a:off x="5748867" y="3886200"/>
            <a:ext cx="1295400" cy="1219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Multiply 18"/>
          <p:cNvSpPr/>
          <p:nvPr/>
        </p:nvSpPr>
        <p:spPr>
          <a:xfrm>
            <a:off x="5765800" y="5096933"/>
            <a:ext cx="1295400" cy="1219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1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“PL”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2743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program</a:t>
            </a:r>
            <a:endParaRPr lang="en-US" sz="1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133600" y="3048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33600" y="3581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791200" y="3264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81797" y="33983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1797" y="28633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8982" y="30480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554848"/>
              </p:ext>
            </p:extLst>
          </p:nvPr>
        </p:nvGraphicFramePr>
        <p:xfrm>
          <a:off x="3779837" y="4419600"/>
          <a:ext cx="170656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9" name="Equation" r:id="rId4" imgW="1079500" imgH="190500" progId="Equation.3">
                  <p:embed/>
                </p:oleObj>
              </mc:Choice>
              <mc:Fallback>
                <p:oleObj name="Equation" r:id="rId4" imgW="10795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79837" y="4419600"/>
                        <a:ext cx="1706563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040211"/>
              </p:ext>
            </p:extLst>
          </p:nvPr>
        </p:nvGraphicFramePr>
        <p:xfrm>
          <a:off x="3919538" y="4059238"/>
          <a:ext cx="1430337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0" name="Equation" r:id="rId6" imgW="901700" imgH="165100" progId="Equation.3">
                  <p:embed/>
                </p:oleObj>
              </mc:Choice>
              <mc:Fallback>
                <p:oleObj name="Equation" r:id="rId6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9538" y="4059238"/>
                        <a:ext cx="1430337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879412"/>
              </p:ext>
            </p:extLst>
          </p:nvPr>
        </p:nvGraphicFramePr>
        <p:xfrm>
          <a:off x="4040188" y="5487987"/>
          <a:ext cx="1184275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1" name="Equation" r:id="rId8" imgW="749300" imgH="190500" progId="Equation.3">
                  <p:embed/>
                </p:oleObj>
              </mc:Choice>
              <mc:Fallback>
                <p:oleObj name="Equation" r:id="rId8" imgW="749300" imgH="190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0188" y="5487987"/>
                        <a:ext cx="1184275" cy="303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4648200" y="48006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82746" y="4895334"/>
            <a:ext cx="250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approximate inference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5943600"/>
            <a:ext cx="37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ver-approximation of vulnerability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48200" y="5867400"/>
            <a:ext cx="0" cy="60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87556" y="6400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22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b="1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89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9568" y="4114800"/>
            <a:ext cx="1314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Secret</a:t>
            </a:r>
          </a:p>
          <a:p>
            <a:pPr algn="r"/>
            <a:r>
              <a:rPr lang="en-US" dirty="0" smtClean="0"/>
              <a:t>/ high input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9625" y="3505200"/>
            <a:ext cx="1223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Control</a:t>
            </a:r>
          </a:p>
          <a:p>
            <a:pPr algn="r"/>
            <a:r>
              <a:rPr lang="en-US" dirty="0" smtClean="0"/>
              <a:t>/ low input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733800"/>
            <a:ext cx="142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bservation</a:t>
            </a:r>
          </a:p>
          <a:p>
            <a:r>
              <a:rPr lang="en-US" dirty="0" smtClean="0"/>
              <a:t> / low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05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Adaptive adversary choice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638936"/>
              </p:ext>
            </p:extLst>
          </p:nvPr>
        </p:nvGraphicFramePr>
        <p:xfrm>
          <a:off x="2514599" y="2098675"/>
          <a:ext cx="2286001" cy="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5" name="Equation" r:id="rId7" imgW="1917700" imgH="215900" progId="Equation.3">
                  <p:embed/>
                </p:oleObj>
              </mc:Choice>
              <mc:Fallback>
                <p:oleObj name="Equation" r:id="rId7" imgW="191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599" y="2098675"/>
                        <a:ext cx="2286001" cy="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235277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6" name="Equation" r:id="rId9" imgW="469900" imgH="215900" progId="Equation.3">
                  <p:embed/>
                </p:oleObj>
              </mc:Choice>
              <mc:Fallback>
                <p:oleObj name="Equation" r:id="rId9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148708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7" name="Equation" r:id="rId11" imgW="457200" imgH="203200" progId="Equation.3">
                  <p:embed/>
                </p:oleObj>
              </mc:Choice>
              <mc:Fallback>
                <p:oleObj name="Equation" r:id="rId11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7743"/>
              </p:ext>
            </p:extLst>
          </p:nvPr>
        </p:nvGraphicFramePr>
        <p:xfrm>
          <a:off x="5621337" y="2098675"/>
          <a:ext cx="2402682" cy="24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8" name="Equation" r:id="rId13" imgW="1981200" imgH="203200" progId="Equation.3">
                  <p:embed/>
                </p:oleObj>
              </mc:Choice>
              <mc:Fallback>
                <p:oleObj name="Equation" r:id="rId13" imgW="198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337" y="2098675"/>
                        <a:ext cx="2402682" cy="24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387482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9" name="Equation" r:id="rId15" imgW="469900" imgH="203200" progId="Equation.3">
                  <p:embed/>
                </p:oleObj>
              </mc:Choice>
              <mc:Fallback>
                <p:oleObj name="Equation" r:id="rId1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230029"/>
              </p:ext>
            </p:extLst>
          </p:nvPr>
        </p:nvGraphicFramePr>
        <p:xfrm>
          <a:off x="3429000" y="5657850"/>
          <a:ext cx="53530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10" name="Equation" r:id="rId17" imgW="3390900" imgH="520700" progId="Equation.3">
                  <p:embed/>
                </p:oleObj>
              </mc:Choice>
              <mc:Fallback>
                <p:oleObj name="Equation" r:id="rId17" imgW="33909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29000" y="5657850"/>
                        <a:ext cx="535305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Backward inference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51437"/>
              </p:ext>
            </p:extLst>
          </p:nvPr>
        </p:nvGraphicFramePr>
        <p:xfrm>
          <a:off x="2514599" y="2098675"/>
          <a:ext cx="2286001" cy="25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7" name="Equation" r:id="rId7" imgW="1917700" imgH="215900" progId="Equation.3">
                  <p:embed/>
                </p:oleObj>
              </mc:Choice>
              <mc:Fallback>
                <p:oleObj name="Equation" r:id="rId7" imgW="19177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599" y="2098675"/>
                        <a:ext cx="2286001" cy="256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409524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8" name="Equation" r:id="rId9" imgW="469900" imgH="215900" progId="Equation.3">
                  <p:embed/>
                </p:oleObj>
              </mc:Choice>
              <mc:Fallback>
                <p:oleObj name="Equation" r:id="rId9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72439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9" name="Equation" r:id="rId11" imgW="457200" imgH="203200" progId="Equation.3">
                  <p:embed/>
                </p:oleObj>
              </mc:Choice>
              <mc:Fallback>
                <p:oleObj name="Equation" r:id="rId11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945911"/>
              </p:ext>
            </p:extLst>
          </p:nvPr>
        </p:nvGraphicFramePr>
        <p:xfrm>
          <a:off x="5621337" y="2098675"/>
          <a:ext cx="2402682" cy="246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0" name="Equation" r:id="rId13" imgW="1981200" imgH="203200" progId="Equation.3">
                  <p:embed/>
                </p:oleObj>
              </mc:Choice>
              <mc:Fallback>
                <p:oleObj name="Equation" r:id="rId13" imgW="198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21337" y="2098675"/>
                        <a:ext cx="2402682" cy="246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586704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1" name="Equation" r:id="rId15" imgW="469900" imgH="203200" progId="Equation.3">
                  <p:embed/>
                </p:oleObj>
              </mc:Choice>
              <mc:Fallback>
                <p:oleObj name="Equation" r:id="rId15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325036"/>
              </p:ext>
            </p:extLst>
          </p:nvPr>
        </p:nvGraphicFramePr>
        <p:xfrm>
          <a:off x="3951288" y="5610225"/>
          <a:ext cx="4291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2" name="Equation" r:id="rId17" imgW="2717800" imgH="520700" progId="Equation.3">
                  <p:embed/>
                </p:oleObj>
              </mc:Choice>
              <mc:Fallback>
                <p:oleObj name="Equation" r:id="rId17" imgW="27178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51288" y="5610225"/>
                        <a:ext cx="4291012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915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Adaptive power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13667" y="31242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// binary search</a:t>
            </a:r>
          </a:p>
          <a:p>
            <a:r>
              <a:rPr lang="en-US" sz="1400" dirty="0" smtClean="0"/>
              <a:t>BS(</a:t>
            </a:r>
            <a:r>
              <a:rPr lang="en-US" sz="1400" dirty="0" err="1" smtClean="0"/>
              <a:t>h,l</a:t>
            </a:r>
            <a:r>
              <a:rPr lang="en-US" sz="1400" dirty="0" smtClean="0"/>
              <a:t>):= h &lt;= l</a:t>
            </a:r>
            <a:endParaRPr lang="en-US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142067" y="34290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142067" y="39624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799667" y="36459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7197449" y="34290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3522134" y="15240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smtClean="0"/>
              <a:t>// bit select</a:t>
            </a:r>
          </a:p>
          <a:p>
            <a:r>
              <a:rPr lang="en-US" sz="1400" dirty="0" smtClean="0"/>
              <a:t>BS(</a:t>
            </a:r>
            <a:r>
              <a:rPr lang="en-US" sz="1400" dirty="0" err="1" smtClean="0"/>
              <a:t>h,l</a:t>
            </a:r>
            <a:r>
              <a:rPr lang="en-US" sz="1400" dirty="0" smtClean="0"/>
              <a:t>):= h &amp; (0x1 &lt;&lt; l)</a:t>
            </a:r>
            <a:endParaRPr lang="en-US" sz="1400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2150534" y="18288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150534" y="2362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808134" y="20457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820556" y="21791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820556" y="16441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7205916" y="18288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3" name="Picture 2" descr="fig_adapt_low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419600"/>
            <a:ext cx="5120640" cy="2133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676400" y="4419600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208866" y="6324600"/>
            <a:ext cx="311573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1752600" y="37454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752600" y="3210467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50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b="1" dirty="0"/>
              <a:t>Time-varying </a:t>
            </a:r>
            <a:r>
              <a:rPr lang="en-US" b="1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Entropy: </a:t>
            </a:r>
            <a:r>
              <a:rPr lang="en-US" u="sng" dirty="0" smtClean="0"/>
              <a:t>non-renewable</a:t>
            </a:r>
            <a:r>
              <a:rPr lang="en-US" dirty="0" smtClean="0"/>
              <a:t>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7107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77068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0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198077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1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640678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84" name="Elbow Connector 83"/>
          <p:cNvCxnSpPr/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87" name="Elbow Connector 86"/>
          <p:cNvCxnSpPr/>
          <p:nvPr/>
        </p:nvCxnSpPr>
        <p:spPr>
          <a:xfrm flipV="1">
            <a:off x="838200" y="4719584"/>
            <a:ext cx="1981200" cy="7668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68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Entropy: non-renewable resource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 descr="fig_adapt_wa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766560" cy="2819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Rectangle 43"/>
          <p:cNvSpPr/>
          <p:nvPr/>
        </p:nvSpPr>
        <p:spPr>
          <a:xfrm>
            <a:off x="762000" y="2607733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4953000"/>
            <a:ext cx="4876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8400" y="2607733"/>
            <a:ext cx="18288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2743201"/>
            <a:ext cx="4038600" cy="1752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15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Evolving secrets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5" name="Elbow Connector 44"/>
          <p:cNvCxnSpPr>
            <a:endCxn id="55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H="1" flipV="1">
            <a:off x="6324601" y="4583668"/>
            <a:ext cx="13951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640517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5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381710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6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692071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070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Entropy: renewable resource?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" name="Picture 2" descr="fig_adapt_wa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766560" cy="2819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Rectangle 43"/>
          <p:cNvSpPr/>
          <p:nvPr/>
        </p:nvSpPr>
        <p:spPr>
          <a:xfrm>
            <a:off x="762000" y="2607733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86000" y="4953000"/>
            <a:ext cx="48768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438400" y="2607733"/>
            <a:ext cx="1828800" cy="44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505200" y="2667001"/>
            <a:ext cx="40386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2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09093"/>
              </p:ext>
            </p:extLst>
          </p:nvPr>
        </p:nvGraphicFramePr>
        <p:xfrm>
          <a:off x="603250" y="173778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778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460323"/>
              </p:ext>
            </p:extLst>
          </p:nvPr>
        </p:nvGraphicFramePr>
        <p:xfrm>
          <a:off x="2742977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2977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405843"/>
              </p:ext>
            </p:extLst>
          </p:nvPr>
        </p:nvGraphicFramePr>
        <p:xfrm>
          <a:off x="5917815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5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7815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774341"/>
              </p:ext>
            </p:extLst>
          </p:nvPr>
        </p:nvGraphicFramePr>
        <p:xfrm>
          <a:off x="4242209" y="5838825"/>
          <a:ext cx="42910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6" name="Equation" r:id="rId13" imgW="2717800" imgH="520700" progId="Equation.3">
                  <p:embed/>
                </p:oleObj>
              </mc:Choice>
              <mc:Fallback>
                <p:oleObj name="Equation" r:id="rId13" imgW="2717800" imgH="520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42209" y="5838825"/>
                        <a:ext cx="4291012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onut 2"/>
          <p:cNvSpPr/>
          <p:nvPr/>
        </p:nvSpPr>
        <p:spPr>
          <a:xfrm>
            <a:off x="5029200" y="2661708"/>
            <a:ext cx="3048000" cy="3053292"/>
          </a:xfrm>
          <a:prstGeom prst="donut">
            <a:avLst>
              <a:gd name="adj" fmla="val 222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Donut 47"/>
          <p:cNvSpPr/>
          <p:nvPr/>
        </p:nvSpPr>
        <p:spPr>
          <a:xfrm>
            <a:off x="6303048" y="5867400"/>
            <a:ext cx="1647474" cy="762000"/>
          </a:xfrm>
          <a:prstGeom prst="donut">
            <a:avLst>
              <a:gd name="adj" fmla="val 7770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7" name="Elbow Connector 66"/>
          <p:cNvCxnSpPr>
            <a:endCxn id="74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8302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exploitation power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3" name="Picture 2" descr="fig_adapt_wait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447800"/>
            <a:ext cx="6766560" cy="28194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4" name="Rectangle 43"/>
          <p:cNvSpPr/>
          <p:nvPr/>
        </p:nvSpPr>
        <p:spPr>
          <a:xfrm>
            <a:off x="853440" y="1693333"/>
            <a:ext cx="6096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362200" y="4038600"/>
            <a:ext cx="4876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33" y="4588933"/>
            <a:ext cx="46482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4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1797" y="42365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1797" y="3701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8862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505200" y="3886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505200" y="4419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3"/>
          </p:cNvCxnSpPr>
          <p:nvPr/>
        </p:nvCxnSpPr>
        <p:spPr>
          <a:xfrm flipV="1">
            <a:off x="4724400" y="4152900"/>
            <a:ext cx="10668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72000" y="3886200"/>
            <a:ext cx="12192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1678" y="4267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 in </a:t>
            </a:r>
            <a:r>
              <a:rPr lang="en-US" dirty="0" err="1" smtClean="0"/>
              <a:t>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1647"/>
              </p:ext>
            </p:extLst>
          </p:nvPr>
        </p:nvGraphicFramePr>
        <p:xfrm>
          <a:off x="476250" y="173831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3" name="Equation" r:id="rId7" imgW="723900" imgH="215900" progId="Equation.3">
                  <p:embed/>
                </p:oleObj>
              </mc:Choice>
              <mc:Fallback>
                <p:oleObj name="Equation" r:id="rId7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1738313"/>
                        <a:ext cx="723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270227"/>
              </p:ext>
            </p:extLst>
          </p:nvPr>
        </p:nvGraphicFramePr>
        <p:xfrm>
          <a:off x="2616200" y="1625600"/>
          <a:ext cx="711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Equation" r:id="rId9" imgW="711200" imgH="203200" progId="Equation.3">
                  <p:embed/>
                </p:oleObj>
              </mc:Choice>
              <mc:Fallback>
                <p:oleObj name="Equation" r:id="rId9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1625600"/>
                        <a:ext cx="711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49661"/>
              </p:ext>
            </p:extLst>
          </p:nvPr>
        </p:nvGraphicFramePr>
        <p:xfrm>
          <a:off x="5791200" y="1573213"/>
          <a:ext cx="723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5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573213"/>
                        <a:ext cx="723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48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60375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H vs. Entropy of </a:t>
            </a:r>
            <a:r>
              <a:rPr lang="en-US" dirty="0" err="1" smtClean="0"/>
              <a:t>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28800" y="2971800"/>
            <a:ext cx="1454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password42</a:t>
            </a:r>
          </a:p>
          <a:p>
            <a:r>
              <a:rPr lang="en-US" dirty="0"/>
              <a:t>p</a:t>
            </a:r>
            <a:r>
              <a:rPr lang="en-US" dirty="0" smtClean="0"/>
              <a:t>assword42</a:t>
            </a:r>
          </a:p>
          <a:p>
            <a:r>
              <a:rPr lang="en-US" dirty="0" smtClean="0"/>
              <a:t>password42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012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of H vs. Entropy of </a:t>
            </a:r>
            <a:r>
              <a:rPr lang="en-US" dirty="0" err="1" smtClean="0"/>
              <a:t>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0" y="2914597"/>
            <a:ext cx="1429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password42</a:t>
            </a:r>
          </a:p>
          <a:p>
            <a:r>
              <a:rPr lang="en-US" dirty="0"/>
              <a:t>p</a:t>
            </a:r>
            <a:r>
              <a:rPr lang="en-US" dirty="0" smtClean="0"/>
              <a:t>assword43</a:t>
            </a:r>
          </a:p>
          <a:p>
            <a:r>
              <a:rPr lang="en-US" dirty="0" smtClean="0"/>
              <a:t>password44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828800" y="2971800"/>
            <a:ext cx="1454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assword42</a:t>
            </a:r>
          </a:p>
          <a:p>
            <a:r>
              <a:rPr lang="en-US" dirty="0"/>
              <a:t>p</a:t>
            </a:r>
            <a:r>
              <a:rPr lang="en-US" dirty="0" smtClean="0"/>
              <a:t>assword42</a:t>
            </a:r>
          </a:p>
          <a:p>
            <a:r>
              <a:rPr lang="en-US" dirty="0" smtClean="0"/>
              <a:t>password42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03299" y="2931067"/>
            <a:ext cx="492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6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b="1" dirty="0" smtClean="0"/>
              <a:t>Non-zero-sum games</a:t>
            </a:r>
          </a:p>
          <a:p>
            <a:pPr lvl="1"/>
            <a:r>
              <a:rPr lang="en-US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9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Generalizing gain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169292"/>
              </p:ext>
            </p:extLst>
          </p:nvPr>
        </p:nvGraphicFramePr>
        <p:xfrm>
          <a:off x="476250" y="173831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name="Equation" r:id="rId7" imgW="723900" imgH="215900" progId="Equation.3">
                  <p:embed/>
                </p:oleObj>
              </mc:Choice>
              <mc:Fallback>
                <p:oleObj name="Equation" r:id="rId7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1738313"/>
                        <a:ext cx="723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861086"/>
              </p:ext>
            </p:extLst>
          </p:nvPr>
        </p:nvGraphicFramePr>
        <p:xfrm>
          <a:off x="2616200" y="1625600"/>
          <a:ext cx="711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8" name="Equation" r:id="rId9" imgW="711200" imgH="203200" progId="Equation.3">
                  <p:embed/>
                </p:oleObj>
              </mc:Choice>
              <mc:Fallback>
                <p:oleObj name="Equation" r:id="rId9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1625600"/>
                        <a:ext cx="711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601202"/>
              </p:ext>
            </p:extLst>
          </p:nvPr>
        </p:nvGraphicFramePr>
        <p:xfrm>
          <a:off x="5791200" y="1573213"/>
          <a:ext cx="723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9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573213"/>
                        <a:ext cx="723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  <a:p>
            <a:pPr algn="ctr"/>
            <a:endParaRPr lang="en-US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914290"/>
              </p:ext>
            </p:extLst>
          </p:nvPr>
        </p:nvGraphicFramePr>
        <p:xfrm>
          <a:off x="5510212" y="4191000"/>
          <a:ext cx="1652588" cy="28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0" name="Equation" r:id="rId13" imgW="1193800" imgH="203200" progId="Equation.3">
                  <p:embed/>
                </p:oleObj>
              </mc:Choice>
              <mc:Fallback>
                <p:oleObj name="Equation" r:id="rId13" imgW="1193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10212" y="4191000"/>
                        <a:ext cx="1652588" cy="284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Elbow Connector 47"/>
          <p:cNvCxnSpPr>
            <a:endCxn id="67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786421" y="5696466"/>
            <a:ext cx="3295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L:={observe, not-observe,…}</a:t>
            </a:r>
          </a:p>
          <a:p>
            <a:r>
              <a:rPr lang="en-US" dirty="0" smtClean="0"/>
              <a:t>G(…):= … - 0.1 *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32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with costly observation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7" descr="fig_penal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046720" cy="3352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00400" y="28194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0" y="2514600"/>
            <a:ext cx="175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5257800"/>
            <a:ext cx="556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2514600"/>
            <a:ext cx="647700" cy="2421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8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vs.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94618" y="4278869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46772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 flipH="1">
            <a:off x="6324600" y="3188732"/>
            <a:ext cx="12973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533571" y="4864485"/>
            <a:ext cx="621744" cy="3172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7"/>
            <a:ext cx="0" cy="433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>
            <a:endCxn id="17" idx="1"/>
          </p:cNvCxnSpPr>
          <p:nvPr/>
        </p:nvCxnSpPr>
        <p:spPr>
          <a:xfrm>
            <a:off x="1003086" y="5019232"/>
            <a:ext cx="286684" cy="16927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737039"/>
              </p:ext>
            </p:extLst>
          </p:nvPr>
        </p:nvGraphicFramePr>
        <p:xfrm>
          <a:off x="476250" y="1738313"/>
          <a:ext cx="723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3" name="Equation" r:id="rId7" imgW="723900" imgH="215900" progId="Equation.3">
                  <p:embed/>
                </p:oleObj>
              </mc:Choice>
              <mc:Fallback>
                <p:oleObj name="Equation" r:id="rId7" imgW="723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6250" y="1738313"/>
                        <a:ext cx="723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54098"/>
              </p:ext>
            </p:extLst>
          </p:nvPr>
        </p:nvGraphicFramePr>
        <p:xfrm>
          <a:off x="2616200" y="1625600"/>
          <a:ext cx="711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4" name="Equation" r:id="rId9" imgW="711200" imgH="203200" progId="Equation.3">
                  <p:embed/>
                </p:oleObj>
              </mc:Choice>
              <mc:Fallback>
                <p:oleObj name="Equation" r:id="rId9" imgW="711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6200" y="1625600"/>
                        <a:ext cx="711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721747"/>
              </p:ext>
            </p:extLst>
          </p:nvPr>
        </p:nvGraphicFramePr>
        <p:xfrm>
          <a:off x="5791200" y="1573213"/>
          <a:ext cx="723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5" name="Equation" r:id="rId11" imgW="723900" imgH="203200" progId="Equation.3">
                  <p:embed/>
                </p:oleObj>
              </mc:Choice>
              <mc:Fallback>
                <p:oleObj name="Equation" r:id="rId11" imgW="723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1200" y="1573213"/>
                        <a:ext cx="723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  <a:p>
            <a:pPr algn="ctr"/>
            <a:endParaRPr lang="en-US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89770" y="5019232"/>
            <a:ext cx="126432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Δ:Pr</a:t>
            </a:r>
            <a:r>
              <a:rPr lang="en-US" sz="1600" dirty="0" smtClean="0"/>
              <a:t>[H</a:t>
            </a:r>
            <a:r>
              <a:rPr lang="en-US" sz="1600" baseline="-25000" dirty="0" smtClean="0"/>
              <a:t>i+1</a:t>
            </a:r>
            <a:r>
              <a:rPr lang="en-US" sz="1600" dirty="0" smtClean="0"/>
              <a:t>|H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cxnSp>
        <p:nvCxnSpPr>
          <p:cNvPr id="69" name="Elbow Connector 68"/>
          <p:cNvCxnSpPr>
            <a:stCxn id="17" idx="3"/>
          </p:cNvCxnSpPr>
          <p:nvPr/>
        </p:nvCxnSpPr>
        <p:spPr>
          <a:xfrm flipV="1">
            <a:off x="2554091" y="4744417"/>
            <a:ext cx="311438" cy="444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814003" y="4792028"/>
            <a:ext cx="3513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Δ</a:t>
            </a:r>
            <a:endParaRPr lang="en-US" dirty="0"/>
          </a:p>
        </p:txBody>
      </p:sp>
      <p:cxnSp>
        <p:nvCxnSpPr>
          <p:cNvPr id="73" name="Elbow Connector 72"/>
          <p:cNvCxnSpPr>
            <a:stCxn id="17" idx="3"/>
            <a:endCxn id="70" idx="1"/>
          </p:cNvCxnSpPr>
          <p:nvPr/>
        </p:nvCxnSpPr>
        <p:spPr>
          <a:xfrm flipV="1">
            <a:off x="2554091" y="4976694"/>
            <a:ext cx="1259912" cy="2118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 flipV="1">
            <a:off x="4165381" y="4744417"/>
            <a:ext cx="400086" cy="251738"/>
          </a:xfrm>
          <a:prstGeom prst="bentConnector3">
            <a:avLst>
              <a:gd name="adj1" fmla="val 9444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981686"/>
              </p:ext>
            </p:extLst>
          </p:nvPr>
        </p:nvGraphicFramePr>
        <p:xfrm>
          <a:off x="5562600" y="4216857"/>
          <a:ext cx="1600200" cy="242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66" name="Equation" r:id="rId13" imgW="1524000" imgH="228600" progId="Equation.3">
                  <p:embed/>
                </p:oleObj>
              </mc:Choice>
              <mc:Fallback>
                <p:oleObj name="Equation" r:id="rId13" imgW="15240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4216857"/>
                        <a:ext cx="1600200" cy="242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Elbow Connector 47"/>
          <p:cNvCxnSpPr>
            <a:endCxn id="67" idx="1"/>
          </p:cNvCxnSpPr>
          <p:nvPr/>
        </p:nvCxnSpPr>
        <p:spPr>
          <a:xfrm>
            <a:off x="4565467" y="4996155"/>
            <a:ext cx="1599468" cy="2293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164935" y="5040868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r>
              <a:rPr lang="en-US" baseline="-25000" dirty="0" smtClean="0"/>
              <a:t>i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786421" y="5696466"/>
            <a:ext cx="3687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L:={observe, not-observe,…}</a:t>
            </a:r>
          </a:p>
          <a:p>
            <a:r>
              <a:rPr lang="en-US" dirty="0" smtClean="0"/>
              <a:t>G(…):= g = … - 0.1 * observations</a:t>
            </a:r>
          </a:p>
          <a:p>
            <a:r>
              <a:rPr lang="en-US" dirty="0"/>
              <a:t> </a:t>
            </a:r>
            <a:r>
              <a:rPr lang="en-US" dirty="0" smtClean="0"/>
              <a:t>            s = …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47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83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Gain vs.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Picture 7" descr="fig_penalty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046720" cy="3352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28800" y="5257800"/>
            <a:ext cx="55626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2514600"/>
            <a:ext cx="647700" cy="2421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5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Adaptive adversaries</a:t>
            </a:r>
          </a:p>
          <a:p>
            <a:pPr lvl="1"/>
            <a:r>
              <a:rPr lang="en-US" dirty="0"/>
              <a:t>Time-varying </a:t>
            </a:r>
            <a:r>
              <a:rPr lang="en-US" dirty="0" smtClean="0"/>
              <a:t>secrets</a:t>
            </a:r>
          </a:p>
          <a:p>
            <a:pPr lvl="1"/>
            <a:r>
              <a:rPr lang="en-US" dirty="0" smtClean="0"/>
              <a:t>Non-zero-sum games</a:t>
            </a:r>
          </a:p>
          <a:p>
            <a:pPr lvl="1"/>
            <a:r>
              <a:rPr lang="en-US" b="1" dirty="0" smtClean="0"/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defender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94618" y="4278870"/>
            <a:ext cx="8468" cy="7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326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687058" y="5017974"/>
            <a:ext cx="314768" cy="317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8"/>
            <a:ext cx="0" cy="73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>
            <a:off x="1003086" y="5019232"/>
            <a:ext cx="5318371" cy="2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11325"/>
              </p:ext>
            </p:extLst>
          </p:nvPr>
        </p:nvGraphicFramePr>
        <p:xfrm>
          <a:off x="603250" y="173831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831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761287"/>
              </p:ext>
            </p:extLst>
          </p:nvPr>
        </p:nvGraphicFramePr>
        <p:xfrm>
          <a:off x="2743200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455694"/>
              </p:ext>
            </p:extLst>
          </p:nvPr>
        </p:nvGraphicFramePr>
        <p:xfrm>
          <a:off x="5918200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8200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3085069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7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35814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Channel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419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4103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1797" y="4236535"/>
            <a:ext cx="621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1797" y="370153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3886200"/>
            <a:ext cx="556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</a:t>
            </a:r>
            <a:r>
              <a:rPr lang="en-US" dirty="0" err="1" smtClean="0"/>
              <a:t>bs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  <a:endCxn id="10" idx="2"/>
          </p:cNvCxnSpPr>
          <p:nvPr/>
        </p:nvCxnSpPr>
        <p:spPr>
          <a:xfrm flipH="1" flipV="1">
            <a:off x="1592339" y="4605867"/>
            <a:ext cx="7861" cy="728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1553668" y="2192866"/>
            <a:ext cx="2332533" cy="150866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8" idx="3"/>
          </p:cNvCxnSpPr>
          <p:nvPr/>
        </p:nvCxnSpPr>
        <p:spPr>
          <a:xfrm rot="16200000" flipV="1">
            <a:off x="5362784" y="1781583"/>
            <a:ext cx="1693333" cy="25159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7498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57200" cy="457200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3505200" y="3886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05200" y="44196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572000" y="4152900"/>
            <a:ext cx="12192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572000" y="3886200"/>
            <a:ext cx="1219200" cy="1846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0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Active defender: simultaneous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94618" y="4278870"/>
            <a:ext cx="8468" cy="7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326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687058" y="5017974"/>
            <a:ext cx="314768" cy="317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8"/>
            <a:ext cx="0" cy="73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>
            <a:off x="1003086" y="5019232"/>
            <a:ext cx="5318371" cy="2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255651"/>
              </p:ext>
            </p:extLst>
          </p:nvPr>
        </p:nvGraphicFramePr>
        <p:xfrm>
          <a:off x="603250" y="173831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5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831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8402493"/>
              </p:ext>
            </p:extLst>
          </p:nvPr>
        </p:nvGraphicFramePr>
        <p:xfrm>
          <a:off x="2743200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6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882468"/>
              </p:ext>
            </p:extLst>
          </p:nvPr>
        </p:nvGraphicFramePr>
        <p:xfrm>
          <a:off x="5918200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7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8200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858000" y="3085069"/>
            <a:ext cx="165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maximize gain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939589" y="4749786"/>
            <a:ext cx="156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minimize loss</a:t>
            </a:r>
            <a:endParaRPr lang="en-US" dirty="0"/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599738"/>
              </p:ext>
            </p:extLst>
          </p:nvPr>
        </p:nvGraphicFramePr>
        <p:xfrm>
          <a:off x="2674401" y="5861050"/>
          <a:ext cx="1416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8" name="Equation" r:id="rId13" imgW="901700" imgH="342900" progId="Equation.3">
                  <p:embed/>
                </p:oleObj>
              </mc:Choice>
              <mc:Fallback>
                <p:oleObj name="Equation" r:id="rId13" imgW="901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74401" y="5861050"/>
                        <a:ext cx="14160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49063"/>
              </p:ext>
            </p:extLst>
          </p:nvPr>
        </p:nvGraphicFramePr>
        <p:xfrm>
          <a:off x="4905407" y="5861050"/>
          <a:ext cx="1416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Equation" r:id="rId15" imgW="901700" imgH="342900" progId="Equation.3">
                  <p:embed/>
                </p:oleObj>
              </mc:Choice>
              <mc:Fallback>
                <p:oleObj name="Equation" r:id="rId15" imgW="9017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05407" y="5861050"/>
                        <a:ext cx="14160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62055" y="5924552"/>
            <a:ext cx="56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2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defender: (Nash) equilibrium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003085" y="3091935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994618" y="4278870"/>
            <a:ext cx="8468" cy="740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1524000" y="3777734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0818" y="434292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70818" y="3154865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52600" y="3593068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1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2" y="1845733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8" name="Elbow Connector 27"/>
          <p:cNvCxnSpPr>
            <a:stCxn id="12" idx="0"/>
            <a:endCxn id="18" idx="2"/>
          </p:cNvCxnSpPr>
          <p:nvPr/>
        </p:nvCxnSpPr>
        <p:spPr>
          <a:xfrm rot="5400000" flipH="1" flipV="1">
            <a:off x="1724032" y="3258949"/>
            <a:ext cx="562002" cy="10623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2387377" y="14478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8" y="3669269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6163956" y="28194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2590801" y="2438400"/>
            <a:ext cx="372967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72" idx="0"/>
          </p:cNvCxnSpPr>
          <p:nvPr/>
        </p:nvCxnSpPr>
        <p:spPr>
          <a:xfrm>
            <a:off x="6320478" y="3188732"/>
            <a:ext cx="4122" cy="402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326003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4126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340170" y="1540933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18" idx="1"/>
          </p:cNvCxnSpPr>
          <p:nvPr/>
        </p:nvCxnSpPr>
        <p:spPr>
          <a:xfrm rot="10800000" flipV="1">
            <a:off x="1003086" y="2438399"/>
            <a:ext cx="522417" cy="653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9" idx="0"/>
          </p:cNvCxnSpPr>
          <p:nvPr/>
        </p:nvCxnSpPr>
        <p:spPr>
          <a:xfrm rot="5400000" flipH="1" flipV="1">
            <a:off x="687058" y="5017974"/>
            <a:ext cx="314768" cy="31728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3044" y="4286198"/>
            <a:ext cx="0" cy="7330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382426" y="3785062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929244" y="435025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2929244" y="3162193"/>
            <a:ext cx="32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3763426" y="3600396"/>
            <a:ext cx="39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r>
              <a:rPr lang="en-US" baseline="-25000" dirty="0" smtClean="0"/>
              <a:t>2</a:t>
            </a:r>
            <a:endParaRPr lang="en-US" dirty="0"/>
          </a:p>
        </p:txBody>
      </p:sp>
      <p:pic>
        <p:nvPicPr>
          <p:cNvPr id="62" name="Picture 61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44" y="3676597"/>
            <a:ext cx="978115" cy="609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3" name="Elbow Connector 62"/>
          <p:cNvCxnSpPr/>
          <p:nvPr/>
        </p:nvCxnSpPr>
        <p:spPr>
          <a:xfrm>
            <a:off x="1003086" y="5019232"/>
            <a:ext cx="5318371" cy="2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0800000">
            <a:off x="2514600" y="2785533"/>
            <a:ext cx="1374970" cy="891064"/>
          </a:xfrm>
          <a:prstGeom prst="bentConnector3">
            <a:avLst>
              <a:gd name="adj1" fmla="val -49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10113"/>
              </p:ext>
            </p:extLst>
          </p:nvPr>
        </p:nvGraphicFramePr>
        <p:xfrm>
          <a:off x="603250" y="1738313"/>
          <a:ext cx="469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name="Equation" r:id="rId7" imgW="469900" imgH="215900" progId="Equation.3">
                  <p:embed/>
                </p:oleObj>
              </mc:Choice>
              <mc:Fallback>
                <p:oleObj name="Equation" r:id="rId7" imgW="4699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1738313"/>
                        <a:ext cx="4699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04301"/>
              </p:ext>
            </p:extLst>
          </p:nvPr>
        </p:nvGraphicFramePr>
        <p:xfrm>
          <a:off x="2743200" y="1625600"/>
          <a:ext cx="457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name="Equation" r:id="rId9" imgW="457200" imgH="203200" progId="Equation.3">
                  <p:embed/>
                </p:oleObj>
              </mc:Choice>
              <mc:Fallback>
                <p:oleObj name="Equation" r:id="rId9" imgW="457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43200" y="1625600"/>
                        <a:ext cx="4572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Cloud Callout 65"/>
          <p:cNvSpPr/>
          <p:nvPr/>
        </p:nvSpPr>
        <p:spPr>
          <a:xfrm>
            <a:off x="5568035" y="1395942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61712"/>
              </p:ext>
            </p:extLst>
          </p:nvPr>
        </p:nvGraphicFramePr>
        <p:xfrm>
          <a:off x="5918200" y="1573213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name="Equation" r:id="rId11" imgW="469900" imgH="203200" progId="Equation.3">
                  <p:embed/>
                </p:oleObj>
              </mc:Choice>
              <mc:Fallback>
                <p:oleObj name="Equation" r:id="rId11" imgW="469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18200" y="1573213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4451786" y="346612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…</a:t>
            </a:r>
            <a:endParaRPr lang="en-US" sz="4000" dirty="0"/>
          </a:p>
        </p:txBody>
      </p:sp>
      <p:sp>
        <p:nvSpPr>
          <p:cNvPr id="72" name="Rectangle 71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529" y="3091934"/>
            <a:ext cx="0" cy="5773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162800" y="3728997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611756" y="352946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37868" y="5486400"/>
            <a:ext cx="1814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strategy </a:t>
            </a:r>
            <a:r>
              <a:rPr lang="en-US" dirty="0" err="1" smtClean="0"/>
              <a:t>γ</a:t>
            </a:r>
            <a:r>
              <a:rPr lang="en-US" dirty="0" smtClean="0"/>
              <a:t>*</a:t>
            </a:r>
          </a:p>
          <a:p>
            <a:r>
              <a:rPr lang="en-US" dirty="0" smtClean="0"/>
              <a:t>High strategy </a:t>
            </a:r>
            <a:r>
              <a:rPr lang="en-US" dirty="0" err="1" smtClean="0"/>
              <a:t>λ</a:t>
            </a:r>
            <a:r>
              <a:rPr lang="en-US" dirty="0" smtClean="0"/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64061" y="5486400"/>
            <a:ext cx="2709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Gain (</a:t>
            </a:r>
            <a:r>
              <a:rPr lang="en-US" dirty="0" err="1" smtClean="0"/>
              <a:t>γ</a:t>
            </a:r>
            <a:r>
              <a:rPr lang="en-US" dirty="0" smtClean="0"/>
              <a:t>*,</a:t>
            </a:r>
            <a:r>
              <a:rPr lang="en-US" dirty="0" err="1" smtClean="0"/>
              <a:t>λ</a:t>
            </a:r>
            <a:r>
              <a:rPr lang="en-US" dirty="0" smtClean="0"/>
              <a:t>*) ≥ Gain </a:t>
            </a:r>
            <a:r>
              <a:rPr lang="en-US" dirty="0"/>
              <a:t>(</a:t>
            </a:r>
            <a:r>
              <a:rPr lang="en-US" dirty="0" err="1"/>
              <a:t>γ,</a:t>
            </a:r>
            <a:r>
              <a:rPr lang="en-US" dirty="0" err="1" smtClean="0"/>
              <a:t>λ</a:t>
            </a:r>
            <a:r>
              <a:rPr lang="en-US" dirty="0" smtClean="0"/>
              <a:t>*)</a:t>
            </a:r>
          </a:p>
          <a:p>
            <a:r>
              <a:rPr lang="en-US" dirty="0" smtClean="0"/>
              <a:t>Loss </a:t>
            </a:r>
            <a:r>
              <a:rPr lang="en-US" dirty="0"/>
              <a:t>(</a:t>
            </a:r>
            <a:r>
              <a:rPr lang="en-US" dirty="0" err="1"/>
              <a:t>γ</a:t>
            </a:r>
            <a:r>
              <a:rPr lang="en-US" dirty="0"/>
              <a:t>*,</a:t>
            </a:r>
            <a:r>
              <a:rPr lang="en-US" dirty="0" err="1"/>
              <a:t>λ</a:t>
            </a:r>
            <a:r>
              <a:rPr lang="en-US" dirty="0"/>
              <a:t>*) </a:t>
            </a:r>
            <a:r>
              <a:rPr lang="en-US" dirty="0" smtClean="0"/>
              <a:t>≤ Loss </a:t>
            </a:r>
            <a:r>
              <a:rPr lang="en-US" dirty="0"/>
              <a:t>(</a:t>
            </a:r>
            <a:r>
              <a:rPr lang="en-US" dirty="0" err="1" smtClean="0"/>
              <a:t>γ</a:t>
            </a:r>
            <a:r>
              <a:rPr lang="en-US" dirty="0" smtClean="0"/>
              <a:t>*,</a:t>
            </a:r>
            <a:r>
              <a:rPr lang="en-US" dirty="0" err="1" smtClean="0"/>
              <a:t>λ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73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Picking vs. Guessing Passwords /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Picker picks password (or cryptographic key)</a:t>
            </a:r>
          </a:p>
          <a:p>
            <a:pPr lvl="1"/>
            <a:r>
              <a:rPr lang="en-US" b="1" dirty="0" smtClean="0"/>
              <a:t>Stronger (longer keys) passwords cost more</a:t>
            </a:r>
          </a:p>
          <a:p>
            <a:r>
              <a:rPr lang="en-US" dirty="0" smtClean="0"/>
              <a:t>Guesser tries to guess</a:t>
            </a:r>
          </a:p>
          <a:p>
            <a:pPr lvl="1"/>
            <a:r>
              <a:rPr lang="en-US" dirty="0" smtClean="0"/>
              <a:t>Online Game: cap of K guesses</a:t>
            </a:r>
          </a:p>
          <a:p>
            <a:pPr lvl="1"/>
            <a:r>
              <a:rPr lang="en-US" dirty="0" smtClean="0"/>
              <a:t>Offline Game: no cap, but each guess incurs cost </a:t>
            </a:r>
            <a:r>
              <a:rPr lang="en-US" dirty="0" err="1" smtClean="0"/>
              <a:t>σ</a:t>
            </a:r>
            <a:endParaRPr lang="en-US" dirty="0" smtClean="0"/>
          </a:p>
          <a:p>
            <a:r>
              <a:rPr lang="en-US" dirty="0" smtClean="0"/>
              <a:t>Picker loses </a:t>
            </a:r>
            <a:r>
              <a:rPr lang="en-US" dirty="0" err="1" smtClean="0"/>
              <a:t>λ</a:t>
            </a:r>
            <a:r>
              <a:rPr lang="en-US" dirty="0" smtClean="0"/>
              <a:t> if their secret is guessed (guesser </a:t>
            </a:r>
            <a:r>
              <a:rPr lang="en-US" dirty="0"/>
              <a:t>gains </a:t>
            </a:r>
            <a:r>
              <a:rPr lang="en-US" dirty="0" err="1" smtClean="0"/>
              <a:t>γ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524000"/>
            <a:ext cx="1524000" cy="1695719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82" y="1524000"/>
            <a:ext cx="1726918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cost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pass_datase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00200"/>
            <a:ext cx="5257800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28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Password </a:t>
            </a:r>
            <a:r>
              <a:rPr lang="en-US" dirty="0" err="1" smtClean="0"/>
              <a:t>equilibria</a:t>
            </a:r>
            <a:r>
              <a:rPr lang="en-US" dirty="0" smtClean="0"/>
              <a:t> (capped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3" name="Picture 2" descr="pass_capped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566333"/>
            <a:ext cx="5511800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54697" y="1676400"/>
            <a:ext cx="25643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Picker strategy:</a:t>
            </a:r>
          </a:p>
          <a:p>
            <a:r>
              <a:rPr lang="en-US" sz="1600" dirty="0" smtClean="0"/>
              <a:t>Uniformly pick password from J least costly passwords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Guesser strategy:</a:t>
            </a:r>
          </a:p>
          <a:p>
            <a:r>
              <a:rPr lang="en-US" sz="1600" dirty="0" smtClean="0"/>
              <a:t>Guess in range of J least costly passwords, with probability inversely proportional to (picker’s) cost. </a:t>
            </a:r>
          </a:p>
        </p:txBody>
      </p:sp>
    </p:spTree>
    <p:extLst>
      <p:ext uri="{BB962C8B-B14F-4D97-AF65-F5344CB8AC3E}">
        <p14:creationId xmlns:p14="http://schemas.microsoft.com/office/powerpoint/2010/main" val="3905514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(costly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Picture 5" descr="pass_costly_stac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151510" cy="30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cost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3" name="Picture 2" descr="keys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001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12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</a:t>
            </a:r>
            <a:r>
              <a:rPr lang="en-US" dirty="0" err="1" smtClean="0"/>
              <a:t>equilibria</a:t>
            </a:r>
            <a:r>
              <a:rPr lang="en-US" dirty="0" smtClean="0"/>
              <a:t> (capped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4697" y="1676400"/>
            <a:ext cx="2564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Picker strategy:</a:t>
            </a:r>
          </a:p>
          <a:p>
            <a:r>
              <a:rPr lang="en-US" sz="1600" dirty="0" smtClean="0"/>
              <a:t>Uniformly pick keys from J least costly ones.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smtClean="0"/>
              <a:t>Guesser strategy:</a:t>
            </a:r>
          </a:p>
          <a:p>
            <a:r>
              <a:rPr lang="en-US" sz="1600" dirty="0" smtClean="0"/>
              <a:t>Guess in range of J least costly keys, with probability inversely proportional to (picker’s) cost. </a:t>
            </a:r>
          </a:p>
        </p:txBody>
      </p:sp>
      <p:pic>
        <p:nvPicPr>
          <p:cNvPr id="6" name="Picture 5" descr="keys_capped_mode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0"/>
            <a:ext cx="5629106" cy="48249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922" y="1388533"/>
            <a:ext cx="107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λ</a:t>
            </a:r>
            <a:r>
              <a:rPr lang="en-US" dirty="0" smtClean="0"/>
              <a:t>=10000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10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(costly guesses)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3" name="Picture 2" descr="keys_costly_stac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981200"/>
            <a:ext cx="853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47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Basics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Channels as programs</a:t>
            </a:r>
            <a:endParaRPr lang="en-US" dirty="0">
              <a:solidFill>
                <a:srgbClr val="BFBFBF"/>
              </a:solidFill>
            </a:endParaRP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Programs as channels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Models for …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Adaptive adversaries</a:t>
            </a:r>
          </a:p>
          <a:p>
            <a:pPr lvl="1"/>
            <a:r>
              <a:rPr lang="en-US" dirty="0">
                <a:solidFill>
                  <a:srgbClr val="BFBFBF"/>
                </a:solidFill>
              </a:rPr>
              <a:t>Time-varying </a:t>
            </a:r>
            <a:r>
              <a:rPr lang="en-US" dirty="0" smtClean="0">
                <a:solidFill>
                  <a:srgbClr val="BFBFBF"/>
                </a:solidFill>
              </a:rPr>
              <a:t>secrets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Non-zero-sum games</a:t>
            </a:r>
          </a:p>
          <a:p>
            <a:pPr lvl="1"/>
            <a:r>
              <a:rPr lang="en-US" dirty="0" smtClean="0">
                <a:solidFill>
                  <a:srgbClr val="BFBFBF"/>
                </a:solidFill>
              </a:rPr>
              <a:t>Active defenders, equilibrium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4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Quantitative</a:t>
            </a:r>
            <a:r>
              <a:rPr lang="en-US" dirty="0"/>
              <a:t> </a:t>
            </a:r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22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9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8982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  <a:endCxn id="10" idx="2"/>
          </p:cNvCxnSpPr>
          <p:nvPr/>
        </p:nvCxnSpPr>
        <p:spPr>
          <a:xfrm flipH="1" flipV="1">
            <a:off x="1938756" y="4419600"/>
            <a:ext cx="42444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1870898" y="2192866"/>
            <a:ext cx="20153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8" idx="3"/>
          </p:cNvCxnSpPr>
          <p:nvPr/>
        </p:nvCxnSpPr>
        <p:spPr>
          <a:xfrm rot="16200000" flipV="1">
            <a:off x="5416136" y="1728231"/>
            <a:ext cx="1464733" cy="23940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7498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4495800" y="4812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5029200"/>
            <a:ext cx="2269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worst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</a:t>
            </a:r>
            <a:r>
              <a:rPr lang="en-US" dirty="0"/>
              <a:t>:= </a:t>
            </a:r>
            <a:r>
              <a:rPr lang="en-US" dirty="0" smtClean="0"/>
              <a:t>h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bad</a:t>
            </a:r>
            <a:r>
              <a:rPr lang="en-US" dirty="0" smtClean="0"/>
              <a:t>(</a:t>
            </a:r>
            <a:r>
              <a:rPr lang="en-US" dirty="0" err="1"/>
              <a:t>l</a:t>
            </a:r>
            <a:r>
              <a:rPr lang="en-US" dirty="0" err="1" smtClean="0"/>
              <a:t>,h</a:t>
            </a:r>
            <a:r>
              <a:rPr lang="en-US" dirty="0" smtClean="0"/>
              <a:t>) := h &amp; 0xFF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ok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:= l+42</a:t>
            </a:r>
          </a:p>
          <a:p>
            <a:endParaRPr lang="en-US" dirty="0" smtClean="0"/>
          </a:p>
        </p:txBody>
      </p:sp>
      <p:pic>
        <p:nvPicPr>
          <p:cNvPr id="31" name="Picture 30" descr="1206564683243345793sarxos_Ruller.svg.h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671">
            <a:off x="4508567" y="4405433"/>
            <a:ext cx="1436367" cy="6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6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85688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Models for …</a:t>
            </a:r>
          </a:p>
          <a:p>
            <a:pPr lvl="1"/>
            <a:r>
              <a:rPr lang="en-US" dirty="0" smtClean="0"/>
              <a:t>[S&amp;P14] Adaptive </a:t>
            </a:r>
            <a:r>
              <a:rPr lang="en-US" dirty="0" smtClean="0"/>
              <a:t>adversaries, time</a:t>
            </a:r>
            <a:r>
              <a:rPr lang="en-US" dirty="0" smtClean="0"/>
              <a:t>-varying </a:t>
            </a:r>
            <a:r>
              <a:rPr lang="en-US" dirty="0" smtClean="0"/>
              <a:t>secrets</a:t>
            </a:r>
            <a:endParaRPr lang="en-US" dirty="0" smtClean="0"/>
          </a:p>
          <a:p>
            <a:pPr lvl="1"/>
            <a:r>
              <a:rPr lang="en-US" dirty="0" smtClean="0"/>
              <a:t>[FCS14] Non-zero-sum games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[CSF15]* Active defenders, equilibrium</a:t>
            </a:r>
          </a:p>
          <a:p>
            <a:pPr marL="274320" lvl="1" indent="0">
              <a:buNone/>
            </a:pPr>
            <a:endParaRPr lang="en-US" dirty="0" smtClean="0"/>
          </a:p>
          <a:p>
            <a:r>
              <a:rPr lang="en-US" baseline="-25000" dirty="0" smtClean="0"/>
              <a:t>[CSF11,PLAS12,JCS13] Mechanism via bounding vulnerability</a:t>
            </a:r>
          </a:p>
          <a:p>
            <a:pPr lvl="1"/>
            <a:r>
              <a:rPr lang="en-US" baseline="-25000" dirty="0" smtClean="0"/>
              <a:t>Probabilistic abstract interpretation</a:t>
            </a:r>
          </a:p>
          <a:p>
            <a:pPr lvl="1"/>
            <a:r>
              <a:rPr lang="en-US" baseline="-25000" dirty="0" err="1" smtClean="0"/>
              <a:t>Simulatable</a:t>
            </a:r>
            <a:r>
              <a:rPr lang="en-US" baseline="-25000" dirty="0" smtClean="0"/>
              <a:t> enforcement mechanism</a:t>
            </a:r>
            <a:endParaRPr lang="en-US" baseline="-25000" dirty="0"/>
          </a:p>
          <a:p>
            <a:r>
              <a:rPr lang="en-US" dirty="0" smtClean="0">
                <a:hlinkClick r:id="rId3"/>
              </a:rPr>
              <a:t>http://piotr.mardziel.com</a:t>
            </a:r>
            <a:endParaRPr lang="en-US" dirty="0" smtClean="0"/>
          </a:p>
          <a:p>
            <a:r>
              <a:rPr lang="en-US" dirty="0" err="1" smtClean="0"/>
              <a:t>piotrm@gmail.com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867400" y="5027433"/>
            <a:ext cx="879470" cy="1525767"/>
            <a:chOff x="516477" y="3830161"/>
            <a:chExt cx="896015" cy="1554470"/>
          </a:xfrm>
        </p:grpSpPr>
        <p:pic>
          <p:nvPicPr>
            <p:cNvPr id="7" name="Picture 6" descr="stephen_magill.jpe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77" y="3830161"/>
              <a:ext cx="896015" cy="103937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16477" y="4876800"/>
              <a:ext cx="89601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Stephen Magill</a:t>
              </a:r>
            </a:p>
            <a:p>
              <a:pPr algn="ctr"/>
              <a:r>
                <a:rPr lang="en-US" sz="900" dirty="0" smtClean="0"/>
                <a:t>Galois</a:t>
              </a:r>
              <a:endParaRPr lang="en-US" sz="9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878959" y="5028662"/>
            <a:ext cx="874214" cy="1524058"/>
            <a:chOff x="1616178" y="3831901"/>
            <a:chExt cx="890660" cy="1552730"/>
          </a:xfrm>
        </p:grpSpPr>
        <p:pic>
          <p:nvPicPr>
            <p:cNvPr id="10" name="Picture 9" descr="mike2011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37734" y="5028152"/>
            <a:ext cx="1000478" cy="1524767"/>
            <a:chOff x="2565610" y="3831179"/>
            <a:chExt cx="1019299" cy="1553452"/>
          </a:xfrm>
        </p:grpSpPr>
        <p:sp>
          <p:nvSpPr>
            <p:cNvPr id="13" name="TextBox 12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14" name="Picture 13" descr="mudhaka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400800" y="1506608"/>
            <a:ext cx="912737" cy="1591218"/>
            <a:chOff x="1616178" y="3831901"/>
            <a:chExt cx="890660" cy="1552730"/>
          </a:xfrm>
        </p:grpSpPr>
        <p:pic>
          <p:nvPicPr>
            <p:cNvPr id="16" name="Picture 15" descr="mike2011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6178" y="3831901"/>
              <a:ext cx="875331" cy="103589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616178" y="4876800"/>
              <a:ext cx="89066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Hicks</a:t>
              </a:r>
            </a:p>
            <a:p>
              <a:pPr algn="ctr"/>
              <a:r>
                <a:rPr lang="en-US" sz="900" dirty="0" smtClean="0"/>
                <a:t>UMD</a:t>
              </a:r>
              <a:endParaRPr lang="en-US" sz="9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381283" y="1512931"/>
            <a:ext cx="852112" cy="1597403"/>
            <a:chOff x="4758447" y="3830160"/>
            <a:chExt cx="831502" cy="1558767"/>
          </a:xfrm>
        </p:grpSpPr>
        <p:sp>
          <p:nvSpPr>
            <p:cNvPr id="19" name="TextBox 18"/>
            <p:cNvSpPr txBox="1"/>
            <p:nvPr/>
          </p:nvSpPr>
          <p:spPr>
            <a:xfrm>
              <a:off x="4758447" y="4881096"/>
              <a:ext cx="83150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Mário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Alvim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UFMG, Brazil</a:t>
              </a:r>
              <a:endParaRPr lang="en-US" sz="900" dirty="0"/>
            </a:p>
          </p:txBody>
        </p:sp>
        <p:pic>
          <p:nvPicPr>
            <p:cNvPr id="20" name="Picture 19" descr="mario-alvim.gi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447" y="3830160"/>
              <a:ext cx="831502" cy="1039378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8279958" y="1502712"/>
            <a:ext cx="711642" cy="1594163"/>
            <a:chOff x="5786682" y="3829027"/>
            <a:chExt cx="694430" cy="1555604"/>
          </a:xfrm>
        </p:grpSpPr>
        <p:pic>
          <p:nvPicPr>
            <p:cNvPr id="22" name="Picture 21" descr="michael_clarkson.jp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682" y="3829027"/>
              <a:ext cx="694430" cy="1041644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5786682" y="4876800"/>
              <a:ext cx="69443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Michael Clarkson</a:t>
              </a:r>
            </a:p>
            <a:p>
              <a:pPr algn="ctr"/>
              <a:r>
                <a:rPr lang="en-US" sz="900" dirty="0" smtClean="0"/>
                <a:t>Cornell</a:t>
              </a:r>
              <a:endParaRPr lang="en-US" sz="9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019800" y="3247505"/>
            <a:ext cx="1019299" cy="1553452"/>
            <a:chOff x="2565610" y="3831179"/>
            <a:chExt cx="1019299" cy="1553452"/>
          </a:xfrm>
        </p:grpSpPr>
        <p:sp>
          <p:nvSpPr>
            <p:cNvPr id="25" name="TextBox 24"/>
            <p:cNvSpPr txBox="1"/>
            <p:nvPr/>
          </p:nvSpPr>
          <p:spPr>
            <a:xfrm>
              <a:off x="2565610" y="4876800"/>
              <a:ext cx="101929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Mudhakar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Srivatsa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IBM TJ Watson</a:t>
              </a:r>
            </a:p>
          </p:txBody>
        </p:sp>
        <p:pic>
          <p:nvPicPr>
            <p:cNvPr id="26" name="Picture 25" descr="mudhakar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610" y="3831179"/>
              <a:ext cx="1019299" cy="103734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7131653" y="3289747"/>
            <a:ext cx="828717" cy="1553698"/>
            <a:chOff x="6634344" y="3831902"/>
            <a:chExt cx="828717" cy="1553698"/>
          </a:xfrm>
        </p:grpSpPr>
        <p:sp>
          <p:nvSpPr>
            <p:cNvPr id="28" name="TextBox 27"/>
            <p:cNvSpPr txBox="1"/>
            <p:nvPr/>
          </p:nvSpPr>
          <p:spPr>
            <a:xfrm>
              <a:off x="6634344" y="4877769"/>
              <a:ext cx="82871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err="1" smtClean="0"/>
                <a:t>Arman</a:t>
              </a:r>
              <a:r>
                <a:rPr lang="en-US" sz="900" b="1" dirty="0" smtClean="0"/>
                <a:t> </a:t>
              </a:r>
              <a:r>
                <a:rPr lang="en-US" sz="900" b="1" dirty="0" err="1" smtClean="0"/>
                <a:t>Khouzani</a:t>
              </a:r>
              <a:endParaRPr lang="en-US" sz="900" b="1" dirty="0" smtClean="0"/>
            </a:p>
            <a:p>
              <a:pPr algn="ctr"/>
              <a:r>
                <a:rPr lang="en-US" sz="900" dirty="0" smtClean="0"/>
                <a:t>Queen Mary</a:t>
              </a:r>
              <a:endParaRPr lang="en-US" sz="900" dirty="0"/>
            </a:p>
          </p:txBody>
        </p:sp>
        <p:pic>
          <p:nvPicPr>
            <p:cNvPr id="29" name="Picture 28" descr="khouzani001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4345" y="3831902"/>
              <a:ext cx="828716" cy="1035895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8129123" y="3280743"/>
            <a:ext cx="726021" cy="1520214"/>
            <a:chOff x="7714190" y="3822899"/>
            <a:chExt cx="726020" cy="1520213"/>
          </a:xfrm>
        </p:grpSpPr>
        <p:sp>
          <p:nvSpPr>
            <p:cNvPr id="31" name="TextBox 30"/>
            <p:cNvSpPr txBox="1"/>
            <p:nvPr/>
          </p:nvSpPr>
          <p:spPr>
            <a:xfrm>
              <a:off x="7714190" y="4881447"/>
              <a:ext cx="7260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 smtClean="0"/>
                <a:t>Carlos Cid</a:t>
              </a:r>
            </a:p>
            <a:p>
              <a:pPr algn="ctr"/>
              <a:r>
                <a:rPr lang="en-US" sz="800" dirty="0" smtClean="0"/>
                <a:t>Royal Holloway</a:t>
              </a:r>
              <a:endParaRPr lang="en-US" sz="800" dirty="0"/>
            </a:p>
          </p:txBody>
        </p:sp>
        <p:pic>
          <p:nvPicPr>
            <p:cNvPr id="32" name="Picture 31" descr="carlos.jp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4190" y="3822899"/>
              <a:ext cx="726020" cy="105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739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286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306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3212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842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271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396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456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472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456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3581400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38100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524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6435" y="6119336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00779" y="3950732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4211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640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842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2971800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3505200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2529933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2933131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08443" y="5524500"/>
            <a:ext cx="725157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88414" y="5524500"/>
            <a:ext cx="1003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76600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787457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2590800"/>
            <a:ext cx="1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014990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3246652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3276600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2988733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28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(Program) States </a:t>
            </a:r>
            <a:r>
              <a:rPr lang="en-US" sz="1800" dirty="0" err="1" smtClean="0"/>
              <a:t>σ</a:t>
            </a:r>
            <a:r>
              <a:rPr lang="en-US" sz="1800" dirty="0" smtClean="0"/>
              <a:t> </a:t>
            </a:r>
            <a:r>
              <a:rPr lang="en-US" sz="1800" dirty="0"/>
              <a:t>: </a:t>
            </a:r>
            <a:r>
              <a:rPr lang="en-US" sz="1800" dirty="0" smtClean="0"/>
              <a:t>Variables </a:t>
            </a:r>
            <a:r>
              <a:rPr lang="en-US" sz="1800" dirty="0">
                <a:sym typeface="Wingdings"/>
              </a:rPr>
              <a:t> </a:t>
            </a:r>
            <a:r>
              <a:rPr lang="en-US" sz="1800" dirty="0" smtClean="0">
                <a:sym typeface="Wingdings"/>
              </a:rPr>
              <a:t>Integers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Concrete semantics: [[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]] : States  States		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3093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42766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Concrete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3600" y="4092024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{x</a:t>
            </a:r>
            <a:r>
              <a:rPr lang="en-US" dirty="0" smtClean="0">
                <a:sym typeface="Wingdings"/>
              </a:rPr>
              <a:t>1,y1}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150533" y="2890335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{x</a:t>
            </a:r>
            <a:r>
              <a:rPr lang="en-US" dirty="0" smtClean="0">
                <a:sym typeface="Wingdings"/>
              </a:rPr>
              <a:t>1,</a:t>
            </a:r>
            <a:r>
              <a:rPr lang="en-US" dirty="0">
                <a:sym typeface="Wingdings"/>
              </a:rPr>
              <a:t>y</a:t>
            </a:r>
            <a:r>
              <a:rPr lang="en-US" dirty="0" smtClean="0">
                <a:sym typeface="Wingdings"/>
              </a:rPr>
              <a:t>2} 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2804987" y="3259667"/>
            <a:ext cx="16933" cy="83235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3859" y="3505200"/>
            <a:ext cx="10655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y := x + y ]]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2542401"/>
            <a:ext cx="2006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if y &gt;= 2 then x := x + 1 ]]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>
            <a:off x="4495800" y="2890335"/>
            <a:ext cx="134277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/>
              <a:t>{x</a:t>
            </a:r>
            <a:r>
              <a:rPr lang="en-US" dirty="0" smtClean="0">
                <a:sym typeface="Wingdings"/>
              </a:rPr>
              <a:t>2,</a:t>
            </a:r>
            <a:r>
              <a:rPr lang="en-US" dirty="0">
                <a:sym typeface="Wingdings"/>
              </a:rPr>
              <a:t>y</a:t>
            </a:r>
            <a:r>
              <a:rPr lang="en-US" dirty="0" smtClean="0">
                <a:sym typeface="Wingdings"/>
              </a:rPr>
              <a:t>2} 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493306" y="3075001"/>
            <a:ext cx="100249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Up Arrow 13"/>
          <p:cNvSpPr/>
          <p:nvPr/>
        </p:nvSpPr>
        <p:spPr>
          <a:xfrm>
            <a:off x="7239000" y="2667000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/>
          <p:cNvSpPr/>
          <p:nvPr/>
        </p:nvSpPr>
        <p:spPr>
          <a:xfrm rot="5400000">
            <a:off x="7620000" y="3048000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158118" y="3288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0894" y="23040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09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Abstract Program States </a:t>
            </a:r>
            <a:r>
              <a:rPr lang="en-US" sz="1800" dirty="0" err="1" smtClean="0"/>
              <a:t>AbsStates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Concretization: </a:t>
            </a:r>
            <a:r>
              <a:rPr lang="en-US" sz="1800" dirty="0" err="1" smtClean="0">
                <a:sym typeface="Wingdings"/>
              </a:rPr>
              <a:t>γ</a:t>
            </a:r>
            <a:r>
              <a:rPr lang="en-US" sz="1800" dirty="0" smtClean="0">
                <a:sym typeface="Wingdings"/>
              </a:rPr>
              <a:t>(P) := { 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s.t.</a:t>
            </a:r>
            <a:r>
              <a:rPr lang="en-US" sz="1800" dirty="0" smtClean="0">
                <a:sym typeface="Wingdings"/>
              </a:rPr>
              <a:t> P(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) }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Abstract Semantics: &lt;&lt;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&gt;&gt; : </a:t>
            </a:r>
            <a:r>
              <a:rPr lang="en-US" sz="1600" dirty="0" err="1" smtClean="0">
                <a:sym typeface="Wingdings"/>
              </a:rPr>
              <a:t>AbsStates</a:t>
            </a:r>
            <a:r>
              <a:rPr lang="en-US" sz="1600" dirty="0" smtClean="0">
                <a:sym typeface="Wingdings"/>
              </a:rPr>
              <a:t>  </a:t>
            </a:r>
            <a:r>
              <a:rPr lang="en-US" sz="1600" dirty="0" err="1" smtClean="0">
                <a:sym typeface="Wingdings"/>
              </a:rPr>
              <a:t>AbsStates</a:t>
            </a:r>
            <a:endParaRPr lang="en-US" sz="1600" dirty="0" smtClean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Example: intervals</a:t>
            </a:r>
          </a:p>
          <a:p>
            <a:r>
              <a:rPr lang="en-US" sz="1600" dirty="0">
                <a:sym typeface="Wingdings"/>
              </a:rPr>
              <a:t>P</a:t>
            </a:r>
            <a:r>
              <a:rPr lang="en-US" sz="1600" dirty="0" smtClean="0">
                <a:sym typeface="Wingdings"/>
              </a:rPr>
              <a:t>redicate P is a closed interval on each variable</a:t>
            </a:r>
          </a:p>
          <a:p>
            <a:r>
              <a:rPr lang="en-US" sz="1600" dirty="0" err="1" smtClean="0">
                <a:sym typeface="Wingdings"/>
              </a:rPr>
              <a:t>γ</a:t>
            </a:r>
            <a:r>
              <a:rPr lang="en-US" sz="1600" dirty="0" smtClean="0">
                <a:sym typeface="Wingdings"/>
              </a:rPr>
              <a:t>(1≤x≤2, 1≤y</a:t>
            </a:r>
            <a:r>
              <a:rPr lang="en-US" sz="1600" dirty="0">
                <a:sym typeface="Wingdings"/>
              </a:rPr>
              <a:t>≤</a:t>
            </a:r>
            <a:r>
              <a:rPr lang="en-US" sz="1600" dirty="0" smtClean="0">
                <a:sym typeface="Wingdings"/>
              </a:rPr>
              <a:t>1) = all states that assign x between 1 and 2, and y = 1</a:t>
            </a:r>
          </a:p>
          <a:p>
            <a:pPr marL="0" indent="0">
              <a:buNone/>
            </a:pPr>
            <a:endParaRPr lang="en-US" sz="160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2237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51910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3624" y="5057001"/>
            <a:ext cx="1163976" cy="276999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y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1)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3624" y="3804735"/>
            <a:ext cx="1163976" cy="276999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3075612" y="4081734"/>
            <a:ext cx="0" cy="97526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84424" y="3804735"/>
            <a:ext cx="1163976" cy="276999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 smtClean="0">
                <a:sym typeface="Wingdings"/>
              </a:rPr>
              <a:t>≤3,3≤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387244"/>
            <a:ext cx="1092278" cy="2251556"/>
          </a:xfrm>
          <a:prstGeom prst="rect">
            <a:avLst/>
          </a:prstGeom>
          <a:solidFill>
            <a:srgbClr val="3366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1" y="5193268"/>
            <a:ext cx="7620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1" y="3463444"/>
            <a:ext cx="762000" cy="996871"/>
          </a:xfrm>
          <a:prstGeom prst="rect">
            <a:avLst/>
          </a:prstGeom>
          <a:solidFill>
            <a:srgbClr val="008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13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y := x + 2*y &gt;&gt;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505200"/>
            <a:ext cx="219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if y &gt;= 4 then x := x + 1 &gt;&gt;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657600" y="3943235"/>
            <a:ext cx="142682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7239000" y="4020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7620000" y="4401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58118" y="4641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65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752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Abstract Program States </a:t>
            </a:r>
            <a:r>
              <a:rPr lang="en-US" sz="1800" dirty="0" err="1"/>
              <a:t>AbsStates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ym typeface="Wingdings"/>
              </a:rPr>
              <a:t>Concretization: </a:t>
            </a:r>
            <a:r>
              <a:rPr lang="en-US" sz="1800" dirty="0" err="1" smtClean="0">
                <a:sym typeface="Wingdings"/>
              </a:rPr>
              <a:t>γ</a:t>
            </a:r>
            <a:r>
              <a:rPr lang="en-US" sz="1800" dirty="0" smtClean="0">
                <a:sym typeface="Wingdings"/>
              </a:rPr>
              <a:t>(P) := { 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 </a:t>
            </a:r>
            <a:r>
              <a:rPr lang="en-US" sz="1800" dirty="0" err="1" smtClean="0">
                <a:sym typeface="Wingdings"/>
              </a:rPr>
              <a:t>s.t.</a:t>
            </a:r>
            <a:r>
              <a:rPr lang="en-US" sz="1800" dirty="0" smtClean="0">
                <a:sym typeface="Wingdings"/>
              </a:rPr>
              <a:t> P(</a:t>
            </a:r>
            <a:r>
              <a:rPr lang="en-US" sz="1800" dirty="0" err="1" smtClean="0">
                <a:sym typeface="Wingdings"/>
              </a:rPr>
              <a:t>σ</a:t>
            </a:r>
            <a:r>
              <a:rPr lang="en-US" sz="1800" dirty="0" smtClean="0">
                <a:sym typeface="Wingdings"/>
              </a:rPr>
              <a:t>) }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Abstract Semantics: &lt;&lt; </a:t>
            </a:r>
            <a:r>
              <a:rPr lang="en-US" sz="1600" dirty="0" err="1" smtClean="0">
                <a:sym typeface="Wingdings"/>
              </a:rPr>
              <a:t>Stmt</a:t>
            </a:r>
            <a:r>
              <a:rPr lang="en-US" sz="1600" dirty="0" smtClean="0">
                <a:sym typeface="Wingdings"/>
              </a:rPr>
              <a:t> &gt;&gt; : </a:t>
            </a:r>
            <a:r>
              <a:rPr lang="en-US" sz="1600" dirty="0" err="1" smtClean="0">
                <a:sym typeface="Wingdings"/>
              </a:rPr>
              <a:t>AbsStates</a:t>
            </a:r>
            <a:r>
              <a:rPr lang="en-US" sz="1600" dirty="0" smtClean="0">
                <a:sym typeface="Wingdings"/>
              </a:rPr>
              <a:t>  </a:t>
            </a:r>
            <a:r>
              <a:rPr lang="en-US" sz="1600" dirty="0" err="1" smtClean="0">
                <a:sym typeface="Wingdings"/>
              </a:rPr>
              <a:t>AbsStates</a:t>
            </a:r>
            <a:endParaRPr lang="en-US" sz="1600" dirty="0" smtClean="0">
              <a:sym typeface="Wingdings"/>
            </a:endParaRP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Example: intervals</a:t>
            </a:r>
          </a:p>
          <a:p>
            <a:r>
              <a:rPr lang="en-US" sz="1600" dirty="0">
                <a:sym typeface="Wingdings"/>
              </a:rPr>
              <a:t>P</a:t>
            </a:r>
            <a:r>
              <a:rPr lang="en-US" sz="1600" dirty="0" smtClean="0">
                <a:sym typeface="Wingdings"/>
              </a:rPr>
              <a:t>redicate P is a closed interval on each variable</a:t>
            </a:r>
          </a:p>
          <a:p>
            <a:r>
              <a:rPr lang="en-US" sz="1600" dirty="0" err="1" smtClean="0">
                <a:sym typeface="Wingdings"/>
              </a:rPr>
              <a:t>γ</a:t>
            </a:r>
            <a:r>
              <a:rPr lang="en-US" sz="1600" dirty="0" smtClean="0">
                <a:sym typeface="Wingdings"/>
              </a:rPr>
              <a:t>(1≤x≤2, 1≤y</a:t>
            </a:r>
            <a:r>
              <a:rPr lang="en-US" sz="1600" dirty="0">
                <a:sym typeface="Wingdings"/>
              </a:rPr>
              <a:t>≤</a:t>
            </a:r>
            <a:r>
              <a:rPr lang="en-US" sz="1600" dirty="0" smtClean="0">
                <a:sym typeface="Wingdings"/>
              </a:rPr>
              <a:t>1) = all states that assign x between 1 and 2, and y = 1</a:t>
            </a:r>
          </a:p>
          <a:p>
            <a:pPr marL="0" indent="0">
              <a:buNone/>
            </a:pPr>
            <a:endParaRPr lang="en-US" sz="160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2237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70600" y="5191090"/>
            <a:ext cx="216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states over {</a:t>
            </a:r>
            <a:r>
              <a:rPr lang="en-US" dirty="0" err="1" smtClean="0">
                <a:sym typeface="Wingdings"/>
              </a:rPr>
              <a:t>x,y</a:t>
            </a:r>
            <a:r>
              <a:rPr lang="en-US" dirty="0" smtClean="0">
                <a:sym typeface="Wingdings"/>
              </a:rPr>
              <a:t>}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 Interpretation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93624" y="5057001"/>
            <a:ext cx="1163976" cy="276999"/>
          </a:xfrm>
          <a:prstGeom prst="rect">
            <a:avLst/>
          </a:prstGeom>
          <a:solidFill>
            <a:srgbClr val="FF6600"/>
          </a:solidFill>
        </p:spPr>
        <p:txBody>
          <a:bodyPr wrap="none">
            <a:spAutoFit/>
          </a:bodyPr>
          <a:lstStyle/>
          <a:p>
            <a:r>
              <a:rPr lang="en-US" sz="1200" dirty="0" smtClean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y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>
                <a:sym typeface="Wingdings"/>
              </a:rPr>
              <a:t>1)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493624" y="3804735"/>
            <a:ext cx="1163976" cy="276999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 smtClean="0"/>
              <a:t>2</a:t>
            </a:r>
            <a:r>
              <a:rPr lang="en-US" sz="1200" dirty="0" smtClean="0">
                <a:sym typeface="Wingdings"/>
              </a:rPr>
              <a:t>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stCxn id="9" idx="0"/>
            <a:endCxn id="11" idx="2"/>
          </p:cNvCxnSpPr>
          <p:nvPr/>
        </p:nvCxnSpPr>
        <p:spPr>
          <a:xfrm flipV="1">
            <a:off x="3075612" y="4081734"/>
            <a:ext cx="0" cy="975267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084424" y="3804735"/>
            <a:ext cx="1163976" cy="276999"/>
          </a:xfrm>
          <a:prstGeom prst="rect">
            <a:avLst/>
          </a:prstGeom>
          <a:solidFill>
            <a:srgbClr val="3366FF"/>
          </a:solidFill>
        </p:spPr>
        <p:txBody>
          <a:bodyPr wrap="none">
            <a:spAutoFit/>
          </a:bodyPr>
          <a:lstStyle/>
          <a:p>
            <a:r>
              <a:rPr lang="en-US" sz="1200" dirty="0"/>
              <a:t>(1</a:t>
            </a:r>
            <a:r>
              <a:rPr lang="en-US" sz="1200" dirty="0">
                <a:sym typeface="Wingdings"/>
              </a:rPr>
              <a:t>≤</a:t>
            </a:r>
            <a:r>
              <a:rPr lang="en-US" sz="1200" dirty="0"/>
              <a:t>x</a:t>
            </a:r>
            <a:r>
              <a:rPr lang="en-US" sz="1200" dirty="0" smtClean="0">
                <a:sym typeface="Wingdings"/>
              </a:rPr>
              <a:t>≤3,3≤</a:t>
            </a:r>
            <a:r>
              <a:rPr lang="en-US" sz="1200" dirty="0">
                <a:sym typeface="Wingdings"/>
              </a:rPr>
              <a:t>y</a:t>
            </a:r>
            <a:r>
              <a:rPr lang="en-US" sz="1200" dirty="0" smtClean="0">
                <a:sym typeface="Wingdings"/>
              </a:rPr>
              <a:t>≤4) </a:t>
            </a:r>
            <a:r>
              <a:rPr lang="en-US" sz="1200" dirty="0" smtClean="0"/>
              <a:t>  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3733800" y="3387244"/>
            <a:ext cx="1092278" cy="2251556"/>
          </a:xfrm>
          <a:prstGeom prst="rect">
            <a:avLst/>
          </a:prstGeom>
          <a:solidFill>
            <a:srgbClr val="3366FF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810001" y="5193268"/>
            <a:ext cx="762000" cy="369332"/>
          </a:xfrm>
          <a:prstGeom prst="rect">
            <a:avLst/>
          </a:prstGeom>
          <a:solidFill>
            <a:srgbClr val="FF66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10001" y="3463444"/>
            <a:ext cx="762000" cy="996871"/>
          </a:xfrm>
          <a:prstGeom prst="rect">
            <a:avLst/>
          </a:prstGeom>
          <a:solidFill>
            <a:srgbClr val="008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4419600"/>
            <a:ext cx="1399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y := x + 2*y &gt;&gt;</a:t>
            </a:r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3505200"/>
            <a:ext cx="219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&lt;&lt; if y &gt;= 4 then x := x + 1 &gt;&gt;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11" idx="3"/>
            <a:endCxn id="32" idx="1"/>
          </p:cNvCxnSpPr>
          <p:nvPr/>
        </p:nvCxnSpPr>
        <p:spPr>
          <a:xfrm>
            <a:off x="3657600" y="3943235"/>
            <a:ext cx="1426824" cy="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Up Arrow 18"/>
          <p:cNvSpPr/>
          <p:nvPr/>
        </p:nvSpPr>
        <p:spPr>
          <a:xfrm>
            <a:off x="7239000" y="4020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5400000">
            <a:off x="7620000" y="4401529"/>
            <a:ext cx="228600" cy="838200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158118" y="46417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230894" y="3657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5181600"/>
            <a:ext cx="32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19468" y="4038600"/>
            <a:ext cx="37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'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4641797"/>
            <a:ext cx="1211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[[ y := x + 2*y ]]</a:t>
            </a:r>
            <a:endParaRPr lang="en-US" sz="1200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19601" y="4419600"/>
            <a:ext cx="11166" cy="838200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Concrete</a:t>
            </a:r>
          </a:p>
          <a:p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Abstract semantics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Probabilistic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7010400" cy="2743200"/>
          </a:xfrm>
        </p:spPr>
        <p:txBody>
          <a:bodyPr>
            <a:noAutofit/>
          </a:bodyPr>
          <a:lstStyle/>
          <a:p>
            <a:r>
              <a:rPr lang="en-US" sz="1600" dirty="0" smtClean="0"/>
              <a:t>(sub)distributions </a:t>
            </a:r>
            <a:r>
              <a:rPr lang="en-US" sz="1600" dirty="0" err="1"/>
              <a:t>δ</a:t>
            </a:r>
            <a:r>
              <a:rPr lang="en-US" sz="1600" dirty="0"/>
              <a:t> : </a:t>
            </a:r>
            <a:r>
              <a:rPr lang="en-US" sz="1600" dirty="0" smtClean="0"/>
              <a:t>States </a:t>
            </a:r>
            <a:r>
              <a:rPr lang="en-US" sz="1600" dirty="0">
                <a:sym typeface="Wingdings"/>
              </a:rPr>
              <a:t> [0,1</a:t>
            </a:r>
            <a:r>
              <a:rPr lang="en-US" sz="1600" dirty="0" smtClean="0">
                <a:sym typeface="Wingdings"/>
              </a:rPr>
              <a:t>]</a:t>
            </a:r>
          </a:p>
          <a:p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Semantics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msy10"/>
              <a:ea typeface="cmsy10"/>
              <a:cs typeface="cmsy10"/>
            </a:endParaRPr>
          </a:p>
          <a:p>
            <a:pPr lvl="1"/>
            <a:r>
              <a:rPr lang="fr-FR" sz="1200" dirty="0" smtClean="0">
                <a:latin typeface="cmsy10"/>
                <a:ea typeface="cmsy10"/>
                <a:cs typeface="cmsy10"/>
              </a:rPr>
              <a:t>⟦</a:t>
            </a:r>
            <a:r>
              <a:rPr lang="en-US" sz="1200" dirty="0" err="1" smtClean="0"/>
              <a:t>skip</a:t>
            </a:r>
            <a:r>
              <a:rPr lang="en-US" sz="12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en-US" sz="1200" dirty="0" err="1" smtClean="0"/>
              <a:t>δ</a:t>
            </a:r>
            <a:endParaRPr lang="en-US" sz="1200" dirty="0" smtClean="0">
              <a:latin typeface="cmmi10"/>
            </a:endParaRPr>
          </a:p>
          <a:p>
            <a:pPr lvl="1"/>
            <a:r>
              <a:rPr lang="fr-FR" sz="1200" dirty="0" smtClean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latin typeface="Arial"/>
                <a:ea typeface="cmsy10"/>
                <a:cs typeface="cmsy10"/>
              </a:rPr>
              <a:t>S</a:t>
            </a:r>
            <a:r>
              <a:rPr lang="fr-FR" sz="1200" baseline="-25000" dirty="0" smtClean="0">
                <a:latin typeface="Arial"/>
                <a:ea typeface="cmsy10"/>
                <a:cs typeface="cmsy10"/>
              </a:rPr>
              <a:t>1</a:t>
            </a:r>
            <a:r>
              <a:rPr lang="fr-FR" sz="1200" dirty="0" smtClean="0">
                <a:ea typeface="cmsy10"/>
                <a:cs typeface="cmsy10"/>
              </a:rPr>
              <a:t>; S</a:t>
            </a:r>
            <a:r>
              <a:rPr lang="fr-FR" sz="1200" baseline="-25000" dirty="0" smtClean="0">
                <a:latin typeface="Arial"/>
                <a:ea typeface="cmsy10"/>
                <a:cs typeface="cmsy10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ea typeface="cmsy10"/>
                <a:cs typeface="cmsy10"/>
              </a:rPr>
              <a:t>S</a:t>
            </a:r>
            <a:r>
              <a:rPr lang="fr-FR" sz="1200" baseline="-25000" dirty="0" smtClean="0">
                <a:ea typeface="cmsy10"/>
                <a:cs typeface="cmsy10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 </a:t>
            </a:r>
            <a:r>
              <a:rPr lang="en-US" sz="1200" dirty="0" smtClean="0"/>
              <a:t>(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fr-FR" sz="1200" dirty="0" smtClean="0">
                <a:ea typeface="cmsy10"/>
                <a:cs typeface="cmsy10"/>
              </a:rPr>
              <a:t>S</a:t>
            </a:r>
            <a:r>
              <a:rPr lang="fr-FR" sz="1200" baseline="-25000" dirty="0" smtClean="0">
                <a:ea typeface="cmsy10"/>
                <a:cs typeface="cmsy10"/>
              </a:rPr>
              <a:t>1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/>
              <a:t>)</a:t>
            </a:r>
            <a:endParaRPr lang="en-US" sz="1200" dirty="0" smtClean="0">
              <a:latin typeface="cmmi10"/>
            </a:endParaRPr>
          </a:p>
          <a:p>
            <a:pPr lvl="1"/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/>
              <a:t>if B then 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Arial"/>
              </a:rPr>
              <a:t>1</a:t>
            </a:r>
            <a:r>
              <a:rPr lang="en-US" sz="1200" dirty="0" smtClean="0"/>
              <a:t> else 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Arial"/>
              </a:rPr>
              <a:t>2</a:t>
            </a:r>
            <a:r>
              <a:rPr lang="en-US" sz="1200" dirty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δ 	=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cmmi10"/>
              </a:rPr>
              <a:t>1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(</a:t>
            </a:r>
            <a:r>
              <a:rPr lang="en-US" sz="1200" dirty="0" err="1"/>
              <a:t>δ</a:t>
            </a:r>
            <a:r>
              <a:rPr lang="en-US" sz="1200" dirty="0"/>
              <a:t> </a:t>
            </a:r>
            <a:r>
              <a:rPr lang="en-US" sz="12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200" dirty="0" smtClean="0"/>
              <a:t>B) + </a:t>
            </a:r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latin typeface="Arial"/>
              </a:rPr>
              <a:t>S</a:t>
            </a:r>
            <a:r>
              <a:rPr lang="en-US" sz="1200" baseline="-25000" dirty="0" smtClean="0">
                <a:latin typeface="cmmi10"/>
              </a:rPr>
              <a:t>2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/>
              <a:t>(</a:t>
            </a:r>
            <a:r>
              <a:rPr lang="en-US" sz="1200" dirty="0" err="1"/>
              <a:t>δ</a:t>
            </a:r>
            <a:r>
              <a:rPr lang="en-US" sz="1200" dirty="0"/>
              <a:t> </a:t>
            </a:r>
            <a:r>
              <a:rPr lang="en-US" sz="1200" dirty="0" smtClean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 ¬</a:t>
            </a:r>
            <a:r>
              <a:rPr lang="en-US" sz="1200" dirty="0" smtClean="0"/>
              <a:t>B)</a:t>
            </a:r>
          </a:p>
          <a:p>
            <a:pPr lvl="1"/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err="1" smtClean="0">
                <a:solidFill>
                  <a:schemeClr val="bg1">
                    <a:lumMod val="65000"/>
                  </a:schemeClr>
                </a:solidFill>
              </a:rPr>
              <a:t>pif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p then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1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else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2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 	=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1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+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S</a:t>
            </a:r>
            <a:r>
              <a:rPr lang="en-US" sz="1200" baseline="-25000" dirty="0" smtClean="0">
                <a:solidFill>
                  <a:schemeClr val="bg1">
                    <a:lumMod val="65000"/>
                  </a:schemeClr>
                </a:solidFill>
                <a:latin typeface="Arial"/>
              </a:rPr>
              <a:t>2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((1-p)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δ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200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FR" sz="1200" dirty="0"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/>
              <a:t>x := </a:t>
            </a:r>
            <a:r>
              <a:rPr lang="en-US" sz="1200" dirty="0" err="1" smtClean="0"/>
              <a:t>E</a:t>
            </a:r>
            <a:r>
              <a:rPr lang="en-US" sz="12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200" dirty="0" err="1" smtClean="0"/>
              <a:t>δ</a:t>
            </a:r>
            <a:r>
              <a:rPr lang="en-US" sz="1200" dirty="0" smtClean="0"/>
              <a:t> 		= </a:t>
            </a:r>
            <a:r>
              <a:rPr lang="en-US" sz="1200" dirty="0" err="1" smtClean="0"/>
              <a:t>δ</a:t>
            </a:r>
            <a:r>
              <a:rPr lang="en-US" sz="1200" dirty="0" smtClean="0"/>
              <a:t>[x </a:t>
            </a:r>
            <a:r>
              <a:rPr lang="en-US" sz="1200" dirty="0" smtClean="0">
                <a:latin typeface="cmsy10"/>
                <a:ea typeface="cmsy10"/>
                <a:cs typeface="cmsy10"/>
              </a:rPr>
              <a:t>⟼</a:t>
            </a:r>
            <a:r>
              <a:rPr lang="en-US" sz="1200" dirty="0" smtClean="0"/>
              <a:t> E]</a:t>
            </a:r>
          </a:p>
          <a:p>
            <a:pPr lvl="1"/>
            <a:r>
              <a:rPr lang="fr-FR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rgbClr val="A6A6A6"/>
                </a:solidFill>
              </a:rPr>
              <a:t>while B do S</a:t>
            </a:r>
            <a:r>
              <a:rPr lang="en-US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rgbClr val="A6A6A6"/>
                </a:solidFill>
              </a:rPr>
              <a:t> 		= </a:t>
            </a:r>
            <a:r>
              <a:rPr lang="en-US" sz="1200" i="1" dirty="0" err="1" smtClean="0">
                <a:solidFill>
                  <a:srgbClr val="A6A6A6"/>
                </a:solidFill>
              </a:rPr>
              <a:t>lfp</a:t>
            </a:r>
            <a:r>
              <a:rPr lang="en-US" sz="1200" dirty="0" smtClean="0">
                <a:solidFill>
                  <a:srgbClr val="A6A6A6"/>
                </a:solidFill>
              </a:rPr>
              <a:t> (</a:t>
            </a:r>
            <a:r>
              <a:rPr lang="en-US" sz="1200" dirty="0" err="1" smtClean="0">
                <a:solidFill>
                  <a:srgbClr val="A6A6A6"/>
                </a:solidFill>
                <a:latin typeface="cmmi10"/>
                <a:ea typeface="cmmi10"/>
                <a:cs typeface="cmmi10"/>
              </a:rPr>
              <a:t>λ</a:t>
            </a:r>
            <a:r>
              <a:rPr lang="en-US" sz="1200" dirty="0" err="1" smtClean="0">
                <a:solidFill>
                  <a:srgbClr val="A6A6A6"/>
                </a:solidFill>
              </a:rPr>
              <a:t>F</a:t>
            </a:r>
            <a:r>
              <a:rPr lang="en-US" sz="1200" dirty="0" smtClean="0">
                <a:solidFill>
                  <a:srgbClr val="A6A6A6"/>
                </a:solidFill>
              </a:rPr>
              <a:t>. </a:t>
            </a:r>
            <a:r>
              <a:rPr lang="en-US" sz="1200" dirty="0" err="1" smtClean="0">
                <a:solidFill>
                  <a:srgbClr val="A6A6A6"/>
                </a:solidFill>
                <a:latin typeface="cmmi10"/>
                <a:ea typeface="cmmi10"/>
                <a:cs typeface="cmmi10"/>
              </a:rPr>
              <a:t>λ</a:t>
            </a:r>
            <a:r>
              <a:rPr lang="en-US" sz="1200" dirty="0" err="1" smtClean="0">
                <a:solidFill>
                  <a:srgbClr val="A6A6A6"/>
                </a:solidFill>
              </a:rPr>
              <a:t>δ</a:t>
            </a:r>
            <a:r>
              <a:rPr lang="en-US" sz="1200" dirty="0" smtClean="0">
                <a:solidFill>
                  <a:srgbClr val="A6A6A6"/>
                </a:solidFill>
              </a:rPr>
              <a:t>. F(</a:t>
            </a:r>
            <a:r>
              <a:rPr lang="fr-FR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⟦</a:t>
            </a:r>
            <a:r>
              <a:rPr lang="en-US" sz="1200" dirty="0" smtClean="0">
                <a:solidFill>
                  <a:srgbClr val="A6A6A6"/>
                </a:solidFill>
              </a:rPr>
              <a:t>S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⟧</a:t>
            </a:r>
            <a:r>
              <a:rPr lang="en-US" sz="1200" dirty="0" smtClean="0">
                <a:solidFill>
                  <a:srgbClr val="A6A6A6"/>
                </a:solidFill>
              </a:rPr>
              <a:t>(</a:t>
            </a:r>
            <a:r>
              <a:rPr lang="en-US" sz="1200" dirty="0" err="1">
                <a:solidFill>
                  <a:srgbClr val="A6A6A6"/>
                </a:solidFill>
              </a:rPr>
              <a:t>δ</a:t>
            </a:r>
            <a:r>
              <a:rPr lang="en-US" sz="1200" dirty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| </a:t>
            </a:r>
            <a:r>
              <a:rPr lang="en-US" sz="1200" dirty="0" smtClean="0">
                <a:solidFill>
                  <a:srgbClr val="A6A6A6"/>
                </a:solidFill>
              </a:rPr>
              <a:t>B)) + </a:t>
            </a:r>
            <a:r>
              <a:rPr lang="en-US" sz="1200" dirty="0">
                <a:solidFill>
                  <a:srgbClr val="A6A6A6"/>
                </a:solidFill>
              </a:rPr>
              <a:t>(</a:t>
            </a:r>
            <a:r>
              <a:rPr lang="en-US" sz="1200" dirty="0" err="1" smtClean="0">
                <a:solidFill>
                  <a:srgbClr val="A6A6A6"/>
                </a:solidFill>
              </a:rPr>
              <a:t>δ</a:t>
            </a:r>
            <a:r>
              <a:rPr lang="en-US" sz="1200" dirty="0" smtClean="0">
                <a:solidFill>
                  <a:srgbClr val="A6A6A6"/>
                </a:solidFill>
              </a:rPr>
              <a:t> </a:t>
            </a:r>
            <a:r>
              <a:rPr lang="en-US" sz="1200" dirty="0" smtClean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|</a:t>
            </a:r>
            <a:r>
              <a:rPr lang="en-US" sz="1200" dirty="0" smtClean="0">
                <a:solidFill>
                  <a:srgbClr val="A6A6A6"/>
                </a:solidFill>
              </a:rPr>
              <a:t> </a:t>
            </a:r>
            <a:r>
              <a:rPr lang="en-US" sz="1200" dirty="0">
                <a:solidFill>
                  <a:srgbClr val="A6A6A6"/>
                </a:solidFill>
                <a:latin typeface="cmsy10"/>
                <a:ea typeface="cmsy10"/>
                <a:cs typeface="cmsy10"/>
              </a:rPr>
              <a:t>¬</a:t>
            </a:r>
            <a:r>
              <a:rPr lang="en-US" sz="1200" dirty="0" smtClean="0">
                <a:solidFill>
                  <a:srgbClr val="A6A6A6"/>
                </a:solidFill>
              </a:rPr>
              <a:t>B)) </a:t>
            </a:r>
            <a:endParaRPr lang="en-US" sz="1200" dirty="0" smtClean="0">
              <a:solidFill>
                <a:srgbClr val="A6A6A6"/>
              </a:solidFill>
              <a:latin typeface="cmmi1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09600" y="4191000"/>
            <a:ext cx="541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400" dirty="0" smtClean="0"/>
              <a:t>p</a:t>
            </a:r>
            <a:r>
              <a:rPr lang="en-US" sz="1400" dirty="0"/>
              <a:t>*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 smtClean="0"/>
              <a:t>	– scale probabilities by p</a:t>
            </a:r>
          </a:p>
          <a:p>
            <a:pPr lvl="2"/>
            <a:r>
              <a:rPr lang="en-US" sz="1050" dirty="0" smtClean="0"/>
              <a:t>p</a:t>
            </a:r>
            <a:r>
              <a:rPr lang="en-US" sz="1050" dirty="0"/>
              <a:t>*</a:t>
            </a:r>
            <a:r>
              <a:rPr lang="en-US" sz="1050" dirty="0" err="1" smtClean="0"/>
              <a:t>δ</a:t>
            </a:r>
            <a:r>
              <a:rPr lang="en-US" sz="1050" dirty="0" smtClean="0"/>
              <a:t> := </a:t>
            </a:r>
            <a:r>
              <a:rPr lang="en-US" sz="105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 smtClean="0"/>
              <a:t>σ</a:t>
            </a:r>
            <a:r>
              <a:rPr lang="en-US" sz="1050" dirty="0" smtClean="0"/>
              <a:t>. p*</a:t>
            </a:r>
            <a:r>
              <a:rPr lang="en-US" sz="1050" dirty="0" err="1" smtClean="0"/>
              <a:t>δ</a:t>
            </a:r>
            <a:r>
              <a:rPr lang="en-US" sz="1050" dirty="0" smtClean="0"/>
              <a:t>(</a:t>
            </a:r>
            <a:r>
              <a:rPr lang="en-US" sz="1050" dirty="0" err="1" smtClean="0"/>
              <a:t>σ</a:t>
            </a:r>
            <a:r>
              <a:rPr lang="en-US" sz="1050" dirty="0" smtClean="0"/>
              <a:t>)</a:t>
            </a:r>
          </a:p>
          <a:p>
            <a:pPr lvl="1"/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B – remove mass inconsistent with B</a:t>
            </a:r>
          </a:p>
          <a:p>
            <a:pPr lvl="2"/>
            <a:r>
              <a:rPr lang="en-US" sz="1050" dirty="0" err="1" smtClean="0"/>
              <a:t>δ</a:t>
            </a:r>
            <a:r>
              <a:rPr lang="en-US" sz="1050" dirty="0" smtClean="0"/>
              <a:t> </a:t>
            </a:r>
            <a:r>
              <a:rPr lang="en-US" sz="105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050" dirty="0"/>
              <a:t> B </a:t>
            </a:r>
            <a:r>
              <a:rPr lang="en-US" sz="1050" dirty="0" smtClean="0"/>
              <a:t> := </a:t>
            </a:r>
            <a:r>
              <a:rPr lang="en-US" sz="1050" dirty="0" err="1" smtClean="0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 smtClean="0"/>
              <a:t>σ</a:t>
            </a:r>
            <a:r>
              <a:rPr lang="en-US" sz="1050" dirty="0"/>
              <a:t>. if </a:t>
            </a:r>
            <a:r>
              <a:rPr lang="fr-FR" sz="1050" dirty="0">
                <a:latin typeface="cmsy10"/>
                <a:ea typeface="cmsy10"/>
                <a:cs typeface="cmsy10"/>
              </a:rPr>
              <a:t>⟦</a:t>
            </a:r>
            <a:r>
              <a:rPr lang="en-US" sz="1050" dirty="0" err="1"/>
              <a:t>B</a:t>
            </a:r>
            <a:r>
              <a:rPr lang="en-US" sz="1050" dirty="0" err="1">
                <a:latin typeface="cmsy10"/>
                <a:ea typeface="cmsy10"/>
                <a:cs typeface="cmsy10"/>
              </a:rPr>
              <a:t>⟧</a:t>
            </a:r>
            <a:r>
              <a:rPr lang="en-US" sz="1050" dirty="0" err="1"/>
              <a:t>σ</a:t>
            </a:r>
            <a:r>
              <a:rPr lang="en-US" sz="1050" dirty="0"/>
              <a:t> = true then </a:t>
            </a:r>
            <a:r>
              <a:rPr lang="en-US" sz="1050" dirty="0" err="1"/>
              <a:t>δ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/>
              <a:t>) else </a:t>
            </a:r>
            <a:r>
              <a:rPr lang="en-US" sz="1050" dirty="0" smtClean="0"/>
              <a:t>0</a:t>
            </a:r>
          </a:p>
          <a:p>
            <a:pPr lvl="1"/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– combine mass from both</a:t>
            </a:r>
          </a:p>
          <a:p>
            <a:pPr lvl="2"/>
            <a:r>
              <a:rPr lang="en-US" sz="1050" dirty="0" smtClean="0"/>
              <a:t>δ</a:t>
            </a:r>
            <a:r>
              <a:rPr lang="en-US" sz="105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050" dirty="0" smtClean="0"/>
              <a:t> </a:t>
            </a:r>
            <a:r>
              <a:rPr lang="en-US" sz="1050" dirty="0"/>
              <a:t>+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2</a:t>
            </a:r>
            <a:r>
              <a:rPr lang="en-US" sz="1050" dirty="0"/>
              <a:t> </a:t>
            </a:r>
            <a:r>
              <a:rPr lang="en-US" sz="1050" dirty="0" smtClean="0"/>
              <a:t>:= </a:t>
            </a:r>
            <a:r>
              <a:rPr lang="en-US" sz="1050" dirty="0" err="1">
                <a:latin typeface="cmmi10"/>
                <a:ea typeface="cmmi10"/>
                <a:cs typeface="cmmi10"/>
              </a:rPr>
              <a:t>λ</a:t>
            </a:r>
            <a:r>
              <a:rPr lang="en-US" sz="1050" dirty="0" err="1"/>
              <a:t>σ</a:t>
            </a:r>
            <a:r>
              <a:rPr lang="en-US" sz="1050" dirty="0"/>
              <a:t>.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1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/>
              <a:t>) + δ</a:t>
            </a:r>
            <a:r>
              <a:rPr lang="en-US" sz="1050" baseline="-25000" dirty="0">
                <a:latin typeface="cmmi10"/>
                <a:ea typeface="cmmi10"/>
                <a:cs typeface="cmmi10"/>
              </a:rPr>
              <a:t>2</a:t>
            </a:r>
            <a:r>
              <a:rPr lang="en-US" sz="1050" dirty="0"/>
              <a:t>(</a:t>
            </a:r>
            <a:r>
              <a:rPr lang="en-US" sz="1050" dirty="0" err="1"/>
              <a:t>σ</a:t>
            </a:r>
            <a:r>
              <a:rPr lang="en-US" sz="1050" dirty="0" smtClean="0"/>
              <a:t>)</a:t>
            </a:r>
          </a:p>
          <a:p>
            <a:pPr lvl="1"/>
            <a:r>
              <a:rPr lang="en-US" sz="1400" dirty="0" err="1"/>
              <a:t>δ</a:t>
            </a:r>
            <a:r>
              <a:rPr lang="en-US" sz="1400" dirty="0"/>
              <a:t>[</a:t>
            </a:r>
            <a:r>
              <a:rPr lang="en-US" sz="1400" dirty="0" smtClean="0"/>
              <a:t>x </a:t>
            </a:r>
            <a:r>
              <a:rPr lang="en-US" sz="1400" dirty="0">
                <a:latin typeface="cmsy10"/>
                <a:ea typeface="cmsy10"/>
                <a:cs typeface="cmsy10"/>
              </a:rPr>
              <a:t>⟼</a:t>
            </a:r>
            <a:r>
              <a:rPr lang="en-US" sz="1400" dirty="0" smtClean="0"/>
              <a:t> E] – transform mass</a:t>
            </a:r>
          </a:p>
        </p:txBody>
      </p:sp>
    </p:spTree>
    <p:extLst>
      <p:ext uri="{BB962C8B-B14F-4D97-AF65-F5344CB8AC3E}">
        <p14:creationId xmlns:p14="http://schemas.microsoft.com/office/powerpoint/2010/main" val="20788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/>
          <p:cNvSpPr/>
          <p:nvPr/>
        </p:nvSpPr>
        <p:spPr>
          <a:xfrm>
            <a:off x="5458425" y="3578423"/>
            <a:ext cx="29921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  +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>
                <a:solidFill>
                  <a:srgbClr val="0000FF"/>
                </a:solidFill>
              </a:rPr>
              <a:t>y := y –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x &gt; 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545" y="1192769"/>
            <a:ext cx="3810000" cy="685800"/>
          </a:xfrm>
        </p:spPr>
        <p:txBody>
          <a:bodyPr>
            <a:normAutofit fontScale="92500"/>
          </a:bodyPr>
          <a:lstStyle/>
          <a:p>
            <a:pPr marL="274320" lvl="1" indent="0">
              <a:buNone/>
            </a:pPr>
            <a:r>
              <a:rPr lang="en-US" sz="1400" b="1" dirty="0" err="1"/>
              <a:t>δ</a:t>
            </a:r>
            <a:r>
              <a:rPr lang="en-US" sz="1400" b="1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b="1" dirty="0" smtClean="0"/>
              <a:t> </a:t>
            </a:r>
            <a:r>
              <a:rPr lang="en-US" sz="1400" b="1" dirty="0"/>
              <a:t>B – remove mass inconsistent with B</a:t>
            </a:r>
          </a:p>
          <a:p>
            <a:pPr marL="274320" lvl="1" indent="0">
              <a:buNone/>
            </a:pP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/>
              <a:t> </a:t>
            </a:r>
            <a:r>
              <a:rPr lang="en-US" sz="1400" dirty="0"/>
              <a:t>B </a:t>
            </a:r>
            <a:r>
              <a:rPr lang="en-US" sz="1400" dirty="0" smtClean="0"/>
              <a:t>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</a:t>
            </a:r>
            <a:r>
              <a:rPr lang="en-US" sz="1400" dirty="0" smtClean="0"/>
              <a:t>if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err="1" smtClean="0"/>
              <a:t>B</a:t>
            </a:r>
            <a:r>
              <a:rPr lang="en-US" sz="1400" dirty="0" err="1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err="1"/>
              <a:t>σ</a:t>
            </a:r>
            <a:r>
              <a:rPr lang="en-US" sz="1400" dirty="0"/>
              <a:t> </a:t>
            </a:r>
            <a:r>
              <a:rPr lang="en-US" sz="1400" dirty="0" smtClean="0"/>
              <a:t>= true then </a:t>
            </a:r>
            <a:r>
              <a:rPr lang="en-US" sz="1400" dirty="0" err="1" smtClean="0"/>
              <a:t>δ</a:t>
            </a:r>
            <a:r>
              <a:rPr lang="en-US" sz="1400" dirty="0" smtClean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else 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00" y="1828800"/>
            <a:ext cx="1033444" cy="1353193"/>
            <a:chOff x="1066800" y="2667000"/>
            <a:chExt cx="1890961" cy="2476028"/>
          </a:xfrm>
        </p:grpSpPr>
        <p:grpSp>
          <p:nvGrpSpPr>
            <p:cNvPr id="26" name="Group 25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Rectangle 24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981200" y="2667000"/>
              <a:ext cx="520757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endParaRPr lang="en-US" sz="1400" dirty="0">
                <a:latin typeface="cmmi1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00202" y="1828800"/>
            <a:ext cx="1033444" cy="1377919"/>
            <a:chOff x="3508670" y="2667000"/>
            <a:chExt cx="1890961" cy="2521271"/>
          </a:xfrm>
        </p:grpSpPr>
        <p:sp>
          <p:nvSpPr>
            <p:cNvPr id="4" name="TextBox 3"/>
            <p:cNvSpPr txBox="1"/>
            <p:nvPr/>
          </p:nvSpPr>
          <p:spPr>
            <a:xfrm>
              <a:off x="3733799" y="2667000"/>
              <a:ext cx="1651933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B = x </a:t>
              </a:r>
              <a:r>
                <a:rPr lang="en-US" sz="1400" dirty="0" smtClean="0">
                  <a:latin typeface="cmsy10"/>
                  <a:ea typeface="cmsy10"/>
                  <a:cs typeface="cmsy10"/>
                </a:rPr>
                <a:t>≥</a:t>
              </a:r>
              <a:r>
                <a:rPr lang="en-US" sz="1400" dirty="0" smtClean="0"/>
                <a:t> y</a:t>
              </a:r>
              <a:endParaRPr lang="en-US" sz="1400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508670" y="3238028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45" name="Straight Arrow Connector 4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ight Triangle 6"/>
            <p:cNvSpPr/>
            <p:nvPr/>
          </p:nvSpPr>
          <p:spPr>
            <a:xfrm rot="16200000">
              <a:off x="3477589" y="3307681"/>
              <a:ext cx="1890961" cy="1828800"/>
            </a:xfrm>
            <a:prstGeom prst="rtTriangl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71800" y="1840469"/>
            <a:ext cx="1033444" cy="1350978"/>
            <a:chOff x="6033839" y="2678668"/>
            <a:chExt cx="1890961" cy="2471975"/>
          </a:xfrm>
        </p:grpSpPr>
        <p:sp>
          <p:nvSpPr>
            <p:cNvPr id="34" name="TextBox 33"/>
            <p:cNvSpPr txBox="1"/>
            <p:nvPr/>
          </p:nvSpPr>
          <p:spPr>
            <a:xfrm>
              <a:off x="6669946" y="2678668"/>
              <a:ext cx="1250921" cy="5631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δ</a:t>
              </a:r>
              <a:r>
                <a:rPr lang="en-US" sz="1400" dirty="0" smtClean="0">
                  <a:latin typeface="cmmi10"/>
                  <a:ea typeface="cmmi10"/>
                  <a:cs typeface="cmmi10"/>
                </a:rPr>
                <a:t> </a:t>
              </a:r>
              <a:r>
                <a:rPr lang="en-US" sz="1400" dirty="0">
                  <a:latin typeface="ＭＳ ゴシック"/>
                  <a:ea typeface="ＭＳ ゴシック"/>
                  <a:cs typeface="ＭＳ ゴシック"/>
                </a:rPr>
                <a:t>∧</a:t>
              </a:r>
              <a:r>
                <a:rPr lang="en-US" sz="1400" dirty="0" smtClean="0"/>
                <a:t> B</a:t>
              </a:r>
              <a:endParaRPr lang="en-US" sz="1400" dirty="0">
                <a:latin typeface="cmmi1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033839" y="3200400"/>
              <a:ext cx="1890961" cy="1950243"/>
              <a:chOff x="4509839" y="991940"/>
              <a:chExt cx="1890961" cy="1950243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23" name="Straight Arrow Connector 22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509839" y="2942183"/>
                <a:ext cx="1890961" cy="0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 9"/>
            <p:cNvSpPr/>
            <p:nvPr/>
          </p:nvSpPr>
          <p:spPr>
            <a:xfrm>
              <a:off x="6248400" y="4160292"/>
              <a:ext cx="999067" cy="795867"/>
            </a:xfrm>
            <a:custGeom>
              <a:avLst/>
              <a:gdLst>
                <a:gd name="connsiteX0" fmla="*/ 0 w 999067"/>
                <a:gd name="connsiteY0" fmla="*/ 795867 h 795867"/>
                <a:gd name="connsiteX1" fmla="*/ 677333 w 999067"/>
                <a:gd name="connsiteY1" fmla="*/ 0 h 795867"/>
                <a:gd name="connsiteX2" fmla="*/ 990600 w 999067"/>
                <a:gd name="connsiteY2" fmla="*/ 8467 h 795867"/>
                <a:gd name="connsiteX3" fmla="*/ 999067 w 999067"/>
                <a:gd name="connsiteY3" fmla="*/ 787400 h 795867"/>
                <a:gd name="connsiteX4" fmla="*/ 0 w 999067"/>
                <a:gd name="connsiteY4" fmla="*/ 795867 h 795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067" h="795867">
                  <a:moveTo>
                    <a:pt x="0" y="795867"/>
                  </a:moveTo>
                  <a:lnTo>
                    <a:pt x="677333" y="0"/>
                  </a:lnTo>
                  <a:lnTo>
                    <a:pt x="990600" y="8467"/>
                  </a:lnTo>
                  <a:cubicBezTo>
                    <a:pt x="993422" y="268111"/>
                    <a:pt x="996245" y="527756"/>
                    <a:pt x="999067" y="787400"/>
                  </a:cubicBezTo>
                  <a:lnTo>
                    <a:pt x="0" y="7958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7128933" y="3482959"/>
              <a:ext cx="762000" cy="567267"/>
            </a:xfrm>
            <a:custGeom>
              <a:avLst/>
              <a:gdLst>
                <a:gd name="connsiteX0" fmla="*/ 0 w 762000"/>
                <a:gd name="connsiteY0" fmla="*/ 440267 h 567267"/>
                <a:gd name="connsiteX1" fmla="*/ 0 w 762000"/>
                <a:gd name="connsiteY1" fmla="*/ 558800 h 567267"/>
                <a:gd name="connsiteX2" fmla="*/ 762000 w 762000"/>
                <a:gd name="connsiteY2" fmla="*/ 567267 h 567267"/>
                <a:gd name="connsiteX3" fmla="*/ 745067 w 762000"/>
                <a:gd name="connsiteY3" fmla="*/ 0 h 567267"/>
                <a:gd name="connsiteX4" fmla="*/ 338667 w 762000"/>
                <a:gd name="connsiteY4" fmla="*/ 0 h 567267"/>
                <a:gd name="connsiteX5" fmla="*/ 0 w 762000"/>
                <a:gd name="connsiteY5" fmla="*/ 440267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0" h="567267">
                  <a:moveTo>
                    <a:pt x="0" y="440267"/>
                  </a:moveTo>
                  <a:lnTo>
                    <a:pt x="0" y="558800"/>
                  </a:lnTo>
                  <a:lnTo>
                    <a:pt x="762000" y="567267"/>
                  </a:lnTo>
                  <a:lnTo>
                    <a:pt x="745067" y="0"/>
                  </a:lnTo>
                  <a:lnTo>
                    <a:pt x="338667" y="0"/>
                  </a:lnTo>
                  <a:lnTo>
                    <a:pt x="0" y="440267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ontent Placeholder 2"/>
          <p:cNvSpPr txBox="1">
            <a:spLocks/>
          </p:cNvSpPr>
          <p:nvPr/>
        </p:nvSpPr>
        <p:spPr>
          <a:xfrm>
            <a:off x="4885688" y="1143000"/>
            <a:ext cx="39624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None/>
            </a:pPr>
            <a:r>
              <a:rPr lang="en-US" sz="1400" b="1" dirty="0"/>
              <a:t>δ</a:t>
            </a:r>
            <a:r>
              <a:rPr lang="en-US" sz="1400" b="1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b="1" dirty="0" smtClean="0"/>
              <a:t> + </a:t>
            </a:r>
            <a:r>
              <a:rPr lang="en-US" sz="1400" b="1" dirty="0"/>
              <a:t>δ</a:t>
            </a:r>
            <a:r>
              <a:rPr lang="en-US" sz="1400" b="1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b="1" dirty="0" smtClean="0"/>
              <a:t> – combine mass from both</a:t>
            </a:r>
          </a:p>
          <a:p>
            <a:pPr marL="274320" lvl="1" indent="0">
              <a:buNone/>
            </a:pP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 smtClean="0"/>
              <a:t> 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 smtClean="0"/>
              <a:t> = </a:t>
            </a:r>
            <a:r>
              <a:rPr lang="en-US" sz="1400" dirty="0" err="1">
                <a:latin typeface="cmmi10"/>
                <a:ea typeface="cmmi10"/>
                <a:cs typeface="cmmi10"/>
              </a:rPr>
              <a:t>λ</a:t>
            </a:r>
            <a:r>
              <a:rPr lang="en-US" sz="1400" dirty="0" err="1" smtClean="0"/>
              <a:t>σ</a:t>
            </a:r>
            <a:r>
              <a:rPr lang="en-US" sz="1400" dirty="0"/>
              <a:t>. 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1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 </a:t>
            </a:r>
            <a:r>
              <a:rPr lang="en-US" sz="1400" dirty="0" smtClean="0"/>
              <a:t>+ </a:t>
            </a:r>
            <a:r>
              <a:rPr lang="en-US" sz="1400" dirty="0"/>
              <a:t>δ</a:t>
            </a:r>
            <a:r>
              <a:rPr lang="en-US" sz="1400" baseline="-25000" dirty="0" smtClean="0">
                <a:latin typeface="cmmi10"/>
                <a:ea typeface="cmmi10"/>
                <a:cs typeface="cmmi10"/>
              </a:rPr>
              <a:t>2</a:t>
            </a:r>
            <a:r>
              <a:rPr lang="en-US" sz="1400" dirty="0"/>
              <a:t>(</a:t>
            </a:r>
            <a:r>
              <a:rPr lang="en-US" sz="1400" dirty="0" err="1"/>
              <a:t>σ</a:t>
            </a:r>
            <a:r>
              <a:rPr lang="en-US" sz="1400" dirty="0"/>
              <a:t>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102804" y="1828800"/>
            <a:ext cx="1104471" cy="1446197"/>
            <a:chOff x="1066800" y="2667000"/>
            <a:chExt cx="1890961" cy="2476028"/>
          </a:xfrm>
        </p:grpSpPr>
        <p:grpSp>
          <p:nvGrpSpPr>
            <p:cNvPr id="50" name="Group 49"/>
            <p:cNvGrpSpPr/>
            <p:nvPr/>
          </p:nvGrpSpPr>
          <p:grpSpPr>
            <a:xfrm>
              <a:off x="1066800" y="3192785"/>
              <a:ext cx="1890961" cy="1950243"/>
              <a:chOff x="1233239" y="2842493"/>
              <a:chExt cx="1890961" cy="1950243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1233239" y="2842493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/>
                <p:cNvSpPr/>
                <p:nvPr/>
              </p:nvSpPr>
              <p:spPr>
                <a:xfrm>
                  <a:off x="4648200" y="1959447"/>
                  <a:ext cx="1066799" cy="783754"/>
                </a:xfrm>
                <a:prstGeom prst="rect">
                  <a:avLst/>
                </a:prstGeom>
                <a:solidFill>
                  <a:schemeClr val="tx1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2328335" y="3124200"/>
                <a:ext cx="761998" cy="555154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981200" y="2667000"/>
              <a:ext cx="601235" cy="5269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δ</a:t>
              </a:r>
              <a:r>
                <a:rPr lang="en-US" sz="1400" baseline="-25000" dirty="0" smtClean="0">
                  <a:latin typeface="cmmi10"/>
                  <a:ea typeface="cmmi10"/>
                  <a:cs typeface="cmmi10"/>
                </a:rPr>
                <a:t>1</a:t>
              </a:r>
              <a:endParaRPr lang="en-US" sz="1400" baseline="-25000" dirty="0">
                <a:latin typeface="cmmi1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489938" y="1831167"/>
            <a:ext cx="1104472" cy="1443830"/>
            <a:chOff x="6033839" y="2678668"/>
            <a:chExt cx="1890961" cy="2471975"/>
          </a:xfrm>
        </p:grpSpPr>
        <p:grpSp>
          <p:nvGrpSpPr>
            <p:cNvPr id="58" name="Group 57"/>
            <p:cNvGrpSpPr/>
            <p:nvPr/>
          </p:nvGrpSpPr>
          <p:grpSpPr>
            <a:xfrm>
              <a:off x="6033839" y="2678668"/>
              <a:ext cx="1890961" cy="2471975"/>
              <a:chOff x="6033839" y="2678668"/>
              <a:chExt cx="1890961" cy="247197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6814176" y="2678668"/>
                <a:ext cx="601235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033839" y="3200400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Rectangle 58"/>
            <p:cNvSpPr/>
            <p:nvPr/>
          </p:nvSpPr>
          <p:spPr>
            <a:xfrm>
              <a:off x="6172200" y="3535338"/>
              <a:ext cx="381000" cy="1454200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10929" y="1836951"/>
            <a:ext cx="1104471" cy="1446197"/>
            <a:chOff x="6553200" y="3562361"/>
            <a:chExt cx="1890961" cy="2476028"/>
          </a:xfrm>
        </p:grpSpPr>
        <p:grpSp>
          <p:nvGrpSpPr>
            <p:cNvPr id="64" name="Group 63"/>
            <p:cNvGrpSpPr/>
            <p:nvPr/>
          </p:nvGrpSpPr>
          <p:grpSpPr>
            <a:xfrm>
              <a:off x="6553200" y="3562361"/>
              <a:ext cx="1890961" cy="2476028"/>
              <a:chOff x="1066800" y="2667000"/>
              <a:chExt cx="1890961" cy="247602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1066800" y="3192785"/>
                <a:ext cx="1890961" cy="1950243"/>
                <a:chOff x="1233239" y="2842493"/>
                <a:chExt cx="1890961" cy="1950243"/>
              </a:xfrm>
            </p:grpSpPr>
            <p:grpSp>
              <p:nvGrpSpPr>
                <p:cNvPr id="67" name="Group 66"/>
                <p:cNvGrpSpPr/>
                <p:nvPr/>
              </p:nvGrpSpPr>
              <p:grpSpPr>
                <a:xfrm>
                  <a:off x="1233239" y="2842493"/>
                  <a:ext cx="1890961" cy="1950243"/>
                  <a:chOff x="4509839" y="991940"/>
                  <a:chExt cx="1890961" cy="1950243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Arrow Connector 6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1" name="Rectangle 70"/>
                  <p:cNvSpPr/>
                  <p:nvPr/>
                </p:nvSpPr>
                <p:spPr>
                  <a:xfrm>
                    <a:off x="5060172" y="1959447"/>
                    <a:ext cx="654827" cy="783754"/>
                  </a:xfrm>
                  <a:prstGeom prst="rect">
                    <a:avLst/>
                  </a:prstGeom>
                  <a:solidFill>
                    <a:schemeClr val="tx1">
                      <a:lumMod val="25000"/>
                      <a:lumOff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Rectangle 67"/>
                <p:cNvSpPr/>
                <p:nvPr/>
              </p:nvSpPr>
              <p:spPr>
                <a:xfrm>
                  <a:off x="2328335" y="3124200"/>
                  <a:ext cx="761998" cy="555154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1752601" y="2667000"/>
                <a:ext cx="1151214" cy="526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1</a:t>
                </a:r>
                <a:r>
                  <a:rPr lang="en-US" sz="1400" dirty="0" smtClean="0"/>
                  <a:t>+ δ</a:t>
                </a:r>
                <a:r>
                  <a:rPr lang="en-US" sz="1400" baseline="-25000" dirty="0" smtClean="0">
                    <a:latin typeface="cmmi10"/>
                    <a:ea typeface="cmmi10"/>
                    <a:cs typeface="cmmi10"/>
                  </a:rPr>
                  <a:t>2</a:t>
                </a:r>
                <a:endParaRPr lang="en-US" sz="1400" baseline="-25000" dirty="0">
                  <a:latin typeface="cmmi10"/>
                </a:endParaRPr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6705600" y="4278869"/>
              <a:ext cx="381000" cy="807243"/>
            </a:xfrm>
            <a:prstGeom prst="rect">
              <a:avLst/>
            </a:prstGeom>
            <a:solidFill>
              <a:srgbClr val="C5C5D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705600" y="5075258"/>
              <a:ext cx="397933" cy="76414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57200" y="3578423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/>
              <a:t>if </a:t>
            </a:r>
            <a:r>
              <a:rPr lang="en-US" sz="1400" dirty="0" smtClean="0">
                <a:solidFill>
                  <a:srgbClr val="D2533C"/>
                </a:solidFill>
              </a:rPr>
              <a:t>x </a:t>
            </a:r>
            <a:r>
              <a:rPr lang="en-US" sz="1400" dirty="0">
                <a:solidFill>
                  <a:srgbClr val="D2533C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rgbClr val="D2533C"/>
                </a:solidFill>
              </a:rPr>
              <a:t> 5 </a:t>
            </a:r>
            <a:r>
              <a:rPr lang="en-US" sz="1400" dirty="0"/>
              <a:t>then </a:t>
            </a:r>
            <a:r>
              <a:rPr lang="en-US" sz="1400" dirty="0">
                <a:solidFill>
                  <a:srgbClr val="008000"/>
                </a:solidFill>
              </a:rPr>
              <a:t>y</a:t>
            </a:r>
            <a:r>
              <a:rPr lang="en-US" sz="1400" dirty="0" smtClean="0">
                <a:solidFill>
                  <a:srgbClr val="008000"/>
                </a:solidFill>
              </a:rPr>
              <a:t> := y + 3 </a:t>
            </a:r>
            <a:r>
              <a:rPr lang="en-US" sz="1400" dirty="0"/>
              <a:t>else </a:t>
            </a:r>
            <a:r>
              <a:rPr lang="en-US" sz="1400" dirty="0">
                <a:solidFill>
                  <a:srgbClr val="0000FF"/>
                </a:solidFill>
              </a:rPr>
              <a:t>y</a:t>
            </a:r>
            <a:r>
              <a:rPr lang="en-US" sz="1400" dirty="0" smtClean="0">
                <a:solidFill>
                  <a:srgbClr val="0000FF"/>
                </a:solidFill>
              </a:rPr>
              <a:t> := y - 3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δ</a:t>
            </a:r>
            <a:endParaRPr lang="en-US" sz="1400" dirty="0"/>
          </a:p>
        </p:txBody>
      </p:sp>
      <p:cxnSp>
        <p:nvCxnSpPr>
          <p:cNvPr id="116" name="Straight Arrow Connector 115"/>
          <p:cNvCxnSpPr/>
          <p:nvPr/>
        </p:nvCxnSpPr>
        <p:spPr>
          <a:xfrm flipV="1">
            <a:off x="1905000" y="4877758"/>
            <a:ext cx="381000" cy="227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1905000" y="6000107"/>
            <a:ext cx="381000" cy="27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19704" y="4610100"/>
            <a:ext cx="1033444" cy="1353193"/>
            <a:chOff x="619704" y="4610100"/>
            <a:chExt cx="1033444" cy="1353193"/>
          </a:xfrm>
        </p:grpSpPr>
        <p:grpSp>
          <p:nvGrpSpPr>
            <p:cNvPr id="74" name="Group 73"/>
            <p:cNvGrpSpPr/>
            <p:nvPr/>
          </p:nvGrpSpPr>
          <p:grpSpPr>
            <a:xfrm>
              <a:off x="619704" y="4610100"/>
              <a:ext cx="1033444" cy="1353193"/>
              <a:chOff x="1066800" y="2667000"/>
              <a:chExt cx="1890961" cy="24760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79" name="Straight Arrow Connector 78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Rectangle 80"/>
                <p:cNvSpPr/>
                <p:nvPr/>
              </p:nvSpPr>
              <p:spPr>
                <a:xfrm>
                  <a:off x="4648200" y="1511867"/>
                  <a:ext cx="1655715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TextBox 75"/>
              <p:cNvSpPr txBox="1"/>
              <p:nvPr/>
            </p:nvSpPr>
            <p:spPr>
              <a:xfrm>
                <a:off x="1981200" y="2667000"/>
                <a:ext cx="520757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δ</a:t>
                </a:r>
                <a:endParaRPr lang="en-US" sz="1400" dirty="0">
                  <a:latin typeface="cmmi10"/>
                </a:endParaRPr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1119440" y="4967942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90800" y="3968107"/>
            <a:ext cx="1039188" cy="1353193"/>
            <a:chOff x="2590800" y="3968107"/>
            <a:chExt cx="1039188" cy="1353193"/>
          </a:xfrm>
        </p:grpSpPr>
        <p:grpSp>
          <p:nvGrpSpPr>
            <p:cNvPr id="82" name="Group 81"/>
            <p:cNvGrpSpPr/>
            <p:nvPr/>
          </p:nvGrpSpPr>
          <p:grpSpPr>
            <a:xfrm>
              <a:off x="2590800" y="3968107"/>
              <a:ext cx="1039188" cy="1353193"/>
              <a:chOff x="1056290" y="2667000"/>
              <a:chExt cx="1901471" cy="2476028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85" name="Straight Arrow Connector 84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Rectangle 86"/>
                <p:cNvSpPr/>
                <p:nvPr/>
              </p:nvSpPr>
              <p:spPr>
                <a:xfrm>
                  <a:off x="4648200" y="151186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1056290" y="2667000"/>
                <a:ext cx="1741601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/>
                  <a:t>δ</a:t>
                </a:r>
                <a:r>
                  <a:rPr lang="en-US" sz="1400" dirty="0" smtClean="0"/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</a:t>
                </a:r>
                <a:r>
                  <a:rPr lang="en-US" sz="1400" dirty="0">
                    <a:solidFill>
                      <a:schemeClr val="tx2"/>
                    </a:solidFill>
                    <a:latin typeface="cmsy10"/>
                    <a:ea typeface="cmsy10"/>
                    <a:cs typeface="cmsy10"/>
                  </a:rPr>
                  <a:t>≤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 5</a:t>
                </a:r>
                <a:r>
                  <a:rPr lang="en-US" sz="1400" dirty="0" smtClean="0">
                    <a:solidFill>
                      <a:schemeClr val="tx2"/>
                    </a:solidFill>
                    <a:latin typeface="cmmi10"/>
                    <a:ea typeface="cmmi10"/>
                    <a:cs typeface="cmmi10"/>
                  </a:rPr>
                  <a:t> </a:t>
                </a:r>
                <a:endParaRPr lang="en-US" sz="1400" dirty="0">
                  <a:solidFill>
                    <a:schemeClr val="tx2"/>
                  </a:solidFill>
                  <a:latin typeface="cmmi10"/>
                </a:endParaRPr>
              </a:p>
            </p:txBody>
          </p:sp>
        </p:grpSp>
        <p:cxnSp>
          <p:nvCxnSpPr>
            <p:cNvPr id="114" name="Straight Connector 113"/>
            <p:cNvCxnSpPr/>
            <p:nvPr/>
          </p:nvCxnSpPr>
          <p:spPr>
            <a:xfrm>
              <a:off x="3124200" y="4327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590800" y="5428607"/>
            <a:ext cx="1034327" cy="1353193"/>
            <a:chOff x="2590800" y="5428607"/>
            <a:chExt cx="1034327" cy="1353193"/>
          </a:xfrm>
        </p:grpSpPr>
        <p:grpSp>
          <p:nvGrpSpPr>
            <p:cNvPr id="88" name="Group 87"/>
            <p:cNvGrpSpPr/>
            <p:nvPr/>
          </p:nvGrpSpPr>
          <p:grpSpPr>
            <a:xfrm>
              <a:off x="2590800" y="5428607"/>
              <a:ext cx="1034327" cy="1353193"/>
              <a:chOff x="1066800" y="2667000"/>
              <a:chExt cx="1892576" cy="247602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/>
                <p:cNvSpPr/>
                <p:nvPr/>
              </p:nvSpPr>
              <p:spPr>
                <a:xfrm>
                  <a:off x="5401731" y="1511867"/>
                  <a:ext cx="902183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1206228" y="2667000"/>
                <a:ext cx="1753148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δ</a:t>
                </a:r>
                <a:r>
                  <a:rPr lang="en-US" sz="1400" dirty="0"/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/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&gt; 5</a:t>
                </a:r>
                <a:r>
                  <a:rPr lang="en-US" sz="1400" dirty="0" smtClean="0">
                    <a:solidFill>
                      <a:schemeClr val="tx2"/>
                    </a:solidFill>
                    <a:latin typeface="cmmi10"/>
                    <a:ea typeface="cmmi10"/>
                    <a:cs typeface="cmmi10"/>
                  </a:rPr>
                  <a:t> </a:t>
                </a:r>
                <a:endParaRPr lang="en-US" sz="1400" dirty="0">
                  <a:solidFill>
                    <a:schemeClr val="tx2"/>
                  </a:solidFill>
                  <a:latin typeface="cmmi10"/>
                </a:endParaRPr>
              </a:p>
            </p:txBody>
          </p:sp>
        </p:grpSp>
        <p:cxnSp>
          <p:nvCxnSpPr>
            <p:cNvPr id="115" name="Straight Connector 114"/>
            <p:cNvCxnSpPr/>
            <p:nvPr/>
          </p:nvCxnSpPr>
          <p:spPr>
            <a:xfrm>
              <a:off x="3089061" y="5814177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10000" y="3980807"/>
            <a:ext cx="2189957" cy="1353193"/>
            <a:chOff x="3810000" y="3980807"/>
            <a:chExt cx="2189957" cy="1353193"/>
          </a:xfrm>
        </p:grpSpPr>
        <p:grpSp>
          <p:nvGrpSpPr>
            <p:cNvPr id="94" name="Group 93"/>
            <p:cNvGrpSpPr/>
            <p:nvPr/>
          </p:nvGrpSpPr>
          <p:grpSpPr>
            <a:xfrm>
              <a:off x="4038600" y="3980807"/>
              <a:ext cx="1961357" cy="1353193"/>
              <a:chOff x="169198" y="2667000"/>
              <a:chExt cx="3588823" cy="2476028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1066800" y="3191032"/>
                <a:ext cx="1890961" cy="1951996"/>
                <a:chOff x="4509839" y="990187"/>
                <a:chExt cx="1890961" cy="1951996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Rectangle 98"/>
                <p:cNvSpPr/>
                <p:nvPr/>
              </p:nvSpPr>
              <p:spPr>
                <a:xfrm>
                  <a:off x="4648200" y="990187"/>
                  <a:ext cx="776039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6" name="TextBox 95"/>
              <p:cNvSpPr txBox="1"/>
              <p:nvPr/>
            </p:nvSpPr>
            <p:spPr>
              <a:xfrm>
                <a:off x="169198" y="2667000"/>
                <a:ext cx="3588823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en-US" sz="1400" dirty="0" smtClean="0">
                    <a:solidFill>
                      <a:srgbClr val="008000"/>
                    </a:solidFill>
                  </a:rPr>
                  <a:t>y := y + 3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smtClean="0"/>
                  <a:t>(</a:t>
                </a:r>
                <a:r>
                  <a:rPr lang="en-US" sz="1400" dirty="0" err="1"/>
                  <a:t>δ</a:t>
                </a:r>
                <a:r>
                  <a:rPr lang="en-US" sz="1400" dirty="0" smtClean="0">
                    <a:latin typeface="cmmi10"/>
                    <a:ea typeface="cmsy10"/>
                    <a:cs typeface="cmsy10"/>
                  </a:rPr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</a:t>
                </a:r>
                <a:r>
                  <a:rPr lang="en-US" sz="1400" dirty="0">
                    <a:solidFill>
                      <a:schemeClr val="tx2"/>
                    </a:solidFill>
                    <a:latin typeface="cmsy10"/>
                    <a:ea typeface="cmsy10"/>
                    <a:cs typeface="cmsy10"/>
                  </a:rPr>
                  <a:t>≤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 5</a:t>
                </a:r>
                <a:r>
                  <a:rPr lang="en-US" sz="1400" dirty="0" smtClean="0"/>
                  <a:t>)</a:t>
                </a:r>
                <a:endParaRPr lang="en-US" sz="1400" dirty="0">
                  <a:latin typeface="cmsy10"/>
                </a:endParaRPr>
              </a:p>
            </p:txBody>
          </p:sp>
        </p:grpSp>
        <p:cxnSp>
          <p:nvCxnSpPr>
            <p:cNvPr id="120" name="Straight Arrow Connector 119"/>
            <p:cNvCxnSpPr/>
            <p:nvPr/>
          </p:nvCxnSpPr>
          <p:spPr>
            <a:xfrm>
              <a:off x="3810000" y="4695535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5028892" y="4327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848100" y="5428607"/>
            <a:ext cx="2305572" cy="1353193"/>
            <a:chOff x="3848100" y="5428607"/>
            <a:chExt cx="2305572" cy="1353193"/>
          </a:xfrm>
        </p:grpSpPr>
        <p:grpSp>
          <p:nvGrpSpPr>
            <p:cNvPr id="100" name="Group 99"/>
            <p:cNvGrpSpPr/>
            <p:nvPr/>
          </p:nvGrpSpPr>
          <p:grpSpPr>
            <a:xfrm>
              <a:off x="4191000" y="5428607"/>
              <a:ext cx="1962672" cy="1353193"/>
              <a:chOff x="308626" y="2667000"/>
              <a:chExt cx="3591230" cy="2476028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1066800" y="3192785"/>
                <a:ext cx="1890961" cy="1950243"/>
                <a:chOff x="4509839" y="991940"/>
                <a:chExt cx="1890961" cy="1950243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>
                  <a:off x="4509839" y="2942183"/>
                  <a:ext cx="1890961" cy="0"/>
                </a:xfrm>
                <a:prstGeom prst="straightConnector1">
                  <a:avLst/>
                </a:prstGeom>
                <a:grpFill/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Rectangle 104"/>
                <p:cNvSpPr/>
                <p:nvPr/>
              </p:nvSpPr>
              <p:spPr>
                <a:xfrm>
                  <a:off x="5401731" y="2022990"/>
                  <a:ext cx="902183" cy="783753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TextBox 101"/>
              <p:cNvSpPr txBox="1"/>
              <p:nvPr/>
            </p:nvSpPr>
            <p:spPr>
              <a:xfrm>
                <a:off x="308626" y="2667000"/>
                <a:ext cx="3591230" cy="563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latin typeface="cmsy10"/>
                    <a:ea typeface="cmsy10"/>
                    <a:cs typeface="cmsy10"/>
                  </a:rPr>
                  <a:t>⟦</a:t>
                </a:r>
                <a:r>
                  <a:rPr lang="en-US" sz="1400" dirty="0" smtClean="0">
                    <a:solidFill>
                      <a:srgbClr val="0000FF"/>
                    </a:solidFill>
                  </a:rPr>
                  <a:t>y := y – 3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⟧</a:t>
                </a:r>
                <a:r>
                  <a:rPr lang="en-US" sz="1400" dirty="0" smtClean="0"/>
                  <a:t>(</a:t>
                </a:r>
                <a:r>
                  <a:rPr lang="en-US" sz="1400" dirty="0" err="1"/>
                  <a:t>δ</a:t>
                </a:r>
                <a:r>
                  <a:rPr lang="en-US" sz="1400" dirty="0" smtClean="0">
                    <a:latin typeface="cmmi10"/>
                    <a:ea typeface="cmsy10"/>
                    <a:cs typeface="cmsy10"/>
                  </a:rPr>
                  <a:t> </a:t>
                </a:r>
                <a:r>
                  <a:rPr lang="en-US" sz="1400" dirty="0">
                    <a:latin typeface="ＭＳ ゴシック"/>
                    <a:ea typeface="ＭＳ ゴシック"/>
                    <a:cs typeface="ＭＳ ゴシック"/>
                  </a:rPr>
                  <a:t>∧</a:t>
                </a:r>
                <a:r>
                  <a:rPr lang="en-US" sz="1400" dirty="0" smtClean="0">
                    <a:latin typeface="cmsy10"/>
                    <a:ea typeface="cmsy10"/>
                    <a:cs typeface="cmsy10"/>
                  </a:rPr>
                  <a:t> </a:t>
                </a:r>
                <a:r>
                  <a:rPr lang="en-US" sz="1400" dirty="0" smtClean="0">
                    <a:solidFill>
                      <a:schemeClr val="tx2"/>
                    </a:solidFill>
                  </a:rPr>
                  <a:t>x &gt; 5</a:t>
                </a:r>
                <a:r>
                  <a:rPr lang="en-US" sz="1400" dirty="0" smtClean="0"/>
                  <a:t>)</a:t>
                </a:r>
                <a:endParaRPr lang="en-US" sz="1400" dirty="0">
                  <a:latin typeface="cmsy10"/>
                </a:endParaRPr>
              </a:p>
            </p:txBody>
          </p:sp>
        </p:grpSp>
        <p:cxnSp>
          <p:nvCxnSpPr>
            <p:cNvPr id="121" name="Straight Arrow Connector 120"/>
            <p:cNvCxnSpPr/>
            <p:nvPr/>
          </p:nvCxnSpPr>
          <p:spPr>
            <a:xfrm>
              <a:off x="3848100" y="61722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5092791" y="5851265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6149394" y="4569981"/>
            <a:ext cx="1801342" cy="1411719"/>
            <a:chOff x="6149394" y="4569981"/>
            <a:chExt cx="1801342" cy="1411719"/>
          </a:xfrm>
        </p:grpSpPr>
        <p:grpSp>
          <p:nvGrpSpPr>
            <p:cNvPr id="113" name="Group 112"/>
            <p:cNvGrpSpPr/>
            <p:nvPr/>
          </p:nvGrpSpPr>
          <p:grpSpPr>
            <a:xfrm>
              <a:off x="6917292" y="4569981"/>
              <a:ext cx="1033444" cy="1411719"/>
              <a:chOff x="5806713" y="4615104"/>
              <a:chExt cx="1033444" cy="1411719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5806713" y="4615104"/>
                <a:ext cx="1033444" cy="1411719"/>
                <a:chOff x="1066800" y="2559911"/>
                <a:chExt cx="1890961" cy="2583117"/>
              </a:xfrm>
            </p:grpSpPr>
            <p:grpSp>
              <p:nvGrpSpPr>
                <p:cNvPr id="107" name="Group 106"/>
                <p:cNvGrpSpPr/>
                <p:nvPr/>
              </p:nvGrpSpPr>
              <p:grpSpPr>
                <a:xfrm>
                  <a:off x="1066800" y="3178182"/>
                  <a:ext cx="1890961" cy="1964846"/>
                  <a:chOff x="4509839" y="977337"/>
                  <a:chExt cx="1890961" cy="1964846"/>
                </a:xfrm>
                <a:solidFill>
                  <a:schemeClr val="tx1">
                    <a:lumMod val="75000"/>
                    <a:lumOff val="25000"/>
                  </a:schemeClr>
                </a:solidFill>
              </p:grpSpPr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4509839" y="991940"/>
                    <a:ext cx="0" cy="1950243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>
                    <a:off x="4509839" y="2942183"/>
                    <a:ext cx="1890961" cy="0"/>
                  </a:xfrm>
                  <a:prstGeom prst="straightConnector1">
                    <a:avLst/>
                  </a:prstGeom>
                  <a:grpFill/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Rectangle 110"/>
                  <p:cNvSpPr/>
                  <p:nvPr/>
                </p:nvSpPr>
                <p:spPr>
                  <a:xfrm>
                    <a:off x="4648200" y="977337"/>
                    <a:ext cx="776039" cy="7837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8" name="TextBox 107"/>
                <p:cNvSpPr txBox="1"/>
                <p:nvPr/>
              </p:nvSpPr>
              <p:spPr>
                <a:xfrm>
                  <a:off x="1504292" y="2559911"/>
                  <a:ext cx="1017050" cy="563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400" dirty="0">
                      <a:latin typeface="cmsy10"/>
                      <a:ea typeface="cmsy10"/>
                      <a:cs typeface="cmsy10"/>
                    </a:rPr>
                    <a:t>⟦</a:t>
                  </a:r>
                  <a:r>
                    <a:rPr lang="fr-FR" sz="1400" dirty="0" smtClean="0">
                      <a:latin typeface="cmmi10"/>
                      <a:ea typeface="cmsy10"/>
                      <a:cs typeface="cmsy10"/>
                    </a:rPr>
                    <a:t>S</a:t>
                  </a:r>
                  <a:r>
                    <a:rPr lang="en-US" sz="1400" dirty="0">
                      <a:latin typeface="cmsy10"/>
                      <a:ea typeface="cmsy10"/>
                      <a:cs typeface="cmsy10"/>
                    </a:rPr>
                    <a:t>⟧</a:t>
                  </a:r>
                  <a:r>
                    <a:rPr lang="en-US" sz="1400" dirty="0" err="1" smtClean="0"/>
                    <a:t>δ</a:t>
                  </a:r>
                  <a:endParaRPr lang="en-US" sz="1400" dirty="0">
                    <a:latin typeface="cmmi10"/>
                  </a:endParaRPr>
                </a:p>
              </p:txBody>
            </p:sp>
          </p:grpSp>
          <p:sp>
            <p:nvSpPr>
              <p:cNvPr id="112" name="Rectangle 111"/>
              <p:cNvSpPr/>
              <p:nvPr/>
            </p:nvSpPr>
            <p:spPr>
              <a:xfrm>
                <a:off x="6324600" y="5515265"/>
                <a:ext cx="493059" cy="42833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2" name="Straight Arrow Connector 121"/>
            <p:cNvCxnSpPr/>
            <p:nvPr/>
          </p:nvCxnSpPr>
          <p:spPr>
            <a:xfrm>
              <a:off x="6149394" y="4917877"/>
              <a:ext cx="381000" cy="2793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V="1">
              <a:off x="6189752" y="5622563"/>
              <a:ext cx="381000" cy="2276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7429728" y="4967942"/>
              <a:ext cx="0" cy="930535"/>
            </a:xfrm>
            <a:prstGeom prst="line">
              <a:avLst/>
            </a:prstGeom>
            <a:ln>
              <a:solidFill>
                <a:srgbClr val="FF66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/>
          <p:cNvSpPr/>
          <p:nvPr/>
        </p:nvSpPr>
        <p:spPr>
          <a:xfrm>
            <a:off x="3624244" y="3578422"/>
            <a:ext cx="43606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 smtClean="0"/>
              <a:t>= </a:t>
            </a:r>
            <a:r>
              <a:rPr lang="fr-FR" sz="1400" dirty="0">
                <a:latin typeface="cmsy10"/>
                <a:ea typeface="cmsy10"/>
                <a:cs typeface="cmsy10"/>
              </a:rPr>
              <a:t>⟦</a:t>
            </a:r>
            <a:r>
              <a:rPr lang="en-US" sz="1400" dirty="0" smtClean="0">
                <a:solidFill>
                  <a:srgbClr val="008000"/>
                </a:solidFill>
              </a:rPr>
              <a:t>y := y + 3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⟧</a:t>
            </a:r>
            <a:r>
              <a:rPr lang="en-US" sz="1400" dirty="0" smtClean="0"/>
              <a:t>(</a:t>
            </a:r>
            <a:r>
              <a:rPr lang="en-US" sz="1400" dirty="0" err="1"/>
              <a:t>δ</a:t>
            </a:r>
            <a:r>
              <a:rPr lang="en-US" sz="1400" dirty="0"/>
              <a:t> </a:t>
            </a:r>
            <a:r>
              <a:rPr lang="en-US" sz="14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1400" dirty="0" smtClean="0">
                <a:latin typeface="cmsy10"/>
                <a:ea typeface="cmsy10"/>
                <a:cs typeface="cmsy10"/>
              </a:rPr>
              <a:t> </a:t>
            </a:r>
            <a:r>
              <a:rPr lang="en-US" sz="1400" dirty="0" smtClean="0">
                <a:solidFill>
                  <a:schemeClr val="tx2"/>
                </a:solidFill>
              </a:rPr>
              <a:t>x </a:t>
            </a:r>
            <a:r>
              <a:rPr lang="en-US" sz="1400" dirty="0">
                <a:solidFill>
                  <a:schemeClr val="tx2"/>
                </a:solidFill>
                <a:latin typeface="cmsy10"/>
                <a:ea typeface="cmsy10"/>
                <a:cs typeface="cmsy10"/>
              </a:rPr>
              <a:t>≤</a:t>
            </a:r>
            <a:r>
              <a:rPr lang="en-US" sz="1400" dirty="0" smtClean="0">
                <a:solidFill>
                  <a:schemeClr val="tx2"/>
                </a:solidFill>
              </a:rPr>
              <a:t> 5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28600" y="3505200"/>
            <a:ext cx="86670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Subdistribution</a:t>
            </a:r>
            <a:r>
              <a:rPr lang="en-US" dirty="0" smtClean="0"/>
              <a:t>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86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Sub</a:t>
            </a:r>
            <a:r>
              <a:rPr lang="en-US" dirty="0" err="1"/>
              <a:t>d</a:t>
            </a:r>
            <a:r>
              <a:rPr lang="en-US" dirty="0" err="1" smtClean="0"/>
              <a:t>istribution</a:t>
            </a:r>
            <a:r>
              <a:rPr lang="en-US" dirty="0" smtClean="0"/>
              <a:t> Abstraction:</a:t>
            </a:r>
            <a:br>
              <a:rPr lang="en-US" dirty="0" smtClean="0"/>
            </a:br>
            <a:r>
              <a:rPr lang="en-US" dirty="0" smtClean="0"/>
              <a:t>Probabilistic </a:t>
            </a:r>
            <a:r>
              <a:rPr lang="en-US" dirty="0" err="1" smtClean="0"/>
              <a:t>Polyhedra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276600" y="1859757"/>
            <a:ext cx="1781839" cy="1950243"/>
            <a:chOff x="4783225" y="4182005"/>
            <a:chExt cx="1781839" cy="1950243"/>
          </a:xfrm>
        </p:grpSpPr>
        <p:grpSp>
          <p:nvGrpSpPr>
            <p:cNvPr id="73" name="Group 72"/>
            <p:cNvGrpSpPr/>
            <p:nvPr/>
          </p:nvGrpSpPr>
          <p:grpSpPr>
            <a:xfrm>
              <a:off x="4783225" y="4182005"/>
              <a:ext cx="1781839" cy="1950243"/>
              <a:chOff x="4509839" y="991940"/>
              <a:chExt cx="1781839" cy="1950243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509839" y="2942183"/>
                <a:ext cx="178183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Rectangle 98"/>
              <p:cNvSpPr/>
              <p:nvPr/>
            </p:nvSpPr>
            <p:spPr>
              <a:xfrm>
                <a:off x="4648200" y="1513997"/>
                <a:ext cx="1199649" cy="1229204"/>
              </a:xfrm>
              <a:prstGeom prst="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338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/>
                </a:rPr>
                <a:t>P</a:t>
              </a:r>
              <a:endParaRPr lang="en-US" baseline="-25000" dirty="0">
                <a:latin typeface="Arial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064548"/>
            <a:ext cx="5677155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Region of program states (polyhedron)</a:t>
            </a:r>
          </a:p>
          <a:p>
            <a:endParaRPr lang="en-US" sz="1600" dirty="0" smtClean="0"/>
          </a:p>
          <a:p>
            <a:r>
              <a:rPr lang="en-US" sz="1600" dirty="0"/>
              <a:t>+</a:t>
            </a:r>
            <a:r>
              <a:rPr lang="en-US" sz="1600" dirty="0" smtClean="0"/>
              <a:t> upper bound on probability of each possible state in region</a:t>
            </a:r>
          </a:p>
          <a:p>
            <a:r>
              <a:rPr lang="en-US" sz="1600" dirty="0"/>
              <a:t>+</a:t>
            </a:r>
            <a:r>
              <a:rPr lang="en-US" sz="1600" dirty="0" smtClean="0"/>
              <a:t> upper bound on the number of (possible) states</a:t>
            </a:r>
          </a:p>
          <a:p>
            <a:r>
              <a:rPr lang="en-US" sz="1600" dirty="0"/>
              <a:t>+</a:t>
            </a:r>
            <a:r>
              <a:rPr lang="en-US" sz="1600" dirty="0" smtClean="0"/>
              <a:t> upper bound on the total probability mass (useful)</a:t>
            </a:r>
          </a:p>
          <a:p>
            <a:endParaRPr lang="en-US" sz="1100" dirty="0" smtClean="0"/>
          </a:p>
          <a:p>
            <a:r>
              <a:rPr lang="en-US" sz="1600" dirty="0" smtClean="0"/>
              <a:t>+ also </a:t>
            </a:r>
            <a:r>
              <a:rPr lang="en-US" sz="1600" b="1" dirty="0" smtClean="0"/>
              <a:t>lower </a:t>
            </a:r>
            <a:r>
              <a:rPr lang="en-US" sz="1600" b="1" dirty="0"/>
              <a:t>bounds</a:t>
            </a:r>
            <a:r>
              <a:rPr lang="en-US" sz="1600" dirty="0"/>
              <a:t> on the above</a:t>
            </a:r>
          </a:p>
          <a:p>
            <a:endParaRPr lang="en-US" sz="1600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217229" y="6260068"/>
            <a:ext cx="298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</a:t>
            </a:r>
            <a:r>
              <a:rPr lang="en-US" dirty="0" smtClean="0"/>
              <a:t>[A | B] = </a:t>
            </a:r>
            <a:r>
              <a:rPr lang="en-US" dirty="0" err="1" smtClean="0"/>
              <a:t>Pr</a:t>
            </a:r>
            <a:r>
              <a:rPr lang="en-US" dirty="0" smtClean="0"/>
              <a:t>[A </a:t>
            </a:r>
            <a:r>
              <a:rPr lang="en-US" dirty="0" smtClean="0">
                <a:latin typeface="cmsy10"/>
                <a:ea typeface="cmsy10"/>
                <a:cs typeface="cmsy10"/>
              </a:rPr>
              <a:t>∩</a:t>
            </a:r>
            <a:r>
              <a:rPr lang="en-US" dirty="0" smtClean="0"/>
              <a:t> B] / </a:t>
            </a:r>
            <a:r>
              <a:rPr lang="en-US" b="1" dirty="0" err="1" smtClean="0">
                <a:solidFill>
                  <a:srgbClr val="FF0000"/>
                </a:solidFill>
              </a:rPr>
              <a:t>Pr</a:t>
            </a:r>
            <a:r>
              <a:rPr lang="en-US" b="1" dirty="0" smtClean="0">
                <a:solidFill>
                  <a:srgbClr val="FF0000"/>
                </a:solidFill>
              </a:rPr>
              <a:t>[B]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126468"/>
            <a:ext cx="192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V(</a:t>
            </a:r>
            <a:r>
              <a:rPr lang="en-US" dirty="0" err="1" smtClean="0"/>
              <a:t>δ</a:t>
            </a:r>
            <a:r>
              <a:rPr lang="en-US" dirty="0" smtClean="0"/>
              <a:t>)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σ</a:t>
            </a:r>
            <a:r>
              <a:rPr lang="en-US" dirty="0" smtClean="0"/>
              <a:t> </a:t>
            </a:r>
            <a:r>
              <a:rPr lang="en-US" dirty="0" err="1" smtClean="0"/>
              <a:t>δ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 flipV="1">
            <a:off x="2226733" y="4311134"/>
            <a:ext cx="364067" cy="337066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55" idx="0"/>
          </p:cNvCxnSpPr>
          <p:nvPr/>
        </p:nvCxnSpPr>
        <p:spPr>
          <a:xfrm flipH="1">
            <a:off x="1708815" y="5715000"/>
            <a:ext cx="881985" cy="545068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8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QIF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0" y="1676400"/>
            <a:ext cx="22860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1981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25146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21981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2234" y="2331535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29122" y="1796534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8982" y="1981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47825"/>
              </p:ext>
            </p:extLst>
          </p:nvPr>
        </p:nvGraphicFramePr>
        <p:xfrm>
          <a:off x="1281799" y="3048000"/>
          <a:ext cx="7421935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4387"/>
                <a:gridCol w="1484387"/>
                <a:gridCol w="1484387"/>
                <a:gridCol w="1484387"/>
                <a:gridCol w="1484387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Example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High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Channel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Low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Observation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authentication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</a:t>
                      </a:r>
                      <a:r>
                        <a:rPr lang="en-US" sz="1400" baseline="0" dirty="0" smtClean="0"/>
                        <a:t> interface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Password</a:t>
                      </a:r>
                      <a:r>
                        <a:rPr lang="en-US" sz="1400" baseline="0" dirty="0" smtClean="0"/>
                        <a:t> guess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Login OK/Fail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ASLR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memory</a:t>
                      </a:r>
                      <a:r>
                        <a:rPr lang="en-US" sz="1400" baseline="0" dirty="0" smtClean="0"/>
                        <a:t> offset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Injection attempt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Offset guess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Payload</a:t>
                      </a:r>
                      <a:r>
                        <a:rPr lang="en-US" sz="1400" baseline="0" dirty="0" smtClean="0"/>
                        <a:t> success/Crash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Plaintext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Ciphertext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</a:t>
                      </a:r>
                      <a:r>
                        <a:rPr lang="en-US" sz="1400" baseline="0" dirty="0" smtClean="0"/>
                        <a:t> timing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Encryption runtime model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Plaintext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Runtime of encryption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992" y="4572000"/>
            <a:ext cx="112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" y="5130224"/>
            <a:ext cx="12110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Information</a:t>
            </a:r>
          </a:p>
          <a:p>
            <a:r>
              <a:rPr lang="en-US" sz="1600" dirty="0" smtClean="0"/>
              <a:t>theoretic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325" y="5816024"/>
            <a:ext cx="12570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More than</a:t>
            </a:r>
          </a:p>
          <a:p>
            <a:r>
              <a:rPr lang="en-US" sz="1600" dirty="0" smtClean="0"/>
              <a:t>input/output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6607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Abstraction imprecision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95639" y="1552236"/>
            <a:ext cx="3362488" cy="2215603"/>
            <a:chOff x="4783225" y="3916645"/>
            <a:chExt cx="3362488" cy="2215603"/>
          </a:xfrm>
        </p:grpSpPr>
        <p:grpSp>
          <p:nvGrpSpPr>
            <p:cNvPr id="67" name="Group 66"/>
            <p:cNvGrpSpPr/>
            <p:nvPr/>
          </p:nvGrpSpPr>
          <p:grpSpPr>
            <a:xfrm>
              <a:off x="4783225" y="3916645"/>
              <a:ext cx="3362488" cy="2215603"/>
              <a:chOff x="4509840" y="3662085"/>
              <a:chExt cx="3362488" cy="2215603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09840" y="3927445"/>
                <a:ext cx="3362488" cy="1950243"/>
                <a:chOff x="4509839" y="991940"/>
                <a:chExt cx="3362488" cy="1950243"/>
              </a:xfrm>
            </p:grpSpPr>
            <p:cxnSp>
              <p:nvCxnSpPr>
                <p:cNvPr id="84" name="Straight Arrow Connector 83"/>
                <p:cNvCxnSpPr/>
                <p:nvPr/>
              </p:nvCxnSpPr>
              <p:spPr>
                <a:xfrm flipV="1">
                  <a:off x="4509839" y="991940"/>
                  <a:ext cx="0" cy="195024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/>
                <p:nvPr/>
              </p:nvCxnSpPr>
              <p:spPr>
                <a:xfrm>
                  <a:off x="4509839" y="2942183"/>
                  <a:ext cx="3362488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0" name="Rectangle 89"/>
                <p:cNvSpPr/>
                <p:nvPr/>
              </p:nvSpPr>
              <p:spPr>
                <a:xfrm>
                  <a:off x="6318598" y="1513997"/>
                  <a:ext cx="1344994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4648200" y="1513997"/>
                  <a:ext cx="1199649" cy="1229204"/>
                </a:xfrm>
                <a:prstGeom prst="rect">
                  <a:avLst/>
                </a:prstGeom>
                <a:noFill/>
                <a:ln>
                  <a:solidFill>
                    <a:srgbClr val="3366FF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3" name="TextBox 82"/>
              <p:cNvSpPr txBox="1"/>
              <p:nvPr/>
            </p:nvSpPr>
            <p:spPr>
              <a:xfrm>
                <a:off x="5480338" y="3662085"/>
                <a:ext cx="1005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abstract</a:t>
                </a:r>
                <a:endParaRPr 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29508" y="5132049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 smtClean="0">
                  <a:latin typeface="Arial"/>
                </a:rPr>
                <a:t>1</a:t>
              </a:r>
              <a:endParaRPr lang="en-US" baseline="-25000" dirty="0">
                <a:latin typeface="Arial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086600" y="5133298"/>
              <a:ext cx="424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/>
                </a:rPr>
                <a:t>P</a:t>
              </a:r>
              <a:r>
                <a:rPr lang="en-US" baseline="-25000" dirty="0">
                  <a:latin typeface="Arial"/>
                </a:rPr>
                <a:t>2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28439" y="1789360"/>
            <a:ext cx="3362488" cy="1950243"/>
            <a:chOff x="4509839" y="991940"/>
            <a:chExt cx="3362488" cy="1950243"/>
          </a:xfrm>
        </p:grpSpPr>
        <p:cxnSp>
          <p:nvCxnSpPr>
            <p:cNvPr id="119" name="Straight Arrow Connector 118"/>
            <p:cNvCxnSpPr/>
            <p:nvPr/>
          </p:nvCxnSpPr>
          <p:spPr>
            <a:xfrm flipV="1">
              <a:off x="4509839" y="991940"/>
              <a:ext cx="0" cy="19502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509839" y="2942183"/>
              <a:ext cx="33624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4648201" y="1513997"/>
              <a:ext cx="1199649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318598" y="1513997"/>
              <a:ext cx="1344994" cy="862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648200" y="1676400"/>
              <a:ext cx="1199649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6318598" y="1676400"/>
              <a:ext cx="1344994" cy="2386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48200" y="19812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18598" y="1981201"/>
              <a:ext cx="1344994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48200" y="2286001"/>
              <a:ext cx="1199649" cy="228600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318598" y="2286001"/>
              <a:ext cx="1344994" cy="228599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4648200" y="2580797"/>
              <a:ext cx="1199649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318598" y="2580797"/>
              <a:ext cx="1344994" cy="162403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28439" y="4288502"/>
            <a:ext cx="3362488" cy="1950243"/>
            <a:chOff x="928439" y="4288502"/>
            <a:chExt cx="3362488" cy="1950243"/>
          </a:xfrm>
        </p:grpSpPr>
        <p:grpSp>
          <p:nvGrpSpPr>
            <p:cNvPr id="54" name="Group 53"/>
            <p:cNvGrpSpPr/>
            <p:nvPr/>
          </p:nvGrpSpPr>
          <p:grpSpPr>
            <a:xfrm>
              <a:off x="928439" y="4288502"/>
              <a:ext cx="3362488" cy="1950243"/>
              <a:chOff x="4509839" y="991940"/>
              <a:chExt cx="3362488" cy="1950243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Rectangle 56"/>
              <p:cNvSpPr/>
              <p:nvPr/>
            </p:nvSpPr>
            <p:spPr>
              <a:xfrm>
                <a:off x="4648201" y="1513997"/>
                <a:ext cx="1199649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318598" y="1798835"/>
                <a:ext cx="1344994" cy="862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4648200" y="1580238"/>
                <a:ext cx="1199649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318598" y="1875035"/>
                <a:ext cx="1344994" cy="2386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648200" y="18088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318598" y="2103635"/>
                <a:ext cx="1344994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648200" y="2037438"/>
                <a:ext cx="1199649" cy="228600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318598" y="2332235"/>
                <a:ext cx="1344994" cy="22859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4648200" y="2266038"/>
                <a:ext cx="1199649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318598" y="2560835"/>
                <a:ext cx="1344994" cy="162403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5" name="Rectangle 144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5248112" y="4310754"/>
            <a:ext cx="3362488" cy="1950243"/>
            <a:chOff x="928439" y="4288502"/>
            <a:chExt cx="3362488" cy="1950243"/>
          </a:xfrm>
        </p:grpSpPr>
        <p:grpSp>
          <p:nvGrpSpPr>
            <p:cNvPr id="148" name="Group 147"/>
            <p:cNvGrpSpPr/>
            <p:nvPr/>
          </p:nvGrpSpPr>
          <p:grpSpPr>
            <a:xfrm>
              <a:off x="928439" y="4288502"/>
              <a:ext cx="3362488" cy="1950243"/>
              <a:chOff x="4509839" y="991940"/>
              <a:chExt cx="3362488" cy="1950243"/>
            </a:xfrm>
          </p:grpSpPr>
          <p:cxnSp>
            <p:nvCxnSpPr>
              <p:cNvPr id="151" name="Straight Arrow Connector 150"/>
              <p:cNvCxnSpPr/>
              <p:nvPr/>
            </p:nvCxnSpPr>
            <p:spPr>
              <a:xfrm flipV="1">
                <a:off x="4509839" y="991940"/>
                <a:ext cx="0" cy="19502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>
                <a:off x="4509839" y="2942183"/>
                <a:ext cx="33624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/>
              <p:cNvSpPr/>
              <p:nvPr/>
            </p:nvSpPr>
            <p:spPr>
              <a:xfrm>
                <a:off x="4648201" y="1513997"/>
                <a:ext cx="1199649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318598" y="1513997"/>
                <a:ext cx="1344994" cy="1209241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9" name="Rectangle 148"/>
            <p:cNvSpPr/>
            <p:nvPr/>
          </p:nvSpPr>
          <p:spPr>
            <a:xfrm>
              <a:off x="1066800" y="4810559"/>
              <a:ext cx="1199649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762751" y="4810559"/>
              <a:ext cx="1319441" cy="1209241"/>
            </a:xfrm>
            <a:prstGeom prst="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91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6242337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57912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59436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638800" y="563880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>
            <a:off x="6248400" y="566010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6096000" y="5516372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315200" y="5105400"/>
            <a:ext cx="228600" cy="2199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7772400" y="5071414"/>
            <a:ext cx="234663" cy="253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5219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6743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3695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7979123" y="54950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7826723" y="5647470"/>
            <a:ext cx="152400" cy="1437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2100270" y="1552236"/>
            <a:ext cx="73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393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3909536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5930148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4835604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465802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4894871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5020270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5079537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5096470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5079537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5204936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5433536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8" name="Oval 7"/>
          <p:cNvSpPr/>
          <p:nvPr/>
        </p:nvSpPr>
        <p:spPr>
          <a:xfrm>
            <a:off x="838200" y="4595336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5128736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4153469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4556667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4214336"/>
            <a:ext cx="178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 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4638526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4870188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4900136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4612269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1000" y="1441609"/>
            <a:ext cx="8458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</a:t>
            </a:r>
          </a:p>
          <a:p>
            <a:pPr lvl="1"/>
            <a:r>
              <a:rPr lang="fr-FR" dirty="0">
                <a:latin typeface="cmsy10"/>
                <a:ea typeface="cmsy10"/>
                <a:cs typeface="cmsy10"/>
              </a:rPr>
              <a:t>&lt;&lt;</a:t>
            </a:r>
            <a:r>
              <a:rPr lang="en-US" dirty="0"/>
              <a:t>S</a:t>
            </a:r>
            <a:r>
              <a:rPr lang="en-US" dirty="0">
                <a:latin typeface="cmsy10"/>
                <a:ea typeface="cmsy10"/>
                <a:cs typeface="cmsy10"/>
              </a:rPr>
              <a:t>&gt;&gt; </a:t>
            </a:r>
            <a:r>
              <a:rPr lang="en-US" dirty="0"/>
              <a:t>P</a:t>
            </a:r>
          </a:p>
          <a:p>
            <a:pPr lvl="2"/>
            <a:r>
              <a:rPr lang="en-US" sz="1600" dirty="0"/>
              <a:t>Soundness: if </a:t>
            </a:r>
            <a:r>
              <a:rPr lang="en-US" sz="1600" dirty="0" err="1">
                <a:latin typeface="cmmi10"/>
                <a:ea typeface="cmmi10"/>
                <a:cs typeface="cmmi10"/>
              </a:rPr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(P) then </a:t>
            </a:r>
            <a:r>
              <a:rPr lang="fr-FR" sz="1600" dirty="0">
                <a:latin typeface="cmsy10"/>
                <a:ea typeface="cmsy10"/>
                <a:cs typeface="cmsy10"/>
              </a:rPr>
              <a:t>⟦</a:t>
            </a:r>
            <a:r>
              <a:rPr lang="en-US" sz="1600" dirty="0" err="1"/>
              <a:t>S</a:t>
            </a:r>
            <a:r>
              <a:rPr lang="en-US" sz="1600" dirty="0" err="1">
                <a:latin typeface="cmsy10"/>
                <a:ea typeface="cmsy10"/>
                <a:cs typeface="cmsy10"/>
              </a:rPr>
              <a:t>⟧</a:t>
            </a:r>
            <a:r>
              <a:rPr lang="en-US" sz="1600" dirty="0" err="1"/>
              <a:t>δ</a:t>
            </a:r>
            <a:r>
              <a:rPr lang="en-US" sz="1600" dirty="0"/>
              <a:t> ∈ </a:t>
            </a:r>
            <a:r>
              <a:rPr lang="en-US" sz="1600" dirty="0" err="1"/>
              <a:t>γ</a:t>
            </a:r>
            <a:r>
              <a:rPr lang="en-US" sz="1600" dirty="0"/>
              <a:t> (</a:t>
            </a:r>
            <a:r>
              <a:rPr lang="fr-FR" sz="1600" dirty="0">
                <a:latin typeface="cmsy10"/>
                <a:ea typeface="cmsy10"/>
                <a:cs typeface="cmsy10"/>
              </a:rPr>
              <a:t>&lt;&lt;</a:t>
            </a:r>
            <a:r>
              <a:rPr lang="en-US" sz="1600" dirty="0"/>
              <a:t>S</a:t>
            </a:r>
            <a:r>
              <a:rPr lang="en-US" sz="1600" dirty="0">
                <a:latin typeface="cmsy10"/>
                <a:ea typeface="cmsy10"/>
                <a:cs typeface="cmsy10"/>
              </a:rPr>
              <a:t>&gt;&gt;</a:t>
            </a:r>
            <a:r>
              <a:rPr lang="en-US" sz="1600" dirty="0"/>
              <a:t>P)</a:t>
            </a:r>
          </a:p>
          <a:p>
            <a:pPr lvl="2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 versions of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subdistribution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operations</a:t>
            </a:r>
          </a:p>
          <a:p>
            <a:pPr lvl="1"/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+ P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P </a:t>
            </a:r>
            <a:r>
              <a:rPr lang="en-US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dirty="0"/>
              <a:t> B</a:t>
            </a:r>
          </a:p>
          <a:p>
            <a:pPr lvl="1"/>
            <a:r>
              <a:rPr lang="en-US" dirty="0"/>
              <a:t>p*P</a:t>
            </a:r>
          </a:p>
        </p:txBody>
      </p:sp>
    </p:spTree>
    <p:extLst>
      <p:ext uri="{BB962C8B-B14F-4D97-AF65-F5344CB8AC3E}">
        <p14:creationId xmlns:p14="http://schemas.microsoft.com/office/powerpoint/2010/main" val="266077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abstract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62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3761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13761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199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513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723599" y="2286000"/>
            <a:ext cx="1066800" cy="1066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23599" y="22860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23599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5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03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0399" y="22098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0450" y="2057400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999" y="26024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562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562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925858" y="3124200"/>
            <a:ext cx="1066800" cy="304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25858" y="31242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25858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53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92658" y="28956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2709" y="2907268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6258" y="32882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9392" y="1981200"/>
            <a:ext cx="6340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+</a:t>
            </a:r>
            <a:endParaRPr lang="en-US" sz="6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860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362" y="42981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362" y="62484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3974068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90762" y="6336268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10000" y="5105400"/>
            <a:ext cx="5511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6019800"/>
            <a:ext cx="43945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530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10000" y="48768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5565" y="4648200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 := δ</a:t>
            </a:r>
            <a:r>
              <a:rPr lang="en-US" baseline="-25000" dirty="0" smtClean="0"/>
              <a:t>1</a:t>
            </a:r>
            <a:r>
              <a:rPr lang="en-US" dirty="0" smtClean="0"/>
              <a:t> + 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607" y="5105400"/>
            <a:ext cx="2507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</a:t>
            </a:r>
            <a:r>
              <a:rPr lang="en-US" baseline="-25000" dirty="0" smtClean="0"/>
              <a:t>3,</a:t>
            </a:r>
            <a:r>
              <a:rPr lang="en-US" dirty="0" smtClean="0"/>
              <a:t>P</a:t>
            </a:r>
            <a:r>
              <a:rPr lang="en-US" baseline="-25000" dirty="0"/>
              <a:t>4</a:t>
            </a:r>
            <a:r>
              <a:rPr lang="en-US" baseline="-25000" dirty="0" smtClean="0"/>
              <a:t>,</a:t>
            </a:r>
            <a:r>
              <a:rPr lang="en-US" dirty="0" smtClean="0"/>
              <a:t>P</a:t>
            </a:r>
            <a:r>
              <a:rPr lang="en-US" baseline="-25000" dirty="0" smtClean="0"/>
              <a:t>5</a:t>
            </a:r>
            <a:r>
              <a:rPr lang="en-US" dirty="0" smtClean="0"/>
              <a:t>} = {P</a:t>
            </a:r>
            <a:r>
              <a:rPr lang="en-US" baseline="-25000" dirty="0" smtClean="0"/>
              <a:t>1</a:t>
            </a:r>
            <a:r>
              <a:rPr lang="en-US" dirty="0" smtClean="0"/>
              <a:t>} + {P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10000" y="6019800"/>
            <a:ext cx="5334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43400" y="5791200"/>
            <a:ext cx="60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25658" y="4495800"/>
            <a:ext cx="627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53000" y="5791200"/>
            <a:ext cx="4394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818467" y="5105400"/>
            <a:ext cx="499533" cy="914400"/>
          </a:xfrm>
          <a:custGeom>
            <a:avLst/>
            <a:gdLst>
              <a:gd name="connsiteX0" fmla="*/ 0 w 499533"/>
              <a:gd name="connsiteY0" fmla="*/ 914400 h 914400"/>
              <a:gd name="connsiteX1" fmla="*/ 499533 w 499533"/>
              <a:gd name="connsiteY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533" h="914400">
                <a:moveTo>
                  <a:pt x="0" y="914400"/>
                </a:moveTo>
                <a:cubicBezTo>
                  <a:pt x="131939" y="525639"/>
                  <a:pt x="263878" y="136878"/>
                  <a:pt x="4995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919133" y="5799667"/>
            <a:ext cx="491067" cy="50800"/>
          </a:xfrm>
          <a:custGeom>
            <a:avLst/>
            <a:gdLst>
              <a:gd name="connsiteX0" fmla="*/ 0 w 491067"/>
              <a:gd name="connsiteY0" fmla="*/ 0 h 50800"/>
              <a:gd name="connsiteX1" fmla="*/ 491067 w 491067"/>
              <a:gd name="connsiteY1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067" h="50800">
                <a:moveTo>
                  <a:pt x="0" y="0"/>
                </a:moveTo>
                <a:cubicBezTo>
                  <a:pt x="187678" y="11289"/>
                  <a:pt x="375356" y="22578"/>
                  <a:pt x="491067" y="5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351867" y="4682067"/>
            <a:ext cx="592666" cy="33866"/>
          </a:xfrm>
          <a:custGeom>
            <a:avLst/>
            <a:gdLst>
              <a:gd name="connsiteX0" fmla="*/ 0 w 592666"/>
              <a:gd name="connsiteY0" fmla="*/ 33866 h 33866"/>
              <a:gd name="connsiteX1" fmla="*/ 592666 w 592666"/>
              <a:gd name="connsiteY1" fmla="*/ 0 h 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666" h="33866">
                <a:moveTo>
                  <a:pt x="0" y="33866"/>
                </a:moveTo>
                <a:lnTo>
                  <a:pt x="59266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6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Conditioning</a:t>
            </a:r>
          </a:p>
          <a:p>
            <a:pPr lvl="2"/>
            <a:r>
              <a:rPr lang="en-US" sz="1600" dirty="0" smtClean="0"/>
              <a:t>Concrete </a:t>
            </a:r>
            <a:endParaRPr lang="en-US" sz="1600" dirty="0"/>
          </a:p>
          <a:p>
            <a:pPr marL="274320" lvl="1" indent="0">
              <a:buNone/>
            </a:pPr>
            <a:endParaRPr lang="en-US" sz="1800" dirty="0" smtClean="0"/>
          </a:p>
          <a:p>
            <a:pPr lvl="2"/>
            <a:r>
              <a:rPr lang="en-US" sz="1600" dirty="0" smtClean="0"/>
              <a:t>Abstract:</a:t>
            </a:r>
            <a:endParaRPr lang="en-US" sz="1600" dirty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2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861519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8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330821"/>
              </p:ext>
            </p:extLst>
          </p:nvPr>
        </p:nvGraphicFramePr>
        <p:xfrm>
          <a:off x="2281237" y="1828800"/>
          <a:ext cx="193330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" name="Equation" r:id="rId5" imgW="1409700" imgH="444500" progId="Equation.3">
                  <p:embed/>
                </p:oleObj>
              </mc:Choice>
              <mc:Fallback>
                <p:oleObj name="Equation" r:id="rId5" imgW="14097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1237" y="1828800"/>
                        <a:ext cx="193330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100669"/>
              </p:ext>
            </p:extLst>
          </p:nvPr>
        </p:nvGraphicFramePr>
        <p:xfrm>
          <a:off x="2228850" y="2471738"/>
          <a:ext cx="20383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0" name="Equation" r:id="rId7" imgW="1485900" imgH="444500" progId="Equation.3">
                  <p:embed/>
                </p:oleObj>
              </mc:Choice>
              <mc:Fallback>
                <p:oleObj name="Equation" r:id="rId7" imgW="14859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8850" y="2471738"/>
                        <a:ext cx="203835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11258"/>
              </p:ext>
            </p:extLst>
          </p:nvPr>
        </p:nvGraphicFramePr>
        <p:xfrm>
          <a:off x="4879824" y="2514600"/>
          <a:ext cx="1463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" name="Equation" r:id="rId9" imgW="1066800" imgH="292100" progId="Equation.3">
                  <p:embed/>
                </p:oleObj>
              </mc:Choice>
              <mc:Fallback>
                <p:oleObj name="Equation" r:id="rId9" imgW="10668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79824" y="2514600"/>
                        <a:ext cx="14636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821212" y="3326884"/>
            <a:ext cx="2340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Lower bound on total mass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049812" y="2914650"/>
            <a:ext cx="76200" cy="412234"/>
          </a:xfrm>
          <a:prstGeom prst="straightConnector1">
            <a:avLst/>
          </a:prstGeom>
          <a:ln w="127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11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Limit number of probabilistic </a:t>
            </a:r>
            <a:r>
              <a:rPr lang="en-US" sz="1800" dirty="0" err="1" smtClean="0"/>
              <a:t>polyhedra</a:t>
            </a:r>
            <a:endParaRPr lang="en-US" sz="1800" dirty="0" smtClean="0"/>
          </a:p>
          <a:p>
            <a:pPr lvl="2"/>
            <a:r>
              <a:rPr lang="en-US" sz="1600" dirty="0" smtClean="0"/>
              <a:t>P</a:t>
            </a:r>
            <a:r>
              <a:rPr lang="en-US" sz="1600" baseline="-25000" dirty="0" smtClean="0"/>
              <a:t>1</a:t>
            </a:r>
            <a:r>
              <a:rPr lang="en-US" sz="1600" dirty="0" smtClean="0"/>
              <a:t> ± P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 - merge two probabilistic </a:t>
            </a:r>
            <a:r>
              <a:rPr lang="en-US" sz="1600" dirty="0" err="1" smtClean="0"/>
              <a:t>polyhedra</a:t>
            </a:r>
            <a:r>
              <a:rPr lang="en-US" sz="1600" dirty="0" smtClean="0"/>
              <a:t> into one</a:t>
            </a:r>
          </a:p>
          <a:p>
            <a:pPr lvl="2"/>
            <a:endParaRPr lang="en-US" sz="1800" dirty="0" smtClean="0"/>
          </a:p>
          <a:p>
            <a:pPr lvl="2"/>
            <a:r>
              <a:rPr lang="en-US" sz="1600" dirty="0" smtClean="0"/>
              <a:t>Convex hull of regions, various counting arguments</a:t>
            </a:r>
            <a:endParaRPr lang="en-US" sz="1600" dirty="0"/>
          </a:p>
          <a:p>
            <a:pPr lvl="2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790338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3" imgW="114300" imgH="165100" progId="Equation.3">
                  <p:embed/>
                </p:oleObj>
              </mc:Choice>
              <mc:Fallback>
                <p:oleObj name="Equation" r:id="rId3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72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and 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65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13761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13761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199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94513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1723599" y="2286000"/>
            <a:ext cx="1066800" cy="1066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723599" y="22860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723599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235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0399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90399" y="22098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1110450" y="2057400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113999" y="26024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76562" y="17073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76562" y="36576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295400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/>
              <a:t>2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15000" y="3657600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5925858" y="3124200"/>
            <a:ext cx="1066800" cy="304800"/>
          </a:xfrm>
          <a:custGeom>
            <a:avLst/>
            <a:gdLst>
              <a:gd name="connsiteX0" fmla="*/ 0 w 1066800"/>
              <a:gd name="connsiteY0" fmla="*/ 569660 h 569660"/>
              <a:gd name="connsiteX1" fmla="*/ 406400 w 1066800"/>
              <a:gd name="connsiteY1" fmla="*/ 27793 h 569660"/>
              <a:gd name="connsiteX2" fmla="*/ 1066800 w 1066800"/>
              <a:gd name="connsiteY2" fmla="*/ 103993 h 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569660">
                <a:moveTo>
                  <a:pt x="0" y="569660"/>
                </a:moveTo>
                <a:cubicBezTo>
                  <a:pt x="114300" y="337532"/>
                  <a:pt x="228600" y="105404"/>
                  <a:pt x="406400" y="27793"/>
                </a:cubicBezTo>
                <a:cubicBezTo>
                  <a:pt x="584200" y="-49818"/>
                  <a:pt x="917222" y="54604"/>
                  <a:pt x="1066800" y="10399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925858" y="3124200"/>
            <a:ext cx="1066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25858" y="3429000"/>
            <a:ext cx="10668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9436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53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992658" y="2895600"/>
            <a:ext cx="398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5312709" y="2907268"/>
            <a:ext cx="68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max</a:t>
            </a:r>
            <a:endParaRPr lang="en-US" baseline="30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16258" y="3288268"/>
            <a:ext cx="6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min</a:t>
            </a:r>
            <a:endParaRPr lang="en-US" baseline="30000" dirty="0"/>
          </a:p>
        </p:txBody>
      </p:sp>
      <p:sp>
        <p:nvSpPr>
          <p:cNvPr id="34" name="TextBox 33"/>
          <p:cNvSpPr txBox="1"/>
          <p:nvPr/>
        </p:nvSpPr>
        <p:spPr>
          <a:xfrm>
            <a:off x="3709392" y="1981200"/>
            <a:ext cx="606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/>
              <a:t>±</a:t>
            </a:r>
            <a:endParaRPr lang="en-US" sz="60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701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4102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860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286000"/>
            <a:ext cx="0" cy="1371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3276362" y="4298157"/>
            <a:ext cx="0" cy="1950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76362" y="6248400"/>
            <a:ext cx="22390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971800" y="3974068"/>
            <a:ext cx="69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dirty="0" err="1" smtClean="0"/>
              <a:t>σ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190762" y="6336268"/>
            <a:ext cx="59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σ</a:t>
            </a:r>
            <a:r>
              <a:rPr lang="en-US" dirty="0" smtClean="0"/>
              <a:t>(x)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3800725" y="4495800"/>
            <a:ext cx="5511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53000" y="6019800"/>
            <a:ext cx="439458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343400" y="4495800"/>
            <a:ext cx="0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944533" y="4495800"/>
            <a:ext cx="8467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4495800"/>
            <a:ext cx="0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800725" y="4495800"/>
            <a:ext cx="9275" cy="1752600"/>
          </a:xfrm>
          <a:prstGeom prst="line">
            <a:avLst/>
          </a:prstGeom>
          <a:ln w="6350" cmpd="sng">
            <a:solidFill>
              <a:srgbClr val="29293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95565" y="4648200"/>
            <a:ext cx="141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δ</a:t>
            </a:r>
            <a:r>
              <a:rPr lang="en-US" baseline="-25000" dirty="0" smtClean="0"/>
              <a:t>3</a:t>
            </a:r>
            <a:r>
              <a:rPr lang="en-US" dirty="0" smtClean="0"/>
              <a:t> := δ</a:t>
            </a:r>
            <a:r>
              <a:rPr lang="en-US" baseline="-25000" dirty="0" smtClean="0"/>
              <a:t>1</a:t>
            </a:r>
            <a:r>
              <a:rPr lang="en-US" dirty="0" smtClean="0"/>
              <a:t> + δ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11607" y="5105400"/>
            <a:ext cx="193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{P</a:t>
            </a:r>
            <a:r>
              <a:rPr lang="en-US" baseline="-25000" dirty="0" smtClean="0"/>
              <a:t>3</a:t>
            </a:r>
            <a:r>
              <a:rPr lang="en-US" dirty="0" smtClean="0"/>
              <a:t>} = {P</a:t>
            </a:r>
            <a:r>
              <a:rPr lang="en-US" baseline="-25000" dirty="0" smtClean="0"/>
              <a:t>1</a:t>
            </a:r>
            <a:r>
              <a:rPr lang="en-US" dirty="0" smtClean="0"/>
              <a:t>} ± {P</a:t>
            </a:r>
            <a:r>
              <a:rPr lang="en-US" baseline="-25000" dirty="0" smtClean="0"/>
              <a:t>2</a:t>
            </a:r>
            <a:r>
              <a:rPr lang="en-US" dirty="0" smtClean="0"/>
              <a:t>}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3810000" y="6019800"/>
            <a:ext cx="5334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43400" y="6019800"/>
            <a:ext cx="609600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325658" y="4495800"/>
            <a:ext cx="62734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970742" y="4495800"/>
            <a:ext cx="43945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818467" y="5105400"/>
            <a:ext cx="499533" cy="914400"/>
          </a:xfrm>
          <a:custGeom>
            <a:avLst/>
            <a:gdLst>
              <a:gd name="connsiteX0" fmla="*/ 0 w 499533"/>
              <a:gd name="connsiteY0" fmla="*/ 914400 h 914400"/>
              <a:gd name="connsiteX1" fmla="*/ 499533 w 499533"/>
              <a:gd name="connsiteY1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9533" h="914400">
                <a:moveTo>
                  <a:pt x="0" y="914400"/>
                </a:moveTo>
                <a:cubicBezTo>
                  <a:pt x="131939" y="525639"/>
                  <a:pt x="263878" y="136878"/>
                  <a:pt x="499533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4919133" y="5799667"/>
            <a:ext cx="491067" cy="50800"/>
          </a:xfrm>
          <a:custGeom>
            <a:avLst/>
            <a:gdLst>
              <a:gd name="connsiteX0" fmla="*/ 0 w 491067"/>
              <a:gd name="connsiteY0" fmla="*/ 0 h 50800"/>
              <a:gd name="connsiteX1" fmla="*/ 491067 w 491067"/>
              <a:gd name="connsiteY1" fmla="*/ 50800 h 5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91067" h="50800">
                <a:moveTo>
                  <a:pt x="0" y="0"/>
                </a:moveTo>
                <a:cubicBezTo>
                  <a:pt x="187678" y="11289"/>
                  <a:pt x="375356" y="22578"/>
                  <a:pt x="491067" y="5080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4351867" y="4682067"/>
            <a:ext cx="592666" cy="33866"/>
          </a:xfrm>
          <a:custGeom>
            <a:avLst/>
            <a:gdLst>
              <a:gd name="connsiteX0" fmla="*/ 0 w 592666"/>
              <a:gd name="connsiteY0" fmla="*/ 33866 h 33866"/>
              <a:gd name="connsiteX1" fmla="*/ 592666 w 592666"/>
              <a:gd name="connsiteY1" fmla="*/ 0 h 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666" h="33866">
                <a:moveTo>
                  <a:pt x="0" y="33866"/>
                </a:moveTo>
                <a:lnTo>
                  <a:pt x="59266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41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Primitives for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6324600" cy="4648200"/>
          </a:xfrm>
        </p:spPr>
        <p:txBody>
          <a:bodyPr>
            <a:noAutofit/>
          </a:bodyPr>
          <a:lstStyle/>
          <a:p>
            <a:pPr lvl="1"/>
            <a:r>
              <a:rPr lang="en-US" sz="1800" dirty="0" smtClean="0"/>
              <a:t>Need to</a:t>
            </a:r>
          </a:p>
          <a:p>
            <a:pPr lvl="2"/>
            <a:r>
              <a:rPr lang="en-US" dirty="0" smtClean="0"/>
              <a:t>Linear Model Counting: count number of integer points in a convex </a:t>
            </a:r>
            <a:r>
              <a:rPr lang="en-US" dirty="0" err="1" smtClean="0"/>
              <a:t>polyhedra</a:t>
            </a:r>
            <a:endParaRPr lang="en-US" dirty="0"/>
          </a:p>
          <a:p>
            <a:pPr lvl="2"/>
            <a:r>
              <a:rPr lang="en-US" dirty="0" smtClean="0"/>
              <a:t>Integer Linear Programming: maximize a linear function over integer points in a polyhedron</a:t>
            </a:r>
          </a:p>
        </p:txBody>
      </p:sp>
      <p:pic>
        <p:nvPicPr>
          <p:cNvPr id="6" name="Picture 5" descr="latt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27200"/>
            <a:ext cx="15240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3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2286000"/>
            <a:ext cx="8305800" cy="264366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4306612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Wingdings"/>
              </a:rPr>
              <a:t>all </a:t>
            </a:r>
            <a:r>
              <a:rPr lang="en-US" dirty="0">
                <a:sym typeface="Wingdings"/>
              </a:rPr>
              <a:t>distributions over S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Probabilistic Abstract </a:t>
            </a:r>
            <a:r>
              <a:rPr lang="en-US" dirty="0"/>
              <a:t>Interpretation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95286" y="3212068"/>
            <a:ext cx="31315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3842266"/>
            <a:ext cx="357227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'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3271335"/>
            <a:ext cx="40851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0" idx="1"/>
          </p:cNvCxnSpPr>
          <p:nvPr/>
        </p:nvCxnSpPr>
        <p:spPr>
          <a:xfrm>
            <a:off x="1408443" y="3396734"/>
            <a:ext cx="801357" cy="6301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1" idx="1"/>
          </p:cNvCxnSpPr>
          <p:nvPr/>
        </p:nvCxnSpPr>
        <p:spPr>
          <a:xfrm flipV="1">
            <a:off x="2567027" y="3456001"/>
            <a:ext cx="1090573" cy="570931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029200" y="3472934"/>
            <a:ext cx="4556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 smtClean="0"/>
              <a:t>δ</a:t>
            </a:r>
            <a:r>
              <a:rPr lang="en-US" dirty="0" smtClean="0"/>
              <a:t>’’’ 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1" idx="3"/>
            <a:endCxn id="21" idx="1"/>
          </p:cNvCxnSpPr>
          <p:nvPr/>
        </p:nvCxnSpPr>
        <p:spPr>
          <a:xfrm>
            <a:off x="4066110" y="3456001"/>
            <a:ext cx="963090" cy="201599"/>
          </a:xfrm>
          <a:prstGeom prst="straightConnector1">
            <a:avLst/>
          </a:prstGeom>
          <a:ln>
            <a:solidFill>
              <a:srgbClr val="29293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7557" y="3581400"/>
            <a:ext cx="64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371600" y="3810000"/>
            <a:ext cx="7649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inference</a:t>
            </a:r>
            <a:endParaRPr lang="en-US" sz="1100" dirty="0"/>
          </a:p>
        </p:txBody>
      </p:sp>
      <p:sp>
        <p:nvSpPr>
          <p:cNvPr id="29" name="Left-Right Arrow 13"/>
          <p:cNvSpPr>
            <a:spLocks noChangeArrowheads="1"/>
          </p:cNvSpPr>
          <p:nvPr/>
        </p:nvSpPr>
        <p:spPr bwMode="auto">
          <a:xfrm>
            <a:off x="990600" y="5524500"/>
            <a:ext cx="7239000" cy="571500"/>
          </a:xfrm>
          <a:prstGeom prst="leftRightArrow">
            <a:avLst>
              <a:gd name="adj1" fmla="val 50000"/>
              <a:gd name="adj2" fmla="val 50022"/>
            </a:avLst>
          </a:prstGeom>
          <a:gradFill rotWithShape="1">
            <a:gsLst>
              <a:gs pos="0">
                <a:srgbClr val="008000"/>
              </a:gs>
              <a:gs pos="100000">
                <a:srgbClr val="FF0000"/>
              </a:gs>
            </a:gsLst>
            <a:lin ang="0" scaled="1"/>
          </a:gra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06435" y="6119336"/>
            <a:ext cx="144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Vulnerability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25" idx="2"/>
          </p:cNvCxnSpPr>
          <p:nvPr/>
        </p:nvCxnSpPr>
        <p:spPr>
          <a:xfrm>
            <a:off x="1200779" y="3950732"/>
            <a:ext cx="323221" cy="16647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0" idx="2"/>
          </p:cNvCxnSpPr>
          <p:nvPr/>
        </p:nvCxnSpPr>
        <p:spPr>
          <a:xfrm>
            <a:off x="2388414" y="4211598"/>
            <a:ext cx="735786" cy="14272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>
            <a:off x="3861855" y="3640667"/>
            <a:ext cx="204255" cy="20025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2"/>
          </p:cNvCxnSpPr>
          <p:nvPr/>
        </p:nvCxnSpPr>
        <p:spPr>
          <a:xfrm>
            <a:off x="5257012" y="3842266"/>
            <a:ext cx="457988" cy="180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838200" y="2971800"/>
            <a:ext cx="781910" cy="6858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981200" y="3505200"/>
            <a:ext cx="990600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819400" y="2529933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88134" y="2933131"/>
            <a:ext cx="1537755" cy="1295400"/>
          </a:xfrm>
          <a:prstGeom prst="ellipse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408443" y="5524500"/>
            <a:ext cx="725157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388414" y="5524500"/>
            <a:ext cx="1003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3276600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4787457" y="5524500"/>
            <a:ext cx="1384743" cy="571500"/>
          </a:xfrm>
          <a:prstGeom prst="roundRect">
            <a:avLst/>
          </a:prstGeom>
          <a:noFill/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57200" y="2590800"/>
            <a:ext cx="157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Abstract prior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600200" y="3014990"/>
            <a:ext cx="13344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8000"/>
                </a:solidFill>
              </a:rPr>
              <a:t>abstract inference</a:t>
            </a:r>
            <a:endParaRPr lang="en-US" sz="1100" dirty="0">
              <a:solidFill>
                <a:srgbClr val="00800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620110" y="3246652"/>
            <a:ext cx="589690" cy="3347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590800" y="3276600"/>
            <a:ext cx="2286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7" idx="1"/>
          </p:cNvCxnSpPr>
          <p:nvPr/>
        </p:nvCxnSpPr>
        <p:spPr>
          <a:xfrm>
            <a:off x="4323288" y="2988733"/>
            <a:ext cx="390045" cy="1341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941" y="2907268"/>
            <a:ext cx="33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76940" y="4316680"/>
            <a:ext cx="38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14800" y="2406134"/>
            <a:ext cx="42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67400" y="2917799"/>
            <a:ext cx="48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P’’’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57400" y="6324600"/>
            <a:ext cx="448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Conservative (sound) vulnerability bounds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133600" y="5615464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417557" y="5638800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4661343" y="5648067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184457" y="5648067"/>
            <a:ext cx="2972" cy="6885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5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QIF </a:t>
            </a:r>
            <a:r>
              <a:rPr lang="en-US" u="sng" dirty="0" smtClean="0"/>
              <a:t>Metrics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336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1336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91200" y="388620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822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529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88982" y="36576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  <a:endCxn id="10" idx="2"/>
          </p:cNvCxnSpPr>
          <p:nvPr/>
        </p:nvCxnSpPr>
        <p:spPr>
          <a:xfrm flipV="1">
            <a:off x="1905000" y="4419600"/>
            <a:ext cx="33756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1870898" y="2192866"/>
            <a:ext cx="20153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  <a:endCxn id="18" idx="3"/>
          </p:cNvCxnSpPr>
          <p:nvPr/>
        </p:nvCxnSpPr>
        <p:spPr>
          <a:xfrm rot="16200000" flipV="1">
            <a:off x="5416136" y="1728231"/>
            <a:ext cx="1464733" cy="239400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47498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4495800" y="4812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43600" y="5029200"/>
            <a:ext cx="2307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</a:t>
            </a:r>
            <a:r>
              <a:rPr lang="en-US" baseline="-25000" dirty="0" err="1" smtClean="0"/>
              <a:t>worst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</a:t>
            </a:r>
            <a:r>
              <a:rPr lang="en-US" dirty="0"/>
              <a:t>:= </a:t>
            </a:r>
            <a:r>
              <a:rPr lang="en-US" dirty="0" smtClean="0"/>
              <a:t>h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bad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:= h &amp; 0xFF</a:t>
            </a:r>
          </a:p>
          <a:p>
            <a:r>
              <a:rPr lang="en-US" dirty="0" err="1" smtClean="0"/>
              <a:t>C</a:t>
            </a:r>
            <a:r>
              <a:rPr lang="en-US" baseline="-25000" dirty="0" err="1" smtClean="0"/>
              <a:t>ok</a:t>
            </a:r>
            <a:r>
              <a:rPr lang="en-US" dirty="0" smtClean="0"/>
              <a:t>(</a:t>
            </a:r>
            <a:r>
              <a:rPr lang="en-US" dirty="0" err="1" smtClean="0"/>
              <a:t>l,h</a:t>
            </a:r>
            <a:r>
              <a:rPr lang="en-US" dirty="0" smtClean="0"/>
              <a:t>) := l+42</a:t>
            </a:r>
          </a:p>
          <a:p>
            <a:endParaRPr lang="en-US" dirty="0" smtClean="0"/>
          </a:p>
        </p:txBody>
      </p:sp>
      <p:pic>
        <p:nvPicPr>
          <p:cNvPr id="31" name="Picture 30" descr="1206564683243345793sarxos_Ruller.svg.h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671">
            <a:off x="4508567" y="4405433"/>
            <a:ext cx="1436367" cy="687063"/>
          </a:xfrm>
          <a:prstGeom prst="rect">
            <a:avLst/>
          </a:prstGeom>
        </p:spPr>
      </p:pic>
      <p:pic>
        <p:nvPicPr>
          <p:cNvPr id="3" name="Picture 2" descr="dc7enRAKi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99808">
            <a:off x="5748050" y="4234986"/>
            <a:ext cx="1188720" cy="596348"/>
          </a:xfrm>
          <a:prstGeom prst="rect">
            <a:avLst/>
          </a:prstGeom>
        </p:spPr>
      </p:pic>
      <p:pic>
        <p:nvPicPr>
          <p:cNvPr id="5" name="Picture 4" descr="ruler-clipart-black-and-white-ruler-hi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233333"/>
            <a:ext cx="1524000" cy="7645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58200" y="4419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22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Quantified </a:t>
            </a:r>
            <a:r>
              <a:rPr lang="en-US" u="sng" dirty="0" smtClean="0"/>
              <a:t>vulnerability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4436385" y="385393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7385" y="3669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2192866"/>
            <a:ext cx="19391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16200000" flipV="1">
            <a:off x="3890821" y="2586182"/>
            <a:ext cx="1002268" cy="1163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34544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/>
          <p:cNvSpPr txBox="1"/>
          <p:nvPr/>
        </p:nvSpPr>
        <p:spPr>
          <a:xfrm>
            <a:off x="3200400" y="48122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2"/>
          </p:cNvCxnSpPr>
          <p:nvPr/>
        </p:nvCxnSpPr>
        <p:spPr>
          <a:xfrm flipV="1">
            <a:off x="1143000" y="5410200"/>
            <a:ext cx="5178457" cy="3810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3656099" y="2192867"/>
            <a:ext cx="2646001" cy="5926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629400" y="5818201"/>
            <a:ext cx="2192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G(</a:t>
            </a:r>
            <a:r>
              <a:rPr lang="en-US" dirty="0" err="1" smtClean="0"/>
              <a:t>h,e</a:t>
            </a:r>
            <a:r>
              <a:rPr lang="en-US" dirty="0" smtClean="0"/>
              <a:t>) := 1 if h == 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0 o/w</a:t>
            </a:r>
            <a:endParaRPr lang="en-US" dirty="0"/>
          </a:p>
        </p:txBody>
      </p:sp>
      <p:pic>
        <p:nvPicPr>
          <p:cNvPr id="63" name="Picture 62" descr="1206564683243345793sarxos_Ruller.svg.hi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35835">
            <a:off x="7644066" y="3753977"/>
            <a:ext cx="1436367" cy="6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9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Formalism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38200" y="3777734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38200" y="4233333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2" idx="1"/>
          </p:cNvCxnSpPr>
          <p:nvPr/>
        </p:nvCxnSpPr>
        <p:spPr>
          <a:xfrm>
            <a:off x="4436385" y="3853934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834" y="4050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722" y="3581400"/>
            <a:ext cx="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817385" y="36692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pic>
        <p:nvPicPr>
          <p:cNvPr id="18" name="Picture 17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00200"/>
            <a:ext cx="1065299" cy="1185333"/>
          </a:xfrm>
          <a:prstGeom prst="rect">
            <a:avLst/>
          </a:prstGeom>
        </p:spPr>
      </p:pic>
      <p:pic>
        <p:nvPicPr>
          <p:cNvPr id="19" name="Picture 18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0"/>
            <a:ext cx="914400" cy="914400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19" idx="0"/>
          </p:cNvCxnSpPr>
          <p:nvPr/>
        </p:nvCxnSpPr>
        <p:spPr>
          <a:xfrm flipH="1" flipV="1">
            <a:off x="662518" y="4419600"/>
            <a:ext cx="23282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8" idx="1"/>
            <a:endCxn id="11" idx="0"/>
          </p:cNvCxnSpPr>
          <p:nvPr/>
        </p:nvCxnSpPr>
        <p:spPr>
          <a:xfrm rot="10800000" flipV="1">
            <a:off x="651698" y="2192866"/>
            <a:ext cx="1939103" cy="138853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2" idx="0"/>
          </p:cNvCxnSpPr>
          <p:nvPr/>
        </p:nvCxnSpPr>
        <p:spPr>
          <a:xfrm rot="16200000" flipV="1">
            <a:off x="3890821" y="2586182"/>
            <a:ext cx="1002268" cy="116390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Callout 5"/>
          <p:cNvSpPr/>
          <p:nvPr/>
        </p:nvSpPr>
        <p:spPr>
          <a:xfrm>
            <a:off x="3454400" y="1371600"/>
            <a:ext cx="1193800" cy="609600"/>
          </a:xfrm>
          <a:prstGeom prst="cloudCallout">
            <a:avLst>
              <a:gd name="adj1" fmla="val -68385"/>
              <a:gd name="adj2" fmla="val 386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top_secret_file_0515-0911-0222-3450_SMU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47800"/>
            <a:ext cx="457200" cy="457200"/>
          </a:xfrm>
          <a:prstGeom prst="rect">
            <a:avLst/>
          </a:prstGeom>
        </p:spPr>
      </p:pic>
      <p:pic>
        <p:nvPicPr>
          <p:cNvPr id="14" name="Picture 13" descr="imgres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429000"/>
            <a:ext cx="2133600" cy="1329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TextBox 29"/>
          <p:cNvSpPr txBox="1"/>
          <p:nvPr/>
        </p:nvSpPr>
        <p:spPr>
          <a:xfrm>
            <a:off x="5754301" y="2785533"/>
            <a:ext cx="109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Exploit 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486400" y="3591467"/>
            <a:ext cx="1676400" cy="9922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Model</a:t>
            </a:r>
          </a:p>
        </p:txBody>
      </p:sp>
      <p:cxnSp>
        <p:nvCxnSpPr>
          <p:cNvPr id="45" name="Elbow Connector 44"/>
          <p:cNvCxnSpPr>
            <a:stCxn id="19" idx="3"/>
            <a:endCxn id="55" idx="1"/>
          </p:cNvCxnSpPr>
          <p:nvPr/>
        </p:nvCxnSpPr>
        <p:spPr>
          <a:xfrm flipV="1">
            <a:off x="1143000" y="5225534"/>
            <a:ext cx="5021935" cy="5656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8" idx="3"/>
            <a:endCxn id="30" idx="0"/>
          </p:cNvCxnSpPr>
          <p:nvPr/>
        </p:nvCxnSpPr>
        <p:spPr>
          <a:xfrm>
            <a:off x="3656099" y="2192867"/>
            <a:ext cx="2646001" cy="592666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0" idx="2"/>
            <a:endCxn id="43" idx="0"/>
          </p:cNvCxnSpPr>
          <p:nvPr/>
        </p:nvCxnSpPr>
        <p:spPr>
          <a:xfrm>
            <a:off x="6302100" y="3154865"/>
            <a:ext cx="22500" cy="4366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162800" y="408573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164935" y="5040868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cxnSp>
        <p:nvCxnSpPr>
          <p:cNvPr id="57" name="Straight Arrow Connector 56"/>
          <p:cNvCxnSpPr>
            <a:stCxn id="55" idx="0"/>
            <a:endCxn id="43" idx="2"/>
          </p:cNvCxnSpPr>
          <p:nvPr/>
        </p:nvCxnSpPr>
        <p:spPr>
          <a:xfrm flipV="1">
            <a:off x="6321457" y="4583668"/>
            <a:ext cx="3143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611756" y="388620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9" name="Cloud Callout 28"/>
          <p:cNvSpPr/>
          <p:nvPr/>
        </p:nvSpPr>
        <p:spPr>
          <a:xfrm>
            <a:off x="1295400" y="1397000"/>
            <a:ext cx="1193800" cy="609600"/>
          </a:xfrm>
          <a:prstGeom prst="cloudCallout">
            <a:avLst>
              <a:gd name="adj1" fmla="val 74877"/>
              <a:gd name="adj2" fmla="val 234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top_secret_file_0515-0911-0222-3450_SMU.jpg"/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1473200"/>
            <a:ext cx="457200" cy="457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1535668"/>
            <a:ext cx="351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17899" y="1476401"/>
            <a:ext cx="39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H’</a:t>
            </a:r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756885"/>
              </p:ext>
            </p:extLst>
          </p:nvPr>
        </p:nvGraphicFramePr>
        <p:xfrm>
          <a:off x="4808621" y="1447800"/>
          <a:ext cx="2506579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4" name="Equation" r:id="rId7" imgW="1587500" imgH="241300" progId="Equation.3">
                  <p:embed/>
                </p:oleObj>
              </mc:Choice>
              <mc:Fallback>
                <p:oleObj name="Equation" r:id="rId7" imgW="1587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08621" y="1447800"/>
                        <a:ext cx="2506579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987881"/>
              </p:ext>
            </p:extLst>
          </p:nvPr>
        </p:nvGraphicFramePr>
        <p:xfrm>
          <a:off x="4230688" y="5638800"/>
          <a:ext cx="37306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5" name="Equation" r:id="rId9" imgW="2362200" imgH="482600" progId="Equation.3">
                  <p:embed/>
                </p:oleObj>
              </mc:Choice>
              <mc:Fallback>
                <p:oleObj name="Equation" r:id="rId9" imgW="2362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30688" y="5638800"/>
                        <a:ext cx="3730625" cy="760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83858"/>
              </p:ext>
            </p:extLst>
          </p:nvPr>
        </p:nvGraphicFramePr>
        <p:xfrm>
          <a:off x="5621337" y="4214813"/>
          <a:ext cx="146526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Equation" r:id="rId11" imgW="927100" imgH="177800" progId="Equation.3">
                  <p:embed/>
                </p:oleObj>
              </mc:Choice>
              <mc:Fallback>
                <p:oleObj name="Equation" r:id="rId11" imgW="9271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21337" y="4214813"/>
                        <a:ext cx="1465263" cy="280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383126"/>
              </p:ext>
            </p:extLst>
          </p:nvPr>
        </p:nvGraphicFramePr>
        <p:xfrm>
          <a:off x="2609850" y="4802188"/>
          <a:ext cx="1425575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Equation" r:id="rId13" imgW="901700" imgH="165100" progId="Equation.3">
                  <p:embed/>
                </p:oleObj>
              </mc:Choice>
              <mc:Fallback>
                <p:oleObj name="Equation" r:id="rId13" imgW="9017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09850" y="4802188"/>
                        <a:ext cx="1425575" cy="26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2080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PIOTRM@W88461XAYJYT3PP7" val="4113"/>
  <p:tag name="DEFAULTDISPLAYSOURCE" val="\documentclass{article}&#10;&#10;\pagestyle{empty}&#10;&#10;\begin{document}&#10;&#10;&#10;\end{document}"/>
  <p:tag name="EMBEDFONTS" val="0"/>
  <p:tag name="TEXPOINTINIT" val="\newcommand{pevalp}{2}{\llbracket #1 \rrbracket #2}&#10;\newcommand{ra}{0}{\rightarrow}&#10;\newcommand{la}{0}{\leftarrow}"/>
  <p:tag name="ACCESSLIST" val="\newcommand{pevalp}{2}{\llbracket #1 \rrbracket #2}&#10;\newcommand{ra}{0}{\rightarrow}&#10;\newcommand{la}{0}{\leftarrow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14475</TotalTime>
  <Words>2290</Words>
  <Application>Microsoft Macintosh PowerPoint</Application>
  <PresentationFormat>On-screen Show (4:3)</PresentationFormat>
  <Paragraphs>773</Paragraphs>
  <Slides>67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Clarity</vt:lpstr>
      <vt:lpstr>Equation</vt:lpstr>
      <vt:lpstr>Models and Games for Quantifying Vulnerability of Secret Information</vt:lpstr>
      <vt:lpstr>Information flow</vt:lpstr>
      <vt:lpstr>Information flow</vt:lpstr>
      <vt:lpstr>Information flow</vt:lpstr>
      <vt:lpstr>Quantitative Information flow</vt:lpstr>
      <vt:lpstr>QIF Examples</vt:lpstr>
      <vt:lpstr>QIF Metrics</vt:lpstr>
      <vt:lpstr>Quantified vulnerability</vt:lpstr>
      <vt:lpstr>Formalism</vt:lpstr>
      <vt:lpstr>Probabilistic Formalism</vt:lpstr>
      <vt:lpstr>Iteration</vt:lpstr>
      <vt:lpstr>PowerPoint Presentation</vt:lpstr>
      <vt:lpstr>Channel  Program</vt:lpstr>
      <vt:lpstr>Probabilistic programming</vt:lpstr>
      <vt:lpstr>Program  Channel</vt:lpstr>
      <vt:lpstr>“PL”</vt:lpstr>
      <vt:lpstr>“PL”</vt:lpstr>
      <vt:lpstr>PowerPoint Presentation</vt:lpstr>
      <vt:lpstr>PowerPoint Presentation</vt:lpstr>
      <vt:lpstr>Adaptive adversary choice</vt:lpstr>
      <vt:lpstr>Backward inference</vt:lpstr>
      <vt:lpstr>Adaptive power</vt:lpstr>
      <vt:lpstr>PowerPoint Presentation</vt:lpstr>
      <vt:lpstr>Entropy: non-renewable resource</vt:lpstr>
      <vt:lpstr>Entropy: non-renewable resource</vt:lpstr>
      <vt:lpstr>Evolving secrets</vt:lpstr>
      <vt:lpstr>Entropy: renewable resource?</vt:lpstr>
      <vt:lpstr>Adaptive exploitation</vt:lpstr>
      <vt:lpstr>Adaptive exploitation power</vt:lpstr>
      <vt:lpstr>Belief in Δ</vt:lpstr>
      <vt:lpstr>Entropy of H vs. Entropy of Δ</vt:lpstr>
      <vt:lpstr>Entropy of H vs. Entropy of Δ</vt:lpstr>
      <vt:lpstr>PowerPoint Presentation</vt:lpstr>
      <vt:lpstr>Generalizing gain model</vt:lpstr>
      <vt:lpstr>Gain with costly observation</vt:lpstr>
      <vt:lpstr>Gain vs. Loss</vt:lpstr>
      <vt:lpstr>Gain vs. Loss</vt:lpstr>
      <vt:lpstr>PowerPoint Presentation</vt:lpstr>
      <vt:lpstr>Passive defender</vt:lpstr>
      <vt:lpstr>Active defender: simultaneous actions</vt:lpstr>
      <vt:lpstr>Active defender: (Nash) equilibrium</vt:lpstr>
      <vt:lpstr>Picking vs. Guessing Passwords / Keys</vt:lpstr>
      <vt:lpstr>Password cost model</vt:lpstr>
      <vt:lpstr>Password equilibria (capped guesses)</vt:lpstr>
      <vt:lpstr>Password (costly guesses)</vt:lpstr>
      <vt:lpstr>Key cost model</vt:lpstr>
      <vt:lpstr>Key equilibria (capped guesses)</vt:lpstr>
      <vt:lpstr>Key (costly guesses)</vt:lpstr>
      <vt:lpstr>PowerPoint Presentation</vt:lpstr>
      <vt:lpstr>PowerPoint Presentation</vt:lpstr>
      <vt:lpstr>Probabilistic Abstract Interpretation</vt:lpstr>
      <vt:lpstr>Concrete Interpretation</vt:lpstr>
      <vt:lpstr>Abstract Interpretation</vt:lpstr>
      <vt:lpstr>Abstract Interpretation</vt:lpstr>
      <vt:lpstr>Probabilistic Interpretation</vt:lpstr>
      <vt:lpstr>Concrete Probabilistic Semantics</vt:lpstr>
      <vt:lpstr>Subdistribution operations</vt:lpstr>
      <vt:lpstr>Subdistribution Abstraction</vt:lpstr>
      <vt:lpstr>Subdistribution Abstraction: Probabilistic Polyhedra</vt:lpstr>
      <vt:lpstr>Abstraction imprecision </vt:lpstr>
      <vt:lpstr>Probabilistic Abstract Interpretation</vt:lpstr>
      <vt:lpstr>Example abstract operation</vt:lpstr>
      <vt:lpstr>Conditioning</vt:lpstr>
      <vt:lpstr>Simplify representation</vt:lpstr>
      <vt:lpstr>Add and simplify</vt:lpstr>
      <vt:lpstr>Primitives for operations</vt:lpstr>
      <vt:lpstr>Probabilistic Abstract Interpretation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Enforcement of Knowledge-based  Security Policies</dc:title>
  <dc:creator>piotrm</dc:creator>
  <cp:lastModifiedBy>Piotr Mardziel</cp:lastModifiedBy>
  <cp:revision>618</cp:revision>
  <dcterms:created xsi:type="dcterms:W3CDTF">2011-04-06T18:22:20Z</dcterms:created>
  <dcterms:modified xsi:type="dcterms:W3CDTF">2015-05-07T14:50:26Z</dcterms:modified>
</cp:coreProperties>
</file>