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6.bin" ContentType="application/vnd.openxmlformats-officedocument.oleObject"/>
  <Override PartName="/ppt/notesSlides/notesSlide1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6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7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1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39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40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73"/>
  </p:notesMasterIdLst>
  <p:handoutMasterIdLst>
    <p:handoutMasterId r:id="rId74"/>
  </p:handoutMasterIdLst>
  <p:sldIdLst>
    <p:sldId id="409" r:id="rId2"/>
    <p:sldId id="492" r:id="rId3"/>
    <p:sldId id="507" r:id="rId4"/>
    <p:sldId id="508" r:id="rId5"/>
    <p:sldId id="551" r:id="rId6"/>
    <p:sldId id="505" r:id="rId7"/>
    <p:sldId id="552" r:id="rId8"/>
    <p:sldId id="510" r:id="rId9"/>
    <p:sldId id="553" r:id="rId10"/>
    <p:sldId id="427" r:id="rId11"/>
    <p:sldId id="554" r:id="rId12"/>
    <p:sldId id="556" r:id="rId13"/>
    <p:sldId id="557" r:id="rId14"/>
    <p:sldId id="558" r:id="rId15"/>
    <p:sldId id="559" r:id="rId16"/>
    <p:sldId id="513" r:id="rId17"/>
    <p:sldId id="560" r:id="rId18"/>
    <p:sldId id="514" r:id="rId19"/>
    <p:sldId id="517" r:id="rId20"/>
    <p:sldId id="516" r:id="rId21"/>
    <p:sldId id="519" r:id="rId22"/>
    <p:sldId id="520" r:id="rId23"/>
    <p:sldId id="562" r:id="rId24"/>
    <p:sldId id="523" r:id="rId25"/>
    <p:sldId id="522" r:id="rId26"/>
    <p:sldId id="524" r:id="rId27"/>
    <p:sldId id="561" r:id="rId28"/>
    <p:sldId id="521" r:id="rId29"/>
    <p:sldId id="528" r:id="rId30"/>
    <p:sldId id="529" r:id="rId31"/>
    <p:sldId id="530" r:id="rId32"/>
    <p:sldId id="531" r:id="rId33"/>
    <p:sldId id="532" r:id="rId34"/>
    <p:sldId id="533" r:id="rId35"/>
    <p:sldId id="550" r:id="rId36"/>
    <p:sldId id="563" r:id="rId37"/>
    <p:sldId id="536" r:id="rId38"/>
    <p:sldId id="501" r:id="rId39"/>
    <p:sldId id="564" r:id="rId40"/>
    <p:sldId id="538" r:id="rId41"/>
    <p:sldId id="565" r:id="rId42"/>
    <p:sldId id="566" r:id="rId43"/>
    <p:sldId id="540" r:id="rId44"/>
    <p:sldId id="541" r:id="rId45"/>
    <p:sldId id="542" r:id="rId46"/>
    <p:sldId id="502" r:id="rId47"/>
    <p:sldId id="543" r:id="rId48"/>
    <p:sldId id="544" r:id="rId49"/>
    <p:sldId id="545" r:id="rId50"/>
    <p:sldId id="546" r:id="rId51"/>
    <p:sldId id="547" r:id="rId52"/>
    <p:sldId id="548" r:id="rId53"/>
    <p:sldId id="567" r:id="rId54"/>
    <p:sldId id="525" r:id="rId55"/>
    <p:sldId id="474" r:id="rId56"/>
    <p:sldId id="471" r:id="rId57"/>
    <p:sldId id="472" r:id="rId58"/>
    <p:sldId id="473" r:id="rId59"/>
    <p:sldId id="484" r:id="rId60"/>
    <p:sldId id="415" r:id="rId61"/>
    <p:sldId id="416" r:id="rId62"/>
    <p:sldId id="482" r:id="rId63"/>
    <p:sldId id="477" r:id="rId64"/>
    <p:sldId id="373" r:id="rId65"/>
    <p:sldId id="485" r:id="rId66"/>
    <p:sldId id="486" r:id="rId67"/>
    <p:sldId id="420" r:id="rId68"/>
    <p:sldId id="490" r:id="rId69"/>
    <p:sldId id="491" r:id="rId70"/>
    <p:sldId id="489" r:id="rId71"/>
    <p:sldId id="487" r:id="rId72"/>
  </p:sldIdLst>
  <p:sldSz cx="9144000" cy="6858000" type="screen4x3"/>
  <p:notesSz cx="6858000" cy="9144000"/>
  <p:custDataLst>
    <p:tags r:id="rId7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944" y="456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tags" Target="tags/tag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7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40.emf"/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6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0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Relationship Id="rId3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image" Target="../media/image22.emf"/><Relationship Id="rId2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image" Target="../media/image22.emf"/><Relationship Id="rId2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points and the seemingly redundant</a:t>
            </a:r>
            <a:r>
              <a:rPr lang="en-US" baseline="0" dirty="0" smtClean="0"/>
              <a:t> </a:t>
            </a:r>
            <a:r>
              <a:rPr lang="en-US" dirty="0" smtClean="0"/>
              <a:t>total mass we found useful for</a:t>
            </a:r>
            <a:r>
              <a:rPr lang="en-US" baseline="0" dirty="0" smtClean="0"/>
              <a:t> performing some operations in some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June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June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June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June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June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June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June 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June 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June 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June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June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June 8,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gif"/><Relationship Id="rId8" Type="http://schemas.openxmlformats.org/officeDocument/2006/relationships/image" Target="../media/image8.jpeg"/><Relationship Id="rId9" Type="http://schemas.openxmlformats.org/officeDocument/2006/relationships/image" Target="../media/image9.jpg"/><Relationship Id="rId10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image" Target="../media/image16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image" Target="../media/image16.png"/><Relationship Id="rId8" Type="http://schemas.openxmlformats.org/officeDocument/2006/relationships/oleObject" Target="../embeddings/oleObject4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25.e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26.emf"/><Relationship Id="rId16" Type="http://schemas.openxmlformats.org/officeDocument/2006/relationships/oleObject" Target="../embeddings/oleObject12.bin"/><Relationship Id="rId17" Type="http://schemas.openxmlformats.org/officeDocument/2006/relationships/image" Target="../media/image27.emf"/><Relationship Id="rId18" Type="http://schemas.openxmlformats.org/officeDocument/2006/relationships/oleObject" Target="../embeddings/oleObject13.bin"/><Relationship Id="rId19" Type="http://schemas.openxmlformats.org/officeDocument/2006/relationships/image" Target="../media/image2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image" Target="../media/image16.png"/><Relationship Id="rId8" Type="http://schemas.openxmlformats.org/officeDocument/2006/relationships/oleObject" Target="../embeddings/oleObject8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25.emf"/><Relationship Id="rId14" Type="http://schemas.openxmlformats.org/officeDocument/2006/relationships/oleObject" Target="../embeddings/oleObject17.bin"/><Relationship Id="rId15" Type="http://schemas.openxmlformats.org/officeDocument/2006/relationships/image" Target="../media/image26.emf"/><Relationship Id="rId16" Type="http://schemas.openxmlformats.org/officeDocument/2006/relationships/oleObject" Target="../embeddings/oleObject18.bin"/><Relationship Id="rId17" Type="http://schemas.openxmlformats.org/officeDocument/2006/relationships/image" Target="../media/image27.emf"/><Relationship Id="rId18" Type="http://schemas.openxmlformats.org/officeDocument/2006/relationships/oleObject" Target="../embeddings/oleObject19.bin"/><Relationship Id="rId19" Type="http://schemas.openxmlformats.org/officeDocument/2006/relationships/image" Target="../media/image2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image" Target="../media/image16.png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24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25.bin"/><Relationship Id="rId18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3.jp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6.emf"/><Relationship Id="rId8" Type="http://schemas.openxmlformats.org/officeDocument/2006/relationships/image" Target="../media/image13.jp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6.emf"/><Relationship Id="rId8" Type="http://schemas.openxmlformats.org/officeDocument/2006/relationships/image" Target="../media/image13.jp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6.emf"/><Relationship Id="rId8" Type="http://schemas.openxmlformats.org/officeDocument/2006/relationships/image" Target="../media/image13.jp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5.emf"/><Relationship Id="rId8" Type="http://schemas.openxmlformats.org/officeDocument/2006/relationships/image" Target="../media/image13.jp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7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39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40.bin"/><Relationship Id="rId18" Type="http://schemas.openxmlformats.org/officeDocument/2006/relationships/image" Target="../media/image3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35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45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46.bin"/><Relationship Id="rId18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9.bin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47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2.bin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50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5.bin"/><Relationship Id="rId12" Type="http://schemas.openxmlformats.org/officeDocument/2006/relationships/image" Target="../media/image33.emf"/><Relationship Id="rId13" Type="http://schemas.openxmlformats.org/officeDocument/2006/relationships/oleObject" Target="../embeddings/oleObject56.bin"/><Relationship Id="rId14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53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9.bin"/><Relationship Id="rId12" Type="http://schemas.openxmlformats.org/officeDocument/2006/relationships/image" Target="../media/image4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57.bin"/><Relationship Id="rId8" Type="http://schemas.openxmlformats.org/officeDocument/2006/relationships/image" Target="../media/image41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4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2.bin"/><Relationship Id="rId12" Type="http://schemas.openxmlformats.org/officeDocument/2006/relationships/image" Target="../media/image43.emf"/><Relationship Id="rId13" Type="http://schemas.openxmlformats.org/officeDocument/2006/relationships/oleObject" Target="../embeddings/oleObject63.bin"/><Relationship Id="rId14" Type="http://schemas.openxmlformats.org/officeDocument/2006/relationships/image" Target="../media/image4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60.bin"/><Relationship Id="rId8" Type="http://schemas.openxmlformats.org/officeDocument/2006/relationships/image" Target="../media/image41.emf"/><Relationship Id="rId9" Type="http://schemas.openxmlformats.org/officeDocument/2006/relationships/oleObject" Target="../embeddings/oleObject61.bin"/><Relationship Id="rId10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43.emf"/><Relationship Id="rId13" Type="http://schemas.openxmlformats.org/officeDocument/2006/relationships/oleObject" Target="../embeddings/oleObject67.bin"/><Relationship Id="rId14" Type="http://schemas.openxmlformats.org/officeDocument/2006/relationships/image" Target="../media/image4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64.bin"/><Relationship Id="rId8" Type="http://schemas.openxmlformats.org/officeDocument/2006/relationships/image" Target="../media/image41.emf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0.bin"/><Relationship Id="rId12" Type="http://schemas.openxmlformats.org/officeDocument/2006/relationships/image" Target="../media/image49.emf"/><Relationship Id="rId13" Type="http://schemas.openxmlformats.org/officeDocument/2006/relationships/oleObject" Target="../embeddings/oleObject71.bin"/><Relationship Id="rId14" Type="http://schemas.openxmlformats.org/officeDocument/2006/relationships/image" Target="../media/image5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68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48.emf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4.bin"/><Relationship Id="rId12" Type="http://schemas.openxmlformats.org/officeDocument/2006/relationships/image" Target="../media/image49.emf"/><Relationship Id="rId13" Type="http://schemas.openxmlformats.org/officeDocument/2006/relationships/oleObject" Target="../embeddings/oleObject75.bin"/><Relationship Id="rId14" Type="http://schemas.openxmlformats.org/officeDocument/2006/relationships/image" Target="../media/image51.emf"/><Relationship Id="rId15" Type="http://schemas.openxmlformats.org/officeDocument/2006/relationships/oleObject" Target="../embeddings/oleObject76.bin"/><Relationship Id="rId16" Type="http://schemas.openxmlformats.org/officeDocument/2006/relationships/image" Target="../media/image52.emf"/><Relationship Id="rId17" Type="http://schemas.openxmlformats.org/officeDocument/2006/relationships/image" Target="../media/image53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72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73.bin"/><Relationship Id="rId10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9.bin"/><Relationship Id="rId12" Type="http://schemas.openxmlformats.org/officeDocument/2006/relationships/image" Target="../media/image49.emf"/><Relationship Id="rId13" Type="http://schemas.openxmlformats.org/officeDocument/2006/relationships/image" Target="../media/image53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3.jpg"/><Relationship Id="rId7" Type="http://schemas.openxmlformats.org/officeDocument/2006/relationships/oleObject" Target="../embeddings/oleObject77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4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piotr.mardziel.com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7.gif"/><Relationship Id="rId8" Type="http://schemas.openxmlformats.org/officeDocument/2006/relationships/image" Target="../media/image8.jpe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81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82.bin"/><Relationship Id="rId8" Type="http://schemas.openxmlformats.org/officeDocument/2006/relationships/image" Target="../media/image63.emf"/><Relationship Id="rId9" Type="http://schemas.openxmlformats.org/officeDocument/2006/relationships/oleObject" Target="../embeddings/oleObject83.bin"/><Relationship Id="rId10" Type="http://schemas.openxmlformats.org/officeDocument/2006/relationships/image" Target="../media/image6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gi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3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3.jpg"/><Relationship Id="rId5" Type="http://schemas.openxmlformats.org/officeDocument/2006/relationships/image" Target="../media/image18.jpg"/><Relationship Id="rId6" Type="http://schemas.openxmlformats.org/officeDocument/2006/relationships/image" Target="../media/image14.jp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9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609600"/>
          </a:xfrm>
        </p:spPr>
        <p:txBody>
          <a:bodyPr/>
          <a:lstStyle/>
          <a:p>
            <a:pPr algn="ctr"/>
            <a:r>
              <a:rPr lang="en-US" sz="2800" dirty="0" smtClean="0"/>
              <a:t>Models and Games for </a:t>
            </a:r>
            <a:r>
              <a:rPr lang="en-US" sz="2800" b="1" dirty="0" smtClean="0"/>
              <a:t>Quantifying</a:t>
            </a:r>
            <a:r>
              <a:rPr lang="en-US" sz="2800" dirty="0" smtClean="0"/>
              <a:t> </a:t>
            </a:r>
            <a:r>
              <a:rPr lang="en-US" sz="2800" b="1" dirty="0" smtClean="0"/>
              <a:t>Vulnerability</a:t>
            </a:r>
            <a:r>
              <a:rPr lang="en-US" sz="2800" dirty="0" smtClean="0"/>
              <a:t> of Secret Information</a:t>
            </a:r>
            <a:endParaRPr lang="en-US" sz="28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Piotr (Peter) Mardziel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University of Maryland, College Park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plum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42493"/>
            <a:ext cx="2895600" cy="177210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86867" y="4921561"/>
            <a:ext cx="896015" cy="1554470"/>
            <a:chOff x="516477" y="3830161"/>
            <a:chExt cx="896015" cy="1554470"/>
          </a:xfrm>
        </p:grpSpPr>
        <p:pic>
          <p:nvPicPr>
            <p:cNvPr id="7" name="Picture 6" descr="stephen_magill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" y="3830161"/>
              <a:ext cx="896015" cy="10393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6477" y="4876800"/>
              <a:ext cx="896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Stephen Magill</a:t>
              </a:r>
            </a:p>
            <a:p>
              <a:pPr algn="ctr"/>
              <a:r>
                <a:rPr lang="en-US" sz="900" dirty="0" smtClean="0"/>
                <a:t>Galois</a:t>
              </a:r>
              <a:endParaRPr lang="en-US" sz="9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1637" y="4923301"/>
            <a:ext cx="890660" cy="1552730"/>
            <a:chOff x="1616178" y="3831901"/>
            <a:chExt cx="890660" cy="1552730"/>
          </a:xfrm>
        </p:grpSpPr>
        <p:pic>
          <p:nvPicPr>
            <p:cNvPr id="8" name="Picture 7" descr="mike201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1052" y="4922579"/>
            <a:ext cx="1019299" cy="1553452"/>
            <a:chOff x="2565610" y="3831179"/>
            <a:chExt cx="1019299" cy="1553452"/>
          </a:xfrm>
        </p:grpSpPr>
        <p:sp>
          <p:nvSpPr>
            <p:cNvPr id="11" name="TextBox 10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12" name="Picture 11" descr="mudhaka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999106" y="4922579"/>
            <a:ext cx="855806" cy="1544449"/>
            <a:chOff x="3783342" y="3831179"/>
            <a:chExt cx="855806" cy="1544449"/>
          </a:xfrm>
        </p:grpSpPr>
        <p:pic>
          <p:nvPicPr>
            <p:cNvPr id="14" name="Picture 13" descr="jonathankatz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343" y="3831179"/>
              <a:ext cx="855805" cy="10373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83342" y="4867797"/>
              <a:ext cx="8558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Jonathan Katz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3667" y="4921560"/>
            <a:ext cx="831502" cy="1558767"/>
            <a:chOff x="4758447" y="3830160"/>
            <a:chExt cx="831502" cy="1558767"/>
          </a:xfrm>
        </p:grpSpPr>
        <p:sp>
          <p:nvSpPr>
            <p:cNvPr id="16" name="TextBox 15"/>
            <p:cNvSpPr txBox="1"/>
            <p:nvPr/>
          </p:nvSpPr>
          <p:spPr>
            <a:xfrm>
              <a:off x="4758447" y="4881096"/>
              <a:ext cx="8315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Mário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Alvim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UFMG, Brazil</a:t>
              </a:r>
              <a:endParaRPr lang="en-US" sz="900" dirty="0"/>
            </a:p>
          </p:txBody>
        </p:sp>
        <p:pic>
          <p:nvPicPr>
            <p:cNvPr id="17" name="Picture 16" descr="mario-alvi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7" y="3830160"/>
              <a:ext cx="831502" cy="10393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023924" y="4920427"/>
            <a:ext cx="694430" cy="1555604"/>
            <a:chOff x="5786682" y="3829027"/>
            <a:chExt cx="694430" cy="1555604"/>
          </a:xfrm>
        </p:grpSpPr>
        <p:pic>
          <p:nvPicPr>
            <p:cNvPr id="18" name="Picture 17" descr="michael_clarkson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682" y="3829027"/>
              <a:ext cx="694430" cy="104164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786682" y="4876800"/>
              <a:ext cx="694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Clarkson</a:t>
              </a:r>
            </a:p>
            <a:p>
              <a:pPr algn="ctr"/>
              <a:r>
                <a:rPr lang="en-US" sz="900" dirty="0" smtClean="0"/>
                <a:t>Cornell</a:t>
              </a:r>
              <a:endParaRPr lang="en-US" sz="9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87109" y="4923302"/>
            <a:ext cx="828717" cy="1553698"/>
            <a:chOff x="6634344" y="3831902"/>
            <a:chExt cx="828717" cy="1553698"/>
          </a:xfrm>
        </p:grpSpPr>
        <p:sp>
          <p:nvSpPr>
            <p:cNvPr id="21" name="TextBox 20"/>
            <p:cNvSpPr txBox="1"/>
            <p:nvPr/>
          </p:nvSpPr>
          <p:spPr>
            <a:xfrm>
              <a:off x="6634344" y="4877769"/>
              <a:ext cx="82871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Arman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Khouzani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Queen Mary</a:t>
              </a:r>
              <a:endParaRPr lang="en-US" sz="900" dirty="0"/>
            </a:p>
          </p:txBody>
        </p:sp>
        <p:pic>
          <p:nvPicPr>
            <p:cNvPr id="24" name="Picture 23" descr="khouzani00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345" y="3831902"/>
              <a:ext cx="828716" cy="103589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884580" y="4914299"/>
            <a:ext cx="726020" cy="1520213"/>
            <a:chOff x="7714190" y="3822899"/>
            <a:chExt cx="726020" cy="1520213"/>
          </a:xfrm>
        </p:grpSpPr>
        <p:sp>
          <p:nvSpPr>
            <p:cNvPr id="23" name="TextBox 22"/>
            <p:cNvSpPr txBox="1"/>
            <p:nvPr/>
          </p:nvSpPr>
          <p:spPr>
            <a:xfrm>
              <a:off x="7714190" y="4881447"/>
              <a:ext cx="72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Carlos Cid</a:t>
              </a:r>
            </a:p>
            <a:p>
              <a:pPr algn="ctr"/>
              <a:r>
                <a:rPr lang="en-US" sz="800" dirty="0" smtClean="0"/>
                <a:t>Royal Holloway</a:t>
              </a:r>
              <a:endParaRPr lang="en-US" sz="800" dirty="0"/>
            </a:p>
          </p:txBody>
        </p:sp>
        <p:pic>
          <p:nvPicPr>
            <p:cNvPr id="25" name="Picture 24" descr="carlo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90" y="3822899"/>
              <a:ext cx="726020" cy="1053901"/>
            </a:xfrm>
            <a:prstGeom prst="rect">
              <a:avLst/>
            </a:prstGeom>
          </p:spPr>
        </p:pic>
      </p:grpSp>
      <p:pic>
        <p:nvPicPr>
          <p:cNvPr id="35" name="Picture 34" descr="umd_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15887"/>
            <a:ext cx="1447800" cy="1425319"/>
          </a:xfrm>
          <a:prstGeom prst="rect">
            <a:avLst/>
          </a:prstGeom>
        </p:spPr>
      </p:pic>
      <p:pic>
        <p:nvPicPr>
          <p:cNvPr id="5" name="Picture 4" descr="mc2-logo-jpeg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1"/>
            <a:ext cx="2913851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Formalism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952333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73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0" y="10668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1659466"/>
            <a:ext cx="5117753" cy="19219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5400000" flipH="1" flipV="1">
            <a:off x="4536711" y="2554011"/>
            <a:ext cx="1752600" cy="606979"/>
          </a:xfrm>
          <a:prstGeom prst="bentConnector3">
            <a:avLst>
              <a:gd name="adj1" fmla="val 1002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28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76600" y="2907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2"/>
          </p:cNvCxnSpPr>
          <p:nvPr/>
        </p:nvCxnSpPr>
        <p:spPr>
          <a:xfrm flipV="1">
            <a:off x="1143000" y="5410200"/>
            <a:ext cx="517845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43800" y="3810000"/>
            <a:ext cx="102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ain g</a:t>
            </a:r>
            <a:endParaRPr lang="en-US" sz="2400" dirty="0"/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2699">
            <a:off x="7981203" y="3797968"/>
            <a:ext cx="1436367" cy="68706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286000" y="37338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42672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800" y="40005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800" y="37338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30" idx="0"/>
          </p:cNvCxnSpPr>
          <p:nvPr/>
        </p:nvCxnSpPr>
        <p:spPr>
          <a:xfrm>
            <a:off x="6302100" y="225213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457200" cy="457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31000" y="745067"/>
            <a:ext cx="1193800" cy="609600"/>
            <a:chOff x="6731000" y="745067"/>
            <a:chExt cx="1193800" cy="609600"/>
          </a:xfrm>
        </p:grpSpPr>
        <p:sp>
          <p:nvSpPr>
            <p:cNvPr id="37" name="Cloud Callout 36"/>
            <p:cNvSpPr/>
            <p:nvPr/>
          </p:nvSpPr>
          <p:spPr>
            <a:xfrm>
              <a:off x="6731000" y="745067"/>
              <a:ext cx="1193800" cy="609600"/>
            </a:xfrm>
            <a:prstGeom prst="cloudCallout">
              <a:avLst>
                <a:gd name="adj1" fmla="val -68385"/>
                <a:gd name="adj2" fmla="val 386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82126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794499" y="849868"/>
              <a:ext cx="39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H’</a:t>
              </a:r>
              <a:endParaRPr lang="en-US" dirty="0"/>
            </a:p>
          </p:txBody>
        </p:sp>
      </p:grp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64869"/>
              </p:ext>
            </p:extLst>
          </p:nvPr>
        </p:nvGraphicFramePr>
        <p:xfrm>
          <a:off x="4821238" y="1524000"/>
          <a:ext cx="41703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8" imgW="2641600" imgH="241300" progId="Equation.3">
                  <p:embed/>
                </p:oleObj>
              </mc:Choice>
              <mc:Fallback>
                <p:oleObj name="Equation" r:id="rId8" imgW="264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1238" y="1524000"/>
                        <a:ext cx="4170362" cy="38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96875" y="1840468"/>
            <a:ext cx="1857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“consistent with”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04218" y="392668"/>
            <a:ext cx="1967982" cy="987399"/>
            <a:chOff x="4204218" y="392668"/>
            <a:chExt cx="1967982" cy="987399"/>
          </a:xfrm>
        </p:grpSpPr>
        <p:sp>
          <p:nvSpPr>
            <p:cNvPr id="39" name="Cloud Callout 38"/>
            <p:cNvSpPr/>
            <p:nvPr/>
          </p:nvSpPr>
          <p:spPr>
            <a:xfrm>
              <a:off x="4572000" y="770467"/>
              <a:ext cx="1193800" cy="609600"/>
            </a:xfrm>
            <a:prstGeom prst="cloudCallout">
              <a:avLst>
                <a:gd name="adj1" fmla="val 74877"/>
                <a:gd name="adj2" fmla="val 234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8466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648200" y="909135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04218" y="392668"/>
              <a:ext cx="196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“prior knowledge”</a:t>
              </a:r>
              <a:endParaRPr lang="en-US" dirty="0"/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99118"/>
              </p:ext>
            </p:extLst>
          </p:nvPr>
        </p:nvGraphicFramePr>
        <p:xfrm>
          <a:off x="2656416" y="4778931"/>
          <a:ext cx="14255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10" imgW="901700" imgH="165100" progId="Equation.3">
                  <p:embed/>
                </p:oleObj>
              </mc:Choice>
              <mc:Fallback>
                <p:oleObj name="Equation" r:id="rId10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56416" y="4778931"/>
                        <a:ext cx="1425575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20217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12" imgW="927100" imgH="177800" progId="Equation.3">
                  <p:embed/>
                </p:oleObj>
              </mc:Choice>
              <mc:Fallback>
                <p:oleObj name="Equation" r:id="rId12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324600" y="381000"/>
            <a:ext cx="24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“posterior knowledge”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2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0" grpId="0"/>
      <p:bldP spid="55" grpId="0"/>
      <p:bldP spid="61" grpId="0"/>
      <p:bldP spid="3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Formalism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952333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73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0" y="10668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1659466"/>
            <a:ext cx="5117753" cy="19219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5400000" flipH="1" flipV="1">
            <a:off x="4536711" y="2554011"/>
            <a:ext cx="1752600" cy="606979"/>
          </a:xfrm>
          <a:prstGeom prst="bentConnector3">
            <a:avLst>
              <a:gd name="adj1" fmla="val 1002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28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76600" y="2907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2"/>
          </p:cNvCxnSpPr>
          <p:nvPr/>
        </p:nvCxnSpPr>
        <p:spPr>
          <a:xfrm flipV="1">
            <a:off x="1143000" y="5410200"/>
            <a:ext cx="517845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43800" y="3810000"/>
            <a:ext cx="102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ain g</a:t>
            </a:r>
            <a:endParaRPr lang="en-US" sz="2400" dirty="0"/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2699">
            <a:off x="7981203" y="3797968"/>
            <a:ext cx="1436367" cy="68706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286000" y="37338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42672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800" y="40005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800" y="37338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30" idx="0"/>
          </p:cNvCxnSpPr>
          <p:nvPr/>
        </p:nvCxnSpPr>
        <p:spPr>
          <a:xfrm>
            <a:off x="6302100" y="225213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457200" cy="457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31000" y="745067"/>
            <a:ext cx="1193800" cy="609600"/>
            <a:chOff x="6731000" y="745067"/>
            <a:chExt cx="1193800" cy="609600"/>
          </a:xfrm>
        </p:grpSpPr>
        <p:sp>
          <p:nvSpPr>
            <p:cNvPr id="37" name="Cloud Callout 36"/>
            <p:cNvSpPr/>
            <p:nvPr/>
          </p:nvSpPr>
          <p:spPr>
            <a:xfrm>
              <a:off x="6731000" y="745067"/>
              <a:ext cx="1193800" cy="609600"/>
            </a:xfrm>
            <a:prstGeom prst="cloudCallout">
              <a:avLst>
                <a:gd name="adj1" fmla="val -68385"/>
                <a:gd name="adj2" fmla="val 386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821267"/>
              <a:ext cx="457200" cy="4572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794499" y="849868"/>
              <a:ext cx="39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H’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04218" y="392668"/>
            <a:ext cx="1967982" cy="987399"/>
            <a:chOff x="4204218" y="392668"/>
            <a:chExt cx="1967982" cy="987399"/>
          </a:xfrm>
        </p:grpSpPr>
        <p:sp>
          <p:nvSpPr>
            <p:cNvPr id="39" name="Cloud Callout 38"/>
            <p:cNvSpPr/>
            <p:nvPr/>
          </p:nvSpPr>
          <p:spPr>
            <a:xfrm>
              <a:off x="4572000" y="770467"/>
              <a:ext cx="1193800" cy="609600"/>
            </a:xfrm>
            <a:prstGeom prst="cloudCallout">
              <a:avLst>
                <a:gd name="adj1" fmla="val 74877"/>
                <a:gd name="adj2" fmla="val 234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846667"/>
              <a:ext cx="457200" cy="4572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648200" y="909135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04218" y="392668"/>
              <a:ext cx="196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“prior knowledge”</a:t>
              </a:r>
              <a:endParaRPr lang="en-US" dirty="0"/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74214"/>
              </p:ext>
            </p:extLst>
          </p:nvPr>
        </p:nvGraphicFramePr>
        <p:xfrm>
          <a:off x="2656416" y="4778931"/>
          <a:ext cx="14255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7" name="Equation" r:id="rId8" imgW="901700" imgH="165100" progId="Equation.3">
                  <p:embed/>
                </p:oleObj>
              </mc:Choice>
              <mc:Fallback>
                <p:oleObj name="Equation" r:id="rId8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6416" y="4778931"/>
                        <a:ext cx="1425575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236892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Equation" r:id="rId10" imgW="927100" imgH="177800" progId="Equation.3">
                  <p:embed/>
                </p:oleObj>
              </mc:Choice>
              <mc:Fallback>
                <p:oleObj name="Equation" r:id="rId10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324600" y="381000"/>
            <a:ext cx="24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“posterior knowledge”</a:t>
            </a:r>
            <a:endParaRPr lang="en-US" dirty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7572"/>
              </p:ext>
            </p:extLst>
          </p:nvPr>
        </p:nvGraphicFramePr>
        <p:xfrm>
          <a:off x="2759075" y="5845175"/>
          <a:ext cx="37385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Equation" r:id="rId12" imgW="2362200" imgH="482600" progId="Equation.3">
                  <p:embed/>
                </p:oleObj>
              </mc:Choice>
              <mc:Fallback>
                <p:oleObj name="Equation" r:id="rId12" imgW="236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59075" y="5845175"/>
                        <a:ext cx="373856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96113"/>
              </p:ext>
            </p:extLst>
          </p:nvPr>
        </p:nvGraphicFramePr>
        <p:xfrm>
          <a:off x="4821238" y="1524000"/>
          <a:ext cx="41703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Equation" r:id="rId14" imgW="2641600" imgH="241300" progId="Equation.3">
                  <p:embed/>
                </p:oleObj>
              </mc:Choice>
              <mc:Fallback>
                <p:oleObj name="Equation" r:id="rId14" imgW="264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21238" y="1524000"/>
                        <a:ext cx="4170362" cy="38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896875" y="1840468"/>
            <a:ext cx="1857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“consistent with”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0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Probabilistic</a:t>
            </a:r>
            <a:br>
              <a:rPr lang="en-US" u="sng" dirty="0" smtClean="0"/>
            </a:br>
            <a:r>
              <a:rPr lang="en-US" dirty="0" smtClean="0"/>
              <a:t>Formalism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952333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73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0" y="10668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1659466"/>
            <a:ext cx="5117753" cy="19219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5400000" flipH="1" flipV="1">
            <a:off x="4536711" y="2554011"/>
            <a:ext cx="1752600" cy="606979"/>
          </a:xfrm>
          <a:prstGeom prst="bentConnector3">
            <a:avLst>
              <a:gd name="adj1" fmla="val 1002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28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76600" y="2907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2"/>
          </p:cNvCxnSpPr>
          <p:nvPr/>
        </p:nvCxnSpPr>
        <p:spPr>
          <a:xfrm flipV="1">
            <a:off x="1143000" y="5410200"/>
            <a:ext cx="517845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43800" y="3810000"/>
            <a:ext cx="102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ain g</a:t>
            </a:r>
            <a:endParaRPr lang="en-US" sz="2400" dirty="0"/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2699">
            <a:off x="7981203" y="3797968"/>
            <a:ext cx="1436367" cy="68706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286000" y="37338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42672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800" y="40005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800" y="37338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30" idx="0"/>
          </p:cNvCxnSpPr>
          <p:nvPr/>
        </p:nvCxnSpPr>
        <p:spPr>
          <a:xfrm>
            <a:off x="6302100" y="225213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457200" cy="457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31000" y="745067"/>
            <a:ext cx="1193800" cy="609600"/>
            <a:chOff x="6731000" y="745067"/>
            <a:chExt cx="1193800" cy="609600"/>
          </a:xfrm>
        </p:grpSpPr>
        <p:sp>
          <p:nvSpPr>
            <p:cNvPr id="37" name="Cloud Callout 36"/>
            <p:cNvSpPr/>
            <p:nvPr/>
          </p:nvSpPr>
          <p:spPr>
            <a:xfrm>
              <a:off x="6731000" y="745067"/>
              <a:ext cx="1193800" cy="609600"/>
            </a:xfrm>
            <a:prstGeom prst="cloudCallout">
              <a:avLst>
                <a:gd name="adj1" fmla="val -68385"/>
                <a:gd name="adj2" fmla="val 386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821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204218" y="392668"/>
            <a:ext cx="1967982" cy="987399"/>
            <a:chOff x="4204218" y="392668"/>
            <a:chExt cx="1967982" cy="987399"/>
          </a:xfrm>
        </p:grpSpPr>
        <p:sp>
          <p:nvSpPr>
            <p:cNvPr id="39" name="Cloud Callout 38"/>
            <p:cNvSpPr/>
            <p:nvPr/>
          </p:nvSpPr>
          <p:spPr>
            <a:xfrm>
              <a:off x="4572000" y="770467"/>
              <a:ext cx="1193800" cy="609600"/>
            </a:xfrm>
            <a:prstGeom prst="cloudCallout">
              <a:avLst>
                <a:gd name="adj1" fmla="val 74877"/>
                <a:gd name="adj2" fmla="val 234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846667"/>
              <a:ext cx="457200" cy="457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04218" y="392668"/>
              <a:ext cx="196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“prior knowledge”</a:t>
              </a:r>
              <a:endParaRPr lang="en-US" dirty="0"/>
            </a:p>
          </p:txBody>
        </p:sp>
      </p:grp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93098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2" name="Equation" r:id="rId8" imgW="927100" imgH="177800" progId="Equation.3">
                  <p:embed/>
                </p:oleObj>
              </mc:Choice>
              <mc:Fallback>
                <p:oleObj name="Equation" r:id="rId8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324600" y="381000"/>
            <a:ext cx="24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“posterior knowledge”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96875" y="1840468"/>
            <a:ext cx="18523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“consistent with”</a:t>
            </a:r>
          </a:p>
          <a:p>
            <a:r>
              <a:rPr lang="en-US" dirty="0" smtClean="0"/>
              <a:t>“conditioned on”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49183"/>
              </p:ext>
            </p:extLst>
          </p:nvPr>
        </p:nvGraphicFramePr>
        <p:xfrm>
          <a:off x="3832225" y="993245"/>
          <a:ext cx="6635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3" name="Equation" r:id="rId10" imgW="419100" imgH="177800" progId="Equation.3">
                  <p:embed/>
                </p:oleObj>
              </mc:Choice>
              <mc:Fallback>
                <p:oleObj name="Equation" r:id="rId10" imgW="419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2225" y="993245"/>
                        <a:ext cx="66357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63363"/>
              </p:ext>
            </p:extLst>
          </p:nvPr>
        </p:nvGraphicFramePr>
        <p:xfrm>
          <a:off x="8113974" y="915194"/>
          <a:ext cx="723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4" name="Equation" r:id="rId12" imgW="457200" imgH="190500" progId="Equation.3">
                  <p:embed/>
                </p:oleObj>
              </mc:Choice>
              <mc:Fallback>
                <p:oleObj name="Equation" r:id="rId12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13974" y="915194"/>
                        <a:ext cx="7239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29023"/>
              </p:ext>
            </p:extLst>
          </p:nvPr>
        </p:nvGraphicFramePr>
        <p:xfrm>
          <a:off x="6400800" y="1604963"/>
          <a:ext cx="27082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5" name="Equation" r:id="rId14" imgW="1714500" imgH="190500" progId="Equation.3">
                  <p:embed/>
                </p:oleObj>
              </mc:Choice>
              <mc:Fallback>
                <p:oleObj name="Equation" r:id="rId14" imgW="1714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00800" y="1604963"/>
                        <a:ext cx="27082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17272"/>
              </p:ext>
            </p:extLst>
          </p:nvPr>
        </p:nvGraphicFramePr>
        <p:xfrm>
          <a:off x="2514600" y="4802187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6" name="Equation" r:id="rId16" imgW="1079500" imgH="190500" progId="Equation.3">
                  <p:embed/>
                </p:oleObj>
              </mc:Choice>
              <mc:Fallback>
                <p:oleObj name="Equation" r:id="rId16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14600" y="4802187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82595"/>
              </p:ext>
            </p:extLst>
          </p:nvPr>
        </p:nvGraphicFramePr>
        <p:xfrm>
          <a:off x="3011488" y="5867400"/>
          <a:ext cx="37703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7" name="Equation" r:id="rId18" imgW="2387600" imgH="482600" progId="Equation.3">
                  <p:embed/>
                </p:oleObj>
              </mc:Choice>
              <mc:Fallback>
                <p:oleObj name="Equation" r:id="rId18" imgW="2387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11488" y="5867400"/>
                        <a:ext cx="3770312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05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5867400"/>
            <a:ext cx="1066800" cy="76041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35467" y="516467"/>
            <a:ext cx="8881533" cy="5994400"/>
          </a:xfrm>
          <a:custGeom>
            <a:avLst/>
            <a:gdLst>
              <a:gd name="connsiteX0" fmla="*/ 33866 w 8881533"/>
              <a:gd name="connsiteY0" fmla="*/ 5969000 h 5994400"/>
              <a:gd name="connsiteX1" fmla="*/ 33866 w 8881533"/>
              <a:gd name="connsiteY1" fmla="*/ 5969000 h 5994400"/>
              <a:gd name="connsiteX2" fmla="*/ 135466 w 8881533"/>
              <a:gd name="connsiteY2" fmla="*/ 5969000 h 5994400"/>
              <a:gd name="connsiteX3" fmla="*/ 1320800 w 8881533"/>
              <a:gd name="connsiteY3" fmla="*/ 5994400 h 5994400"/>
              <a:gd name="connsiteX4" fmla="*/ 2023533 w 8881533"/>
              <a:gd name="connsiteY4" fmla="*/ 4741333 h 5994400"/>
              <a:gd name="connsiteX5" fmla="*/ 5122333 w 8881533"/>
              <a:gd name="connsiteY5" fmla="*/ 4699000 h 5994400"/>
              <a:gd name="connsiteX6" fmla="*/ 5325533 w 8881533"/>
              <a:gd name="connsiteY6" fmla="*/ 1778000 h 5994400"/>
              <a:gd name="connsiteX7" fmla="*/ 7086600 w 8881533"/>
              <a:gd name="connsiteY7" fmla="*/ 1811866 h 5994400"/>
              <a:gd name="connsiteX8" fmla="*/ 8881533 w 8881533"/>
              <a:gd name="connsiteY8" fmla="*/ 736600 h 5994400"/>
              <a:gd name="connsiteX9" fmla="*/ 8847666 w 8881533"/>
              <a:gd name="connsiteY9" fmla="*/ 0 h 5994400"/>
              <a:gd name="connsiteX10" fmla="*/ 3970866 w 8881533"/>
              <a:gd name="connsiteY10" fmla="*/ 8466 h 5994400"/>
              <a:gd name="connsiteX11" fmla="*/ 2277533 w 8881533"/>
              <a:gd name="connsiteY11" fmla="*/ 905933 h 5994400"/>
              <a:gd name="connsiteX12" fmla="*/ 304800 w 8881533"/>
              <a:gd name="connsiteY12" fmla="*/ 914400 h 5994400"/>
              <a:gd name="connsiteX13" fmla="*/ 0 w 8881533"/>
              <a:gd name="connsiteY13" fmla="*/ 4986866 h 5994400"/>
              <a:gd name="connsiteX14" fmla="*/ 33866 w 8881533"/>
              <a:gd name="connsiteY14" fmla="*/ 596900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81533" h="5994400">
                <a:moveTo>
                  <a:pt x="33866" y="5969000"/>
                </a:moveTo>
                <a:lnTo>
                  <a:pt x="33866" y="5969000"/>
                </a:lnTo>
                <a:lnTo>
                  <a:pt x="135466" y="5969000"/>
                </a:lnTo>
                <a:lnTo>
                  <a:pt x="1320800" y="5994400"/>
                </a:lnTo>
                <a:lnTo>
                  <a:pt x="2023533" y="4741333"/>
                </a:lnTo>
                <a:lnTo>
                  <a:pt x="5122333" y="4699000"/>
                </a:lnTo>
                <a:lnTo>
                  <a:pt x="5325533" y="1778000"/>
                </a:lnTo>
                <a:lnTo>
                  <a:pt x="7086600" y="1811866"/>
                </a:lnTo>
                <a:lnTo>
                  <a:pt x="8881533" y="736600"/>
                </a:lnTo>
                <a:lnTo>
                  <a:pt x="8847666" y="0"/>
                </a:lnTo>
                <a:lnTo>
                  <a:pt x="3970866" y="8466"/>
                </a:lnTo>
                <a:lnTo>
                  <a:pt x="2277533" y="905933"/>
                </a:lnTo>
                <a:lnTo>
                  <a:pt x="304800" y="914400"/>
                </a:lnTo>
                <a:lnTo>
                  <a:pt x="0" y="4986866"/>
                </a:lnTo>
                <a:lnTo>
                  <a:pt x="33866" y="5969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952333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73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0" y="10668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1659466"/>
            <a:ext cx="5117753" cy="19219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5400000" flipH="1" flipV="1">
            <a:off x="4536711" y="2554011"/>
            <a:ext cx="1752600" cy="606979"/>
          </a:xfrm>
          <a:prstGeom prst="bentConnector3">
            <a:avLst>
              <a:gd name="adj1" fmla="val 1002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28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76600" y="2907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2"/>
          </p:cNvCxnSpPr>
          <p:nvPr/>
        </p:nvCxnSpPr>
        <p:spPr>
          <a:xfrm flipV="1">
            <a:off x="1143000" y="5410200"/>
            <a:ext cx="517845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43800" y="3810000"/>
            <a:ext cx="102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ain g</a:t>
            </a:r>
            <a:endParaRPr lang="en-US" sz="2400" dirty="0"/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2699">
            <a:off x="7981203" y="3797968"/>
            <a:ext cx="1436367" cy="68706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286000" y="37338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42672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800" y="40005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800" y="37338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30" idx="0"/>
          </p:cNvCxnSpPr>
          <p:nvPr/>
        </p:nvCxnSpPr>
        <p:spPr>
          <a:xfrm>
            <a:off x="6302100" y="225213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457200" cy="457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31000" y="745067"/>
            <a:ext cx="1193800" cy="609600"/>
            <a:chOff x="6731000" y="745067"/>
            <a:chExt cx="1193800" cy="609600"/>
          </a:xfrm>
        </p:grpSpPr>
        <p:sp>
          <p:nvSpPr>
            <p:cNvPr id="37" name="Cloud Callout 36"/>
            <p:cNvSpPr/>
            <p:nvPr/>
          </p:nvSpPr>
          <p:spPr>
            <a:xfrm>
              <a:off x="6731000" y="745067"/>
              <a:ext cx="1193800" cy="609600"/>
            </a:xfrm>
            <a:prstGeom prst="cloudCallout">
              <a:avLst>
                <a:gd name="adj1" fmla="val -68385"/>
                <a:gd name="adj2" fmla="val 386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821267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572000" y="770467"/>
            <a:ext cx="1193800" cy="609600"/>
            <a:chOff x="4572000" y="770467"/>
            <a:chExt cx="1193800" cy="609600"/>
          </a:xfrm>
        </p:grpSpPr>
        <p:sp>
          <p:nvSpPr>
            <p:cNvPr id="39" name="Cloud Callout 38"/>
            <p:cNvSpPr/>
            <p:nvPr/>
          </p:nvSpPr>
          <p:spPr>
            <a:xfrm>
              <a:off x="4572000" y="770467"/>
              <a:ext cx="1193800" cy="609600"/>
            </a:xfrm>
            <a:prstGeom prst="cloudCallout">
              <a:avLst>
                <a:gd name="adj1" fmla="val 74877"/>
                <a:gd name="adj2" fmla="val 234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top_secret_file_0515-0911-0222-3450_SMU.jpg"/>
            <p:cNvPicPr>
              <a:picLocks noChangeAspect="1"/>
            </p:cNvPicPr>
            <p:nvPr/>
          </p:nvPicPr>
          <p:blipFill>
            <a:blip r:embed="rId5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846667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24041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8" name="Equation" r:id="rId8" imgW="927100" imgH="177800" progId="Equation.3">
                  <p:embed/>
                </p:oleObj>
              </mc:Choice>
              <mc:Fallback>
                <p:oleObj name="Equation" r:id="rId8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36311"/>
              </p:ext>
            </p:extLst>
          </p:nvPr>
        </p:nvGraphicFramePr>
        <p:xfrm>
          <a:off x="3832225" y="993245"/>
          <a:ext cx="6635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9" name="Equation" r:id="rId10" imgW="419100" imgH="177800" progId="Equation.3">
                  <p:embed/>
                </p:oleObj>
              </mc:Choice>
              <mc:Fallback>
                <p:oleObj name="Equation" r:id="rId10" imgW="419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2225" y="993245"/>
                        <a:ext cx="66357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57757"/>
              </p:ext>
            </p:extLst>
          </p:nvPr>
        </p:nvGraphicFramePr>
        <p:xfrm>
          <a:off x="8113974" y="915194"/>
          <a:ext cx="723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0" name="Equation" r:id="rId12" imgW="457200" imgH="190500" progId="Equation.3">
                  <p:embed/>
                </p:oleObj>
              </mc:Choice>
              <mc:Fallback>
                <p:oleObj name="Equation" r:id="rId12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13974" y="915194"/>
                        <a:ext cx="7239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846605"/>
              </p:ext>
            </p:extLst>
          </p:nvPr>
        </p:nvGraphicFramePr>
        <p:xfrm>
          <a:off x="6400800" y="1604963"/>
          <a:ext cx="27082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Equation" r:id="rId14" imgW="1714500" imgH="190500" progId="Equation.3">
                  <p:embed/>
                </p:oleObj>
              </mc:Choice>
              <mc:Fallback>
                <p:oleObj name="Equation" r:id="rId14" imgW="1714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00800" y="1604963"/>
                        <a:ext cx="27082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43529"/>
              </p:ext>
            </p:extLst>
          </p:nvPr>
        </p:nvGraphicFramePr>
        <p:xfrm>
          <a:off x="2514600" y="4802187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2" name="Equation" r:id="rId16" imgW="1079500" imgH="190500" progId="Equation.3">
                  <p:embed/>
                </p:oleObj>
              </mc:Choice>
              <mc:Fallback>
                <p:oleObj name="Equation" r:id="rId16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14600" y="4802187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37001"/>
              </p:ext>
            </p:extLst>
          </p:nvPr>
        </p:nvGraphicFramePr>
        <p:xfrm>
          <a:off x="3011488" y="5867400"/>
          <a:ext cx="37703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3" name="Equation" r:id="rId18" imgW="2387600" imgH="482600" progId="Equation.3">
                  <p:embed/>
                </p:oleObj>
              </mc:Choice>
              <mc:Fallback>
                <p:oleObj name="Equation" r:id="rId18" imgW="2387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11488" y="5867400"/>
                        <a:ext cx="3770312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52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35467" y="1143000"/>
            <a:ext cx="6874933" cy="5317067"/>
          </a:xfrm>
          <a:custGeom>
            <a:avLst/>
            <a:gdLst>
              <a:gd name="connsiteX0" fmla="*/ 0 w 6874933"/>
              <a:gd name="connsiteY0" fmla="*/ 5283200 h 5317067"/>
              <a:gd name="connsiteX1" fmla="*/ 59266 w 6874933"/>
              <a:gd name="connsiteY1" fmla="*/ 4064000 h 5317067"/>
              <a:gd name="connsiteX2" fmla="*/ 1617133 w 6874933"/>
              <a:gd name="connsiteY2" fmla="*/ 3242733 h 5317067"/>
              <a:gd name="connsiteX3" fmla="*/ 2607733 w 6874933"/>
              <a:gd name="connsiteY3" fmla="*/ 1752600 h 5317067"/>
              <a:gd name="connsiteX4" fmla="*/ 3488266 w 6874933"/>
              <a:gd name="connsiteY4" fmla="*/ 762000 h 5317067"/>
              <a:gd name="connsiteX5" fmla="*/ 3801533 w 6874933"/>
              <a:gd name="connsiteY5" fmla="*/ 0 h 5317067"/>
              <a:gd name="connsiteX6" fmla="*/ 6798733 w 6874933"/>
              <a:gd name="connsiteY6" fmla="*/ 33867 h 5317067"/>
              <a:gd name="connsiteX7" fmla="*/ 6874933 w 6874933"/>
              <a:gd name="connsiteY7" fmla="*/ 1397000 h 5317067"/>
              <a:gd name="connsiteX8" fmla="*/ 4715933 w 6874933"/>
              <a:gd name="connsiteY8" fmla="*/ 1701800 h 5317067"/>
              <a:gd name="connsiteX9" fmla="*/ 3395133 w 6874933"/>
              <a:gd name="connsiteY9" fmla="*/ 3725333 h 5317067"/>
              <a:gd name="connsiteX10" fmla="*/ 1651000 w 6874933"/>
              <a:gd name="connsiteY10" fmla="*/ 5317067 h 5317067"/>
              <a:gd name="connsiteX11" fmla="*/ 0 w 6874933"/>
              <a:gd name="connsiteY11" fmla="*/ 5283200 h 531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4933" h="5317067">
                <a:moveTo>
                  <a:pt x="0" y="5283200"/>
                </a:moveTo>
                <a:lnTo>
                  <a:pt x="59266" y="4064000"/>
                </a:lnTo>
                <a:lnTo>
                  <a:pt x="1617133" y="3242733"/>
                </a:lnTo>
                <a:lnTo>
                  <a:pt x="2607733" y="1752600"/>
                </a:lnTo>
                <a:lnTo>
                  <a:pt x="3488266" y="762000"/>
                </a:lnTo>
                <a:lnTo>
                  <a:pt x="3801533" y="0"/>
                </a:lnTo>
                <a:lnTo>
                  <a:pt x="6798733" y="33867"/>
                </a:lnTo>
                <a:lnTo>
                  <a:pt x="6874933" y="1397000"/>
                </a:lnTo>
                <a:lnTo>
                  <a:pt x="4715933" y="1701800"/>
                </a:lnTo>
                <a:lnTo>
                  <a:pt x="3395133" y="3725333"/>
                </a:lnTo>
                <a:lnTo>
                  <a:pt x="1651000" y="5317067"/>
                </a:lnTo>
                <a:lnTo>
                  <a:pt x="0" y="52832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35467" y="1168400"/>
            <a:ext cx="3572933" cy="5215467"/>
          </a:xfrm>
          <a:custGeom>
            <a:avLst/>
            <a:gdLst>
              <a:gd name="connsiteX0" fmla="*/ 0 w 3572933"/>
              <a:gd name="connsiteY0" fmla="*/ 5215467 h 5215467"/>
              <a:gd name="connsiteX1" fmla="*/ 1236133 w 3572933"/>
              <a:gd name="connsiteY1" fmla="*/ 5198533 h 5215467"/>
              <a:gd name="connsiteX2" fmla="*/ 1202266 w 3572933"/>
              <a:gd name="connsiteY2" fmla="*/ 4131733 h 5215467"/>
              <a:gd name="connsiteX3" fmla="*/ 2023533 w 3572933"/>
              <a:gd name="connsiteY3" fmla="*/ 2819400 h 5215467"/>
              <a:gd name="connsiteX4" fmla="*/ 2599266 w 3572933"/>
              <a:gd name="connsiteY4" fmla="*/ 1862667 h 5215467"/>
              <a:gd name="connsiteX5" fmla="*/ 3556000 w 3572933"/>
              <a:gd name="connsiteY5" fmla="*/ 702733 h 5215467"/>
              <a:gd name="connsiteX6" fmla="*/ 3572933 w 3572933"/>
              <a:gd name="connsiteY6" fmla="*/ 0 h 5215467"/>
              <a:gd name="connsiteX7" fmla="*/ 1913466 w 3572933"/>
              <a:gd name="connsiteY7" fmla="*/ 347133 h 5215467"/>
              <a:gd name="connsiteX8" fmla="*/ 169333 w 3572933"/>
              <a:gd name="connsiteY8" fmla="*/ 287867 h 5215467"/>
              <a:gd name="connsiteX9" fmla="*/ 42333 w 3572933"/>
              <a:gd name="connsiteY9" fmla="*/ 2861733 h 5215467"/>
              <a:gd name="connsiteX10" fmla="*/ 0 w 3572933"/>
              <a:gd name="connsiteY10" fmla="*/ 5215467 h 521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72933" h="5215467">
                <a:moveTo>
                  <a:pt x="0" y="5215467"/>
                </a:moveTo>
                <a:lnTo>
                  <a:pt x="1236133" y="5198533"/>
                </a:lnTo>
                <a:lnTo>
                  <a:pt x="1202266" y="4131733"/>
                </a:lnTo>
                <a:lnTo>
                  <a:pt x="2023533" y="2819400"/>
                </a:lnTo>
                <a:lnTo>
                  <a:pt x="2599266" y="1862667"/>
                </a:lnTo>
                <a:lnTo>
                  <a:pt x="3556000" y="702733"/>
                </a:lnTo>
                <a:lnTo>
                  <a:pt x="3572933" y="0"/>
                </a:lnTo>
                <a:lnTo>
                  <a:pt x="1913466" y="347133"/>
                </a:lnTo>
                <a:lnTo>
                  <a:pt x="169333" y="287867"/>
                </a:lnTo>
                <a:lnTo>
                  <a:pt x="42333" y="2861733"/>
                </a:lnTo>
                <a:lnTo>
                  <a:pt x="0" y="52154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55628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35833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09411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77933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23779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06625"/>
              </p:ext>
            </p:extLst>
          </p:nvPr>
        </p:nvGraphicFramePr>
        <p:xfrm>
          <a:off x="3429000" y="5657850"/>
          <a:ext cx="5353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" name="Equation" r:id="rId17" imgW="3390900" imgH="520700" progId="Equation.3">
                  <p:embed/>
                </p:oleObj>
              </mc:Choice>
              <mc:Fallback>
                <p:oleObj name="Equation" r:id="rId17" imgW="3390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5657850"/>
                        <a:ext cx="53530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2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87928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en-US" dirty="0" smtClean="0">
                <a:sym typeface="Wingdings"/>
              </a:rPr>
              <a:t>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687928"/>
            <a:ext cx="2133600" cy="13297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 ( … )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rand() …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11" idx="1"/>
          </p:cNvCxnSpPr>
          <p:nvPr/>
        </p:nvCxnSpPr>
        <p:spPr>
          <a:xfrm flipV="1">
            <a:off x="5638800" y="3320534"/>
            <a:ext cx="1550182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33983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2850" y="28633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135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90252"/>
              </p:ext>
            </p:extLst>
          </p:nvPr>
        </p:nvGraphicFramePr>
        <p:xfrm>
          <a:off x="3703637" y="22860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5" imgW="1079500" imgH="190500" progId="Equation.3">
                  <p:embed/>
                </p:oleObj>
              </mc:Choice>
              <mc:Fallback>
                <p:oleObj name="Equation" r:id="rId5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3637" y="22860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32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99508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6888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" name="Equation" r:id="rId6" imgW="749300" imgH="190500" progId="Equation.3">
                  <p:embed/>
                </p:oleObj>
              </mc:Choice>
              <mc:Fallback>
                <p:oleObj name="Equation" r:id="rId6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746" y="4895334"/>
            <a:ext cx="27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 / “conditioning”</a:t>
            </a:r>
            <a:endParaRPr lang="en-US" dirty="0"/>
          </a:p>
        </p:txBody>
      </p:sp>
      <p:pic>
        <p:nvPicPr>
          <p:cNvPr id="16" name="Picture 15" descr="imgres.jpg"/>
          <p:cNvPicPr>
            <a:picLocks noChangeAspect="1"/>
          </p:cNvPicPr>
          <p:nvPr/>
        </p:nvPicPr>
        <p:blipFill>
          <a:blip r:embed="rId8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87928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/>
          <p:cNvSpPr/>
          <p:nvPr/>
        </p:nvSpPr>
        <p:spPr>
          <a:xfrm>
            <a:off x="3505200" y="2687928"/>
            <a:ext cx="2133600" cy="13297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 P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25" idx="1"/>
          </p:cNvCxnSpPr>
          <p:nvPr/>
        </p:nvCxnSpPr>
        <p:spPr>
          <a:xfrm flipV="1">
            <a:off x="5638800" y="3320534"/>
            <a:ext cx="1550182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0" y="33983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92850" y="28633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8982" y="3135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568" y="4114800"/>
            <a:ext cx="1314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Secret</a:t>
            </a:r>
          </a:p>
          <a:p>
            <a:pPr algn="r"/>
            <a:r>
              <a:rPr lang="en-US" dirty="0" smtClean="0"/>
              <a:t>/ high input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9625" y="3505200"/>
            <a:ext cx="122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Control</a:t>
            </a:r>
          </a:p>
          <a:p>
            <a:pPr algn="r"/>
            <a:r>
              <a:rPr lang="en-US" dirty="0" smtClean="0"/>
              <a:t>/ low input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733800"/>
            <a:ext cx="142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bservation</a:t>
            </a:r>
          </a:p>
          <a:p>
            <a:r>
              <a:rPr lang="en-US" dirty="0" smtClean="0"/>
              <a:t> / low output</a:t>
            </a:r>
            <a:endParaRPr lang="en-US" dirty="0"/>
          </a:p>
        </p:txBody>
      </p:sp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4038600" y="2983468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68109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0989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9" name="Equation" r:id="rId6" imgW="749300" imgH="190500" progId="Equation.3">
                  <p:embed/>
                </p:oleObj>
              </mc:Choice>
              <mc:Fallback>
                <p:oleObj name="Equation" r:id="rId6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2746" y="4895334"/>
            <a:ext cx="27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 / “conditioning”</a:t>
            </a:r>
            <a:endParaRPr lang="en-US" dirty="0"/>
          </a:p>
        </p:txBody>
      </p:sp>
      <p:pic>
        <p:nvPicPr>
          <p:cNvPr id="22" name="Picture 21" descr="imgres.jpg"/>
          <p:cNvPicPr>
            <a:picLocks noChangeAspect="1"/>
          </p:cNvPicPr>
          <p:nvPr/>
        </p:nvPicPr>
        <p:blipFill>
          <a:blip r:embed="rId8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87928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Rectangle 22"/>
          <p:cNvSpPr/>
          <p:nvPr/>
        </p:nvSpPr>
        <p:spPr>
          <a:xfrm>
            <a:off x="3505200" y="2687928"/>
            <a:ext cx="2133600" cy="13297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running program P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9" idx="1"/>
          </p:cNvCxnSpPr>
          <p:nvPr/>
        </p:nvCxnSpPr>
        <p:spPr>
          <a:xfrm flipV="1">
            <a:off x="5638800" y="3320534"/>
            <a:ext cx="1550182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0" y="33983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92850" y="28633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88982" y="3135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8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14761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05391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" name="Equation" r:id="rId6" imgW="749300" imgH="190500" progId="Equation.3">
                  <p:embed/>
                </p:oleObj>
              </mc:Choice>
              <mc:Fallback>
                <p:oleObj name="Equation" r:id="rId6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2746" y="4895334"/>
            <a:ext cx="27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 / “conditioning”</a:t>
            </a:r>
            <a:endParaRPr lang="en-US" dirty="0"/>
          </a:p>
        </p:txBody>
      </p:sp>
      <p:pic>
        <p:nvPicPr>
          <p:cNvPr id="27" name="Picture 26" descr="imgres.jpg"/>
          <p:cNvPicPr>
            <a:picLocks noChangeAspect="1"/>
          </p:cNvPicPr>
          <p:nvPr/>
        </p:nvPicPr>
        <p:blipFill>
          <a:blip r:embed="rId8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87928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8" name="Rectangle 27"/>
          <p:cNvSpPr/>
          <p:nvPr/>
        </p:nvSpPr>
        <p:spPr>
          <a:xfrm>
            <a:off x="3505200" y="2687928"/>
            <a:ext cx="2133600" cy="13297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running program P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34" idx="1"/>
          </p:cNvCxnSpPr>
          <p:nvPr/>
        </p:nvCxnSpPr>
        <p:spPr>
          <a:xfrm flipV="1">
            <a:off x="5638800" y="3320534"/>
            <a:ext cx="1550182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0" y="33983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92850" y="28633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88982" y="3135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5765800" y="2623066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5748867" y="3886200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5765800" y="5096933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236220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Undecidable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Undecidable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4200" y="5487987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Undecidable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0" y="873859"/>
            <a:ext cx="6059586" cy="570314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1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12" grpId="0"/>
      <p:bldP spid="20" grpId="0"/>
      <p:bldP spid="21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7941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tion" r:id="rId4" imgW="749300" imgH="190500" progId="Equation.3">
                  <p:embed/>
                </p:oleObj>
              </mc:Choice>
              <mc:Fallback>
                <p:oleObj name="Equation" r:id="rId4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2746" y="4895334"/>
            <a:ext cx="250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approximate inference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5943600"/>
            <a:ext cx="29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ver-approximation of gain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8200" y="58674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7556" y="6400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5690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Equation" r:id="rId6" imgW="1079500" imgH="190500" progId="Equation.3">
                  <p:embed/>
                </p:oleObj>
              </mc:Choice>
              <mc:Fallback>
                <p:oleObj name="Equation" r:id="rId6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mgres.jpg"/>
          <p:cNvPicPr>
            <a:picLocks noChangeAspect="1"/>
          </p:cNvPicPr>
          <p:nvPr/>
        </p:nvPicPr>
        <p:blipFill>
          <a:blip r:embed="rId8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87928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6" name="Rectangle 25"/>
          <p:cNvSpPr/>
          <p:nvPr/>
        </p:nvSpPr>
        <p:spPr>
          <a:xfrm>
            <a:off x="3505200" y="2687928"/>
            <a:ext cx="2133600" cy="13297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running program P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32" idx="1"/>
          </p:cNvCxnSpPr>
          <p:nvPr/>
        </p:nvCxnSpPr>
        <p:spPr>
          <a:xfrm flipV="1">
            <a:off x="5638800" y="3320534"/>
            <a:ext cx="1550182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33983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92850" y="28633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88982" y="3135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Adaptive adversary choice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638936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35277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48708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7743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87482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0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30029"/>
              </p:ext>
            </p:extLst>
          </p:nvPr>
        </p:nvGraphicFramePr>
        <p:xfrm>
          <a:off x="3429000" y="5657850"/>
          <a:ext cx="5353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1" name="Equation" r:id="rId17" imgW="3390900" imgH="520700" progId="Equation.3">
                  <p:embed/>
                </p:oleObj>
              </mc:Choice>
              <mc:Fallback>
                <p:oleObj name="Equation" r:id="rId17" imgW="3390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5657850"/>
                        <a:ext cx="53530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Backward inference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32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51437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09524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2439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45911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1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86704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2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10925"/>
              </p:ext>
            </p:extLst>
          </p:nvPr>
        </p:nvGraphicFramePr>
        <p:xfrm>
          <a:off x="3080952" y="5435600"/>
          <a:ext cx="5673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3" name="Equation" r:id="rId17" imgW="3594100" imgH="571500" progId="Equation.3">
                  <p:embed/>
                </p:oleObj>
              </mc:Choice>
              <mc:Fallback>
                <p:oleObj name="Equation" r:id="rId17" imgW="35941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80952" y="5435600"/>
                        <a:ext cx="567372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1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Adaptive power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13667" y="3124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// binary search</a:t>
            </a:r>
          </a:p>
          <a:p>
            <a:r>
              <a:rPr lang="en-US" sz="1200" dirty="0" err="1" smtClean="0"/>
              <a:t>BSearch</a:t>
            </a:r>
            <a:r>
              <a:rPr lang="en-US" sz="1200" dirty="0" smtClean="0"/>
              <a:t>(</a:t>
            </a:r>
            <a:r>
              <a:rPr lang="en-US" sz="1200" dirty="0" err="1" smtClean="0"/>
              <a:t>h,l</a:t>
            </a:r>
            <a:r>
              <a:rPr lang="en-US" sz="1200" dirty="0" smtClean="0"/>
              <a:t>):= h &lt;= l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42067" y="3429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42067" y="3962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99667" y="3645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97449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22134" y="15240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// bit select</a:t>
            </a:r>
          </a:p>
          <a:p>
            <a:r>
              <a:rPr lang="en-US" sz="1200" dirty="0" err="1" smtClean="0"/>
              <a:t>BSelect</a:t>
            </a:r>
            <a:r>
              <a:rPr lang="en-US" sz="1200" dirty="0" smtClean="0"/>
              <a:t>(</a:t>
            </a:r>
            <a:r>
              <a:rPr lang="en-US" sz="1200" dirty="0" err="1" smtClean="0"/>
              <a:t>h,l</a:t>
            </a:r>
            <a:r>
              <a:rPr lang="en-US" sz="1200" dirty="0" smtClean="0"/>
              <a:t>):= h &amp; (0x1 &lt;&lt; l)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150534" y="1828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50534" y="2362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808134" y="20457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0556" y="21791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820556" y="16441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05916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3" name="Picture 2" descr="fig_adapt_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902" y="4419600"/>
            <a:ext cx="5120640" cy="2133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76400" y="4419600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123267" y="6324600"/>
            <a:ext cx="31157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752600" y="3745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52600" y="3210467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958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:= uniform {0,…,7}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513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= probability of</a:t>
            </a:r>
          </a:p>
          <a:p>
            <a:r>
              <a:rPr lang="en-US" dirty="0" smtClean="0"/>
              <a:t>guessing in one try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068735" y="5246466"/>
            <a:ext cx="2052352" cy="24622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expected gain with binary search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450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Uncertainty: </a:t>
            </a:r>
            <a:r>
              <a:rPr lang="en-US" u="sng" dirty="0" smtClean="0"/>
              <a:t>non-renewable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710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77068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98077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9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40678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0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4" name="Elbow Connector 83"/>
          <p:cNvCxnSpPr/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6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Uncertainty: non-renewable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762000" y="26077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4953000"/>
            <a:ext cx="4876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2607733"/>
            <a:ext cx="18288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2743201"/>
            <a:ext cx="40386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080337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:= uniform {0,…,7</a:t>
            </a:r>
            <a:r>
              <a:rPr lang="en-US" dirty="0" smtClean="0"/>
              <a:t>}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h,l</a:t>
            </a:r>
            <a:r>
              <a:rPr lang="en-US" dirty="0" smtClean="0"/>
              <a:t>) := h == l</a:t>
            </a:r>
          </a:p>
          <a:p>
            <a:r>
              <a:rPr lang="en-US" dirty="0"/>
              <a:t>Gain = probability of</a:t>
            </a:r>
          </a:p>
          <a:p>
            <a:r>
              <a:rPr lang="en-US" dirty="0"/>
              <a:t>guessing in one </a:t>
            </a:r>
            <a:r>
              <a:rPr lang="en-US" dirty="0" smtClean="0"/>
              <a:t>try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81200" y="2590800"/>
            <a:ext cx="5791200" cy="1066800"/>
            <a:chOff x="1905000" y="2438400"/>
            <a:chExt cx="5791200" cy="1066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05000" y="2984500"/>
              <a:ext cx="5791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933609" y="2797314"/>
              <a:ext cx="7083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8000"/>
                  </a:solidFill>
                </a:rPr>
                <a:t>☺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3207" y="2438400"/>
              <a:ext cx="4691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</a:rPr>
                <a:t>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21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mgres.jpg"/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24400" y="4152900"/>
            <a:ext cx="10668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1678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2983468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secrets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5" name="Elbow Connector 44"/>
          <p:cNvCxnSpPr>
            <a:endCxn id="55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H="1" flipV="1">
            <a:off x="6324601" y="4583668"/>
            <a:ext cx="1395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40517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81710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92071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33956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Δ:Pr</a:t>
            </a:r>
            <a:r>
              <a:rPr lang="en-US" sz="1600" b="1" dirty="0" smtClean="0"/>
              <a:t>[H</a:t>
            </a:r>
            <a:r>
              <a:rPr lang="en-US" sz="1600" b="1" baseline="-25000" dirty="0" smtClean="0"/>
              <a:t>i+1</a:t>
            </a:r>
            <a:r>
              <a:rPr lang="en-US" sz="1600" b="1" dirty="0" smtClean="0"/>
              <a:t>|H</a:t>
            </a:r>
            <a:r>
              <a:rPr lang="en-US" sz="1600" b="1" baseline="-25000" dirty="0" smtClean="0"/>
              <a:t>i</a:t>
            </a:r>
            <a:r>
              <a:rPr lang="en-US" sz="1600" b="1" dirty="0" smtClean="0"/>
              <a:t>]</a:t>
            </a:r>
            <a:endParaRPr lang="en-US" sz="1600" b="1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629332" y="4744417"/>
            <a:ext cx="236197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629332" y="4976694"/>
            <a:ext cx="1184671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Uncertainty: renewable resource?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762000" y="26077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4953000"/>
            <a:ext cx="4876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2607733"/>
            <a:ext cx="18288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2667001"/>
            <a:ext cx="4038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080337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:= uniform {0,…,7</a:t>
            </a:r>
            <a:r>
              <a:rPr lang="en-US" dirty="0" smtClean="0"/>
              <a:t>}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h,l</a:t>
            </a:r>
            <a:r>
              <a:rPr lang="en-US" dirty="0" smtClean="0"/>
              <a:t>) := h == l</a:t>
            </a:r>
          </a:p>
          <a:p>
            <a:r>
              <a:rPr lang="en-US" dirty="0"/>
              <a:t>Gain = probability of</a:t>
            </a:r>
          </a:p>
          <a:p>
            <a:r>
              <a:rPr lang="en-US" dirty="0"/>
              <a:t>guessing in one </a:t>
            </a:r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5181600"/>
            <a:ext cx="400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i+1</a:t>
            </a:r>
            <a:r>
              <a:rPr lang="en-US" b="1" dirty="0" smtClean="0"/>
              <a:t> = </a:t>
            </a:r>
            <a:r>
              <a:rPr lang="en-US" b="1" dirty="0" err="1" smtClean="0"/>
              <a:t>Δ</a:t>
            </a:r>
            <a:r>
              <a:rPr lang="en-US" b="1" dirty="0" smtClean="0"/>
              <a:t>(h</a:t>
            </a:r>
            <a:r>
              <a:rPr lang="en-US" b="1" baseline="-25000" dirty="0" smtClean="0"/>
              <a:t>i</a:t>
            </a:r>
            <a:r>
              <a:rPr lang="en-US" b="1" dirty="0" smtClean="0"/>
              <a:t>) := </a:t>
            </a:r>
          </a:p>
          <a:p>
            <a:r>
              <a:rPr lang="en-US" b="1" dirty="0"/>
              <a:t>	</a:t>
            </a:r>
            <a:r>
              <a:rPr lang="en-US" b="1" dirty="0" smtClean="0"/>
              <a:t>if (i+1) % 4 == 0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		then uniform {0,7}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		else h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981200" y="2590800"/>
            <a:ext cx="5791200" cy="1066800"/>
            <a:chOff x="1905000" y="2438400"/>
            <a:chExt cx="5791200" cy="1066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905000" y="2984500"/>
              <a:ext cx="5791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933609" y="2797314"/>
              <a:ext cx="7083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8000"/>
                  </a:solidFill>
                </a:rPr>
                <a:t>☺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3207" y="2438400"/>
              <a:ext cx="4691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</a:rPr>
                <a:t>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65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09093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2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460323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3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05843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4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758989"/>
              </p:ext>
            </p:extLst>
          </p:nvPr>
        </p:nvGraphicFramePr>
        <p:xfrm>
          <a:off x="4242209" y="5838825"/>
          <a:ext cx="4291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5" name="Equation" r:id="rId13" imgW="2717800" imgH="520700" progId="Equation.3">
                  <p:embed/>
                </p:oleObj>
              </mc:Choice>
              <mc:Fallback>
                <p:oleObj name="Equation" r:id="rId13" imgW="27178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2209" y="5838825"/>
                        <a:ext cx="429101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nut 2"/>
          <p:cNvSpPr/>
          <p:nvPr/>
        </p:nvSpPr>
        <p:spPr>
          <a:xfrm>
            <a:off x="5029200" y="2661708"/>
            <a:ext cx="3048000" cy="3053292"/>
          </a:xfrm>
          <a:prstGeom prst="donut">
            <a:avLst>
              <a:gd name="adj" fmla="val 222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6303048" y="5867400"/>
            <a:ext cx="1647474" cy="762000"/>
          </a:xfrm>
          <a:prstGeom prst="donut">
            <a:avLst>
              <a:gd name="adj" fmla="val 777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endCxn id="74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8302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exploitation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533400" y="20743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42160" y="4419600"/>
            <a:ext cx="487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080337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:= uniform {0,…,7</a:t>
            </a:r>
            <a:r>
              <a:rPr lang="en-US" dirty="0" smtClean="0"/>
              <a:t>}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h,l</a:t>
            </a:r>
            <a:r>
              <a:rPr lang="en-US" dirty="0" smtClean="0"/>
              <a:t>) := h == l</a:t>
            </a:r>
          </a:p>
          <a:p>
            <a:r>
              <a:rPr lang="en-US" dirty="0"/>
              <a:t>Gain = probability of</a:t>
            </a:r>
          </a:p>
          <a:p>
            <a:r>
              <a:rPr lang="en-US" dirty="0"/>
              <a:t>guessing in one </a:t>
            </a:r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5181600"/>
            <a:ext cx="400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i+1</a:t>
            </a:r>
            <a:r>
              <a:rPr lang="en-US" b="1" dirty="0" smtClean="0"/>
              <a:t> = </a:t>
            </a:r>
            <a:r>
              <a:rPr lang="en-US" b="1" dirty="0" err="1" smtClean="0"/>
              <a:t>Δ</a:t>
            </a:r>
            <a:r>
              <a:rPr lang="en-US" b="1" dirty="0" smtClean="0"/>
              <a:t>(h</a:t>
            </a:r>
            <a:r>
              <a:rPr lang="en-US" b="1" baseline="-25000" dirty="0" smtClean="0"/>
              <a:t>i</a:t>
            </a:r>
            <a:r>
              <a:rPr lang="en-US" b="1" dirty="0" smtClean="0"/>
              <a:t>) := </a:t>
            </a:r>
          </a:p>
          <a:p>
            <a:r>
              <a:rPr lang="en-US" b="1" dirty="0"/>
              <a:t>	</a:t>
            </a:r>
            <a:r>
              <a:rPr lang="en-US" b="1" dirty="0" smtClean="0"/>
              <a:t>if (i+1) % 4 == 0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		then uniform {0,7}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		else h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2603500"/>
            <a:ext cx="57912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81209" y="2416314"/>
            <a:ext cx="708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☺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0807" y="2057400"/>
            <a:ext cx="46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☹</a:t>
            </a:r>
          </a:p>
        </p:txBody>
      </p:sp>
    </p:spTree>
    <p:extLst>
      <p:ext uri="{BB962C8B-B14F-4D97-AF65-F5344CB8AC3E}">
        <p14:creationId xmlns:p14="http://schemas.microsoft.com/office/powerpoint/2010/main" val="27795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in </a:t>
            </a:r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1647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70227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9661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8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6037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of H vs. Vulnerability of </a:t>
            </a:r>
            <a:r>
              <a:rPr lang="en-US" dirty="0" err="1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048000"/>
            <a:ext cx="195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Jan: password42</a:t>
            </a:r>
          </a:p>
          <a:p>
            <a:r>
              <a:rPr lang="en-US" dirty="0" smtClean="0"/>
              <a:t>Feb: password43</a:t>
            </a:r>
          </a:p>
          <a:p>
            <a:r>
              <a:rPr lang="en-US" dirty="0" smtClean="0"/>
              <a:t>Mar: password44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68842" y="3048000"/>
            <a:ext cx="195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Jan: password42</a:t>
            </a:r>
          </a:p>
          <a:p>
            <a:r>
              <a:rPr lang="en-US" dirty="0" smtClean="0"/>
              <a:t>Feb: password42</a:t>
            </a:r>
          </a:p>
          <a:p>
            <a:r>
              <a:rPr lang="en-US" dirty="0" smtClean="0"/>
              <a:t>Mar: password42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3299" y="2931067"/>
            <a:ext cx="49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945" y="1922902"/>
            <a:ext cx="426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Site 1</a:t>
            </a:r>
          </a:p>
          <a:p>
            <a:r>
              <a:rPr lang="en-US" dirty="0" smtClean="0"/>
              <a:t>Change your password every 6 months.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922902"/>
            <a:ext cx="395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Site 2</a:t>
            </a:r>
          </a:p>
          <a:p>
            <a:r>
              <a:rPr lang="en-US" dirty="0"/>
              <a:t>Change your password every </a:t>
            </a:r>
            <a:r>
              <a:rPr lang="en-US" dirty="0" smtClean="0"/>
              <a:t>month.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600" y="4955864"/>
            <a:ext cx="327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Adversary know a lot about H,</a:t>
            </a:r>
          </a:p>
          <a:p>
            <a:r>
              <a:rPr lang="en-US" dirty="0" smtClean="0"/>
              <a:t>little about </a:t>
            </a:r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1172" y="4955864"/>
            <a:ext cx="418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Adversary knows a lot about </a:t>
            </a:r>
            <a:r>
              <a:rPr lang="en-US" dirty="0" err="1" smtClean="0"/>
              <a:t>Δ</a:t>
            </a:r>
            <a:r>
              <a:rPr lang="en-US" dirty="0" smtClean="0"/>
              <a:t> (and H). 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752600" y="4191000"/>
            <a:ext cx="381000" cy="6096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781800" y="4191000"/>
            <a:ext cx="381000" cy="6096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6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  <p:bldP spid="6" grpId="0"/>
      <p:bldP spid="10" grpId="0"/>
      <p:bldP spid="7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gain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69292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6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61086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7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01202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8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  <a:p>
            <a:pPr algn="ctr"/>
            <a:endParaRPr lang="en-US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77929"/>
              </p:ext>
            </p:extLst>
          </p:nvPr>
        </p:nvGraphicFramePr>
        <p:xfrm>
          <a:off x="5510212" y="4191000"/>
          <a:ext cx="1652588" cy="28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9" name="Equation" r:id="rId13" imgW="1193800" imgH="203200" progId="Equation.3">
                  <p:embed/>
                </p:oleObj>
              </mc:Choice>
              <mc:Fallback>
                <p:oleObj name="Equation" r:id="rId13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0212" y="4191000"/>
                        <a:ext cx="1652588" cy="28430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Elbow Connector 47"/>
          <p:cNvCxnSpPr>
            <a:endCxn id="67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786421" y="5486400"/>
            <a:ext cx="3134191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L:={observe, not-observe,…}</a:t>
            </a:r>
          </a:p>
          <a:p>
            <a:r>
              <a:rPr lang="en-US" dirty="0" smtClean="0"/>
              <a:t>G(…):= … - cost * #</a:t>
            </a:r>
            <a:r>
              <a:rPr lang="en-US" dirty="0" err="1" smtClean="0"/>
              <a:t>obs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2133" y="6172200"/>
            <a:ext cx="4275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h == </a:t>
            </a:r>
            <a:r>
              <a:rPr lang="en-US" dirty="0" smtClean="0"/>
              <a:t>e then </a:t>
            </a:r>
            <a:r>
              <a:rPr lang="en-US" dirty="0"/>
              <a:t>£</a:t>
            </a:r>
            <a:r>
              <a:rPr lang="en-US" dirty="0" smtClean="0"/>
              <a:t>100 - £0.00001*#</a:t>
            </a:r>
            <a:r>
              <a:rPr lang="en-US" dirty="0" err="1" smtClean="0"/>
              <a:t>obs</a:t>
            </a:r>
            <a:endParaRPr lang="en-US" dirty="0"/>
          </a:p>
          <a:p>
            <a:r>
              <a:rPr lang="en-US" dirty="0"/>
              <a:t>	else </a:t>
            </a:r>
            <a:r>
              <a:rPr lang="en-US" dirty="0" smtClean="0"/>
              <a:t>-£0.00001 * #</a:t>
            </a:r>
            <a:r>
              <a:rPr lang="en-US" dirty="0" err="1" smtClean="0"/>
              <a:t>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2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with costly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 descr="fig_penal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046720" cy="335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0400" y="28194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25146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5257800"/>
            <a:ext cx="556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2514600"/>
            <a:ext cx="647700" cy="242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325" y="5480208"/>
            <a:ext cx="4001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:= uniform {0,…,7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C(</a:t>
            </a:r>
            <a:r>
              <a:rPr lang="en-US" b="1" dirty="0" err="1" smtClean="0"/>
              <a:t>h,obs</a:t>
            </a:r>
            <a:r>
              <a:rPr lang="en-US" b="1" baseline="-25000" dirty="0" err="1" smtClean="0"/>
              <a:t>l</a:t>
            </a:r>
            <a:r>
              <a:rPr lang="en-US" b="1" dirty="0" smtClean="0"/>
              <a:t>) := h == l</a:t>
            </a:r>
          </a:p>
          <a:p>
            <a:r>
              <a:rPr lang="en-US" b="1" dirty="0" smtClean="0"/>
              <a:t>C(</a:t>
            </a:r>
            <a:r>
              <a:rPr lang="en-US" b="1" dirty="0" err="1" smtClean="0"/>
              <a:t>h,no-obs</a:t>
            </a:r>
            <a:r>
              <a:rPr lang="en-US" b="1" dirty="0" smtClean="0"/>
              <a:t>) := nothing</a:t>
            </a:r>
          </a:p>
          <a:p>
            <a:r>
              <a:rPr lang="en-US" b="1" dirty="0"/>
              <a:t>Gain = </a:t>
            </a:r>
            <a:r>
              <a:rPr lang="en-US" b="1" dirty="0" smtClean="0"/>
              <a:t>1*(correct guess?) – c*#</a:t>
            </a:r>
            <a:r>
              <a:rPr lang="en-US" b="1" dirty="0" err="1" smtClean="0"/>
              <a:t>obs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604125" y="5410200"/>
            <a:ext cx="400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i+1</a:t>
            </a:r>
            <a:r>
              <a:rPr lang="en-US" dirty="0" smtClean="0"/>
              <a:t> = </a:t>
            </a:r>
            <a:r>
              <a:rPr lang="en-US" dirty="0" err="1" smtClean="0"/>
              <a:t>Δ</a:t>
            </a:r>
            <a:r>
              <a:rPr lang="en-US" dirty="0" smtClean="0"/>
              <a:t>(h</a:t>
            </a:r>
            <a:r>
              <a:rPr lang="en-US" baseline="-25000" dirty="0" smtClean="0"/>
              <a:t>i</a:t>
            </a:r>
            <a:r>
              <a:rPr lang="en-US" dirty="0" smtClean="0"/>
              <a:t>) := </a:t>
            </a:r>
          </a:p>
          <a:p>
            <a:r>
              <a:rPr lang="en-US" dirty="0"/>
              <a:t>	</a:t>
            </a:r>
            <a:r>
              <a:rPr lang="en-US" dirty="0" smtClean="0"/>
              <a:t>if (i+1) % 4 == 0</a:t>
            </a:r>
          </a:p>
          <a:p>
            <a:r>
              <a:rPr lang="en-US" dirty="0"/>
              <a:t> </a:t>
            </a:r>
            <a:r>
              <a:rPr lang="en-US" dirty="0" smtClean="0"/>
              <a:t>   		then uniform {0,7}</a:t>
            </a:r>
          </a:p>
          <a:p>
            <a:r>
              <a:rPr lang="en-US" dirty="0"/>
              <a:t> </a:t>
            </a:r>
            <a:r>
              <a:rPr lang="en-US" dirty="0" smtClean="0"/>
              <a:t>   		else h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2895600"/>
            <a:ext cx="6858000" cy="1066800"/>
            <a:chOff x="1905000" y="2438400"/>
            <a:chExt cx="6858000" cy="1066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905000" y="2984500"/>
              <a:ext cx="685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933609" y="2797314"/>
              <a:ext cx="7083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8000"/>
                  </a:solidFill>
                </a:rPr>
                <a:t>☺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3207" y="2438400"/>
              <a:ext cx="4691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</a:rPr>
                <a:t>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78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= </a:t>
            </a:r>
            <a:r>
              <a:rPr lang="en-US" dirty="0" err="1" smtClean="0"/>
              <a:t>reward</a:t>
            </a:r>
            <a:r>
              <a:rPr lang="en-US" baseline="-25000" dirty="0" err="1" smtClean="0"/>
              <a:t>adv</a:t>
            </a:r>
            <a:endParaRPr lang="en-US" baseline="-25000" dirty="0" smtClean="0"/>
          </a:p>
          <a:p>
            <a:r>
              <a:rPr lang="en-US" dirty="0" smtClean="0"/>
              <a:t>Our loss = Adversary gain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Gain = </a:t>
            </a:r>
            <a:r>
              <a:rPr lang="en-US" dirty="0" err="1" smtClean="0"/>
              <a:t>reward</a:t>
            </a:r>
            <a:r>
              <a:rPr lang="en-US" baseline="-25000" dirty="0" err="1" smtClean="0"/>
              <a:t>adv</a:t>
            </a:r>
            <a:r>
              <a:rPr lang="en-US" dirty="0" smtClean="0"/>
              <a:t> - </a:t>
            </a:r>
            <a:r>
              <a:rPr lang="en-US" dirty="0" err="1" smtClean="0"/>
              <a:t>costs</a:t>
            </a:r>
            <a:r>
              <a:rPr lang="en-US" baseline="-25000" dirty="0" err="1" smtClean="0"/>
              <a:t>adv</a:t>
            </a:r>
            <a:endParaRPr lang="en-US" baseline="-25000" dirty="0"/>
          </a:p>
          <a:p>
            <a:r>
              <a:rPr lang="en-US" dirty="0" smtClean="0"/>
              <a:t>Our loss =? Adversary 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mgres.jpg"/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6210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5568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FF0000"/>
                </a:solidFill>
              </a:rPr>
              <a:t>bs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H="1" flipV="1">
            <a:off x="1592339" y="4605867"/>
            <a:ext cx="7861" cy="7281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553668" y="2192866"/>
            <a:ext cx="2332533" cy="15086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362784" y="1781583"/>
            <a:ext cx="1693333" cy="251590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72000" y="4152900"/>
            <a:ext cx="12192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8600" y="2983468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0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vs.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737039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54098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21747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4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  <a:p>
            <a:pPr algn="ctr"/>
            <a:endParaRPr lang="en-US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990897"/>
              </p:ext>
            </p:extLst>
          </p:nvPr>
        </p:nvGraphicFramePr>
        <p:xfrm>
          <a:off x="5562600" y="4216857"/>
          <a:ext cx="1600200" cy="24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5" name="Equation" r:id="rId13" imgW="1524000" imgH="228600" progId="Equation.3">
                  <p:embed/>
                </p:oleObj>
              </mc:Choice>
              <mc:Fallback>
                <p:oleObj name="Equation" r:id="rId13" imgW="152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4216857"/>
                        <a:ext cx="1600200" cy="24201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Elbow Connector 47"/>
          <p:cNvCxnSpPr>
            <a:endCxn id="67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786421" y="5696466"/>
            <a:ext cx="3233578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L:={observe, not-observe,…}</a:t>
            </a:r>
          </a:p>
          <a:p>
            <a:r>
              <a:rPr lang="en-US" dirty="0" smtClean="0"/>
              <a:t>G(…):= g = </a:t>
            </a:r>
            <a:r>
              <a:rPr lang="en-US" dirty="0" err="1" smtClean="0"/>
              <a:t>reward</a:t>
            </a:r>
            <a:r>
              <a:rPr lang="en-US" baseline="-25000" dirty="0" err="1" smtClean="0"/>
              <a:t>adv</a:t>
            </a:r>
            <a:r>
              <a:rPr lang="en-US" dirty="0" smtClean="0"/>
              <a:t> - </a:t>
            </a:r>
            <a:r>
              <a:rPr lang="en-US" dirty="0" err="1" smtClean="0"/>
              <a:t>cost</a:t>
            </a:r>
            <a:r>
              <a:rPr lang="en-US" baseline="-25000" dirty="0" err="1" smtClean="0"/>
              <a:t>adv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     s = </a:t>
            </a:r>
            <a:r>
              <a:rPr lang="en-US" dirty="0" err="1" smtClean="0"/>
              <a:t>reward</a:t>
            </a:r>
            <a:r>
              <a:rPr lang="en-US" baseline="-25000" dirty="0" err="1" smtClean="0"/>
              <a:t>adv</a:t>
            </a:r>
            <a:endParaRPr lang="en-US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4723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vs.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 descr="fig_penal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04672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28800" y="5257800"/>
            <a:ext cx="556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2514600"/>
            <a:ext cx="647700" cy="242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325" y="5334000"/>
            <a:ext cx="4001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:= uniform {0,…,7</a:t>
            </a:r>
            <a:r>
              <a:rPr lang="en-US" dirty="0" smtClean="0"/>
              <a:t>}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h,obs</a:t>
            </a:r>
            <a:r>
              <a:rPr lang="en-US" baseline="-25000" dirty="0" err="1" smtClean="0"/>
              <a:t>l</a:t>
            </a:r>
            <a:r>
              <a:rPr lang="en-US" dirty="0" smtClean="0"/>
              <a:t>) := h == l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h,no-obs</a:t>
            </a:r>
            <a:r>
              <a:rPr lang="en-US" dirty="0" smtClean="0"/>
              <a:t>) := nothing</a:t>
            </a:r>
          </a:p>
          <a:p>
            <a:r>
              <a:rPr lang="en-US" b="1" dirty="0"/>
              <a:t>Gain = </a:t>
            </a:r>
            <a:r>
              <a:rPr lang="en-US" b="1" dirty="0" smtClean="0"/>
              <a:t>1*(correct guess?) – c*#</a:t>
            </a:r>
            <a:r>
              <a:rPr lang="en-US" b="1" dirty="0" err="1" smtClean="0"/>
              <a:t>obs</a:t>
            </a:r>
            <a:endParaRPr lang="en-US" b="1" dirty="0" smtClean="0"/>
          </a:p>
          <a:p>
            <a:r>
              <a:rPr lang="en-US" b="1" dirty="0" smtClean="0"/>
              <a:t>Loss = 1*(correct guess?)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604125" y="5410200"/>
            <a:ext cx="400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i+1</a:t>
            </a:r>
            <a:r>
              <a:rPr lang="en-US" dirty="0" smtClean="0"/>
              <a:t> = </a:t>
            </a:r>
            <a:r>
              <a:rPr lang="en-US" dirty="0" err="1" smtClean="0"/>
              <a:t>Δ</a:t>
            </a:r>
            <a:r>
              <a:rPr lang="en-US" dirty="0" smtClean="0"/>
              <a:t>(h</a:t>
            </a:r>
            <a:r>
              <a:rPr lang="en-US" baseline="-25000" dirty="0" smtClean="0"/>
              <a:t>i</a:t>
            </a:r>
            <a:r>
              <a:rPr lang="en-US" dirty="0" smtClean="0"/>
              <a:t>) := </a:t>
            </a:r>
          </a:p>
          <a:p>
            <a:r>
              <a:rPr lang="en-US" dirty="0"/>
              <a:t>	</a:t>
            </a:r>
            <a:r>
              <a:rPr lang="en-US" dirty="0" smtClean="0"/>
              <a:t>if (i+1) % 4 == 0</a:t>
            </a:r>
          </a:p>
          <a:p>
            <a:r>
              <a:rPr lang="en-US" dirty="0"/>
              <a:t> </a:t>
            </a:r>
            <a:r>
              <a:rPr lang="en-US" dirty="0" smtClean="0"/>
              <a:t>   		then uniform {0,7}</a:t>
            </a:r>
          </a:p>
          <a:p>
            <a:r>
              <a:rPr lang="en-US" dirty="0"/>
              <a:t> </a:t>
            </a:r>
            <a:r>
              <a:rPr lang="en-US" dirty="0" smtClean="0"/>
              <a:t>   		else h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2895600"/>
            <a:ext cx="6858000" cy="1066800"/>
            <a:chOff x="1905000" y="2438400"/>
            <a:chExt cx="6858000" cy="1066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905000" y="2984500"/>
              <a:ext cx="6858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933609" y="2797314"/>
              <a:ext cx="7083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8000"/>
                  </a:solidFill>
                </a:rPr>
                <a:t>☺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3207" y="2438400"/>
              <a:ext cx="4691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</a:rPr>
                <a:t>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0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65475" y="5638800"/>
            <a:ext cx="609600" cy="914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defender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07564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1325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61287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55694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0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3085069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gain</a:t>
            </a:r>
            <a:endParaRPr lang="en-US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79588"/>
              </p:ext>
            </p:extLst>
          </p:nvPr>
        </p:nvGraphicFramePr>
        <p:xfrm>
          <a:off x="2117725" y="5638800"/>
          <a:ext cx="52736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" name="Equation" r:id="rId13" imgW="3340100" imgH="546100" progId="Equation.3">
                  <p:embed/>
                </p:oleObj>
              </mc:Choice>
              <mc:Fallback>
                <p:oleObj name="Equation" r:id="rId13" imgW="3340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7725" y="5638800"/>
                        <a:ext cx="527367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defender: simultaneous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55651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02493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6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82468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7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3085069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gain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9589" y="4749786"/>
            <a:ext cx="15698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minimize loss</a:t>
            </a:r>
            <a:endParaRPr lang="en-US" dirty="0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99738"/>
              </p:ext>
            </p:extLst>
          </p:nvPr>
        </p:nvGraphicFramePr>
        <p:xfrm>
          <a:off x="2674401" y="5861050"/>
          <a:ext cx="1416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8" name="Equation" r:id="rId13" imgW="901700" imgH="342900" progId="Equation.3">
                  <p:embed/>
                </p:oleObj>
              </mc:Choice>
              <mc:Fallback>
                <p:oleObj name="Equation" r:id="rId13" imgW="901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4401" y="5861050"/>
                        <a:ext cx="1416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49063"/>
              </p:ext>
            </p:extLst>
          </p:nvPr>
        </p:nvGraphicFramePr>
        <p:xfrm>
          <a:off x="4905407" y="5861050"/>
          <a:ext cx="1416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9" name="Equation" r:id="rId15" imgW="901700" imgH="342900" progId="Equation.3">
                  <p:embed/>
                </p:oleObj>
              </mc:Choice>
              <mc:Fallback>
                <p:oleObj name="Equation" r:id="rId15" imgW="901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05407" y="5861050"/>
                        <a:ext cx="1416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2055" y="5924552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pic>
        <p:nvPicPr>
          <p:cNvPr id="67" name="Picture 66" descr="queens-guard-0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8" y="5223933"/>
            <a:ext cx="464033" cy="13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2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defender: (Nash) equilibrium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10113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2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04301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3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61712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4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7868" y="5486400"/>
            <a:ext cx="181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strategy </a:t>
            </a:r>
            <a:r>
              <a:rPr lang="en-US" dirty="0" err="1" smtClean="0"/>
              <a:t>γ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 strategy </a:t>
            </a:r>
            <a:r>
              <a:rPr lang="en-US" dirty="0" err="1" smtClean="0"/>
              <a:t>λ</a:t>
            </a:r>
            <a:r>
              <a:rPr lang="en-US" dirty="0" smtClean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4061" y="5486400"/>
            <a:ext cx="277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(</a:t>
            </a:r>
            <a:r>
              <a:rPr lang="en-US" dirty="0" err="1" smtClean="0"/>
              <a:t>γ</a:t>
            </a:r>
            <a:r>
              <a:rPr lang="en-US" dirty="0" smtClean="0"/>
              <a:t>*,</a:t>
            </a:r>
            <a:r>
              <a:rPr lang="en-US" dirty="0" err="1" smtClean="0"/>
              <a:t>λ</a:t>
            </a:r>
            <a:r>
              <a:rPr lang="en-US" dirty="0" smtClean="0"/>
              <a:t>*) ≥ Gain </a:t>
            </a:r>
            <a:r>
              <a:rPr lang="en-US" dirty="0"/>
              <a:t>(</a:t>
            </a:r>
            <a:r>
              <a:rPr lang="en-US" dirty="0" err="1"/>
              <a:t>γ</a:t>
            </a:r>
            <a:r>
              <a:rPr lang="en-US" dirty="0" smtClean="0"/>
              <a:t>, </a:t>
            </a:r>
            <a:r>
              <a:rPr lang="en-US" dirty="0" err="1" smtClean="0"/>
              <a:t>λ</a:t>
            </a:r>
            <a:r>
              <a:rPr lang="en-US" dirty="0" smtClean="0"/>
              <a:t>*)</a:t>
            </a:r>
          </a:p>
          <a:p>
            <a:r>
              <a:rPr lang="en-US" dirty="0" smtClean="0"/>
              <a:t>Loss </a:t>
            </a:r>
            <a:r>
              <a:rPr lang="en-US" dirty="0"/>
              <a:t>(</a:t>
            </a:r>
            <a:r>
              <a:rPr lang="en-US" dirty="0" err="1"/>
              <a:t>γ</a:t>
            </a:r>
            <a:r>
              <a:rPr lang="en-US" dirty="0"/>
              <a:t>*,</a:t>
            </a:r>
            <a:r>
              <a:rPr lang="en-US" dirty="0" err="1"/>
              <a:t>λ</a:t>
            </a:r>
            <a:r>
              <a:rPr lang="en-US" dirty="0"/>
              <a:t>*) </a:t>
            </a:r>
            <a:r>
              <a:rPr lang="en-US" dirty="0" smtClean="0"/>
              <a:t>≤ Loss </a:t>
            </a:r>
            <a:r>
              <a:rPr lang="en-US" dirty="0"/>
              <a:t>(</a:t>
            </a:r>
            <a:r>
              <a:rPr lang="en-US" dirty="0" err="1" smtClean="0"/>
              <a:t>γ</a:t>
            </a:r>
            <a:r>
              <a:rPr lang="en-US" dirty="0" smtClean="0"/>
              <a:t>*,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4" name="Picture 43" descr="queens-guard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8" y="5223933"/>
            <a:ext cx="464033" cy="13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Picking vs. Guessing Passwords /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Picker picks password (or cryptographic key)</a:t>
            </a:r>
          </a:p>
          <a:p>
            <a:pPr lvl="1"/>
            <a:r>
              <a:rPr lang="en-US" b="1" dirty="0" smtClean="0"/>
              <a:t>Stronger (longer keys) passwords cost more</a:t>
            </a:r>
          </a:p>
          <a:p>
            <a:r>
              <a:rPr lang="en-US" dirty="0" smtClean="0"/>
              <a:t>Guesser tries to guess</a:t>
            </a:r>
          </a:p>
          <a:p>
            <a:pPr lvl="1"/>
            <a:r>
              <a:rPr lang="en-US" dirty="0" smtClean="0"/>
              <a:t>Online Game: cap of K guesses</a:t>
            </a:r>
          </a:p>
          <a:p>
            <a:pPr lvl="1"/>
            <a:r>
              <a:rPr lang="en-US" dirty="0" smtClean="0"/>
              <a:t>Offline Game: no cap, but each guess incurs cost </a:t>
            </a:r>
            <a:r>
              <a:rPr lang="en-US" dirty="0" err="1" smtClean="0"/>
              <a:t>σ</a:t>
            </a:r>
            <a:endParaRPr lang="en-US" dirty="0" smtClean="0"/>
          </a:p>
          <a:p>
            <a:r>
              <a:rPr lang="en-US" dirty="0" smtClean="0"/>
              <a:t>Picker loses </a:t>
            </a:r>
            <a:r>
              <a:rPr lang="en-US" dirty="0" err="1" smtClean="0"/>
              <a:t>λ</a:t>
            </a:r>
            <a:r>
              <a:rPr lang="en-US" dirty="0" smtClean="0"/>
              <a:t> if their secret is guessed (guesser </a:t>
            </a:r>
            <a:r>
              <a:rPr lang="en-US" dirty="0"/>
              <a:t>gains </a:t>
            </a:r>
            <a:r>
              <a:rPr lang="en-US" dirty="0" err="1" smtClean="0"/>
              <a:t>γ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1524000" cy="1695719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82" y="1524000"/>
            <a:ext cx="1726918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 descr="pass_datas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5257800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Password </a:t>
            </a:r>
            <a:r>
              <a:rPr lang="en-US" dirty="0" err="1" smtClean="0"/>
              <a:t>equilibria</a:t>
            </a:r>
            <a:r>
              <a:rPr lang="en-US" dirty="0" smtClean="0"/>
              <a:t> (capped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 descr="pass_capped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566333"/>
            <a:ext cx="55118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4697" y="1676400"/>
            <a:ext cx="2564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Picker strategy:</a:t>
            </a:r>
          </a:p>
          <a:p>
            <a:r>
              <a:rPr lang="en-US" sz="1600" dirty="0" smtClean="0"/>
              <a:t>Uniformly pick password from J least costly passwords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Guesser strategy:</a:t>
            </a:r>
          </a:p>
          <a:p>
            <a:r>
              <a:rPr lang="en-US" sz="1600" dirty="0" smtClean="0"/>
              <a:t>Guess in range of J least costly passwords, with probability inversely proportional to (picker’s) cost. </a:t>
            </a:r>
          </a:p>
        </p:txBody>
      </p:sp>
    </p:spTree>
    <p:extLst>
      <p:ext uri="{BB962C8B-B14F-4D97-AF65-F5344CB8AC3E}">
        <p14:creationId xmlns:p14="http://schemas.microsoft.com/office/powerpoint/2010/main" val="39055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(costly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 descr="pass_costly_sta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151510" cy="30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mgres.jpg"/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Quantitative</a:t>
            </a:r>
            <a:r>
              <a:rPr lang="en-US" dirty="0" smtClean="0"/>
              <a:t> 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H="1" flipV="1">
            <a:off x="1438319" y="4605867"/>
            <a:ext cx="9481" cy="7281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399772" y="2192866"/>
            <a:ext cx="2486428" cy="15086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301836" y="1842531"/>
            <a:ext cx="1693333" cy="239400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72000" y="41529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8600" y="2983468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 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4733835"/>
            <a:ext cx="2307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):</a:t>
            </a:r>
            <a:r>
              <a:rPr lang="en-US" dirty="0"/>
              <a:t>= </a:t>
            </a:r>
            <a:r>
              <a:rPr lang="en-US" dirty="0" smtClean="0"/>
              <a:t>h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bad</a:t>
            </a:r>
            <a:r>
              <a:rPr lang="en-US" dirty="0" smtClean="0"/>
              <a:t>(</a:t>
            </a:r>
            <a:r>
              <a:rPr lang="en-US" dirty="0" err="1"/>
              <a:t>l</a:t>
            </a:r>
            <a:r>
              <a:rPr lang="en-US" dirty="0" err="1" smtClean="0"/>
              <a:t>,h</a:t>
            </a:r>
            <a:r>
              <a:rPr lang="en-US" dirty="0" smtClean="0"/>
              <a:t>)	:= h &amp; 0xFF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ok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	:= l+42</a:t>
            </a:r>
          </a:p>
          <a:p>
            <a:endParaRPr lang="en-US" dirty="0" smtClean="0"/>
          </a:p>
        </p:txBody>
      </p:sp>
      <p:pic>
        <p:nvPicPr>
          <p:cNvPr id="32" name="Picture 31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9220">
            <a:off x="4192935" y="4388723"/>
            <a:ext cx="1436367" cy="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2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" name="Picture 2" descr="keys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0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 err="1" smtClean="0"/>
              <a:t>equilibria</a:t>
            </a:r>
            <a:r>
              <a:rPr lang="en-US" dirty="0" smtClean="0"/>
              <a:t> (capped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4697" y="1676400"/>
            <a:ext cx="2564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Picker strategy:</a:t>
            </a:r>
          </a:p>
          <a:p>
            <a:r>
              <a:rPr lang="en-US" sz="1600" dirty="0" smtClean="0"/>
              <a:t>Uniformly pick keys from J least costly ones.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Guesser strategy:</a:t>
            </a:r>
          </a:p>
          <a:p>
            <a:r>
              <a:rPr lang="en-US" sz="1600" dirty="0" smtClean="0"/>
              <a:t>Guess in range of J least costly keys, with probability inversely proportional to (picker’s) cost. </a:t>
            </a:r>
          </a:p>
        </p:txBody>
      </p:sp>
      <p:pic>
        <p:nvPicPr>
          <p:cNvPr id="6" name="Picture 5" descr="keys_capped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5629106" cy="4824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22" y="1388533"/>
            <a:ext cx="107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=10000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(costly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" name="Picture 2" descr="keys_costly_sta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53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4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setup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Formalism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Computational considerations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Models for …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Adaptive adversaries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Time-varying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secrets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Non-zero-sum games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Active defenders</a:t>
            </a:r>
          </a:p>
          <a:p>
            <a:r>
              <a:rPr lang="en-US" dirty="0" smtClean="0"/>
              <a:t>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[S&amp;P14] Adaptive adversaries, time-varying secrets</a:t>
            </a:r>
          </a:p>
          <a:p>
            <a:pPr lvl="1"/>
            <a:r>
              <a:rPr lang="en-US" dirty="0" smtClean="0"/>
              <a:t>[FCS14] Non-zero-sum games</a:t>
            </a:r>
          </a:p>
          <a:p>
            <a:pPr lvl="1"/>
            <a:r>
              <a:rPr lang="en-US" dirty="0" smtClean="0"/>
              <a:t>[CSF15]* Active defenders, equilibrium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baseline="-25000" dirty="0" smtClean="0"/>
              <a:t>[CSF11,PLAS12,JCS13] </a:t>
            </a:r>
          </a:p>
          <a:p>
            <a:pPr lvl="1"/>
            <a:r>
              <a:rPr lang="en-US" baseline="-25000" dirty="0" smtClean="0"/>
              <a:t>Mechanism via gain bounds</a:t>
            </a:r>
          </a:p>
          <a:p>
            <a:pPr lvl="1"/>
            <a:r>
              <a:rPr lang="en-US" baseline="-25000" dirty="0" smtClean="0"/>
              <a:t>Probabilistic abstract interpretation</a:t>
            </a:r>
          </a:p>
          <a:p>
            <a:pPr lvl="1"/>
            <a:r>
              <a:rPr lang="en-US" baseline="-25000" dirty="0" err="1" smtClean="0"/>
              <a:t>Simulatable</a:t>
            </a:r>
            <a:r>
              <a:rPr lang="en-US" baseline="-25000" dirty="0" smtClean="0"/>
              <a:t> enforcement mechanism</a:t>
            </a:r>
          </a:p>
          <a:p>
            <a:pPr lvl="1"/>
            <a:endParaRPr lang="en-US" baseline="-25000" dirty="0"/>
          </a:p>
          <a:p>
            <a:r>
              <a:rPr lang="en-US" dirty="0" smtClean="0">
                <a:hlinkClick r:id="rId3"/>
              </a:rPr>
              <a:t>http://piotr.mardziel.com</a:t>
            </a:r>
            <a:endParaRPr lang="en-US" dirty="0" smtClean="0"/>
          </a:p>
          <a:p>
            <a:r>
              <a:rPr lang="en-US" dirty="0" err="1" smtClean="0"/>
              <a:t>piotrm@gmail.com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58788" y="4800600"/>
            <a:ext cx="879470" cy="1525767"/>
            <a:chOff x="516477" y="3830161"/>
            <a:chExt cx="896015" cy="1554470"/>
          </a:xfrm>
        </p:grpSpPr>
        <p:pic>
          <p:nvPicPr>
            <p:cNvPr id="7" name="Picture 6" descr="stephen_mag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" y="3830161"/>
              <a:ext cx="896015" cy="103937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6477" y="4876800"/>
              <a:ext cx="896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Stephen Magill</a:t>
              </a:r>
            </a:p>
            <a:p>
              <a:pPr algn="ctr"/>
              <a:r>
                <a:rPr lang="en-US" sz="900" dirty="0" smtClean="0"/>
                <a:t>Galois</a:t>
              </a:r>
              <a:endParaRPr lang="en-US" sz="9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0347" y="4801829"/>
            <a:ext cx="874214" cy="1524058"/>
            <a:chOff x="1616178" y="3831901"/>
            <a:chExt cx="890660" cy="1552730"/>
          </a:xfrm>
        </p:grpSpPr>
        <p:pic>
          <p:nvPicPr>
            <p:cNvPr id="10" name="Picture 9" descr="mike201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29122" y="4801319"/>
            <a:ext cx="1000478" cy="1524767"/>
            <a:chOff x="2565610" y="3831179"/>
            <a:chExt cx="1019299" cy="1553452"/>
          </a:xfrm>
        </p:grpSpPr>
        <p:sp>
          <p:nvSpPr>
            <p:cNvPr id="13" name="TextBox 12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14" name="Picture 13" descr="mudhaka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257800" y="1451696"/>
            <a:ext cx="912737" cy="1591218"/>
            <a:chOff x="1616178" y="3831901"/>
            <a:chExt cx="890660" cy="1552730"/>
          </a:xfrm>
        </p:grpSpPr>
        <p:pic>
          <p:nvPicPr>
            <p:cNvPr id="16" name="Picture 15" descr="mike201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8283" y="1458019"/>
            <a:ext cx="852112" cy="1597403"/>
            <a:chOff x="4758447" y="3830160"/>
            <a:chExt cx="831502" cy="1558767"/>
          </a:xfrm>
        </p:grpSpPr>
        <p:sp>
          <p:nvSpPr>
            <p:cNvPr id="19" name="TextBox 18"/>
            <p:cNvSpPr txBox="1"/>
            <p:nvPr/>
          </p:nvSpPr>
          <p:spPr>
            <a:xfrm>
              <a:off x="4758447" y="4881096"/>
              <a:ext cx="8315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Mário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Alvim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UFMG, Brazil</a:t>
              </a:r>
              <a:endParaRPr lang="en-US" sz="900" dirty="0"/>
            </a:p>
          </p:txBody>
        </p:sp>
        <p:pic>
          <p:nvPicPr>
            <p:cNvPr id="20" name="Picture 19" descr="mario-alvi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7" y="3830160"/>
              <a:ext cx="831502" cy="103937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136958" y="1447800"/>
            <a:ext cx="711642" cy="1594163"/>
            <a:chOff x="5786682" y="3829027"/>
            <a:chExt cx="694430" cy="1555604"/>
          </a:xfrm>
        </p:grpSpPr>
        <p:pic>
          <p:nvPicPr>
            <p:cNvPr id="22" name="Picture 21" descr="michael_clarkson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682" y="3829027"/>
              <a:ext cx="694430" cy="104164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786682" y="4876800"/>
              <a:ext cx="694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Clarkson</a:t>
              </a:r>
            </a:p>
            <a:p>
              <a:pPr algn="ctr"/>
              <a:r>
                <a:rPr lang="en-US" sz="900" dirty="0" smtClean="0"/>
                <a:t>Cornell</a:t>
              </a:r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41856" y="3124200"/>
            <a:ext cx="1019299" cy="1553452"/>
            <a:chOff x="2565610" y="3831179"/>
            <a:chExt cx="1019299" cy="1553452"/>
          </a:xfrm>
        </p:grpSpPr>
        <p:sp>
          <p:nvSpPr>
            <p:cNvPr id="25" name="TextBox 24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26" name="Picture 25" descr="mudhaka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353709" y="3166442"/>
            <a:ext cx="828717" cy="1553698"/>
            <a:chOff x="6634344" y="3831902"/>
            <a:chExt cx="828717" cy="1553698"/>
          </a:xfrm>
        </p:grpSpPr>
        <p:sp>
          <p:nvSpPr>
            <p:cNvPr id="28" name="TextBox 27"/>
            <p:cNvSpPr txBox="1"/>
            <p:nvPr/>
          </p:nvSpPr>
          <p:spPr>
            <a:xfrm>
              <a:off x="6634344" y="4877769"/>
              <a:ext cx="82871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Arman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Khouzani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Queen Mary</a:t>
              </a:r>
              <a:endParaRPr lang="en-US" sz="900" dirty="0"/>
            </a:p>
          </p:txBody>
        </p:sp>
        <p:pic>
          <p:nvPicPr>
            <p:cNvPr id="29" name="Picture 28" descr="khouzani00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345" y="3831902"/>
              <a:ext cx="828716" cy="103589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351179" y="3157438"/>
            <a:ext cx="726021" cy="1520214"/>
            <a:chOff x="7714190" y="3822899"/>
            <a:chExt cx="726020" cy="1520213"/>
          </a:xfrm>
        </p:grpSpPr>
        <p:sp>
          <p:nvSpPr>
            <p:cNvPr id="31" name="TextBox 30"/>
            <p:cNvSpPr txBox="1"/>
            <p:nvPr/>
          </p:nvSpPr>
          <p:spPr>
            <a:xfrm>
              <a:off x="7714190" y="4881447"/>
              <a:ext cx="72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Carlos Cid</a:t>
              </a:r>
            </a:p>
            <a:p>
              <a:pPr algn="ctr"/>
              <a:r>
                <a:rPr lang="en-US" sz="800" dirty="0" smtClean="0"/>
                <a:t>Royal Holloway</a:t>
              </a:r>
              <a:endParaRPr lang="en-US" sz="800" dirty="0"/>
            </a:p>
          </p:txBody>
        </p:sp>
        <p:pic>
          <p:nvPicPr>
            <p:cNvPr id="32" name="Picture 31" descr="carlo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90" y="3822899"/>
              <a:ext cx="726020" cy="1053901"/>
            </a:xfrm>
            <a:prstGeom prst="rect">
              <a:avLst/>
            </a:prstGeom>
          </p:spPr>
        </p:pic>
      </p:grpSp>
      <p:sp>
        <p:nvSpPr>
          <p:cNvPr id="2" name="Left Brace 1"/>
          <p:cNvSpPr/>
          <p:nvPr/>
        </p:nvSpPr>
        <p:spPr>
          <a:xfrm rot="10800000">
            <a:off x="4648200" y="1512931"/>
            <a:ext cx="304800" cy="158394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0800000">
            <a:off x="4648198" y="3200397"/>
            <a:ext cx="304801" cy="609602"/>
          </a:xfrm>
          <a:prstGeom prst="leftBrace">
            <a:avLst>
              <a:gd name="adj1" fmla="val 8333"/>
              <a:gd name="adj2" fmla="val 47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10800000">
            <a:off x="4648200" y="4090479"/>
            <a:ext cx="304800" cy="1167321"/>
          </a:xfrm>
          <a:prstGeom prst="leftBrace">
            <a:avLst>
              <a:gd name="adj1" fmla="val 8333"/>
              <a:gd name="adj2" fmla="val 9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3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(Program) States </a:t>
            </a:r>
            <a:r>
              <a:rPr lang="en-US" sz="1800" dirty="0" err="1" smtClean="0"/>
              <a:t>σ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 smtClean="0"/>
              <a:t>Variables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smtClean="0">
                <a:sym typeface="Wingdings"/>
              </a:rPr>
              <a:t>Integers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Concrete semantics: [[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]] : States  States	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3093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42766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Concrete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4092024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{x</a:t>
            </a:r>
            <a:r>
              <a:rPr lang="en-US" dirty="0" smtClean="0">
                <a:sym typeface="Wingdings"/>
              </a:rPr>
              <a:t>1,y1}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0533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1,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2804987" y="3259667"/>
            <a:ext cx="16933" cy="83235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3859" y="3505200"/>
            <a:ext cx="106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y ]]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2542401"/>
            <a:ext cx="200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if y &gt;= 2 then x := x + 1 ]]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2,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493306" y="3075001"/>
            <a:ext cx="100249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Up Arrow 13"/>
          <p:cNvSpPr/>
          <p:nvPr/>
        </p:nvSpPr>
        <p:spPr>
          <a:xfrm>
            <a:off x="7239000" y="2667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7620000" y="3048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58118" y="3288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0894" y="2304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 smtClean="0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181600"/>
            <a:ext cx="32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9468" y="4038600"/>
            <a:ext cx="37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641797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+ 2*y ]]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19601" y="4419600"/>
            <a:ext cx="11166" cy="8382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36360"/>
              </p:ext>
            </p:extLst>
          </p:nvPr>
        </p:nvGraphicFramePr>
        <p:xfrm>
          <a:off x="1281799" y="3048000"/>
          <a:ext cx="7421935" cy="370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387"/>
                <a:gridCol w="1484387"/>
                <a:gridCol w="1484387"/>
                <a:gridCol w="1484387"/>
                <a:gridCol w="1484387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Example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Highs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Channel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Lows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Observations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authentication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r>
                        <a:rPr lang="en-US" sz="1400" baseline="0" dirty="0" smtClean="0"/>
                        <a:t> interface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r>
                        <a:rPr lang="en-US" sz="1400" baseline="0" dirty="0" smtClean="0"/>
                        <a:t> guess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 OK/Fail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ASLR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</a:t>
                      </a:r>
                      <a:r>
                        <a:rPr lang="en-US" sz="1400" baseline="0" dirty="0" smtClean="0"/>
                        <a:t> offset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Injection attempt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Offset guess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Payload</a:t>
                      </a:r>
                      <a:r>
                        <a:rPr lang="en-US" sz="1400" baseline="0" dirty="0" smtClean="0"/>
                        <a:t> success/Crash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Plaintext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Ciphertext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r>
                        <a:rPr lang="en-US" sz="1400" baseline="0" dirty="0" smtClean="0"/>
                        <a:t> timing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 runtime model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Plaintext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Runtime of 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Bogey</a:t>
                      </a:r>
                      <a:r>
                        <a:rPr lang="en-US" sz="1400" baseline="0" dirty="0" smtClean="0"/>
                        <a:t> location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Sensor/World model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 reading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smtClean="0"/>
                        <a:t>Sensor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 location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Sensor/World model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 reading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193" y="4114800"/>
            <a:ext cx="1129399" cy="30777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modeling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4572000"/>
            <a:ext cx="1135391" cy="52322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nformation</a:t>
            </a:r>
          </a:p>
          <a:p>
            <a:r>
              <a:rPr lang="en-US" sz="1400" dirty="0" smtClean="0"/>
              <a:t>theoretic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193" y="5191780"/>
            <a:ext cx="1123024" cy="523220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ore than</a:t>
            </a:r>
          </a:p>
          <a:p>
            <a:r>
              <a:rPr lang="en-US" sz="1400" dirty="0" smtClean="0"/>
              <a:t>input/output</a:t>
            </a:r>
            <a:endParaRPr lang="en-US" sz="1400" dirty="0"/>
          </a:p>
        </p:txBody>
      </p:sp>
      <p:pic>
        <p:nvPicPr>
          <p:cNvPr id="15" name="Picture 14" descr="imgres.jpg"/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12332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/>
          <p:nvPr/>
        </p:nvCxnSpPr>
        <p:spPr>
          <a:xfrm>
            <a:off x="2133600" y="19695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3600" y="2502932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1200" y="2186464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797" y="2319867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1797" y="1784866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88982" y="1969532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05200" y="2502932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72000" y="2236232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38600" y="1066800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 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05200" y="19812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0" y="19812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193" y="3733800"/>
            <a:ext cx="1129399" cy="30777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quantify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660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Probabilistic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010400" cy="2743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(sub)distributions </a:t>
            </a:r>
            <a:r>
              <a:rPr lang="en-US" sz="1600" dirty="0" err="1"/>
              <a:t>δ</a:t>
            </a:r>
            <a:r>
              <a:rPr lang="en-US" sz="1600" dirty="0"/>
              <a:t> : </a:t>
            </a:r>
            <a:r>
              <a:rPr lang="en-US" sz="1600" dirty="0" smtClean="0"/>
              <a:t>States </a:t>
            </a:r>
            <a:r>
              <a:rPr lang="en-US" sz="1600" dirty="0">
                <a:sym typeface="Wingdings"/>
              </a:rPr>
              <a:t> [0,1</a:t>
            </a:r>
            <a:r>
              <a:rPr lang="en-US" sz="1600" dirty="0" smtClean="0">
                <a:sym typeface="Wingdings"/>
              </a:rPr>
              <a:t>]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msy10"/>
              <a:ea typeface="cmsy10"/>
              <a:cs typeface="cmsy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/>
              <a:t>skip</a:t>
            </a:r>
            <a:r>
              <a:rPr lang="en-US" sz="12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latin typeface="Arial"/>
                <a:ea typeface="cmsy10"/>
                <a:cs typeface="cmsy10"/>
              </a:rPr>
              <a:t>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1</a:t>
            </a:r>
            <a:r>
              <a:rPr lang="fr-FR" sz="1200" dirty="0" smtClean="0">
                <a:ea typeface="cmsy10"/>
                <a:cs typeface="cmsy10"/>
              </a:rPr>
              <a:t>; 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 </a:t>
            </a:r>
            <a:r>
              <a:rPr lang="en-US" sz="1200" dirty="0" smtClean="0"/>
              <a:t>(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1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/>
              <a:t>)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if B then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1</a:t>
            </a:r>
            <a:r>
              <a:rPr lang="en-US" sz="1200" dirty="0" smtClean="0"/>
              <a:t> else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δ 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1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200" dirty="0" smtClean="0"/>
              <a:t>B) +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2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¬</a:t>
            </a:r>
            <a:r>
              <a:rPr lang="en-US" sz="1200" dirty="0" smtClean="0"/>
              <a:t>B)</a:t>
            </a:r>
          </a:p>
          <a:p>
            <a:pPr lvl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pif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p then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else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	=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((1-p)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x := </a:t>
            </a:r>
            <a:r>
              <a:rPr lang="en-US" sz="1200" dirty="0" err="1" smtClean="0"/>
              <a:t>E</a:t>
            </a:r>
            <a:r>
              <a:rPr lang="en-US" sz="12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r>
              <a:rPr lang="en-US" sz="1200" dirty="0" smtClean="0"/>
              <a:t>[x 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⟼</a:t>
            </a:r>
            <a:r>
              <a:rPr lang="en-US" sz="1200" dirty="0" smtClean="0"/>
              <a:t> E]</a:t>
            </a:r>
          </a:p>
          <a:p>
            <a:pPr lvl="1"/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while B do S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 		= </a:t>
            </a:r>
            <a:r>
              <a:rPr lang="en-US" sz="1200" i="1" dirty="0" err="1" smtClean="0">
                <a:solidFill>
                  <a:srgbClr val="A6A6A6"/>
                </a:solidFill>
              </a:rPr>
              <a:t>lfp</a:t>
            </a:r>
            <a:r>
              <a:rPr lang="en-US" sz="1200" dirty="0" smtClean="0">
                <a:solidFill>
                  <a:srgbClr val="A6A6A6"/>
                </a:solidFill>
              </a:rPr>
              <a:t> (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F</a:t>
            </a:r>
            <a:r>
              <a:rPr lang="en-US" sz="1200" dirty="0" smtClean="0">
                <a:solidFill>
                  <a:srgbClr val="A6A6A6"/>
                </a:solidFill>
              </a:rPr>
              <a:t>. 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. F(</a:t>
            </a:r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S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(</a:t>
            </a:r>
            <a:r>
              <a:rPr lang="en-US" sz="1200" dirty="0" err="1">
                <a:solidFill>
                  <a:srgbClr val="A6A6A6"/>
                </a:solidFill>
              </a:rPr>
              <a:t>δ</a:t>
            </a:r>
            <a:r>
              <a:rPr lang="en-US" sz="1200" dirty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 </a:t>
            </a:r>
            <a:r>
              <a:rPr lang="en-US" sz="1200" dirty="0" smtClean="0">
                <a:solidFill>
                  <a:srgbClr val="A6A6A6"/>
                </a:solidFill>
              </a:rPr>
              <a:t>B)) + </a:t>
            </a:r>
            <a:r>
              <a:rPr lang="en-US" sz="1200" dirty="0">
                <a:solidFill>
                  <a:srgbClr val="A6A6A6"/>
                </a:solidFill>
              </a:rPr>
              <a:t>(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¬</a:t>
            </a:r>
            <a:r>
              <a:rPr lang="en-US" sz="1200" dirty="0" smtClean="0">
                <a:solidFill>
                  <a:srgbClr val="A6A6A6"/>
                </a:solidFill>
              </a:rPr>
              <a:t>B)) </a:t>
            </a:r>
            <a:endParaRPr lang="en-US" sz="1200" dirty="0" smtClean="0">
              <a:solidFill>
                <a:srgbClr val="A6A6A6"/>
              </a:solidFill>
              <a:latin typeface="cmmi1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191000"/>
            <a:ext cx="541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p</a:t>
            </a:r>
            <a:r>
              <a:rPr lang="en-US" sz="1400" dirty="0"/>
              <a:t>*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/>
              <a:t>	– scale probabilities by p</a:t>
            </a:r>
          </a:p>
          <a:p>
            <a:pPr lvl="2"/>
            <a:r>
              <a:rPr lang="en-US" sz="1050" dirty="0" smtClean="0"/>
              <a:t>p</a:t>
            </a:r>
            <a:r>
              <a:rPr lang="en-US" sz="1050" dirty="0"/>
              <a:t>*</a:t>
            </a:r>
            <a:r>
              <a:rPr lang="en-US" sz="1050" dirty="0" err="1" smtClean="0"/>
              <a:t>δ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 smtClean="0"/>
              <a:t>. p*</a:t>
            </a:r>
            <a:r>
              <a:rPr lang="en-US" sz="1050" dirty="0" err="1" smtClean="0"/>
              <a:t>δ</a:t>
            </a:r>
            <a:r>
              <a:rPr lang="en-US" sz="1050" dirty="0" smtClean="0"/>
              <a:t>(</a:t>
            </a:r>
            <a:r>
              <a:rPr lang="en-US" sz="1050" dirty="0" err="1" smtClean="0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B – remove mass inconsistent with B</a:t>
            </a:r>
          </a:p>
          <a:p>
            <a:pPr lvl="2"/>
            <a:r>
              <a:rPr lang="en-US" sz="1050" dirty="0" err="1" smtClean="0"/>
              <a:t>δ</a:t>
            </a:r>
            <a:r>
              <a:rPr lang="en-US" sz="1050" dirty="0" smtClean="0"/>
              <a:t> </a:t>
            </a:r>
            <a:r>
              <a:rPr lang="en-US" sz="105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050" dirty="0"/>
              <a:t> B 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/>
              <a:t>. if </a:t>
            </a:r>
            <a:r>
              <a:rPr lang="fr-FR" sz="1050" dirty="0">
                <a:latin typeface="cmsy10"/>
                <a:ea typeface="cmsy10"/>
                <a:cs typeface="cmsy10"/>
              </a:rPr>
              <a:t>⟦</a:t>
            </a:r>
            <a:r>
              <a:rPr lang="en-US" sz="1050" dirty="0" err="1"/>
              <a:t>B</a:t>
            </a:r>
            <a:r>
              <a:rPr lang="en-US" sz="1050" dirty="0" err="1">
                <a:latin typeface="cmsy10"/>
                <a:ea typeface="cmsy10"/>
                <a:cs typeface="cmsy10"/>
              </a:rPr>
              <a:t>⟧</a:t>
            </a:r>
            <a:r>
              <a:rPr lang="en-US" sz="1050" dirty="0" err="1"/>
              <a:t>σ</a:t>
            </a:r>
            <a:r>
              <a:rPr lang="en-US" sz="1050" dirty="0"/>
              <a:t> = true then </a:t>
            </a:r>
            <a:r>
              <a:rPr lang="en-US" sz="1050" dirty="0" err="1"/>
              <a:t>δ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else </a:t>
            </a:r>
            <a:r>
              <a:rPr lang="en-US" sz="1050" dirty="0" smtClean="0"/>
              <a:t>0</a:t>
            </a:r>
          </a:p>
          <a:p>
            <a:pPr lvl="1"/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– combine mass from both</a:t>
            </a:r>
          </a:p>
          <a:p>
            <a:pPr lvl="2"/>
            <a:r>
              <a:rPr lang="en-US" sz="1050" dirty="0" smtClean="0"/>
              <a:t>δ</a:t>
            </a:r>
            <a:r>
              <a:rPr lang="en-US" sz="105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050" dirty="0" smtClean="0"/>
              <a:t> </a:t>
            </a:r>
            <a:r>
              <a:rPr lang="en-US" sz="1050" dirty="0"/>
              <a:t>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 </a:t>
            </a:r>
            <a:r>
              <a:rPr lang="en-US" sz="1050" dirty="0" smtClean="0"/>
              <a:t>:= </a:t>
            </a:r>
            <a:r>
              <a:rPr lang="en-US" sz="1050" dirty="0" err="1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/>
              <a:t>σ</a:t>
            </a:r>
            <a:r>
              <a:rPr lang="en-US" sz="1050" dirty="0"/>
              <a:t>.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1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[</a:t>
            </a:r>
            <a:r>
              <a:rPr lang="en-US" sz="1400" dirty="0" smtClean="0"/>
              <a:t>x </a:t>
            </a:r>
            <a:r>
              <a:rPr lang="en-US" sz="1400" dirty="0">
                <a:latin typeface="cmsy10"/>
                <a:ea typeface="cmsy10"/>
                <a:cs typeface="cmsy10"/>
              </a:rPr>
              <a:t>⟼</a:t>
            </a:r>
            <a:r>
              <a:rPr lang="en-US" sz="1400" dirty="0" smtClean="0"/>
              <a:t> E] – transform mass</a:t>
            </a:r>
          </a:p>
        </p:txBody>
      </p:sp>
    </p:spTree>
    <p:extLst>
      <p:ext uri="{BB962C8B-B14F-4D97-AF65-F5344CB8AC3E}">
        <p14:creationId xmlns:p14="http://schemas.microsoft.com/office/powerpoint/2010/main" val="20788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5458425" y="3578423"/>
            <a:ext cx="2992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  +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00FF"/>
                </a:solidFill>
              </a:rPr>
              <a:t>y := y –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&gt;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45" y="1192769"/>
            <a:ext cx="3810000" cy="6858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US" sz="1400" b="1" dirty="0" err="1"/>
              <a:t>δ</a:t>
            </a:r>
            <a:r>
              <a:rPr lang="en-US" sz="1400" b="1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b="1" dirty="0" smtClean="0"/>
              <a:t> </a:t>
            </a:r>
            <a:r>
              <a:rPr lang="en-US" sz="1400" b="1" dirty="0"/>
              <a:t>B – remove mass inconsistent with B</a:t>
            </a:r>
          </a:p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/>
              <a:t>B </a:t>
            </a:r>
            <a:r>
              <a:rPr lang="en-US" sz="1400" dirty="0" smtClean="0"/>
              <a:t>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</a:t>
            </a:r>
            <a:r>
              <a:rPr lang="en-US" sz="1400" dirty="0" smtClean="0"/>
              <a:t>if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err="1" smtClean="0"/>
              <a:t>B</a:t>
            </a:r>
            <a:r>
              <a:rPr lang="en-US" sz="14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err="1"/>
              <a:t>σ</a:t>
            </a:r>
            <a:r>
              <a:rPr lang="en-US" sz="1400" dirty="0"/>
              <a:t> </a:t>
            </a:r>
            <a:r>
              <a:rPr lang="en-US" sz="1400" dirty="0" smtClean="0"/>
              <a:t>= true then </a:t>
            </a:r>
            <a:r>
              <a:rPr lang="en-US" sz="1400" dirty="0" err="1" smtClean="0"/>
              <a:t>δ</a:t>
            </a:r>
            <a:r>
              <a:rPr lang="en-US" sz="1400" dirty="0" smtClean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else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1828800"/>
            <a:ext cx="1033444" cy="1353193"/>
            <a:chOff x="1066800" y="2667000"/>
            <a:chExt cx="1890961" cy="2476028"/>
          </a:xfrm>
        </p:grpSpPr>
        <p:grpSp>
          <p:nvGrpSpPr>
            <p:cNvPr id="26" name="Group 25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2" y="1828800"/>
            <a:ext cx="1033444" cy="1377919"/>
            <a:chOff x="3508670" y="2667000"/>
            <a:chExt cx="1890961" cy="2521271"/>
          </a:xfrm>
        </p:grpSpPr>
        <p:sp>
          <p:nvSpPr>
            <p:cNvPr id="4" name="TextBox 3"/>
            <p:cNvSpPr txBox="1"/>
            <p:nvPr/>
          </p:nvSpPr>
          <p:spPr>
            <a:xfrm>
              <a:off x="3733799" y="2667000"/>
              <a:ext cx="1651933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= x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≥</a:t>
              </a:r>
              <a:r>
                <a:rPr lang="en-US" sz="1400" dirty="0" smtClean="0"/>
                <a:t> y</a:t>
              </a:r>
              <a:endParaRPr lang="en-US" sz="1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08670" y="3238028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ight Triangle 6"/>
            <p:cNvSpPr/>
            <p:nvPr/>
          </p:nvSpPr>
          <p:spPr>
            <a:xfrm rot="16200000">
              <a:off x="3477589" y="3307681"/>
              <a:ext cx="1890961" cy="1828800"/>
            </a:xfrm>
            <a:prstGeom prst="rtTriangl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1840469"/>
            <a:ext cx="1033444" cy="1350978"/>
            <a:chOff x="6033839" y="2678668"/>
            <a:chExt cx="1890961" cy="2471975"/>
          </a:xfrm>
        </p:grpSpPr>
        <p:sp>
          <p:nvSpPr>
            <p:cNvPr id="34" name="TextBox 33"/>
            <p:cNvSpPr txBox="1"/>
            <p:nvPr/>
          </p:nvSpPr>
          <p:spPr>
            <a:xfrm>
              <a:off x="6669946" y="2678668"/>
              <a:ext cx="1250921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r>
                <a:rPr lang="en-US" sz="1400" dirty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400" dirty="0" smtClean="0"/>
                <a:t> B</a:t>
              </a:r>
              <a:endParaRPr lang="en-US" sz="1400" dirty="0">
                <a:latin typeface="cmmi1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9"/>
            <p:cNvSpPr/>
            <p:nvPr/>
          </p:nvSpPr>
          <p:spPr>
            <a:xfrm>
              <a:off x="6248400" y="4160292"/>
              <a:ext cx="999067" cy="795867"/>
            </a:xfrm>
            <a:custGeom>
              <a:avLst/>
              <a:gdLst>
                <a:gd name="connsiteX0" fmla="*/ 0 w 999067"/>
                <a:gd name="connsiteY0" fmla="*/ 795867 h 795867"/>
                <a:gd name="connsiteX1" fmla="*/ 677333 w 999067"/>
                <a:gd name="connsiteY1" fmla="*/ 0 h 795867"/>
                <a:gd name="connsiteX2" fmla="*/ 990600 w 999067"/>
                <a:gd name="connsiteY2" fmla="*/ 8467 h 795867"/>
                <a:gd name="connsiteX3" fmla="*/ 999067 w 999067"/>
                <a:gd name="connsiteY3" fmla="*/ 787400 h 795867"/>
                <a:gd name="connsiteX4" fmla="*/ 0 w 999067"/>
                <a:gd name="connsiteY4" fmla="*/ 795867 h 7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067" h="795867">
                  <a:moveTo>
                    <a:pt x="0" y="795867"/>
                  </a:moveTo>
                  <a:lnTo>
                    <a:pt x="677333" y="0"/>
                  </a:lnTo>
                  <a:lnTo>
                    <a:pt x="990600" y="8467"/>
                  </a:lnTo>
                  <a:cubicBezTo>
                    <a:pt x="993422" y="268111"/>
                    <a:pt x="996245" y="527756"/>
                    <a:pt x="999067" y="787400"/>
                  </a:cubicBezTo>
                  <a:lnTo>
                    <a:pt x="0" y="7958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8933" y="3482959"/>
              <a:ext cx="762000" cy="567267"/>
            </a:xfrm>
            <a:custGeom>
              <a:avLst/>
              <a:gdLst>
                <a:gd name="connsiteX0" fmla="*/ 0 w 762000"/>
                <a:gd name="connsiteY0" fmla="*/ 440267 h 567267"/>
                <a:gd name="connsiteX1" fmla="*/ 0 w 762000"/>
                <a:gd name="connsiteY1" fmla="*/ 558800 h 567267"/>
                <a:gd name="connsiteX2" fmla="*/ 762000 w 762000"/>
                <a:gd name="connsiteY2" fmla="*/ 567267 h 567267"/>
                <a:gd name="connsiteX3" fmla="*/ 745067 w 762000"/>
                <a:gd name="connsiteY3" fmla="*/ 0 h 567267"/>
                <a:gd name="connsiteX4" fmla="*/ 338667 w 762000"/>
                <a:gd name="connsiteY4" fmla="*/ 0 h 567267"/>
                <a:gd name="connsiteX5" fmla="*/ 0 w 762000"/>
                <a:gd name="connsiteY5" fmla="*/ 440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567267">
                  <a:moveTo>
                    <a:pt x="0" y="440267"/>
                  </a:moveTo>
                  <a:lnTo>
                    <a:pt x="0" y="558800"/>
                  </a:lnTo>
                  <a:lnTo>
                    <a:pt x="762000" y="567267"/>
                  </a:lnTo>
                  <a:lnTo>
                    <a:pt x="745067" y="0"/>
                  </a:lnTo>
                  <a:lnTo>
                    <a:pt x="338667" y="0"/>
                  </a:lnTo>
                  <a:lnTo>
                    <a:pt x="0" y="4402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4885688" y="11430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b="1" dirty="0" smtClean="0"/>
              <a:t> + </a:t>
            </a: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b="1" dirty="0" smtClean="0"/>
              <a:t> – combine mass from both</a:t>
            </a:r>
          </a:p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102804" y="1828800"/>
            <a:ext cx="1104471" cy="1446197"/>
            <a:chOff x="1066800" y="2667000"/>
            <a:chExt cx="1890961" cy="2476028"/>
          </a:xfrm>
        </p:grpSpPr>
        <p:grpSp>
          <p:nvGrpSpPr>
            <p:cNvPr id="50" name="Group 49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981200" y="2667000"/>
              <a:ext cx="601235" cy="52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δ</a:t>
              </a:r>
              <a:r>
                <a:rPr lang="en-US" sz="1400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sz="1400" baseline="-25000" dirty="0">
                <a:latin typeface="cmmi1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89938" y="1831167"/>
            <a:ext cx="1104472" cy="1443830"/>
            <a:chOff x="6033839" y="2678668"/>
            <a:chExt cx="1890961" cy="2471975"/>
          </a:xfrm>
        </p:grpSpPr>
        <p:grpSp>
          <p:nvGrpSpPr>
            <p:cNvPr id="58" name="Group 57"/>
            <p:cNvGrpSpPr/>
            <p:nvPr/>
          </p:nvGrpSpPr>
          <p:grpSpPr>
            <a:xfrm>
              <a:off x="6033839" y="2678668"/>
              <a:ext cx="1890961" cy="2471975"/>
              <a:chOff x="6033839" y="2678668"/>
              <a:chExt cx="1890961" cy="24719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814176" y="2678668"/>
                <a:ext cx="601235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10929" y="1836951"/>
            <a:ext cx="1104471" cy="1446197"/>
            <a:chOff x="6553200" y="3562361"/>
            <a:chExt cx="1890961" cy="24760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53200" y="3562361"/>
              <a:ext cx="1890961" cy="2476028"/>
              <a:chOff x="1066800" y="2667000"/>
              <a:chExt cx="1890961" cy="247602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Rectangle 67"/>
                <p:cNvSpPr/>
                <p:nvPr/>
              </p:nvSpPr>
              <p:spPr>
                <a:xfrm>
                  <a:off x="2328335" y="3124200"/>
                  <a:ext cx="761998" cy="55515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752601" y="2667000"/>
                <a:ext cx="1151214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r>
                  <a:rPr lang="en-US" sz="1400" dirty="0" smtClean="0"/>
                  <a:t>+ 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6705600" y="4278869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05600" y="5075258"/>
              <a:ext cx="397933" cy="7641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3578423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if </a:t>
            </a:r>
            <a:r>
              <a:rPr lang="en-US" sz="1400" dirty="0" smtClean="0">
                <a:solidFill>
                  <a:srgbClr val="D2533C"/>
                </a:solidFill>
              </a:rPr>
              <a:t>x </a:t>
            </a:r>
            <a:r>
              <a:rPr lang="en-US" sz="1400" dirty="0">
                <a:solidFill>
                  <a:srgbClr val="D2533C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D2533C"/>
                </a:solidFill>
              </a:rPr>
              <a:t> 5 </a:t>
            </a:r>
            <a:r>
              <a:rPr lang="en-US" sz="1400" dirty="0"/>
              <a:t>then </a:t>
            </a:r>
            <a:r>
              <a:rPr lang="en-US" sz="1400" dirty="0">
                <a:solidFill>
                  <a:srgbClr val="008000"/>
                </a:solidFill>
              </a:rPr>
              <a:t>y</a:t>
            </a:r>
            <a:r>
              <a:rPr lang="en-US" sz="1400" dirty="0" smtClean="0">
                <a:solidFill>
                  <a:srgbClr val="008000"/>
                </a:solidFill>
              </a:rPr>
              <a:t> := y + 3 </a:t>
            </a:r>
            <a:r>
              <a:rPr lang="en-US" sz="1400" dirty="0"/>
              <a:t>else </a:t>
            </a:r>
            <a:r>
              <a:rPr lang="en-US" sz="1400" dirty="0">
                <a:solidFill>
                  <a:srgbClr val="0000FF"/>
                </a:solidFill>
              </a:rPr>
              <a:t>y</a:t>
            </a:r>
            <a:r>
              <a:rPr lang="en-US" sz="1400" dirty="0" smtClean="0">
                <a:solidFill>
                  <a:srgbClr val="0000FF"/>
                </a:solidFill>
              </a:rPr>
              <a:t> := y - 3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δ</a:t>
            </a:r>
            <a:endParaRPr lang="en-US" sz="14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905000" y="4877758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905000" y="600010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19704" y="4610100"/>
            <a:ext cx="1033444" cy="1353193"/>
            <a:chOff x="619704" y="4610100"/>
            <a:chExt cx="1033444" cy="1353193"/>
          </a:xfrm>
        </p:grpSpPr>
        <p:grpSp>
          <p:nvGrpSpPr>
            <p:cNvPr id="74" name="Group 73"/>
            <p:cNvGrpSpPr/>
            <p:nvPr/>
          </p:nvGrpSpPr>
          <p:grpSpPr>
            <a:xfrm>
              <a:off x="619704" y="4610100"/>
              <a:ext cx="1033444" cy="1353193"/>
              <a:chOff x="1066800" y="2667000"/>
              <a:chExt cx="1890961" cy="24760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4648200" y="1511867"/>
                  <a:ext cx="1655715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1981200" y="2667000"/>
                <a:ext cx="520757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endParaRPr lang="en-US" sz="1400" dirty="0">
                  <a:latin typeface="cmmi1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119440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90800" y="3968107"/>
            <a:ext cx="1039188" cy="1353193"/>
            <a:chOff x="2590800" y="3968107"/>
            <a:chExt cx="1039188" cy="1353193"/>
          </a:xfrm>
        </p:grpSpPr>
        <p:grpSp>
          <p:nvGrpSpPr>
            <p:cNvPr id="82" name="Group 81"/>
            <p:cNvGrpSpPr/>
            <p:nvPr/>
          </p:nvGrpSpPr>
          <p:grpSpPr>
            <a:xfrm>
              <a:off x="2590800" y="3968107"/>
              <a:ext cx="1039188" cy="1353193"/>
              <a:chOff x="1056290" y="2667000"/>
              <a:chExt cx="1901471" cy="247602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/>
                <p:cNvSpPr/>
                <p:nvPr/>
              </p:nvSpPr>
              <p:spPr>
                <a:xfrm>
                  <a:off x="4648200" y="151186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1056290" y="2667000"/>
                <a:ext cx="1741601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δ</a:t>
                </a:r>
                <a:r>
                  <a:rPr lang="en-US" sz="1400" dirty="0" smtClean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>
              <a:off x="3124200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90800" y="5428607"/>
            <a:ext cx="1034327" cy="1353193"/>
            <a:chOff x="2590800" y="5428607"/>
            <a:chExt cx="1034327" cy="1353193"/>
          </a:xfrm>
        </p:grpSpPr>
        <p:grpSp>
          <p:nvGrpSpPr>
            <p:cNvPr id="88" name="Group 87"/>
            <p:cNvGrpSpPr/>
            <p:nvPr/>
          </p:nvGrpSpPr>
          <p:grpSpPr>
            <a:xfrm>
              <a:off x="2590800" y="5428607"/>
              <a:ext cx="1034327" cy="1353193"/>
              <a:chOff x="1066800" y="2667000"/>
              <a:chExt cx="1892576" cy="247602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5401731" y="1511867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206228" y="2667000"/>
                <a:ext cx="1753148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3089061" y="5814177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0000" y="3980807"/>
            <a:ext cx="2189957" cy="1353193"/>
            <a:chOff x="3810000" y="3980807"/>
            <a:chExt cx="2189957" cy="1353193"/>
          </a:xfrm>
        </p:grpSpPr>
        <p:grpSp>
          <p:nvGrpSpPr>
            <p:cNvPr id="94" name="Group 93"/>
            <p:cNvGrpSpPr/>
            <p:nvPr/>
          </p:nvGrpSpPr>
          <p:grpSpPr>
            <a:xfrm>
              <a:off x="4038600" y="3980807"/>
              <a:ext cx="1961357" cy="1353193"/>
              <a:chOff x="169198" y="2667000"/>
              <a:chExt cx="3588823" cy="247602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066800" y="3191032"/>
                <a:ext cx="1890961" cy="1951996"/>
                <a:chOff x="4509839" y="990187"/>
                <a:chExt cx="1890961" cy="195199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648200" y="99018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69198" y="2667000"/>
                <a:ext cx="3588823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y := y + 3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>
            <a:xfrm>
              <a:off x="3810000" y="4695535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028892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848100" y="5428607"/>
            <a:ext cx="2305572" cy="1353193"/>
            <a:chOff x="3848100" y="5428607"/>
            <a:chExt cx="2305572" cy="1353193"/>
          </a:xfrm>
        </p:grpSpPr>
        <p:grpSp>
          <p:nvGrpSpPr>
            <p:cNvPr id="100" name="Group 99"/>
            <p:cNvGrpSpPr/>
            <p:nvPr/>
          </p:nvGrpSpPr>
          <p:grpSpPr>
            <a:xfrm>
              <a:off x="4191000" y="5428607"/>
              <a:ext cx="1962672" cy="1353193"/>
              <a:chOff x="308626" y="2667000"/>
              <a:chExt cx="3591230" cy="247602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5401731" y="2022990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308626" y="2667000"/>
                <a:ext cx="3591230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y := y –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848100" y="61722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092791" y="5851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149394" y="4569981"/>
            <a:ext cx="1801342" cy="1411719"/>
            <a:chOff x="6149394" y="4569981"/>
            <a:chExt cx="1801342" cy="1411719"/>
          </a:xfrm>
        </p:grpSpPr>
        <p:grpSp>
          <p:nvGrpSpPr>
            <p:cNvPr id="113" name="Group 112"/>
            <p:cNvGrpSpPr/>
            <p:nvPr/>
          </p:nvGrpSpPr>
          <p:grpSpPr>
            <a:xfrm>
              <a:off x="6917292" y="4569981"/>
              <a:ext cx="1033444" cy="1411719"/>
              <a:chOff x="5806713" y="4615104"/>
              <a:chExt cx="1033444" cy="141171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5806713" y="4615104"/>
                <a:ext cx="1033444" cy="1411719"/>
                <a:chOff x="1066800" y="2559911"/>
                <a:chExt cx="1890961" cy="2583117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1066800" y="3178182"/>
                  <a:ext cx="1890961" cy="1964846"/>
                  <a:chOff x="4509839" y="977337"/>
                  <a:chExt cx="1890961" cy="1964846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648200" y="977337"/>
                    <a:ext cx="776039" cy="7837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504292" y="2559911"/>
                  <a:ext cx="1017050" cy="563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>
                      <a:latin typeface="cmsy10"/>
                      <a:ea typeface="cmsy10"/>
                      <a:cs typeface="cmsy10"/>
                    </a:rPr>
                    <a:t>⟦</a:t>
                  </a:r>
                  <a:r>
                    <a:rPr lang="fr-FR" sz="1400" dirty="0" smtClean="0">
                      <a:latin typeface="cmmi10"/>
                      <a:ea typeface="cmsy10"/>
                      <a:cs typeface="cmsy10"/>
                    </a:rPr>
                    <a:t>S</a:t>
                  </a:r>
                  <a:r>
                    <a:rPr lang="en-US" sz="1400" dirty="0">
                      <a:latin typeface="cmsy10"/>
                      <a:ea typeface="cmsy10"/>
                      <a:cs typeface="cmsy10"/>
                    </a:rPr>
                    <a:t>⟧</a:t>
                  </a:r>
                  <a:r>
                    <a:rPr lang="en-US" sz="1400" dirty="0" err="1" smtClean="0"/>
                    <a:t>δ</a:t>
                  </a:r>
                  <a:endParaRPr lang="en-US" sz="1400" dirty="0">
                    <a:latin typeface="cmmi10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6324600" y="5515265"/>
                <a:ext cx="493059" cy="42833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>
              <a:off x="6149394" y="4917877"/>
              <a:ext cx="381000" cy="279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6189752" y="5622563"/>
              <a:ext cx="381000" cy="227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429728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3624244" y="3578422"/>
            <a:ext cx="4360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=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8000"/>
                </a:solidFill>
              </a:rPr>
              <a:t>y := y + 3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</a:t>
            </a:r>
            <a:r>
              <a:rPr lang="en-US" sz="1400" dirty="0">
                <a:solidFill>
                  <a:schemeClr val="tx2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chemeClr val="tx2"/>
                </a:solidFill>
              </a:rPr>
              <a:t>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" y="3505200"/>
            <a:ext cx="8667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Sub</a:t>
            </a:r>
            <a:r>
              <a:rPr lang="en-US" dirty="0" err="1"/>
              <a:t>d</a:t>
            </a:r>
            <a:r>
              <a:rPr lang="en-US" dirty="0" err="1" smtClean="0"/>
              <a:t>istribution</a:t>
            </a:r>
            <a:r>
              <a:rPr lang="en-US" dirty="0" smtClean="0"/>
              <a:t> Abstraction:</a:t>
            </a:r>
            <a:br>
              <a:rPr lang="en-US" dirty="0" smtClean="0"/>
            </a:br>
            <a:r>
              <a:rPr lang="en-US" dirty="0" smtClean="0"/>
              <a:t>Probabilistic </a:t>
            </a:r>
            <a:r>
              <a:rPr lang="en-US" dirty="0" err="1" smtClean="0"/>
              <a:t>Polyhedra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6600" y="1859757"/>
            <a:ext cx="1781839" cy="1950243"/>
            <a:chOff x="4783225" y="4182005"/>
            <a:chExt cx="1781839" cy="1950243"/>
          </a:xfrm>
        </p:grpSpPr>
        <p:grpSp>
          <p:nvGrpSpPr>
            <p:cNvPr id="73" name="Group 72"/>
            <p:cNvGrpSpPr/>
            <p:nvPr/>
          </p:nvGrpSpPr>
          <p:grpSpPr>
            <a:xfrm>
              <a:off x="4783225" y="4182005"/>
              <a:ext cx="1781839" cy="1950243"/>
              <a:chOff x="4509839" y="991940"/>
              <a:chExt cx="1781839" cy="1950243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509839" y="2942183"/>
                <a:ext cx="17818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1513997"/>
                <a:ext cx="1199649" cy="1229204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</a:rPr>
                <a:t>P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064548"/>
            <a:ext cx="5677155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Region of program states (polyhedron)</a:t>
            </a:r>
          </a:p>
          <a:p>
            <a:endParaRPr lang="en-US" sz="1600" dirty="0" smtClean="0"/>
          </a:p>
          <a:p>
            <a:r>
              <a:rPr lang="en-US" sz="1600" dirty="0"/>
              <a:t>+</a:t>
            </a:r>
            <a:r>
              <a:rPr lang="en-US" sz="1600" dirty="0" smtClean="0"/>
              <a:t> upper bound on probability of each possible state in region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number of (possible) states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total probability mass (useful)</a:t>
            </a:r>
          </a:p>
          <a:p>
            <a:endParaRPr lang="en-US" sz="1100" dirty="0" smtClean="0"/>
          </a:p>
          <a:p>
            <a:r>
              <a:rPr lang="en-US" sz="1600" dirty="0" smtClean="0"/>
              <a:t>+ also </a:t>
            </a:r>
            <a:r>
              <a:rPr lang="en-US" sz="1600" b="1" dirty="0" smtClean="0"/>
              <a:t>lower </a:t>
            </a:r>
            <a:r>
              <a:rPr lang="en-US" sz="1600" b="1" dirty="0"/>
              <a:t>bounds</a:t>
            </a:r>
            <a:r>
              <a:rPr lang="en-US" sz="1600" dirty="0"/>
              <a:t> on the above</a:t>
            </a:r>
          </a:p>
          <a:p>
            <a:endParaRPr lang="en-US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17229" y="6260068"/>
            <a:ext cx="298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[A | B] = </a:t>
            </a:r>
            <a:r>
              <a:rPr lang="en-US" dirty="0" err="1" smtClean="0"/>
              <a:t>Pr</a:t>
            </a:r>
            <a:r>
              <a:rPr lang="en-US" dirty="0" smtClean="0"/>
              <a:t>[A </a:t>
            </a:r>
            <a:r>
              <a:rPr lang="en-US" dirty="0" smtClean="0">
                <a:latin typeface="cmsy10"/>
                <a:ea typeface="cmsy10"/>
                <a:cs typeface="cmsy10"/>
              </a:rPr>
              <a:t>∩</a:t>
            </a:r>
            <a:r>
              <a:rPr lang="en-US" dirty="0" smtClean="0"/>
              <a:t> B] /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b="1" dirty="0" smtClean="0">
                <a:solidFill>
                  <a:srgbClr val="FF0000"/>
                </a:solidFill>
              </a:rPr>
              <a:t>[B]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126468"/>
            <a:ext cx="19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</a:t>
            </a:r>
            <a:r>
              <a:rPr lang="en-US" dirty="0" err="1" smtClean="0"/>
              <a:t>δ</a:t>
            </a:r>
            <a:r>
              <a:rPr lang="en-US" dirty="0" smtClean="0"/>
              <a:t>)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σ</a:t>
            </a:r>
            <a:r>
              <a:rPr lang="en-US" dirty="0" smtClean="0"/>
              <a:t> </a:t>
            </a:r>
            <a:r>
              <a:rPr lang="en-US" dirty="0" err="1" smtClean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2226733" y="4311134"/>
            <a:ext cx="364067" cy="337066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5" idx="0"/>
          </p:cNvCxnSpPr>
          <p:nvPr/>
        </p:nvCxnSpPr>
        <p:spPr>
          <a:xfrm flipH="1">
            <a:off x="1708815" y="5715000"/>
            <a:ext cx="881985" cy="54506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Abstraction imprecision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95639" y="1552236"/>
            <a:ext cx="3362488" cy="2215603"/>
            <a:chOff x="4783225" y="3916645"/>
            <a:chExt cx="3362488" cy="2215603"/>
          </a:xfrm>
        </p:grpSpPr>
        <p:grpSp>
          <p:nvGrpSpPr>
            <p:cNvPr id="67" name="Group 66"/>
            <p:cNvGrpSpPr/>
            <p:nvPr/>
          </p:nvGrpSpPr>
          <p:grpSpPr>
            <a:xfrm>
              <a:off x="4783225" y="3916645"/>
              <a:ext cx="3362488" cy="2215603"/>
              <a:chOff x="4509840" y="3662085"/>
              <a:chExt cx="3362488" cy="221560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09840" y="3927445"/>
                <a:ext cx="3362488" cy="1950243"/>
                <a:chOff x="4509839" y="991940"/>
                <a:chExt cx="3362488" cy="1950243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00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abstract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8439" y="1789360"/>
            <a:ext cx="3362488" cy="1950243"/>
            <a:chOff x="4509839" y="991940"/>
            <a:chExt cx="3362488" cy="1950243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8439" y="4288502"/>
            <a:ext cx="3362488" cy="1950243"/>
            <a:chOff x="928439" y="4288502"/>
            <a:chExt cx="3362488" cy="1950243"/>
          </a:xfrm>
        </p:grpSpPr>
        <p:grpSp>
          <p:nvGrpSpPr>
            <p:cNvPr id="54" name="Group 53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18598" y="1798835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648200" y="1580238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318598" y="1875035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8200" y="18088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18598" y="2103635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48200" y="20374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18598" y="2332235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648200" y="2266038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18598" y="2560835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248112" y="4310754"/>
            <a:ext cx="3362488" cy="1950243"/>
            <a:chOff x="928439" y="4288502"/>
            <a:chExt cx="3362488" cy="1950243"/>
          </a:xfrm>
        </p:grpSpPr>
        <p:grpSp>
          <p:nvGrpSpPr>
            <p:cNvPr id="148" name="Group 147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4648201" y="1513997"/>
                <a:ext cx="1199649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318598" y="1513997"/>
                <a:ext cx="1344994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1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242337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912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436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638800" y="563880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48400" y="566010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0960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15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72400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219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6743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695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9791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67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9095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5930148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4835604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465802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4894871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5020270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5079537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509647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5079537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5204936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5433536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838200" y="4595336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5128736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4153469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4556667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4214336"/>
            <a:ext cx="17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 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4638526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4870188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4900136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4612269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1000" y="1441609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</a:p>
          <a:p>
            <a:pPr lvl="1"/>
            <a:r>
              <a:rPr lang="fr-FR" dirty="0">
                <a:latin typeface="cmsy10"/>
                <a:ea typeface="cmsy10"/>
                <a:cs typeface="cmsy10"/>
              </a:rPr>
              <a:t>&lt;&lt;</a:t>
            </a:r>
            <a:r>
              <a:rPr lang="en-US" dirty="0"/>
              <a:t>S</a:t>
            </a:r>
            <a:r>
              <a:rPr lang="en-US" dirty="0">
                <a:latin typeface="cmsy10"/>
                <a:ea typeface="cmsy10"/>
                <a:cs typeface="cmsy10"/>
              </a:rPr>
              <a:t>&gt;&gt; </a:t>
            </a:r>
            <a:r>
              <a:rPr lang="en-US" dirty="0"/>
              <a:t>P</a:t>
            </a:r>
          </a:p>
          <a:p>
            <a:pPr lvl="2"/>
            <a:r>
              <a:rPr lang="en-US" sz="1600" dirty="0"/>
              <a:t>Soundness: 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(P) then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/>
              <a:t>S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/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 (</a:t>
            </a:r>
            <a:r>
              <a:rPr lang="fr-FR" sz="1600" dirty="0">
                <a:latin typeface="cmsy10"/>
                <a:ea typeface="cmsy10"/>
                <a:cs typeface="cmsy10"/>
              </a:rPr>
              <a:t>&lt;&lt;</a:t>
            </a:r>
            <a:r>
              <a:rPr lang="en-US" sz="1600" dirty="0"/>
              <a:t>S</a:t>
            </a:r>
            <a:r>
              <a:rPr lang="en-US" sz="1600" dirty="0">
                <a:latin typeface="cmsy10"/>
                <a:ea typeface="cmsy10"/>
                <a:cs typeface="cmsy10"/>
              </a:rPr>
              <a:t>&gt;&gt;</a:t>
            </a:r>
            <a:r>
              <a:rPr lang="en-US" sz="1600" dirty="0"/>
              <a:t>P)</a:t>
            </a:r>
          </a:p>
          <a:p>
            <a:pPr lvl="2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versions of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subdistribution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operations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p*P</a:t>
            </a:r>
          </a:p>
        </p:txBody>
      </p:sp>
    </p:spTree>
    <p:extLst>
      <p:ext uri="{BB962C8B-B14F-4D97-AF65-F5344CB8AC3E}">
        <p14:creationId xmlns:p14="http://schemas.microsoft.com/office/powerpoint/2010/main" val="26607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abstract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34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0" y="51054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53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10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25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3,</a:t>
            </a:r>
            <a:r>
              <a:rPr lang="en-US" dirty="0" smtClean="0"/>
              <a:t>P</a:t>
            </a:r>
            <a:r>
              <a:rPr lang="en-US" baseline="-25000" dirty="0"/>
              <a:t>4</a:t>
            </a:r>
            <a:r>
              <a:rPr lang="en-US" baseline="-25000" dirty="0" smtClean="0"/>
              <a:t>,</a:t>
            </a: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+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57912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53000" y="57912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Conditioning</a:t>
            </a:r>
          </a:p>
          <a:p>
            <a:pPr lvl="2"/>
            <a:r>
              <a:rPr lang="en-US" sz="1600" dirty="0" smtClean="0"/>
              <a:t>Concrete </a:t>
            </a:r>
            <a:endParaRPr lang="en-US" sz="1600" dirty="0"/>
          </a:p>
          <a:p>
            <a:pPr marL="274320" lvl="1" indent="0">
              <a:buNone/>
            </a:pPr>
            <a:endParaRPr lang="en-US" sz="1800" dirty="0" smtClean="0"/>
          </a:p>
          <a:p>
            <a:pPr lvl="2"/>
            <a:r>
              <a:rPr lang="en-US" sz="1600" dirty="0" smtClean="0"/>
              <a:t>Abstract:</a:t>
            </a:r>
            <a:endParaRPr lang="en-US" sz="16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6151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30821"/>
              </p:ext>
            </p:extLst>
          </p:nvPr>
        </p:nvGraphicFramePr>
        <p:xfrm>
          <a:off x="2281237" y="1828800"/>
          <a:ext cx="193330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Equation" r:id="rId5" imgW="1409700" imgH="444500" progId="Equation.3">
                  <p:embed/>
                </p:oleObj>
              </mc:Choice>
              <mc:Fallback>
                <p:oleObj name="Equation" r:id="rId5" imgW="1409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7" y="1828800"/>
                        <a:ext cx="193330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00669"/>
              </p:ext>
            </p:extLst>
          </p:nvPr>
        </p:nvGraphicFramePr>
        <p:xfrm>
          <a:off x="2228850" y="2471738"/>
          <a:ext cx="2038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Equation" r:id="rId7" imgW="1485900" imgH="444500" progId="Equation.3">
                  <p:embed/>
                </p:oleObj>
              </mc:Choice>
              <mc:Fallback>
                <p:oleObj name="Equation" r:id="rId7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8850" y="2471738"/>
                        <a:ext cx="20383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11258"/>
              </p:ext>
            </p:extLst>
          </p:nvPr>
        </p:nvGraphicFramePr>
        <p:xfrm>
          <a:off x="4879824" y="2514600"/>
          <a:ext cx="1463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" name="Equation" r:id="rId9" imgW="1066800" imgH="292100" progId="Equation.3">
                  <p:embed/>
                </p:oleObj>
              </mc:Choice>
              <mc:Fallback>
                <p:oleObj name="Equation" r:id="rId9" imgW="1066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9824" y="2514600"/>
                        <a:ext cx="14636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21212" y="3326884"/>
            <a:ext cx="234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Lower bound on total mass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9812" y="2914650"/>
            <a:ext cx="76200" cy="4122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Limit number of probabilistic </a:t>
            </a:r>
            <a:r>
              <a:rPr lang="en-US" sz="1800" dirty="0" err="1" smtClean="0"/>
              <a:t>polyhedra</a:t>
            </a:r>
            <a:endParaRPr lang="en-US" sz="1800" dirty="0" smtClean="0"/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±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- merge two probabilistic </a:t>
            </a:r>
            <a:r>
              <a:rPr lang="en-US" sz="1600" dirty="0" err="1" smtClean="0"/>
              <a:t>polyhedra</a:t>
            </a:r>
            <a:r>
              <a:rPr lang="en-US" sz="1600" dirty="0" smtClean="0"/>
              <a:t> into one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600" dirty="0" smtClean="0"/>
              <a:t>Convex hull of regions, various counting arguments</a:t>
            </a:r>
            <a:endParaRPr lang="en-US" sz="16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9033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7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06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±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00725" y="44958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44533" y="4495800"/>
            <a:ext cx="8467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00725" y="4495800"/>
            <a:ext cx="9275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19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±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60198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70742" y="44958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mgres.jpg"/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QIF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H="1" flipV="1">
            <a:off x="1438319" y="4605867"/>
            <a:ext cx="9481" cy="7281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399772" y="2192866"/>
            <a:ext cx="2486428" cy="15086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301836" y="1842531"/>
            <a:ext cx="1693333" cy="239400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72000" y="41529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8600" y="2983468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 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4733835"/>
            <a:ext cx="2307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):</a:t>
            </a:r>
            <a:r>
              <a:rPr lang="en-US" dirty="0"/>
              <a:t>= </a:t>
            </a:r>
            <a:r>
              <a:rPr lang="en-US" dirty="0" smtClean="0"/>
              <a:t>h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bad</a:t>
            </a:r>
            <a:r>
              <a:rPr lang="en-US" dirty="0" smtClean="0"/>
              <a:t>(</a:t>
            </a:r>
            <a:r>
              <a:rPr lang="en-US" dirty="0" err="1"/>
              <a:t>l</a:t>
            </a:r>
            <a:r>
              <a:rPr lang="en-US" dirty="0" err="1" smtClean="0"/>
              <a:t>,h</a:t>
            </a:r>
            <a:r>
              <a:rPr lang="en-US" dirty="0" smtClean="0"/>
              <a:t>)	:= h &amp; 0xFF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ok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	:= l+42</a:t>
            </a:r>
          </a:p>
          <a:p>
            <a:endParaRPr lang="en-US" dirty="0" smtClean="0"/>
          </a:p>
        </p:txBody>
      </p:sp>
      <p:pic>
        <p:nvPicPr>
          <p:cNvPr id="38" name="Picture 37" descr="1206564683243345793sarxos_Ruller.svg.hi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9220">
            <a:off x="5036999" y="4675005"/>
            <a:ext cx="845794" cy="404572"/>
          </a:xfrm>
          <a:prstGeom prst="rect">
            <a:avLst/>
          </a:prstGeom>
        </p:spPr>
      </p:pic>
      <p:pic>
        <p:nvPicPr>
          <p:cNvPr id="39" name="Picture 38" descr="1206564683243345793sarxos_Ruller.svg.hi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9220">
            <a:off x="5474927" y="4667155"/>
            <a:ext cx="845794" cy="404572"/>
          </a:xfrm>
          <a:prstGeom prst="rect">
            <a:avLst/>
          </a:prstGeom>
        </p:spPr>
      </p:pic>
      <p:pic>
        <p:nvPicPr>
          <p:cNvPr id="40" name="Picture 39" descr="1206564683243345793sarxos_Ruller.svg.hi.png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9220">
            <a:off x="5919307" y="4653346"/>
            <a:ext cx="845794" cy="404572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 rot="3177603">
            <a:off x="2507907" y="2135959"/>
            <a:ext cx="869820" cy="4033881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9220">
            <a:off x="4192935" y="4388723"/>
            <a:ext cx="1436367" cy="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4166 -0.35556 " pathEditMode="relative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35556 L -0.17031 -0.13449 " pathEditMode="relative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for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Need to</a:t>
            </a:r>
          </a:p>
          <a:p>
            <a:pPr lvl="2"/>
            <a:r>
              <a:rPr lang="en-US" dirty="0" smtClean="0"/>
              <a:t>Linear Model Counting: count number of integer points in a convex </a:t>
            </a:r>
            <a:r>
              <a:rPr lang="en-US" dirty="0" err="1" smtClean="0"/>
              <a:t>polyhedra</a:t>
            </a:r>
            <a:endParaRPr lang="en-US" dirty="0"/>
          </a:p>
          <a:p>
            <a:pPr lvl="2"/>
            <a:r>
              <a:rPr lang="en-US" dirty="0" smtClean="0"/>
              <a:t>Integer Linear Programming: maximize a linear function over integer points in a polyhedron</a:t>
            </a:r>
          </a:p>
        </p:txBody>
      </p:sp>
      <p:pic>
        <p:nvPicPr>
          <p:cNvPr id="6" name="Picture 5" descr="lat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27200"/>
            <a:ext cx="152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941" y="2907268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76940" y="4316680"/>
            <a:ext cx="38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2406134"/>
            <a:ext cx="4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7400" y="2917799"/>
            <a:ext cx="48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6324600"/>
            <a:ext cx="448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Conservative (sound) vulnerability bounds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33600" y="5615464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17557" y="5638800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661343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184457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5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</a:t>
            </a:r>
            <a:r>
              <a:rPr lang="en-US" u="sng" dirty="0" smtClean="0"/>
              <a:t>gain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952333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73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0" y="10668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1659466"/>
            <a:ext cx="5117753" cy="19219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5400000" flipH="1" flipV="1">
            <a:off x="4536711" y="2554011"/>
            <a:ext cx="1752600" cy="606979"/>
          </a:xfrm>
          <a:prstGeom prst="bentConnector3">
            <a:avLst>
              <a:gd name="adj1" fmla="val 1002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6731000" y="7620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8382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28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76600" y="2907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2"/>
          </p:cNvCxnSpPr>
          <p:nvPr/>
        </p:nvCxnSpPr>
        <p:spPr>
          <a:xfrm flipV="1">
            <a:off x="1143000" y="5410200"/>
            <a:ext cx="517845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43800" y="3810000"/>
            <a:ext cx="102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ain g</a:t>
            </a:r>
            <a:endParaRPr lang="en-US" sz="2400" dirty="0"/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2699">
            <a:off x="7981203" y="3797968"/>
            <a:ext cx="1436367" cy="68706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286000" y="37338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42672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800" y="40005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800" y="37338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30" idx="0"/>
          </p:cNvCxnSpPr>
          <p:nvPr/>
        </p:nvCxnSpPr>
        <p:spPr>
          <a:xfrm>
            <a:off x="6302100" y="225213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ightning Bolt 34"/>
          <p:cNvSpPr/>
          <p:nvPr/>
        </p:nvSpPr>
        <p:spPr>
          <a:xfrm rot="695085">
            <a:off x="6648675" y="1984182"/>
            <a:ext cx="372146" cy="2234544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3714970.jpg"/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0" y="3591467"/>
            <a:ext cx="879850" cy="977611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28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04" y="3429000"/>
            <a:ext cx="1575496" cy="11757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</a:t>
            </a:r>
            <a:r>
              <a:rPr lang="en-US" u="sng" dirty="0" smtClean="0"/>
              <a:t>gain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3"/>
          </p:cNvCxnSpPr>
          <p:nvPr/>
        </p:nvCxnSpPr>
        <p:spPr>
          <a:xfrm flipV="1">
            <a:off x="799878" y="4233334"/>
            <a:ext cx="1409922" cy="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952333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73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0" y="1066800"/>
            <a:ext cx="1065299" cy="1185333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20" idx="0"/>
            <a:endCxn id="10" idx="2"/>
          </p:cNvCxnSpPr>
          <p:nvPr/>
        </p:nvCxnSpPr>
        <p:spPr>
          <a:xfrm flipV="1">
            <a:off x="629669" y="4419600"/>
            <a:ext cx="13687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1659466"/>
            <a:ext cx="5117753" cy="19219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5400000" flipH="1" flipV="1">
            <a:off x="4536711" y="2554011"/>
            <a:ext cx="1752600" cy="606979"/>
          </a:xfrm>
          <a:prstGeom prst="bentConnector3">
            <a:avLst>
              <a:gd name="adj1" fmla="val 10024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6731000" y="7620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838200"/>
            <a:ext cx="457200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290726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:= “runtime of </a:t>
            </a: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)”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cxnSp>
        <p:nvCxnSpPr>
          <p:cNvPr id="45" name="Elbow Connector 44"/>
          <p:cNvCxnSpPr>
            <a:stCxn id="20" idx="3"/>
            <a:endCxn id="55" idx="2"/>
          </p:cNvCxnSpPr>
          <p:nvPr/>
        </p:nvCxnSpPr>
        <p:spPr>
          <a:xfrm flipV="1">
            <a:off x="914400" y="5410200"/>
            <a:ext cx="5407057" cy="4132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43800" y="3810000"/>
            <a:ext cx="102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ain g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5867400" y="5858470"/>
            <a:ext cx="3174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h,e</a:t>
            </a:r>
            <a:r>
              <a:rPr lang="en-US" dirty="0" smtClean="0"/>
              <a:t>) :=	 if h == e</a:t>
            </a:r>
          </a:p>
          <a:p>
            <a:r>
              <a:rPr lang="en-US" dirty="0"/>
              <a:t>	</a:t>
            </a:r>
            <a:r>
              <a:rPr lang="en-US" dirty="0" smtClean="0"/>
              <a:t>then £</a:t>
            </a:r>
            <a:r>
              <a:rPr lang="en-US" dirty="0"/>
              <a:t>100-£0.00001</a:t>
            </a:r>
            <a:endParaRPr lang="en-US" dirty="0" smtClean="0"/>
          </a:p>
          <a:p>
            <a:r>
              <a:rPr lang="en-US" dirty="0" smtClean="0"/>
              <a:t>	else -</a:t>
            </a:r>
            <a:r>
              <a:rPr lang="en-US" dirty="0"/>
              <a:t>£0.00001</a:t>
            </a:r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2699">
            <a:off x="7981203" y="3797968"/>
            <a:ext cx="1436367" cy="68706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286000" y="3733800"/>
            <a:ext cx="11430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4267200"/>
            <a:ext cx="1066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800" y="4000500"/>
            <a:ext cx="1219200" cy="26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52800" y="3733800"/>
            <a:ext cx="1219200" cy="1846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30" idx="0"/>
          </p:cNvCxnSpPr>
          <p:nvPr/>
        </p:nvCxnSpPr>
        <p:spPr>
          <a:xfrm>
            <a:off x="6302100" y="225213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ightning Bolt 34"/>
          <p:cNvSpPr/>
          <p:nvPr/>
        </p:nvSpPr>
        <p:spPr>
          <a:xfrm rot="695085">
            <a:off x="6648675" y="1984182"/>
            <a:ext cx="372146" cy="2234544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op_secret_file_0515-0911-0222-3450_SMU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4572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4938" y="56388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1307068"/>
            <a:ext cx="208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(online) PIN guess</a:t>
            </a:r>
            <a:endParaRPr lang="en-US" dirty="0"/>
          </a:p>
        </p:txBody>
      </p:sp>
      <p:pic>
        <p:nvPicPr>
          <p:cNvPr id="37" name="Picture 36" descr="imgr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4223655"/>
            <a:ext cx="922314" cy="6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2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16245</TotalTime>
  <Words>2747</Words>
  <Application>Microsoft Macintosh PowerPoint</Application>
  <PresentationFormat>On-screen Show (4:3)</PresentationFormat>
  <Paragraphs>917</Paragraphs>
  <Slides>71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Clarity</vt:lpstr>
      <vt:lpstr>Equation</vt:lpstr>
      <vt:lpstr>Models and Games for Quantifying Vulnerability of Secret Information</vt:lpstr>
      <vt:lpstr>Information flow</vt:lpstr>
      <vt:lpstr>Information flow</vt:lpstr>
      <vt:lpstr>Information flow</vt:lpstr>
      <vt:lpstr>Quantitative Information flow</vt:lpstr>
      <vt:lpstr>Examples</vt:lpstr>
      <vt:lpstr>QIF metrics</vt:lpstr>
      <vt:lpstr>Quantified gain</vt:lpstr>
      <vt:lpstr>Quantified gain</vt:lpstr>
      <vt:lpstr>PowerPoint Presentation</vt:lpstr>
      <vt:lpstr>Formalism</vt:lpstr>
      <vt:lpstr>Formalism</vt:lpstr>
      <vt:lpstr>Probabilistic Formalism</vt:lpstr>
      <vt:lpstr>PowerPoint Presentation</vt:lpstr>
      <vt:lpstr>Iteration</vt:lpstr>
      <vt:lpstr>Iteration</vt:lpstr>
      <vt:lpstr>PowerPoint Presentation</vt:lpstr>
      <vt:lpstr>Channel  Program</vt:lpstr>
      <vt:lpstr>Probabilistic programming</vt:lpstr>
      <vt:lpstr>Program  Channel</vt:lpstr>
      <vt:lpstr>“PL”</vt:lpstr>
      <vt:lpstr>Approximation</vt:lpstr>
      <vt:lpstr>PowerPoint Presentation</vt:lpstr>
      <vt:lpstr>Adaptive adversary choice</vt:lpstr>
      <vt:lpstr>Backward inference</vt:lpstr>
      <vt:lpstr>Adaptive power</vt:lpstr>
      <vt:lpstr>PowerPoint Presentation</vt:lpstr>
      <vt:lpstr>Uncertainty: non-renewable resource</vt:lpstr>
      <vt:lpstr>Uncertainty: non-renewable resource</vt:lpstr>
      <vt:lpstr>Evolving secrets</vt:lpstr>
      <vt:lpstr>Uncertainty: renewable resource?</vt:lpstr>
      <vt:lpstr>Adaptive exploitation</vt:lpstr>
      <vt:lpstr>Adaptive exploitation power</vt:lpstr>
      <vt:lpstr>Belief in Δ</vt:lpstr>
      <vt:lpstr>Vulnerability of H vs. Vulnerability of Δ</vt:lpstr>
      <vt:lpstr>PowerPoint Presentation</vt:lpstr>
      <vt:lpstr>Generalizing gain model</vt:lpstr>
      <vt:lpstr>Gain with costly observation</vt:lpstr>
      <vt:lpstr>PowerPoint Presentation</vt:lpstr>
      <vt:lpstr>Gain vs. Loss</vt:lpstr>
      <vt:lpstr>Gain vs. Loss</vt:lpstr>
      <vt:lpstr>PowerPoint Presentation</vt:lpstr>
      <vt:lpstr>Passive defender</vt:lpstr>
      <vt:lpstr>Active defender: simultaneous actions</vt:lpstr>
      <vt:lpstr>Active defender: (Nash) equilibrium</vt:lpstr>
      <vt:lpstr>Picking vs. Guessing Passwords / Keys</vt:lpstr>
      <vt:lpstr>Password cost model</vt:lpstr>
      <vt:lpstr>Password equilibria (capped guesses)</vt:lpstr>
      <vt:lpstr>Password (costly guesses)</vt:lpstr>
      <vt:lpstr>Key cost model</vt:lpstr>
      <vt:lpstr>Key equilibria (capped guesses)</vt:lpstr>
      <vt:lpstr>Key (costly guesses)</vt:lpstr>
      <vt:lpstr>PowerPoint Presentation</vt:lpstr>
      <vt:lpstr>PowerPoint Presentation</vt:lpstr>
      <vt:lpstr>Probabilistic Abstract Interpretation</vt:lpstr>
      <vt:lpstr>Concrete Interpretation</vt:lpstr>
      <vt:lpstr>Abstract Interpretation</vt:lpstr>
      <vt:lpstr>Abstract Interpretation</vt:lpstr>
      <vt:lpstr>Probabilistic Interpretation</vt:lpstr>
      <vt:lpstr>Concrete Probabilistic Semantics</vt:lpstr>
      <vt:lpstr>Subdistribution operations</vt:lpstr>
      <vt:lpstr>Subdistribution Abstraction</vt:lpstr>
      <vt:lpstr>Subdistribution Abstraction: Probabilistic Polyhedra</vt:lpstr>
      <vt:lpstr>Abstraction imprecision </vt:lpstr>
      <vt:lpstr>Probabilistic Abstract Interpretation</vt:lpstr>
      <vt:lpstr>Example abstract operation</vt:lpstr>
      <vt:lpstr>Conditioning</vt:lpstr>
      <vt:lpstr>Simplify representation</vt:lpstr>
      <vt:lpstr>Add and simplify</vt:lpstr>
      <vt:lpstr>Primitives for operations</vt:lpstr>
      <vt:lpstr>Probabilistic Abstract Interpretation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 Mardziel</cp:lastModifiedBy>
  <cp:revision>677</cp:revision>
  <dcterms:created xsi:type="dcterms:W3CDTF">2011-04-06T18:22:20Z</dcterms:created>
  <dcterms:modified xsi:type="dcterms:W3CDTF">2015-06-08T16:29:06Z</dcterms:modified>
</cp:coreProperties>
</file>