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91"/>
  </p:notesMasterIdLst>
  <p:handoutMasterIdLst>
    <p:handoutMasterId r:id="rId92"/>
  </p:handoutMasterIdLst>
  <p:sldIdLst>
    <p:sldId id="409" r:id="rId2"/>
    <p:sldId id="401" r:id="rId3"/>
    <p:sldId id="470" r:id="rId4"/>
    <p:sldId id="472" r:id="rId5"/>
    <p:sldId id="471" r:id="rId6"/>
    <p:sldId id="473" r:id="rId7"/>
    <p:sldId id="402" r:id="rId8"/>
    <p:sldId id="403" r:id="rId9"/>
    <p:sldId id="404" r:id="rId10"/>
    <p:sldId id="405" r:id="rId11"/>
    <p:sldId id="406" r:id="rId12"/>
    <p:sldId id="462" r:id="rId13"/>
    <p:sldId id="407" r:id="rId14"/>
    <p:sldId id="458" r:id="rId15"/>
    <p:sldId id="382" r:id="rId16"/>
    <p:sldId id="312" r:id="rId17"/>
    <p:sldId id="313" r:id="rId18"/>
    <p:sldId id="459" r:id="rId19"/>
    <p:sldId id="301" r:id="rId20"/>
    <p:sldId id="263" r:id="rId21"/>
    <p:sldId id="314" r:id="rId22"/>
    <p:sldId id="347" r:id="rId23"/>
    <p:sldId id="264" r:id="rId24"/>
    <p:sldId id="265" r:id="rId25"/>
    <p:sldId id="266" r:id="rId26"/>
    <p:sldId id="269" r:id="rId27"/>
    <p:sldId id="270" r:id="rId28"/>
    <p:sldId id="338" r:id="rId29"/>
    <p:sldId id="318" r:id="rId30"/>
    <p:sldId id="271" r:id="rId31"/>
    <p:sldId id="345" r:id="rId32"/>
    <p:sldId id="339" r:id="rId33"/>
    <p:sldId id="383" r:id="rId34"/>
    <p:sldId id="384" r:id="rId35"/>
    <p:sldId id="385" r:id="rId36"/>
    <p:sldId id="390" r:id="rId37"/>
    <p:sldId id="391" r:id="rId38"/>
    <p:sldId id="415" r:id="rId39"/>
    <p:sldId id="416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417" r:id="rId49"/>
    <p:sldId id="418" r:id="rId50"/>
    <p:sldId id="420" r:id="rId51"/>
    <p:sldId id="419" r:id="rId52"/>
    <p:sldId id="392" r:id="rId53"/>
    <p:sldId id="393" r:id="rId54"/>
    <p:sldId id="295" r:id="rId55"/>
    <p:sldId id="397" r:id="rId56"/>
    <p:sldId id="394" r:id="rId57"/>
    <p:sldId id="395" r:id="rId58"/>
    <p:sldId id="439" r:id="rId59"/>
    <p:sldId id="468" r:id="rId60"/>
    <p:sldId id="396" r:id="rId61"/>
    <p:sldId id="422" r:id="rId62"/>
    <p:sldId id="423" r:id="rId63"/>
    <p:sldId id="424" r:id="rId64"/>
    <p:sldId id="425" r:id="rId65"/>
    <p:sldId id="426" r:id="rId66"/>
    <p:sldId id="427" r:id="rId67"/>
    <p:sldId id="428" r:id="rId68"/>
    <p:sldId id="429" r:id="rId69"/>
    <p:sldId id="430" r:id="rId70"/>
    <p:sldId id="431" r:id="rId71"/>
    <p:sldId id="432" r:id="rId72"/>
    <p:sldId id="433" r:id="rId73"/>
    <p:sldId id="434" r:id="rId74"/>
    <p:sldId id="435" r:id="rId75"/>
    <p:sldId id="436" r:id="rId76"/>
    <p:sldId id="437" r:id="rId77"/>
    <p:sldId id="438" r:id="rId78"/>
    <p:sldId id="464" r:id="rId79"/>
    <p:sldId id="465" r:id="rId80"/>
    <p:sldId id="466" r:id="rId81"/>
    <p:sldId id="467" r:id="rId82"/>
    <p:sldId id="469" r:id="rId83"/>
    <p:sldId id="297" r:id="rId84"/>
    <p:sldId id="400" r:id="rId85"/>
    <p:sldId id="307" r:id="rId86"/>
    <p:sldId id="311" r:id="rId87"/>
    <p:sldId id="386" r:id="rId88"/>
    <p:sldId id="387" r:id="rId89"/>
    <p:sldId id="389" r:id="rId90"/>
  </p:sldIdLst>
  <p:sldSz cx="9144000" cy="6858000" type="screen4x3"/>
  <p:notesSz cx="6858000" cy="9144000"/>
  <p:custDataLst>
    <p:tags r:id="rId9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84" y="-24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notesMaster" Target="notesMasters/notesMaster1.xml"/><Relationship Id="rId92" Type="http://schemas.openxmlformats.org/officeDocument/2006/relationships/handoutMaster" Target="handoutMasters/handoutMaster1.xml"/><Relationship Id="rId93" Type="http://schemas.openxmlformats.org/officeDocument/2006/relationships/printerSettings" Target="printerSettings/printerSettings1.bin"/><Relationship Id="rId94" Type="http://schemas.openxmlformats.org/officeDocument/2006/relationships/tags" Target="tags/tag1.xml"/><Relationship Id="rId95" Type="http://schemas.openxmlformats.org/officeDocument/2006/relationships/presProps" Target="presProps.xml"/><Relationship Id="rId96" Type="http://schemas.openxmlformats.org/officeDocument/2006/relationships/viewProps" Target="viewProps.xml"/><Relationship Id="rId97" Type="http://schemas.openxmlformats.org/officeDocument/2006/relationships/theme" Target="theme/theme1.xml"/><Relationship Id="rId9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12/5/12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 small part of our actual abstraction but should demonstrate some features aptly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8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points and the seemingly redundant</a:t>
            </a:r>
            <a:r>
              <a:rPr lang="en-US" baseline="0" dirty="0" smtClean="0"/>
              <a:t> </a:t>
            </a:r>
            <a:r>
              <a:rPr lang="en-US" dirty="0" smtClean="0"/>
              <a:t>total mass we found useful for</a:t>
            </a:r>
            <a:r>
              <a:rPr lang="en-US" baseline="0" dirty="0" smtClean="0"/>
              <a:t> performing some operations in some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3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</a:t>
            </a:r>
            <a:r>
              <a:rPr lang="en-US" baseline="0" dirty="0" smtClean="0"/>
              <a:t> this slide is just something to go to if someone asks about differential privacy 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5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</a:t>
            </a:r>
            <a:r>
              <a:rPr lang="en-US" baseline="0" dirty="0" smtClean="0"/>
              <a:t> this slide is just something to go to if someone asks about </a:t>
            </a:r>
            <a:r>
              <a:rPr lang="en-US" baseline="0" dirty="0" err="1" smtClean="0"/>
              <a:t>composability</a:t>
            </a:r>
            <a:r>
              <a:rPr lang="en-US" baseline="0" dirty="0" smtClean="0"/>
              <a:t> and/or collusion 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5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use some sloppy notation here. By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] we actually mean </a:t>
            </a:r>
            <a:r>
              <a:rPr lang="en-US" baseline="0" dirty="0" err="1" smtClean="0"/>
              <a:t>Pr</a:t>
            </a:r>
            <a:r>
              <a:rPr lang="en-US" baseline="0" dirty="0" smtClean="0"/>
              <a:t>[</a:t>
            </a:r>
            <a:r>
              <a:rPr lang="en-US" baseline="0" dirty="0" err="1" smtClean="0"/>
              <a:t>bday</a:t>
            </a:r>
            <a:r>
              <a:rPr lang="en-US" baseline="0" dirty="0" smtClean="0"/>
              <a:t> = 270] according to the belief.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0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6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(4/7/11 16:18) -----</a:t>
            </a:r>
          </a:p>
          <a:p>
            <a:r>
              <a:rPr lang="en-US"/>
              <a:t>we need some way to evaluate these queries, to determine whether we should answer them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to set the stage better</a:t>
            </a:r>
            <a:r>
              <a:rPr lang="en-US" baseline="0" dirty="0" smtClean="0"/>
              <a:t> for what we decide is the way to decide good/bad queries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December 5,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December 5, 2012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image" Target="../media/image15.png"/><Relationship Id="rId13" Type="http://schemas.microsoft.com/office/2007/relationships/hdphoto" Target="../media/hdphoto4.wdp"/><Relationship Id="rId14" Type="http://schemas.openxmlformats.org/officeDocument/2006/relationships/image" Target="../media/image16.png"/><Relationship Id="rId15" Type="http://schemas.microsoft.com/office/2007/relationships/hdphoto" Target="../media/hdphoto5.wdp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7" Type="http://schemas.openxmlformats.org/officeDocument/2006/relationships/image" Target="../media/image19.png"/><Relationship Id="rId8" Type="http://schemas.microsoft.com/office/2007/relationships/hdphoto" Target="../media/hdphoto6.wdp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image" Target="../media/image15.png"/><Relationship Id="rId13" Type="http://schemas.microsoft.com/office/2007/relationships/hdphoto" Target="../media/hdphoto4.wdp"/><Relationship Id="rId14" Type="http://schemas.openxmlformats.org/officeDocument/2006/relationships/image" Target="../media/image16.png"/><Relationship Id="rId1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7" Type="http://schemas.openxmlformats.org/officeDocument/2006/relationships/image" Target="../media/image19.png"/><Relationship Id="rId8" Type="http://schemas.microsoft.com/office/2007/relationships/hdphoto" Target="../media/hdphoto6.wdp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gif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Relationship Id="rId3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jpg"/><Relationship Id="rId5" Type="http://schemas.openxmlformats.org/officeDocument/2006/relationships/image" Target="../media/image10.pn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0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0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1" Type="http://schemas.microsoft.com/office/2007/relationships/hdphoto" Target="../media/hdphoto4.wdp"/><Relationship Id="rId12" Type="http://schemas.openxmlformats.org/officeDocument/2006/relationships/image" Target="../media/image16.png"/><Relationship Id="rId13" Type="http://schemas.microsoft.com/office/2007/relationships/hdphoto" Target="../media/hdphoto5.wdp"/><Relationship Id="rId14" Type="http://schemas.openxmlformats.org/officeDocument/2006/relationships/image" Target="../media/image10.png"/><Relationship Id="rId15" Type="http://schemas.openxmlformats.org/officeDocument/2006/relationships/image" Target="../media/image17.pn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microsoft.com/office/2007/relationships/hdphoto" Target="../media/hdphoto3.wdp"/><Relationship Id="rId10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image" Target="../media/image15.png"/><Relationship Id="rId13" Type="http://schemas.microsoft.com/office/2007/relationships/hdphoto" Target="../media/hdphoto4.wdp"/><Relationship Id="rId14" Type="http://schemas.openxmlformats.org/officeDocument/2006/relationships/image" Target="../media/image16.png"/><Relationship Id="rId15" Type="http://schemas.microsoft.com/office/2007/relationships/hdphoto" Target="../media/hdphoto5.wdp"/><Relationship Id="rId16" Type="http://schemas.openxmlformats.org/officeDocument/2006/relationships/image" Target="../media/image18.jpg"/><Relationship Id="rId17" Type="http://schemas.openxmlformats.org/officeDocument/2006/relationships/image" Target="../media/image17.png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7" Type="http://schemas.openxmlformats.org/officeDocument/2006/relationships/image" Target="../media/image19.png"/><Relationship Id="rId8" Type="http://schemas.microsoft.com/office/2007/relationships/hdphoto" Target="../media/hdphoto6.wdp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gif"/><Relationship Id="rId3" Type="http://schemas.openxmlformats.org/officeDocument/2006/relationships/image" Target="../media/image33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9.xml.rels><?xml version="1.0" encoding="UTF-8" standalone="yes"?>
<Relationships xmlns="http://schemas.openxmlformats.org/package/2006/relationships"><Relationship Id="rId11" Type="http://schemas.microsoft.com/office/2007/relationships/hdphoto" Target="../media/hdphoto3.wdp"/><Relationship Id="rId12" Type="http://schemas.openxmlformats.org/officeDocument/2006/relationships/image" Target="../media/image15.png"/><Relationship Id="rId13" Type="http://schemas.microsoft.com/office/2007/relationships/hdphoto" Target="../media/hdphoto4.wdp"/><Relationship Id="rId14" Type="http://schemas.openxmlformats.org/officeDocument/2006/relationships/image" Target="../media/image16.png"/><Relationship Id="rId15" Type="http://schemas.microsoft.com/office/2007/relationships/hdphoto" Target="../media/hdphoto5.wdp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png"/><Relationship Id="rId6" Type="http://schemas.microsoft.com/office/2007/relationships/hdphoto" Target="../media/hdphoto2.wdp"/><Relationship Id="rId7" Type="http://schemas.openxmlformats.org/officeDocument/2006/relationships/image" Target="../media/image19.png"/><Relationship Id="rId8" Type="http://schemas.microsoft.com/office/2007/relationships/hdphoto" Target="../media/hdphoto6.wdp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Probabilistic Computation for Information Security</a:t>
            </a:r>
            <a:endParaRPr lang="en-US" sz="32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2743200"/>
          </a:xfrm>
        </p:spPr>
        <p:txBody>
          <a:bodyPr>
            <a:normAutofit/>
          </a:bodyPr>
          <a:lstStyle/>
          <a:p>
            <a:r>
              <a:rPr lang="en-US" sz="2000" u="sng" dirty="0" err="1" smtClean="0">
                <a:solidFill>
                  <a:schemeClr val="tx1"/>
                </a:solidFill>
              </a:rPr>
              <a:t>Piotr</a:t>
            </a:r>
            <a:r>
              <a:rPr lang="en-US" sz="2000" u="sng" dirty="0" smtClean="0">
                <a:solidFill>
                  <a:schemeClr val="tx1"/>
                </a:solidFill>
              </a:rPr>
              <a:t> (Peter) </a:t>
            </a:r>
            <a:r>
              <a:rPr lang="en-US" sz="2000" u="sng" dirty="0" err="1" smtClean="0">
                <a:solidFill>
                  <a:schemeClr val="tx1"/>
                </a:solidFill>
              </a:rPr>
              <a:t>Mardziel</a:t>
            </a:r>
            <a:r>
              <a:rPr lang="en-US" sz="2000" dirty="0" smtClean="0">
                <a:solidFill>
                  <a:schemeClr val="tx1"/>
                </a:solidFill>
              </a:rPr>
              <a:t> (UMD)                 </a:t>
            </a:r>
            <a:r>
              <a:rPr lang="en-US" sz="2000" dirty="0" err="1" smtClean="0">
                <a:solidFill>
                  <a:schemeClr val="tx1"/>
                </a:solidFill>
              </a:rPr>
              <a:t>Kasturi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Raghavan</a:t>
            </a:r>
            <a:r>
              <a:rPr lang="en-US" sz="2000" dirty="0" smtClean="0">
                <a:solidFill>
                  <a:schemeClr val="tx1"/>
                </a:solidFill>
              </a:rPr>
              <a:t> (UCLA)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" name="Picture 9" descr="plum_logo_2012_09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91001"/>
            <a:ext cx="3486551" cy="2133599"/>
          </a:xfrm>
          <a:prstGeom prst="rect">
            <a:avLst/>
          </a:prstGeom>
        </p:spPr>
      </p:pic>
      <p:pic>
        <p:nvPicPr>
          <p:cNvPr id="11" name="Picture 10" descr="nesl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5499100"/>
            <a:ext cx="3390900" cy="825500"/>
          </a:xfrm>
          <a:prstGeom prst="rect">
            <a:avLst/>
          </a:prstGeom>
        </p:spPr>
      </p:pic>
      <p:pic>
        <p:nvPicPr>
          <p:cNvPr id="12" name="Picture 11" descr="ucla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425600"/>
            <a:ext cx="2857500" cy="9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and non-revealing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19" b="97876" l="38077" r="97308">
                        <a14:foregroundMark x1="51538" y1="88610" x2="51538" y2="88610"/>
                        <a14:foregroundMark x1="47308" y1="74903" x2="47308" y2="74903"/>
                        <a14:foregroundMark x1="53077" y1="92664" x2="53077" y2="92664"/>
                        <a14:foregroundMark x1="86923" y1="89575" x2="86923" y2="89575"/>
                        <a14:foregroundMark x1="90385" y1="67954" x2="90385" y2="67954"/>
                        <a14:foregroundMark x1="89615" y1="58301" x2="89615" y2="58301"/>
                        <a14:foregroundMark x1="89615" y1="55019" x2="89615" y2="55019"/>
                        <a14:foregroundMark x1="58077" y1="27799" x2="58077" y2="27799"/>
                        <a14:foregroundMark x1="47692" y1="32046" x2="47692" y2="32046"/>
                        <a14:foregroundMark x1="45385" y1="33205" x2="45385" y2="33205"/>
                        <a14:foregroundMark x1="43077" y1="33977" x2="43077" y2="33977"/>
                        <a14:foregroundMark x1="78462" y1="83398" x2="78462" y2="83398"/>
                        <a14:foregroundMark x1="68462" y1="86486" x2="68462" y2="86486"/>
                        <a14:foregroundMark x1="56923" y1="83977" x2="56923" y2="83977"/>
                        <a14:foregroundMark x1="55000" y1="72587" x2="55000" y2="72587"/>
                        <a14:foregroundMark x1="89615" y1="52510" x2="89615" y2="52510"/>
                        <a14:foregroundMark x1="47308" y1="72008" x2="47308" y2="72008"/>
                        <a14:foregroundMark x1="60769" y1="26834" x2="60769" y2="26834"/>
                        <a14:foregroundMark x1="66538" y1="24517" x2="66538" y2="24517"/>
                        <a14:foregroundMark x1="68462" y1="23552" x2="68462" y2="23552"/>
                        <a14:foregroundMark x1="71154" y1="24903" x2="71154" y2="24903"/>
                        <a14:foregroundMark x1="73462" y1="25869" x2="73462" y2="25869"/>
                        <a14:foregroundMark x1="78077" y1="27606" x2="78077" y2="27606"/>
                        <a14:foregroundMark x1="80000" y1="28378" x2="80000" y2="28378"/>
                        <a14:foregroundMark x1="82692" y1="29344" x2="82692" y2="29344"/>
                        <a14:foregroundMark x1="85769" y1="30695" x2="85769" y2="30695"/>
                        <a14:foregroundMark x1="87692" y1="31274" x2="87692" y2="31274"/>
                        <a14:foregroundMark x1="91538" y1="32819" x2="91538" y2="32819"/>
                        <a14:foregroundMark x1="94231" y1="34170" x2="94231" y2="34170"/>
                        <a14:foregroundMark x1="75769" y1="26641" x2="75769" y2="26641"/>
                        <a14:backgroundMark x1="43077" y1="76062" x2="43077" y2="76062"/>
                        <a14:backgroundMark x1="42692" y1="83398" x2="42692" y2="83398"/>
                        <a14:backgroundMark x1="43077" y1="90154" x2="43077" y2="90154"/>
                        <a14:backgroundMark x1="52692" y1="94595" x2="52692" y2="94595"/>
                        <a14:backgroundMark x1="93462" y1="59073" x2="93462" y2="59073"/>
                        <a14:backgroundMark x1="91154" y1="42664" x2="91154" y2="42664"/>
                        <a14:backgroundMark x1="93846" y1="75097" x2="93846" y2="75097"/>
                        <a14:backgroundMark x1="71538" y1="23552" x2="71538" y2="23552"/>
                        <a14:backgroundMark x1="85385" y1="29344" x2="85385" y2="29344"/>
                        <a14:backgroundMark x1="88077" y1="29730" x2="88077" y2="29730"/>
                      </a14:backgroundRemoval>
                    </a14:imgEffect>
                  </a14:imgLayer>
                </a14:imgProps>
              </a:ext>
            </a:extLst>
          </a:blip>
          <a:srcRect l="37310" t="20305"/>
          <a:stretch/>
        </p:blipFill>
        <p:spPr>
          <a:xfrm>
            <a:off x="4157939" y="1864053"/>
            <a:ext cx="1468796" cy="372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12619" y="3006338"/>
            <a:ext cx="1676400" cy="1915794"/>
            <a:chOff x="1341966" y="846245"/>
            <a:chExt cx="1676400" cy="19157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87784" y="2203201"/>
            <a:ext cx="219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 = 24 ≤ Age ≤ 30</a:t>
            </a:r>
          </a:p>
          <a:p>
            <a:pPr algn="ctr"/>
            <a:r>
              <a:rPr lang="en-US" dirty="0"/>
              <a:t>&amp;</a:t>
            </a:r>
            <a:r>
              <a:rPr lang="en-US" dirty="0" smtClean="0"/>
              <a:t> Female?</a:t>
            </a:r>
            <a:endParaRPr lang="en-US" dirty="0"/>
          </a:p>
          <a:p>
            <a:pPr algn="ctr"/>
            <a:r>
              <a:rPr lang="en-US" dirty="0" smtClean="0">
                <a:latin typeface="cmsy10"/>
                <a:ea typeface="cmsy10"/>
                <a:cs typeface="cmsy10"/>
              </a:rPr>
              <a:t>    </a:t>
            </a:r>
            <a:r>
              <a:rPr lang="en-US" dirty="0">
                <a:latin typeface="cmsy10"/>
                <a:ea typeface="cmsy10"/>
                <a:cs typeface="cmsy10"/>
              </a:rPr>
              <a:t>&amp;</a:t>
            </a:r>
            <a:r>
              <a:rPr lang="tr-TR" dirty="0" smtClean="0">
                <a:latin typeface="cmsy10"/>
                <a:ea typeface="cmsy10"/>
                <a:cs typeface="cmsy10"/>
              </a:rPr>
              <a:t> </a:t>
            </a:r>
            <a:r>
              <a:rPr lang="en-US" dirty="0" smtClean="0"/>
              <a:t>Engaged? </a:t>
            </a:r>
            <a:r>
              <a:rPr lang="en-US" dirty="0" smtClean="0">
                <a:solidFill>
                  <a:srgbClr val="3366FF"/>
                </a:solidFill>
              </a:rPr>
              <a:t>*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56206" y="436427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6248400"/>
            <a:ext cx="4508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*</a:t>
            </a:r>
            <a:r>
              <a:rPr lang="en-US" dirty="0" smtClean="0"/>
              <a:t> real query used by a </a:t>
            </a:r>
            <a:r>
              <a:rPr lang="en-US" dirty="0" err="1" smtClean="0"/>
              <a:t>facebook</a:t>
            </a:r>
            <a:r>
              <a:rPr lang="en-US" dirty="0" smtClean="0"/>
              <a:t> advertiser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 rot="16200000">
            <a:off x="1543285" y="4206398"/>
            <a:ext cx="382781" cy="22202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5562600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querier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6165476" y="4033656"/>
            <a:ext cx="318250" cy="4114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19800" y="6248400"/>
            <a:ext cx="56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2743200" y="3462320"/>
            <a:ext cx="1414739" cy="51367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flipH="1">
            <a:off x="2743199" y="4036581"/>
            <a:ext cx="1414739" cy="513673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Reveals too much!</a:t>
            </a:r>
            <a:endParaRPr lang="en-US" dirty="0"/>
          </a:p>
        </p:txBody>
      </p:sp>
      <p:pic>
        <p:nvPicPr>
          <p:cNvPr id="18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-11759" y="2506295"/>
            <a:ext cx="3700463" cy="25495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19" b="97876" l="38077" r="97308">
                        <a14:foregroundMark x1="51538" y1="88610" x2="51538" y2="88610"/>
                        <a14:foregroundMark x1="47308" y1="74903" x2="47308" y2="74903"/>
                        <a14:foregroundMark x1="53077" y1="92664" x2="53077" y2="92664"/>
                        <a14:foregroundMark x1="86923" y1="89575" x2="86923" y2="89575"/>
                        <a14:foregroundMark x1="90385" y1="67954" x2="90385" y2="67954"/>
                        <a14:foregroundMark x1="89615" y1="58301" x2="89615" y2="58301"/>
                        <a14:foregroundMark x1="89615" y1="55019" x2="89615" y2="55019"/>
                        <a14:foregroundMark x1="58077" y1="27799" x2="58077" y2="27799"/>
                        <a14:foregroundMark x1="47692" y1="32046" x2="47692" y2="32046"/>
                        <a14:foregroundMark x1="45385" y1="33205" x2="45385" y2="33205"/>
                        <a14:foregroundMark x1="43077" y1="33977" x2="43077" y2="33977"/>
                        <a14:foregroundMark x1="78462" y1="83398" x2="78462" y2="83398"/>
                        <a14:foregroundMark x1="68462" y1="86486" x2="68462" y2="86486"/>
                        <a14:foregroundMark x1="56923" y1="83977" x2="56923" y2="83977"/>
                        <a14:foregroundMark x1="55000" y1="72587" x2="55000" y2="72587"/>
                        <a14:foregroundMark x1="89615" y1="52510" x2="89615" y2="52510"/>
                        <a14:foregroundMark x1="47308" y1="72008" x2="47308" y2="72008"/>
                        <a14:foregroundMark x1="60769" y1="26834" x2="60769" y2="26834"/>
                        <a14:foregroundMark x1="66538" y1="24517" x2="66538" y2="24517"/>
                        <a14:foregroundMark x1="68462" y1="23552" x2="68462" y2="23552"/>
                        <a14:foregroundMark x1="71154" y1="24903" x2="71154" y2="24903"/>
                        <a14:foregroundMark x1="73462" y1="25869" x2="73462" y2="25869"/>
                        <a14:foregroundMark x1="78077" y1="27606" x2="78077" y2="27606"/>
                        <a14:foregroundMark x1="80000" y1="28378" x2="80000" y2="28378"/>
                        <a14:foregroundMark x1="82692" y1="29344" x2="82692" y2="29344"/>
                        <a14:foregroundMark x1="85769" y1="30695" x2="85769" y2="30695"/>
                        <a14:foregroundMark x1="87692" y1="31274" x2="87692" y2="31274"/>
                        <a14:foregroundMark x1="91538" y1="32819" x2="91538" y2="32819"/>
                        <a14:foregroundMark x1="94231" y1="34170" x2="94231" y2="34170"/>
                        <a14:foregroundMark x1="75769" y1="26641" x2="75769" y2="26641"/>
                        <a14:backgroundMark x1="43077" y1="76062" x2="43077" y2="76062"/>
                        <a14:backgroundMark x1="42692" y1="83398" x2="42692" y2="83398"/>
                        <a14:backgroundMark x1="43077" y1="90154" x2="43077" y2="90154"/>
                        <a14:backgroundMark x1="52692" y1="94595" x2="52692" y2="94595"/>
                        <a14:backgroundMark x1="93462" y1="59073" x2="93462" y2="59073"/>
                        <a14:backgroundMark x1="91154" y1="42664" x2="91154" y2="42664"/>
                        <a14:backgroundMark x1="93846" y1="75097" x2="93846" y2="75097"/>
                        <a14:backgroundMark x1="71538" y1="23552" x2="71538" y2="23552"/>
                        <a14:backgroundMark x1="85385" y1="29344" x2="85385" y2="29344"/>
                        <a14:backgroundMark x1="88077" y1="29730" x2="88077" y2="29730"/>
                      </a14:backgroundRemoval>
                    </a14:imgEffect>
                  </a14:imgLayer>
                </a14:imgProps>
              </a:ext>
            </a:extLst>
          </a:blip>
          <a:srcRect l="37310" t="20305"/>
          <a:stretch/>
        </p:blipFill>
        <p:spPr>
          <a:xfrm>
            <a:off x="4157939" y="1864053"/>
            <a:ext cx="1468796" cy="372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2929097" y="3462320"/>
            <a:ext cx="1090084" cy="513673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51612" y="2362200"/>
            <a:ext cx="1427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</a:t>
            </a:r>
            <a:r>
              <a:rPr lang="en-US" sz="1600" dirty="0" smtClean="0"/>
              <a:t>ut =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(gender,</a:t>
            </a:r>
          </a:p>
          <a:p>
            <a:r>
              <a:rPr lang="en-US" sz="1600" dirty="0" smtClean="0"/>
              <a:t>   zip-code,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birth-date) </a:t>
            </a:r>
            <a:r>
              <a:rPr lang="en-US" sz="1600" dirty="0" smtClean="0">
                <a:solidFill>
                  <a:srgbClr val="3366FF"/>
                </a:solidFill>
              </a:rPr>
              <a:t>*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2929097" y="4036581"/>
            <a:ext cx="1090084" cy="513673"/>
          </a:xfrm>
          <a:prstGeom prst="rightArrow">
            <a:avLst/>
          </a:prstGeom>
          <a:solidFill>
            <a:srgbClr val="B11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39827" y="4091603"/>
            <a:ext cx="7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" y="6174938"/>
            <a:ext cx="81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*</a:t>
            </a:r>
            <a:r>
              <a:rPr lang="en-US" dirty="0" smtClean="0"/>
              <a:t> - age, zip-code, birth-date can be used to uniquely identify 63% of Americans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(Non)-answer: Access control policies?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Birth day: friends, advertisers, third-party apps</a:t>
            </a:r>
          </a:p>
          <a:p>
            <a:pPr lvl="1"/>
            <a:r>
              <a:rPr lang="en-US" dirty="0" smtClean="0"/>
              <a:t>Birth year: friends (only)</a:t>
            </a:r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Only can express policies at the level of nameable items</a:t>
            </a:r>
          </a:p>
          <a:p>
            <a:pPr lvl="2"/>
            <a:r>
              <a:rPr lang="en-US" dirty="0" smtClean="0"/>
              <a:t>Should I separate </a:t>
            </a:r>
            <a:r>
              <a:rPr lang="en-US" dirty="0" err="1" smtClean="0"/>
              <a:t>bday</a:t>
            </a:r>
            <a:r>
              <a:rPr lang="en-US" dirty="0" smtClean="0"/>
              <a:t> = (</a:t>
            </a:r>
            <a:r>
              <a:rPr lang="en-US" dirty="0" err="1" smtClean="0"/>
              <a:t>month,day</a:t>
            </a:r>
            <a:r>
              <a:rPr lang="en-US" dirty="0" smtClean="0"/>
              <a:t>) and protect each individually?</a:t>
            </a:r>
          </a:p>
          <a:p>
            <a:pPr lvl="1"/>
            <a:r>
              <a:rPr lang="en-US" dirty="0" smtClean="0"/>
              <a:t>Forces (unnecessary) utility tradeoff</a:t>
            </a:r>
          </a:p>
          <a:p>
            <a:pPr lvl="2"/>
            <a:r>
              <a:rPr lang="en-US" dirty="0" smtClean="0"/>
              <a:t>To prevent (zip-</a:t>
            </a:r>
            <a:r>
              <a:rPr lang="en-US" dirty="0" err="1" smtClean="0"/>
              <a:t>code,birthdate,gender</a:t>
            </a:r>
            <a:r>
              <a:rPr lang="en-US" dirty="0" smtClean="0"/>
              <a:t>) query, I have to make at least one of these completely inaccessible</a:t>
            </a:r>
          </a:p>
          <a:p>
            <a:pPr lvl="2"/>
            <a:r>
              <a:rPr lang="en-US" dirty="0" smtClean="0"/>
              <a:t>Or: must pick, in advance, to make </a:t>
            </a:r>
            <a:r>
              <a:rPr lang="en-US" dirty="0" err="1" smtClean="0"/>
              <a:t>byear</a:t>
            </a:r>
            <a:r>
              <a:rPr lang="en-US" dirty="0" smtClean="0"/>
              <a:t> or </a:t>
            </a:r>
            <a:r>
              <a:rPr lang="en-US" dirty="0" err="1" smtClean="0"/>
              <a:t>bday</a:t>
            </a:r>
            <a:r>
              <a:rPr lang="en-US" dirty="0" smtClean="0"/>
              <a:t> inaccessible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Our solution: quantitative, </a:t>
            </a:r>
            <a:r>
              <a:rPr lang="en-US" b="1" dirty="0" smtClean="0"/>
              <a:t>knowledge-based</a:t>
            </a:r>
            <a:r>
              <a:rPr lang="en-US" dirty="0" smtClean="0"/>
              <a:t> 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9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Idea: base policy on information content of the 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5154" y="2935679"/>
            <a:ext cx="1942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 :=</a:t>
            </a:r>
          </a:p>
          <a:p>
            <a:r>
              <a:rPr lang="en-US" dirty="0"/>
              <a:t> </a:t>
            </a:r>
            <a:r>
              <a:rPr lang="en-US" dirty="0" smtClean="0"/>
              <a:t>      (gender,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       zip</a:t>
            </a:r>
            <a:r>
              <a:rPr lang="en-US" dirty="0"/>
              <a:t>-code,</a:t>
            </a:r>
          </a:p>
          <a:p>
            <a:r>
              <a:rPr lang="en-US" dirty="0"/>
              <a:t>   </a:t>
            </a:r>
            <a:r>
              <a:rPr lang="en-US" dirty="0" smtClean="0"/>
              <a:t>        birth</a:t>
            </a:r>
            <a:r>
              <a:rPr lang="en-US" dirty="0"/>
              <a:t>-date)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80549" y="3201182"/>
            <a:ext cx="12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 := 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079" y="2999403"/>
            <a:ext cx="2241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 := 24 ≤ age ≤ 30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&amp; </a:t>
            </a:r>
            <a:r>
              <a:rPr lang="en-US" dirty="0" smtClean="0"/>
              <a:t>female?</a:t>
            </a:r>
            <a:endParaRPr lang="en-US" dirty="0"/>
          </a:p>
          <a:p>
            <a:pPr algn="ctr"/>
            <a:r>
              <a:rPr lang="en-US" dirty="0" smtClean="0">
                <a:latin typeface="cmsy10"/>
                <a:ea typeface="cmsy10"/>
                <a:cs typeface="cmsy10"/>
              </a:rPr>
              <a:t>  </a:t>
            </a:r>
            <a:r>
              <a:rPr lang="en-US" dirty="0">
                <a:latin typeface="cmsy10"/>
                <a:ea typeface="cmsy10"/>
                <a:cs typeface="cmsy10"/>
              </a:rPr>
              <a:t>&amp;</a:t>
            </a:r>
            <a:r>
              <a:rPr lang="tr-TR" dirty="0" smtClean="0">
                <a:latin typeface="cmsy10"/>
                <a:ea typeface="cmsy10"/>
                <a:cs typeface="cmsy10"/>
              </a:rPr>
              <a:t> </a:t>
            </a:r>
            <a:r>
              <a:rPr lang="en-US" dirty="0"/>
              <a:t>e</a:t>
            </a:r>
            <a:r>
              <a:rPr lang="en-US" dirty="0" smtClean="0"/>
              <a:t>ngaged?</a:t>
            </a:r>
            <a:endParaRPr lang="en-US" dirty="0" smtClean="0">
              <a:solidFill>
                <a:srgbClr val="3366FF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1392" y="2361520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525" y="2378633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1386" y="2382099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92" y="4861291"/>
            <a:ext cx="764328" cy="610204"/>
          </a:xfrm>
          <a:prstGeom prst="rect">
            <a:avLst/>
          </a:prstGeom>
        </p:spPr>
      </p:pic>
      <p:pic>
        <p:nvPicPr>
          <p:cNvPr id="13" name="Picture 12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636" y="4620992"/>
            <a:ext cx="1354808" cy="1081615"/>
          </a:xfrm>
          <a:prstGeom prst="rect">
            <a:avLst/>
          </a:prstGeom>
        </p:spPr>
      </p:pic>
      <p:pic>
        <p:nvPicPr>
          <p:cNvPr id="14" name="Picture 13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0" y="4439138"/>
            <a:ext cx="2637768" cy="21058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75652" y="5930900"/>
            <a:ext cx="611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8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pic>
        <p:nvPicPr>
          <p:cNvPr id="12" name="Picture 11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20583"/>
            <a:ext cx="990600" cy="790850"/>
          </a:xfrm>
          <a:prstGeom prst="rect">
            <a:avLst/>
          </a:prstGeom>
        </p:spPr>
      </p:pic>
      <p:pic>
        <p:nvPicPr>
          <p:cNvPr id="16" name="Picture 15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17" y="2893143"/>
            <a:ext cx="541298" cy="432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413" y="1143000"/>
            <a:ext cx="8584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Maintain a representation of each </a:t>
            </a:r>
            <a:r>
              <a:rPr lang="en-US" dirty="0" err="1" smtClean="0"/>
              <a:t>querier’s</a:t>
            </a:r>
            <a:r>
              <a:rPr lang="en-US" dirty="0" smtClean="0"/>
              <a:t> </a:t>
            </a:r>
            <a:r>
              <a:rPr lang="en-US" b="1" dirty="0" smtClean="0"/>
              <a:t>belief</a:t>
            </a:r>
            <a:r>
              <a:rPr lang="en-US" dirty="0" smtClean="0"/>
              <a:t> about secret’s possible values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Each query result </a:t>
            </a:r>
            <a:r>
              <a:rPr lang="en-US" b="1" dirty="0" smtClean="0"/>
              <a:t>revises</a:t>
            </a:r>
            <a:r>
              <a:rPr lang="en-US" dirty="0" smtClean="0"/>
              <a:t> the belief; reject if actual secret becomes too likely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Cannot let rejection defeat our protection.</a:t>
            </a:r>
          </a:p>
        </p:txBody>
      </p:sp>
      <p:pic>
        <p:nvPicPr>
          <p:cNvPr id="18" name="Picture 17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60" y="4572000"/>
            <a:ext cx="1347040" cy="107541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85800" y="6172200"/>
            <a:ext cx="78486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1000" y="6400800"/>
            <a:ext cx="6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9200" y="3002342"/>
            <a:ext cx="862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1967015" y="3383648"/>
            <a:ext cx="457200" cy="889983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2513" y="3550678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Q1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6290488" y="3470248"/>
            <a:ext cx="457200" cy="889983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145986" y="3637278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Q3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3" y="300234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sp>
        <p:nvSpPr>
          <p:cNvPr id="32" name="TextBox 31"/>
          <p:cNvSpPr txBox="1"/>
          <p:nvPr/>
        </p:nvSpPr>
        <p:spPr>
          <a:xfrm>
            <a:off x="8018874" y="3272313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…</a:t>
            </a:r>
            <a:endParaRPr lang="en-US" sz="66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162800" y="4112961"/>
            <a:ext cx="762000" cy="5764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219200" y="3325290"/>
            <a:ext cx="603313" cy="4847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83570"/>
            <a:ext cx="1828800" cy="1460030"/>
          </a:xfrm>
          <a:prstGeom prst="rect">
            <a:avLst/>
          </a:prstGeom>
        </p:spPr>
      </p:pic>
      <p:sp>
        <p:nvSpPr>
          <p:cNvPr id="28" name="Down Arrow 27"/>
          <p:cNvSpPr/>
          <p:nvPr/>
        </p:nvSpPr>
        <p:spPr>
          <a:xfrm>
            <a:off x="4062419" y="3550678"/>
            <a:ext cx="457200" cy="82357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17917" y="3651295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Q2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4" name="Picture 33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16" y="2701650"/>
            <a:ext cx="990600" cy="790850"/>
          </a:xfrm>
          <a:prstGeom prst="rect">
            <a:avLst/>
          </a:prstGeom>
        </p:spPr>
      </p:pic>
      <p:pic>
        <p:nvPicPr>
          <p:cNvPr id="35" name="Picture 3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2" y="2629915"/>
            <a:ext cx="990600" cy="790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1565" y="5638800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Reject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67000" y="3325290"/>
            <a:ext cx="1224916" cy="1150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5443" y="2239985"/>
            <a:ext cx="2213476" cy="1180781"/>
            <a:chOff x="375443" y="2239985"/>
            <a:chExt cx="2213476" cy="1180781"/>
          </a:xfrm>
        </p:grpSpPr>
        <p:sp>
          <p:nvSpPr>
            <p:cNvPr id="6" name="Rectangle 5"/>
            <p:cNvSpPr/>
            <p:nvPr/>
          </p:nvSpPr>
          <p:spPr>
            <a:xfrm>
              <a:off x="1676400" y="2701650"/>
              <a:ext cx="912519" cy="71911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5443" y="2239985"/>
              <a:ext cx="13009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Belief ≜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robability</a:t>
              </a:r>
            </a:p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distribution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654" y="4360230"/>
            <a:ext cx="2660946" cy="1529495"/>
            <a:chOff x="234654" y="4360230"/>
            <a:chExt cx="2660946" cy="1529495"/>
          </a:xfrm>
        </p:grpSpPr>
        <p:sp>
          <p:nvSpPr>
            <p:cNvPr id="37" name="Rectangle 36"/>
            <p:cNvSpPr/>
            <p:nvPr/>
          </p:nvSpPr>
          <p:spPr>
            <a:xfrm>
              <a:off x="1535611" y="4360230"/>
              <a:ext cx="1359989" cy="97376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4654" y="4689396"/>
              <a:ext cx="130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Bayesian reasoning</a:t>
              </a:r>
            </a:p>
            <a:p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t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o revise</a:t>
              </a:r>
            </a:p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</a:rPr>
                <a:t>belief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03036" y="5638800"/>
            <a:ext cx="148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OK (answer)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05902" y="5638800"/>
            <a:ext cx="148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OK (answer)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7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/>
      <p:bldP spid="29" grpId="0" animBg="1"/>
      <p:bldP spid="30" grpId="0"/>
      <p:bldP spid="32" grpId="0"/>
      <p:bldP spid="28" grpId="0" animBg="1"/>
      <p:bldP spid="33" grpId="0"/>
      <p:bldP spid="11" grpId="0"/>
      <p:bldP spid="39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Knowledge-based security policies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Threshold for deciding when an answer reveals too much</a:t>
            </a:r>
          </a:p>
          <a:p>
            <a:pPr lvl="1"/>
            <a:r>
              <a:rPr lang="en-US" dirty="0" smtClean="0"/>
              <a:t>Means to avoid rejection of query revealing information</a:t>
            </a:r>
          </a:p>
          <a:p>
            <a:r>
              <a:rPr lang="en-US" b="1" dirty="0" smtClean="0"/>
              <a:t>Implementing checking and belief revision efficiently</a:t>
            </a:r>
          </a:p>
          <a:p>
            <a:pPr lvl="1"/>
            <a:r>
              <a:rPr lang="en-US" dirty="0" smtClean="0"/>
              <a:t>Foundations due to Clarkson</a:t>
            </a:r>
          </a:p>
          <a:p>
            <a:pPr lvl="1"/>
            <a:r>
              <a:rPr lang="en-US" dirty="0" smtClean="0"/>
              <a:t>We use abstract interpretation, defining a novel </a:t>
            </a:r>
            <a:r>
              <a:rPr lang="en-US" i="1" dirty="0" smtClean="0"/>
              <a:t>probabilistic </a:t>
            </a:r>
            <a:r>
              <a:rPr lang="en-US" i="1" dirty="0" err="1" smtClean="0"/>
              <a:t>polyhedra</a:t>
            </a:r>
            <a:r>
              <a:rPr lang="en-US" dirty="0" smtClean="0"/>
              <a:t> domain</a:t>
            </a:r>
          </a:p>
          <a:p>
            <a:pPr lvl="1"/>
            <a:endParaRPr lang="en-US" dirty="0" smtClean="0"/>
          </a:p>
          <a:p>
            <a:r>
              <a:rPr lang="en-US" sz="1800" dirty="0" smtClean="0"/>
              <a:t>Originally published at </a:t>
            </a:r>
            <a:r>
              <a:rPr lang="en-US" sz="1800" i="1" dirty="0" smtClean="0"/>
              <a:t>Computer Security Foundations Symposium</a:t>
            </a:r>
            <a:r>
              <a:rPr lang="en-US" sz="1800" dirty="0" smtClean="0"/>
              <a:t> 2011</a:t>
            </a:r>
          </a:p>
          <a:p>
            <a:pPr lvl="1"/>
            <a:r>
              <a:rPr lang="en-US" sz="1600" dirty="0" smtClean="0"/>
              <a:t>extended version under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Bob and his birthday</a:t>
            </a:r>
            <a:endParaRPr lang="en-US" dirty="0"/>
          </a:p>
        </p:txBody>
      </p:sp>
      <p:pic>
        <p:nvPicPr>
          <p:cNvPr id="5" name="Picture 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05" y="2912782"/>
            <a:ext cx="916311" cy="731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7225" y="3024681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736" y="2889646"/>
            <a:ext cx="229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364</a:t>
            </a:r>
          </a:p>
          <a:p>
            <a:pPr algn="ctr"/>
            <a:r>
              <a:rPr lang="en-US" dirty="0" smtClean="0"/>
              <a:t>1956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byear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1992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7388" y="1665464"/>
            <a:ext cx="358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Bob (born September 24, 1980)</a:t>
            </a:r>
          </a:p>
          <a:p>
            <a:r>
              <a:rPr lang="en-US" dirty="0" err="1" smtClean="0"/>
              <a:t>bday</a:t>
            </a:r>
            <a:r>
              <a:rPr lang="en-US" dirty="0" smtClean="0"/>
              <a:t> = 267</a:t>
            </a:r>
          </a:p>
          <a:p>
            <a:r>
              <a:rPr lang="en-US" dirty="0" err="1" smtClean="0"/>
              <a:t>byear</a:t>
            </a:r>
            <a:r>
              <a:rPr lang="en-US" dirty="0" smtClean="0"/>
              <a:t> = 1980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7957" y="2087997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B7D72"/>
                </a:solidFill>
              </a:rPr>
              <a:t>Secret</a:t>
            </a:r>
            <a:endParaRPr lang="en-US" dirty="0">
              <a:solidFill>
                <a:srgbClr val="6B7D72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4713284" y="2021401"/>
            <a:ext cx="185915" cy="492204"/>
          </a:xfrm>
          <a:prstGeom prst="rightBrace">
            <a:avLst>
              <a:gd name="adj1" fmla="val 8333"/>
              <a:gd name="adj2" fmla="val 519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52798" y="3592361"/>
            <a:ext cx="5049826" cy="2979698"/>
            <a:chOff x="652798" y="3592361"/>
            <a:chExt cx="5049826" cy="297969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297345" y="396020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97345" y="617000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20413" y="601611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bday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0460" y="3592361"/>
              <a:ext cx="633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byear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199" y="4069377"/>
              <a:ext cx="3429000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98" y="580015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2798" y="397639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35073" y="6295060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23964" y="629506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4200" y="4495800"/>
              <a:ext cx="152400" cy="1524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5334000" y="2895600"/>
            <a:ext cx="152400" cy="10045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15514" y="3212068"/>
            <a:ext cx="310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Assumption: this is accurate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4962" y="3516868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equally likely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9940" y="3091934"/>
            <a:ext cx="8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preB</a:t>
            </a:r>
            <a:r>
              <a:rPr lang="en-US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89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723072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27295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pic>
        <p:nvPicPr>
          <p:cNvPr id="25" name="Picture 2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4693448"/>
            <a:ext cx="609600" cy="4866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53200" y="4596824"/>
            <a:ext cx="291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|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19332" y="4800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43451" y="4724400"/>
            <a:ext cx="105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(out = </a:t>
            </a:r>
            <a:r>
              <a:rPr lang="en-US" dirty="0" smtClean="0"/>
              <a:t>0)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9490" y="3950168"/>
            <a:ext cx="4322946" cy="2503901"/>
            <a:chOff x="469490" y="3950168"/>
            <a:chExt cx="4322946" cy="250390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5942" y="617220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4495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" y="1253751"/>
            <a:ext cx="4322946" cy="2480049"/>
            <a:chOff x="457200" y="1253751"/>
            <a:chExt cx="4322946" cy="2480049"/>
          </a:xfrm>
        </p:grpSpPr>
        <p:grpSp>
          <p:nvGrpSpPr>
            <p:cNvPr id="35" name="Group 34"/>
            <p:cNvGrpSpPr/>
            <p:nvPr/>
          </p:nvGrpSpPr>
          <p:grpSpPr>
            <a:xfrm>
              <a:off x="457200" y="1253751"/>
              <a:ext cx="4322946" cy="2480049"/>
              <a:chOff x="457200" y="1253751"/>
              <a:chExt cx="4322946" cy="248004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970146" y="1253751"/>
                <a:ext cx="0" cy="2209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970146" y="3463551"/>
                <a:ext cx="381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1143000" y="1362923"/>
                <a:ext cx="3429000" cy="191596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" y="3093700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1956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7200" y="1269942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1992</a:t>
                </a:r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07874" y="3456801"/>
                <a:ext cx="2702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96765" y="3456801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2971800" y="1828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>
            <a:stCxn id="31" idx="0"/>
          </p:cNvCxnSpPr>
          <p:nvPr/>
        </p:nvCxnSpPr>
        <p:spPr>
          <a:xfrm flipV="1">
            <a:off x="2506711" y="1143000"/>
            <a:ext cx="7889" cy="503407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2" idx="0"/>
          </p:cNvCxnSpPr>
          <p:nvPr/>
        </p:nvCxnSpPr>
        <p:spPr>
          <a:xfrm flipV="1">
            <a:off x="2966653" y="1143000"/>
            <a:ext cx="5147" cy="50292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3600" y="4724400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dirty="0" err="1" smtClean="0"/>
              <a:t>postB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691818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96041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pic>
        <p:nvPicPr>
          <p:cNvPr id="25" name="Picture 2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4693448"/>
            <a:ext cx="609600" cy="4866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53200" y="4596824"/>
            <a:ext cx="291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|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19332" y="4800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43451" y="4724400"/>
            <a:ext cx="105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(out = </a:t>
            </a:r>
            <a:r>
              <a:rPr lang="en-US" dirty="0" smtClean="0"/>
              <a:t>0)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69490" y="3950168"/>
            <a:ext cx="4322946" cy="2503901"/>
            <a:chOff x="469490" y="3950168"/>
            <a:chExt cx="4322946" cy="250390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5942" y="617220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4495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48" y="5430979"/>
            <a:ext cx="720357" cy="57509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19332" y="5548324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rot="16200000">
            <a:off x="2526661" y="1480685"/>
            <a:ext cx="412254" cy="42463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667000"/>
            <a:ext cx="296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Policy: Is this acceptable?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55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Policy = knowledge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5438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Answer a query if, for </a:t>
            </a:r>
            <a:r>
              <a:rPr lang="en-US" dirty="0" err="1" smtClean="0"/>
              <a:t>querier’s</a:t>
            </a:r>
            <a:r>
              <a:rPr lang="en-US" dirty="0" smtClean="0"/>
              <a:t> revised belief,          </a:t>
            </a:r>
            <a:r>
              <a:rPr lang="en-US" dirty="0" err="1" smtClean="0"/>
              <a:t>Pr</a:t>
            </a:r>
            <a:r>
              <a:rPr lang="en-US" dirty="0" smtClean="0"/>
              <a:t>[my secret] &lt;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Call </a:t>
            </a:r>
            <a:r>
              <a:rPr lang="en-US" i="1" dirty="0" smtClean="0"/>
              <a:t>t</a:t>
            </a:r>
            <a:r>
              <a:rPr lang="en-US" dirty="0" smtClean="0"/>
              <a:t> the </a:t>
            </a:r>
            <a:r>
              <a:rPr lang="en-US" b="1" dirty="0" smtClean="0"/>
              <a:t>knowledge threshold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“my secret” can be a single data item, a tuple, even a predicate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Choice of </a:t>
            </a:r>
            <a:r>
              <a:rPr lang="en-US" i="1" dirty="0" smtClean="0"/>
              <a:t>t</a:t>
            </a:r>
            <a:r>
              <a:rPr lang="en-US" dirty="0" smtClean="0"/>
              <a:t> depends on the risk of revelation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23" y="2514600"/>
            <a:ext cx="2262577" cy="2705100"/>
          </a:xfrm>
          <a:prstGeom prst="rect">
            <a:avLst/>
          </a:prstGeom>
        </p:spPr>
      </p:pic>
      <p:pic>
        <p:nvPicPr>
          <p:cNvPr id="29" name="Picture 28" descr="scientis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6836"/>
            <a:ext cx="1333998" cy="2860896"/>
          </a:xfrm>
          <a:prstGeom prst="rect">
            <a:avLst/>
          </a:prstGeom>
        </p:spPr>
      </p:pic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0" y="2831068"/>
            <a:ext cx="3124199" cy="21524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1884402"/>
            <a:ext cx="10891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prior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5082401"/>
            <a:ext cx="4362868" cy="646331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~</a:t>
            </a:r>
            <a:r>
              <a:rPr lang="en-US" dirty="0" err="1" smtClean="0"/>
              <a:t>params</a:t>
            </a:r>
            <a:r>
              <a:rPr lang="en-US" dirty="0" smtClean="0"/>
              <a:t> | [ model(~</a:t>
            </a:r>
            <a:r>
              <a:rPr lang="en-US" dirty="0" err="1" smtClean="0"/>
              <a:t>params</a:t>
            </a:r>
            <a:r>
              <a:rPr lang="en-US" dirty="0" smtClean="0"/>
              <a:t>) == sample ]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posterior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" y="1931769"/>
            <a:ext cx="270838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belief about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1752600"/>
            <a:ext cx="954370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" y="5144869"/>
            <a:ext cx="4661741" cy="92333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~secret | [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 == sys(secret) ]</a:t>
            </a:r>
          </a:p>
          <a:p>
            <a:pPr algn="ctr"/>
            <a:r>
              <a:rPr lang="en-US" dirty="0" smtClean="0"/>
              <a:t>= B</a:t>
            </a:r>
            <a:r>
              <a:rPr lang="en-US" baseline="-25000" dirty="0" smtClean="0"/>
              <a:t>2</a:t>
            </a:r>
            <a:r>
              <a:rPr lang="en-US" dirty="0" smtClean="0"/>
              <a:t>~secret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1798766"/>
            <a:ext cx="1553067" cy="646331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secret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Alice’s secret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4797" y="4202668"/>
            <a:ext cx="3013603" cy="369332"/>
          </a:xfrm>
          <a:prstGeom prst="rect">
            <a:avLst/>
          </a:prstGeom>
          <a:solidFill>
            <a:srgbClr val="F2F2F2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~sample = model(~</a:t>
            </a:r>
            <a:r>
              <a:rPr lang="en-US" dirty="0" err="1" smtClean="0"/>
              <a:t>params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00050" y="4278868"/>
            <a:ext cx="2966452" cy="369332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~visible = sys(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 smtClean="0"/>
              <a:t>~secret)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2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policy</a:t>
            </a:r>
            <a:endParaRPr lang="en-US" dirty="0"/>
          </a:p>
        </p:txBody>
      </p:sp>
      <p:pic>
        <p:nvPicPr>
          <p:cNvPr id="5" name="Picture 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05" y="2912782"/>
            <a:ext cx="916311" cy="731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7225" y="3024681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736" y="2889646"/>
            <a:ext cx="229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364</a:t>
            </a:r>
          </a:p>
          <a:p>
            <a:pPr algn="ctr"/>
            <a:r>
              <a:rPr lang="en-US" dirty="0" smtClean="0"/>
              <a:t>1956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byear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1992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7388" y="1665464"/>
            <a:ext cx="358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Bob (born September 24, 1980)</a:t>
            </a:r>
          </a:p>
          <a:p>
            <a:r>
              <a:rPr lang="en-US" dirty="0" err="1" smtClean="0"/>
              <a:t>bday</a:t>
            </a:r>
            <a:r>
              <a:rPr lang="en-US" dirty="0" smtClean="0"/>
              <a:t> = 267</a:t>
            </a:r>
          </a:p>
          <a:p>
            <a:r>
              <a:rPr lang="en-US" dirty="0" err="1" smtClean="0"/>
              <a:t>byear</a:t>
            </a:r>
            <a:r>
              <a:rPr lang="en-US" dirty="0" smtClean="0"/>
              <a:t> = 1980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7957" y="2087997"/>
            <a:ext cx="85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B7D72"/>
                </a:solidFill>
              </a:rPr>
              <a:t>Secret</a:t>
            </a:r>
            <a:endParaRPr lang="en-US" dirty="0">
              <a:solidFill>
                <a:srgbClr val="6B7D72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4713284" y="2021401"/>
            <a:ext cx="185915" cy="492204"/>
          </a:xfrm>
          <a:prstGeom prst="rightBrace">
            <a:avLst>
              <a:gd name="adj1" fmla="val 8333"/>
              <a:gd name="adj2" fmla="val 519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33600" y="3900138"/>
            <a:ext cx="2381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Policy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] &lt; 0.2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bday,byear</a:t>
            </a:r>
            <a:r>
              <a:rPr lang="en-US" dirty="0" smtClean="0"/>
              <a:t>] &lt; 0.05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2798" y="3592361"/>
            <a:ext cx="5049826" cy="2979698"/>
            <a:chOff x="652798" y="3592361"/>
            <a:chExt cx="5049826" cy="297969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297345" y="396020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97345" y="617000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20413" y="601611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bday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0460" y="3592361"/>
              <a:ext cx="633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byear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199" y="4069377"/>
              <a:ext cx="3429000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98" y="580015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2798" y="397639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35073" y="6295060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23964" y="629506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24200" y="4495800"/>
              <a:ext cx="152400" cy="15240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33600" y="5029472"/>
            <a:ext cx="300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Currently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] = 1/365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bday,byear</a:t>
            </a:r>
            <a:r>
              <a:rPr lang="en-US" dirty="0" smtClean="0"/>
              <a:t>] = 1/(365*37)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6255" y="3024681"/>
            <a:ext cx="198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 = 267] …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 flipH="1">
            <a:off x="6629405" y="3394013"/>
            <a:ext cx="1440591" cy="859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94962" y="3429000"/>
            <a:ext cx="20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equally likely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09541" y="0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1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policies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" y="17526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6B7D72"/>
                </a:solidFill>
              </a:rPr>
              <a:t>Policy</a:t>
            </a:r>
          </a:p>
          <a:p>
            <a:r>
              <a:rPr lang="en-US" sz="2800" dirty="0" err="1" smtClean="0"/>
              <a:t>Pr</a:t>
            </a:r>
            <a:r>
              <a:rPr lang="en-US" sz="2800" dirty="0" smtClean="0"/>
              <a:t>[</a:t>
            </a:r>
            <a:r>
              <a:rPr lang="en-US" sz="2800" dirty="0" err="1" smtClean="0"/>
              <a:t>bday</a:t>
            </a:r>
            <a:r>
              <a:rPr lang="en-US" sz="2800" dirty="0" smtClean="0"/>
              <a:t>] &lt; 0.2</a:t>
            </a:r>
          </a:p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400" i="1" dirty="0" err="1" smtClean="0"/>
              <a:t>bday</a:t>
            </a:r>
            <a:r>
              <a:rPr lang="en-US" sz="2400" dirty="0" smtClean="0"/>
              <a:t> specifically should never be certainly known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Bob’s policies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077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B7D72"/>
                </a:solidFill>
              </a:rPr>
              <a:t>Policy</a:t>
            </a:r>
          </a:p>
          <a:p>
            <a:r>
              <a:rPr lang="en-US" sz="2800" dirty="0" err="1"/>
              <a:t>Pr</a:t>
            </a:r>
            <a:r>
              <a:rPr lang="en-US" sz="2800" dirty="0"/>
              <a:t>[</a:t>
            </a:r>
            <a:r>
              <a:rPr lang="en-US" sz="2800" dirty="0" err="1"/>
              <a:t>bday,byear</a:t>
            </a:r>
            <a:r>
              <a:rPr lang="en-US" sz="2800" dirty="0"/>
              <a:t>] &lt; 0.05</a:t>
            </a:r>
          </a:p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the pair of </a:t>
            </a:r>
            <a:r>
              <a:rPr lang="en-US" sz="2400" i="1" dirty="0" err="1"/>
              <a:t>bday,byear</a:t>
            </a:r>
            <a:r>
              <a:rPr lang="en-US" sz="2400" dirty="0"/>
              <a:t> should never be certainly known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doesn’t commit to protecting </a:t>
            </a:r>
            <a:r>
              <a:rPr lang="en-US" sz="2400" i="1" dirty="0" err="1"/>
              <a:t>bday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US" sz="2400" i="1" dirty="0" err="1"/>
              <a:t>byear</a:t>
            </a:r>
            <a:r>
              <a:rPr lang="en-US" sz="2400" dirty="0"/>
              <a:t> alone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allows queries that need high precision in one, or low precision in both</a:t>
            </a:r>
          </a:p>
        </p:txBody>
      </p:sp>
    </p:spTree>
    <p:extLst>
      <p:ext uri="{BB962C8B-B14F-4D97-AF65-F5344CB8AC3E}">
        <p14:creationId xmlns:p14="http://schemas.microsoft.com/office/powerpoint/2010/main" val="30640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723072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27295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pic>
        <p:nvPicPr>
          <p:cNvPr id="25" name="Picture 24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4693448"/>
            <a:ext cx="609600" cy="48667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53200" y="4596824"/>
            <a:ext cx="291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|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319332" y="4800600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43451" y="4724400"/>
            <a:ext cx="105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(out = </a:t>
            </a:r>
            <a:r>
              <a:rPr lang="en-US" dirty="0" smtClean="0"/>
              <a:t>0)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9490" y="3950168"/>
            <a:ext cx="4322946" cy="2503901"/>
            <a:chOff x="469490" y="3950168"/>
            <a:chExt cx="4322946" cy="250390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5942" y="617220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4495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" y="1253751"/>
            <a:ext cx="4322946" cy="2480049"/>
            <a:chOff x="457200" y="1253751"/>
            <a:chExt cx="4322946" cy="2480049"/>
          </a:xfrm>
        </p:grpSpPr>
        <p:grpSp>
          <p:nvGrpSpPr>
            <p:cNvPr id="35" name="Group 34"/>
            <p:cNvGrpSpPr/>
            <p:nvPr/>
          </p:nvGrpSpPr>
          <p:grpSpPr>
            <a:xfrm>
              <a:off x="457200" y="1253751"/>
              <a:ext cx="4322946" cy="2480049"/>
              <a:chOff x="457200" y="1253751"/>
              <a:chExt cx="4322946" cy="248004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970146" y="1253751"/>
                <a:ext cx="0" cy="2209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970146" y="3463551"/>
                <a:ext cx="381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1143000" y="1362923"/>
                <a:ext cx="3429000" cy="191596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" y="3093700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1956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7200" y="1269942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1992</a:t>
                </a:r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07874" y="3456801"/>
                <a:ext cx="2702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296765" y="3456801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2971800" y="17526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 flipV="1">
            <a:off x="2506711" y="1143000"/>
            <a:ext cx="7889" cy="503407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966653" y="1143000"/>
            <a:ext cx="5147" cy="50292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1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691818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96041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grpSp>
        <p:nvGrpSpPr>
          <p:cNvPr id="4" name="Group 3"/>
          <p:cNvGrpSpPr/>
          <p:nvPr/>
        </p:nvGrpSpPr>
        <p:grpSpPr>
          <a:xfrm>
            <a:off x="5319332" y="4596824"/>
            <a:ext cx="2474857" cy="584776"/>
            <a:chOff x="5319332" y="4596824"/>
            <a:chExt cx="2474857" cy="584776"/>
          </a:xfrm>
        </p:grpSpPr>
        <p:pic>
          <p:nvPicPr>
            <p:cNvPr id="25" name="Picture 24" descr="brain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01" y="4693448"/>
              <a:ext cx="609600" cy="48667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6553200" y="4596824"/>
              <a:ext cx="2912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|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19332" y="48006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43451" y="4724400"/>
              <a:ext cx="1050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(out = </a:t>
              </a:r>
              <a:r>
                <a:rPr lang="en-US" dirty="0" smtClean="0"/>
                <a:t>0)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9490" y="3950168"/>
            <a:ext cx="4322946" cy="2503901"/>
            <a:chOff x="469490" y="3950168"/>
            <a:chExt cx="4322946" cy="2503901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45942" y="617220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971800" y="4495800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05373" y="2133600"/>
            <a:ext cx="372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Potentially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] = 1/358 &lt; 0.2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bday,byear</a:t>
            </a:r>
            <a:r>
              <a:rPr lang="en-US" dirty="0" smtClean="0"/>
              <a:t>] = 1/(358*37) &lt; 0.05</a:t>
            </a:r>
            <a:endParaRPr lang="en-US" dirty="0"/>
          </a:p>
        </p:txBody>
      </p:sp>
      <p:pic>
        <p:nvPicPr>
          <p:cNvPr id="36" name="Picture 35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648" y="5430979"/>
            <a:ext cx="720357" cy="57509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19332" y="5548324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0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932175" y="1691818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bday-query2</a:t>
            </a:r>
          </a:p>
          <a:p>
            <a:r>
              <a:rPr lang="en-US" dirty="0" smtClean="0"/>
              <a:t>today := </a:t>
            </a:r>
            <a:r>
              <a:rPr lang="en-US" b="1" dirty="0" smtClean="0"/>
              <a:t>261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96041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Next day …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134836" y="1428410"/>
            <a:ext cx="0" cy="2209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34836" y="363821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307690" y="1537582"/>
            <a:ext cx="1359310" cy="1915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21890" y="3268359"/>
            <a:ext cx="52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1956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1890" y="1444601"/>
            <a:ext cx="52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1992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172564" y="3602043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461455" y="3602043"/>
            <a:ext cx="441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364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116310" y="1524000"/>
            <a:ext cx="1608089" cy="19159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438400" y="3655312"/>
            <a:ext cx="441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259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898342" y="3650442"/>
            <a:ext cx="441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267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3124200" y="1974042"/>
            <a:ext cx="152400" cy="152400"/>
          </a:xfrm>
          <a:prstGeom prst="roundRect">
            <a:avLst/>
          </a:prstGeom>
          <a:noFill/>
          <a:ln>
            <a:solidFill>
              <a:srgbClr val="D253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319332" y="4673024"/>
            <a:ext cx="2474857" cy="737176"/>
            <a:chOff x="5319332" y="4673024"/>
            <a:chExt cx="2474857" cy="737176"/>
          </a:xfrm>
        </p:grpSpPr>
        <p:pic>
          <p:nvPicPr>
            <p:cNvPr id="50" name="Picture 49" descr="brain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848" y="4750478"/>
              <a:ext cx="826353" cy="65972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6553200" y="4673024"/>
              <a:ext cx="2912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|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19332" y="48768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743451" y="4800600"/>
              <a:ext cx="1050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(out = </a:t>
              </a:r>
              <a:r>
                <a:rPr lang="en-US" dirty="0" smtClean="0"/>
                <a:t>1)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09600" y="4115370"/>
            <a:ext cx="4217078" cy="2437830"/>
            <a:chOff x="4371994" y="4079525"/>
            <a:chExt cx="4322946" cy="2499031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884940" y="407952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884940" y="628932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71994" y="591947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71994" y="409571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22668" y="6253158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50505" y="4188697"/>
              <a:ext cx="152400" cy="191596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852576" y="6301557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950504" y="4625157"/>
              <a:ext cx="152400" cy="152400"/>
            </a:xfrm>
            <a:prstGeom prst="roundRect">
              <a:avLst/>
            </a:prstGeom>
            <a:noFill/>
            <a:ln>
              <a:solidFill>
                <a:srgbClr val="D2533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254250" y="6243480"/>
            <a:ext cx="127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FF0000"/>
                </a:solidFill>
              </a:rPr>
              <a:t>reject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60488" y="6225861"/>
            <a:ext cx="143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[</a:t>
            </a:r>
            <a:r>
              <a:rPr lang="en-US" dirty="0" err="1" smtClean="0"/>
              <a:t>bday</a:t>
            </a:r>
            <a:r>
              <a:rPr lang="en-US" dirty="0" smtClean="0"/>
              <a:t>] = 1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811511" y="1214330"/>
            <a:ext cx="7889" cy="503407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271453" y="1214330"/>
            <a:ext cx="5147" cy="502920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809541" y="0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1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87500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grpSp>
        <p:nvGrpSpPr>
          <p:cNvPr id="7" name="Group 6"/>
          <p:cNvGrpSpPr/>
          <p:nvPr/>
        </p:nvGrpSpPr>
        <p:grpSpPr>
          <a:xfrm>
            <a:off x="4690620" y="3218970"/>
            <a:ext cx="3843780" cy="2222032"/>
            <a:chOff x="4371994" y="4079525"/>
            <a:chExt cx="4322946" cy="24990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884940" y="407952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884940" y="628932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71994" y="591947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71994" y="409571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22668" y="6253158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50505" y="4188697"/>
              <a:ext cx="152400" cy="1915962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52576" y="6301557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26050" y="2685570"/>
            <a:ext cx="150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≠ 267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26838" y="2685570"/>
            <a:ext cx="151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= 267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1000" y="3066569"/>
            <a:ext cx="4177799" cy="2424424"/>
            <a:chOff x="469490" y="3950168"/>
            <a:chExt cx="4322946" cy="2508655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982436" y="3950168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82436" y="6159968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155290" y="4059340"/>
              <a:ext cx="1359310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9490" y="579011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9490" y="3966359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20164" y="6123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09055" y="6123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63910" y="4059340"/>
              <a:ext cx="1608089" cy="19159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617707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45942" y="6172200"/>
              <a:ext cx="456758" cy="2866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268</a:t>
              </a:r>
              <a:endParaRPr lang="en-US" sz="1200" dirty="0"/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err="1" smtClean="0"/>
              <a:t>Querier’s</a:t>
            </a:r>
            <a:r>
              <a:rPr lang="en-US" dirty="0" smtClean="0"/>
              <a:t> perspective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5872625"/>
            <a:ext cx="171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get answer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231639" y="5885311"/>
            <a:ext cx="153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get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168" y="1587500"/>
            <a:ext cx="318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</a:t>
            </a:r>
            <a:r>
              <a:rPr lang="en-US" dirty="0" err="1" smtClean="0"/>
              <a:t>querier</a:t>
            </a:r>
            <a:r>
              <a:rPr lang="en-US" dirty="0" smtClean="0"/>
              <a:t> knows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5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Rejection problem</a:t>
            </a:r>
            <a:endParaRPr lang="en-US" dirty="0"/>
          </a:p>
        </p:txBody>
      </p:sp>
      <p:pic>
        <p:nvPicPr>
          <p:cNvPr id="27" name="Picture 26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98" y="2286000"/>
            <a:ext cx="826353" cy="65972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182850" y="2208546"/>
            <a:ext cx="2912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|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4610901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29269" y="2362200"/>
            <a:ext cx="80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reject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2" name="Picture 31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01" y="1828800"/>
            <a:ext cx="1750997" cy="13979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3810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Policy: </a:t>
            </a:r>
            <a:r>
              <a:rPr lang="en-US" sz="2400" dirty="0" err="1" smtClean="0">
                <a:solidFill>
                  <a:srgbClr val="3B3B4B"/>
                </a:solidFill>
              </a:rPr>
              <a:t>Pr</a:t>
            </a:r>
            <a:r>
              <a:rPr lang="en-US" sz="2400" dirty="0">
                <a:solidFill>
                  <a:srgbClr val="3B3B4B"/>
                </a:solidFill>
              </a:rPr>
              <a:t>[</a:t>
            </a:r>
            <a:r>
              <a:rPr lang="en-US" sz="2400" dirty="0" err="1">
                <a:solidFill>
                  <a:srgbClr val="3B3B4B"/>
                </a:solidFill>
              </a:rPr>
              <a:t>bday</a:t>
            </a:r>
            <a:r>
              <a:rPr lang="en-US" sz="2400" dirty="0">
                <a:solidFill>
                  <a:srgbClr val="3B3B4B"/>
                </a:solidFill>
              </a:rPr>
              <a:t> </a:t>
            </a:r>
            <a:r>
              <a:rPr lang="en-US" sz="2400" dirty="0" smtClean="0">
                <a:solidFill>
                  <a:srgbClr val="3B3B4B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267</a:t>
            </a:r>
            <a:r>
              <a:rPr lang="en-US" sz="2400" dirty="0" smtClean="0">
                <a:solidFill>
                  <a:srgbClr val="3B3B4B"/>
                </a:solidFill>
              </a:rPr>
              <a:t> | </a:t>
            </a:r>
            <a:r>
              <a:rPr lang="en-US" sz="2400" dirty="0">
                <a:solidFill>
                  <a:srgbClr val="3B3B4B"/>
                </a:solidFill>
              </a:rPr>
              <a:t>out = o] &lt; </a:t>
            </a:r>
            <a:r>
              <a:rPr lang="en-US" sz="2400" i="1" dirty="0" smtClean="0">
                <a:solidFill>
                  <a:srgbClr val="3B3B4B"/>
                </a:solidFill>
              </a:rPr>
              <a:t>t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Rejection, intended to protect secret, reveals secret!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7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Rejection revised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924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Policy: </a:t>
            </a:r>
            <a:r>
              <a:rPr lang="en-US" sz="2400" dirty="0" err="1" smtClean="0">
                <a:solidFill>
                  <a:srgbClr val="3B3B4B"/>
                </a:solidFill>
              </a:rPr>
              <a:t>Pr</a:t>
            </a:r>
            <a:r>
              <a:rPr lang="en-US" sz="2400" dirty="0">
                <a:solidFill>
                  <a:srgbClr val="3B3B4B"/>
                </a:solidFill>
              </a:rPr>
              <a:t>[</a:t>
            </a:r>
            <a:r>
              <a:rPr lang="en-US" sz="2400" dirty="0" err="1">
                <a:solidFill>
                  <a:srgbClr val="3B3B4B"/>
                </a:solidFill>
              </a:rPr>
              <a:t>bday</a:t>
            </a:r>
            <a:r>
              <a:rPr lang="en-US" sz="2400" dirty="0">
                <a:solidFill>
                  <a:srgbClr val="3B3B4B"/>
                </a:solidFill>
              </a:rPr>
              <a:t> </a:t>
            </a:r>
            <a:r>
              <a:rPr lang="en-US" sz="2400" dirty="0" smtClean="0">
                <a:solidFill>
                  <a:srgbClr val="3B3B4B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267</a:t>
            </a:r>
            <a:r>
              <a:rPr lang="en-US" sz="2400" dirty="0" smtClean="0">
                <a:solidFill>
                  <a:srgbClr val="3B3B4B"/>
                </a:solidFill>
              </a:rPr>
              <a:t> | </a:t>
            </a:r>
            <a:r>
              <a:rPr lang="en-US" sz="2400" dirty="0">
                <a:solidFill>
                  <a:srgbClr val="3B3B4B"/>
                </a:solidFill>
              </a:rPr>
              <a:t>out = o] &lt;</a:t>
            </a:r>
            <a:r>
              <a:rPr lang="en-US" sz="2400" i="1" dirty="0">
                <a:solidFill>
                  <a:srgbClr val="3B3B4B"/>
                </a:solidFill>
              </a:rPr>
              <a:t> </a:t>
            </a:r>
            <a:r>
              <a:rPr lang="en-US" sz="2400" i="1" dirty="0" smtClean="0">
                <a:solidFill>
                  <a:srgbClr val="3B3B4B"/>
                </a:solidFill>
              </a:rPr>
              <a:t>t</a:t>
            </a:r>
          </a:p>
          <a:p>
            <a:pPr marL="285750" lvl="2" indent="-285750">
              <a:buFont typeface="Arial"/>
              <a:buChar char="•"/>
            </a:pPr>
            <a:endParaRPr lang="en-US" sz="1400" b="1" dirty="0" smtClean="0">
              <a:solidFill>
                <a:srgbClr val="3B3B4B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3B3B4B"/>
                </a:solidFill>
              </a:rPr>
              <a:t>Solution?</a:t>
            </a:r>
            <a:endParaRPr lang="en-US" sz="2400" b="1" dirty="0">
              <a:solidFill>
                <a:srgbClr val="3B3B4B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Decide policy independently of secret</a:t>
            </a:r>
          </a:p>
          <a:p>
            <a:pPr marL="742950" lvl="1" indent="-285750">
              <a:buFont typeface="Arial"/>
              <a:buChar char="•"/>
            </a:pPr>
            <a:endParaRPr lang="en-US" sz="1200" dirty="0">
              <a:solidFill>
                <a:srgbClr val="3B3B4B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solidFill>
                  <a:srgbClr val="3B3B4B"/>
                </a:solidFill>
              </a:rPr>
              <a:t>Revised procedure</a:t>
            </a:r>
          </a:p>
          <a:p>
            <a:pPr marL="742950" lvl="1" indent="-285750">
              <a:buFont typeface="Arial"/>
              <a:buChar char="•"/>
            </a:pPr>
            <a:endParaRPr lang="en-US" sz="2400" dirty="0" smtClean="0">
              <a:solidFill>
                <a:srgbClr val="3B3B4B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or every possible output </a:t>
            </a:r>
            <a:r>
              <a:rPr lang="en-US" sz="2400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o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1657350" lvl="3" indent="-285750">
              <a:buFont typeface="Arial"/>
              <a:buChar char="•"/>
            </a:pP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for every possible </a:t>
            </a:r>
            <a:r>
              <a:rPr lang="en-US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bday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,</a:t>
            </a:r>
          </a:p>
          <a:p>
            <a:pPr marL="2114550" lvl="4" indent="-285750">
              <a:buFont typeface="Arial"/>
              <a:buChar char="•"/>
            </a:pPr>
            <a:r>
              <a:rPr lang="en-US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Pr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[</a:t>
            </a:r>
            <a:r>
              <a:rPr lang="en-US" sz="24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bday</a:t>
            </a:r>
            <a:r>
              <a:rPr lang="en-US" sz="24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= b | out = o] &lt;</a:t>
            </a:r>
            <a:r>
              <a:rPr lang="en-US" sz="2400" b="1" i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t</a:t>
            </a:r>
          </a:p>
          <a:p>
            <a:pPr marL="2114550" lvl="4" indent="-285750">
              <a:buFont typeface="Arial"/>
              <a:buChar char="•"/>
            </a:pPr>
            <a:endParaRPr lang="en-US" sz="2400" dirty="0" smtClean="0">
              <a:solidFill>
                <a:srgbClr val="3B3B4B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dirty="0" smtClean="0">
                <a:solidFill>
                  <a:srgbClr val="3B3B4B"/>
                </a:solidFill>
              </a:rPr>
              <a:t>So the real </a:t>
            </a:r>
            <a:r>
              <a:rPr lang="en-US" sz="2000" i="1" dirty="0" err="1" smtClean="0">
                <a:solidFill>
                  <a:srgbClr val="3B3B4B"/>
                </a:solidFill>
              </a:rPr>
              <a:t>bday</a:t>
            </a:r>
            <a:r>
              <a:rPr lang="en-US" sz="2000" dirty="0" smtClean="0">
                <a:solidFill>
                  <a:srgbClr val="3B3B4B"/>
                </a:solidFill>
              </a:rPr>
              <a:t> in particular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76400" y="2559854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</a:t>
            </a:r>
            <a:r>
              <a:rPr lang="en-US" b="1" dirty="0" smtClean="0"/>
              <a:t>260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4077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sp>
        <p:nvSpPr>
          <p:cNvPr id="35" name="Rectangle 34"/>
          <p:cNvSpPr/>
          <p:nvPr/>
        </p:nvSpPr>
        <p:spPr>
          <a:xfrm>
            <a:off x="3771134" y="4191000"/>
            <a:ext cx="1486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accept</a:t>
            </a:r>
            <a:endParaRPr lang="en-US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48000"/>
            <a:ext cx="533403" cy="42584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172200" y="3657600"/>
            <a:ext cx="38100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5186" y="52394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initial belief</a:t>
            </a:r>
          </a:p>
        </p:txBody>
      </p:sp>
    </p:spTree>
    <p:extLst>
      <p:ext uri="{BB962C8B-B14F-4D97-AF65-F5344CB8AC3E}">
        <p14:creationId xmlns:p14="http://schemas.microsoft.com/office/powerpoint/2010/main" val="17286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rved Left Arrow 38"/>
          <p:cNvSpPr/>
          <p:nvPr/>
        </p:nvSpPr>
        <p:spPr>
          <a:xfrm>
            <a:off x="3163679" y="54055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sp>
        <p:nvSpPr>
          <p:cNvPr id="38" name="Curved Left Arrow 37"/>
          <p:cNvSpPr/>
          <p:nvPr/>
        </p:nvSpPr>
        <p:spPr>
          <a:xfrm>
            <a:off x="3124200" y="35513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57200" y="2870783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189079" y="1493966"/>
            <a:ext cx="908864" cy="14778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3163679" y="2027366"/>
            <a:ext cx="908864" cy="3114765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90012" y="1931769"/>
            <a:ext cx="214755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belief about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983" y="5144869"/>
            <a:ext cx="4372181" cy="738664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 | [ sys(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 == special-offer(secret)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Bob’s revised belief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3679" y="4278868"/>
            <a:ext cx="3053624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~visible = special-offer(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675293"/>
            <a:ext cx="33735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special-offer</a:t>
            </a:r>
            <a:r>
              <a:rPr lang="en-US" sz="1400" dirty="0" smtClean="0"/>
              <a:t>(age, gender, engaged?) =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return (24 &lt;= age &lt;= 30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gender == ‘female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engaged?)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10199" y="3971091"/>
            <a:ext cx="2428402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~visible = fun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3" y="4953000"/>
            <a:ext cx="3713677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 | [ sys(B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~secret) == fun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(secret) ]</a:t>
            </a:r>
          </a:p>
          <a:p>
            <a:pPr algn="ctr"/>
            <a:r>
              <a:rPr lang="en-US" sz="1400" dirty="0" smtClean="0"/>
              <a:t>= B</a:t>
            </a:r>
            <a:r>
              <a:rPr lang="en-US" sz="1400" baseline="-25000" dirty="0"/>
              <a:t>3</a:t>
            </a:r>
            <a:r>
              <a:rPr lang="en-US" sz="1400" dirty="0" smtClean="0"/>
              <a:t>~secret</a:t>
            </a:r>
          </a:p>
        </p:txBody>
      </p:sp>
    </p:spTree>
    <p:extLst>
      <p:ext uri="{BB962C8B-B14F-4D97-AF65-F5344CB8AC3E}">
        <p14:creationId xmlns:p14="http://schemas.microsoft.com/office/powerpoint/2010/main" val="78980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0191 -0.0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37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00295 -0.1337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L 0.00382 -0.29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834 -0.33333 " pathEditMode="relative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5" grpId="0" animBg="1"/>
      <p:bldP spid="27" grpId="0" animBg="1"/>
      <p:bldP spid="24" grpId="0" animBg="1"/>
      <p:bldP spid="26" grpId="0" animBg="1"/>
      <p:bldP spid="30" grpId="0" animBg="1"/>
      <p:bldP spid="31" grpId="0" animBg="1"/>
      <p:bldP spid="36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76400" y="2559854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bday-query2</a:t>
            </a:r>
          </a:p>
          <a:p>
            <a:r>
              <a:rPr lang="en-US" dirty="0" smtClean="0"/>
              <a:t>today := </a:t>
            </a:r>
            <a:r>
              <a:rPr lang="en-US" b="1" dirty="0" smtClean="0"/>
              <a:t>261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4077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sp>
        <p:nvSpPr>
          <p:cNvPr id="35" name="Rectangle 34"/>
          <p:cNvSpPr/>
          <p:nvPr/>
        </p:nvSpPr>
        <p:spPr>
          <a:xfrm>
            <a:off x="3771134" y="4191000"/>
            <a:ext cx="1486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reject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4876800"/>
            <a:ext cx="386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(regardless of what </a:t>
            </a:r>
            <a:r>
              <a:rPr lang="en-US" dirty="0" err="1" smtClean="0"/>
              <a:t>bday</a:t>
            </a:r>
            <a:r>
              <a:rPr lang="en-US" dirty="0" smtClean="0"/>
              <a:t> actually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46" y="2971800"/>
            <a:ext cx="720357" cy="57509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6648126" y="2167354"/>
            <a:ext cx="488842" cy="693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72200" y="1828800"/>
            <a:ext cx="192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(after bday-query1)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7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676400" y="2559854"/>
            <a:ext cx="4136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bday-query3</a:t>
            </a:r>
          </a:p>
          <a:p>
            <a:r>
              <a:rPr lang="en-US" dirty="0" smtClean="0"/>
              <a:t>today := </a:t>
            </a:r>
            <a:r>
              <a:rPr lang="en-US" b="1" dirty="0" smtClean="0"/>
              <a:t>266</a:t>
            </a:r>
            <a:r>
              <a:rPr lang="en-US" dirty="0" smtClean="0"/>
              <a:t>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pic>
        <p:nvPicPr>
          <p:cNvPr id="16" name="Picture 15" descr="cakes_com_logo.gif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64077"/>
            <a:ext cx="1143000" cy="850900"/>
          </a:xfrm>
          <a:prstGeom prst="rect">
            <a:avLst/>
          </a:prstGeom>
          <a:solidFill>
            <a:srgbClr val="763298"/>
          </a:solidFill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46" y="2971800"/>
            <a:ext cx="720357" cy="57509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6648126" y="2167354"/>
            <a:ext cx="488842" cy="693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72200" y="1828800"/>
            <a:ext cx="192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(after bday-query1)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1134" y="4191000"/>
            <a:ext cx="14866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accept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1" y="5216017"/>
            <a:ext cx="80771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is acceptable since it is five days after the last accept, keeping the probability within t = 0.2; i.e., </a:t>
            </a:r>
            <a:r>
              <a:rPr lang="en-US" sz="1600" dirty="0" err="1"/>
              <a:t>Pr</a:t>
            </a:r>
            <a:r>
              <a:rPr lang="en-US" sz="1600" dirty="0"/>
              <a:t>[266 ≤ </a:t>
            </a:r>
            <a:r>
              <a:rPr lang="en-US" sz="1600" dirty="0" err="1"/>
              <a:t>bday</a:t>
            </a:r>
            <a:r>
              <a:rPr lang="en-US" sz="1600" dirty="0"/>
              <a:t> ≤ 270] = 1/5 if out =1, </a:t>
            </a:r>
            <a:r>
              <a:rPr lang="en-US" sz="1600" dirty="0" err="1"/>
              <a:t>Pr</a:t>
            </a:r>
            <a:r>
              <a:rPr lang="en-US" sz="1600" dirty="0"/>
              <a:t>[</a:t>
            </a:r>
            <a:r>
              <a:rPr lang="en-US" sz="1600" dirty="0" err="1"/>
              <a:t>bday</a:t>
            </a:r>
            <a:r>
              <a:rPr lang="en-US" sz="1600" dirty="0"/>
              <a:t>] = 1/353 otherwise</a:t>
            </a:r>
          </a:p>
        </p:txBody>
      </p:sp>
    </p:spTree>
    <p:extLst>
      <p:ext uri="{BB962C8B-B14F-4D97-AF65-F5344CB8AC3E}">
        <p14:creationId xmlns:p14="http://schemas.microsoft.com/office/powerpoint/2010/main" val="320069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dirty="0"/>
              <a:t>We can </a:t>
            </a:r>
            <a:r>
              <a:rPr lang="en-US" dirty="0" smtClean="0"/>
              <a:t>use (general purpose) probabilistic languages to model </a:t>
            </a:r>
            <a:r>
              <a:rPr lang="en-US" dirty="0"/>
              <a:t>attacker knowledge and how it changes due to query </a:t>
            </a:r>
            <a:r>
              <a:rPr lang="en-US" dirty="0" smtClean="0"/>
              <a:t>results.</a:t>
            </a:r>
          </a:p>
          <a:p>
            <a:pPr marL="457200" lvl="2"/>
            <a:r>
              <a:rPr lang="en-US" dirty="0" err="1"/>
              <a:t>prob</a:t>
            </a:r>
            <a:r>
              <a:rPr lang="en-US" dirty="0"/>
              <a:t>-</a:t>
            </a:r>
            <a:r>
              <a:rPr lang="en-US" dirty="0" smtClean="0"/>
              <a:t>scheme (MIT), IBAL (Harvard), Church (MIT), etc.</a:t>
            </a:r>
          </a:p>
          <a:p>
            <a:pPr marL="457200" lvl="2"/>
            <a:endParaRPr lang="en-US" dirty="0"/>
          </a:p>
          <a:p>
            <a:pPr marL="182880" lvl="1"/>
            <a:r>
              <a:rPr lang="en-US" dirty="0" smtClean="0"/>
              <a:t>Exact (e.g., </a:t>
            </a:r>
            <a:r>
              <a:rPr lang="en-US" b="1" dirty="0" smtClean="0"/>
              <a:t>sampling</a:t>
            </a:r>
            <a:r>
              <a:rPr lang="en-US" dirty="0" smtClean="0"/>
              <a:t>-based) interpretation is </a:t>
            </a:r>
            <a:r>
              <a:rPr lang="en-US" b="1" dirty="0" smtClean="0"/>
              <a:t>too slow</a:t>
            </a:r>
          </a:p>
          <a:p>
            <a:pPr marL="457200" lvl="2"/>
            <a:r>
              <a:rPr lang="en-US" dirty="0" smtClean="0"/>
              <a:t>Time taken is proportional to the size of the state space</a:t>
            </a:r>
          </a:p>
          <a:p>
            <a:pPr marL="182880" lvl="1"/>
            <a:r>
              <a:rPr lang="en-US" dirty="0" smtClean="0"/>
              <a:t>Other approaches are </a:t>
            </a:r>
            <a:r>
              <a:rPr lang="en-US" b="1" dirty="0" smtClean="0"/>
              <a:t>approximate</a:t>
            </a:r>
            <a:r>
              <a:rPr lang="en-US" dirty="0" smtClean="0"/>
              <a:t> in an unspecified manner</a:t>
            </a:r>
          </a:p>
          <a:p>
            <a:pPr marL="457200" lvl="2"/>
            <a:r>
              <a:rPr lang="en-US" dirty="0" smtClean="0"/>
              <a:t>Would like to </a:t>
            </a:r>
            <a:r>
              <a:rPr lang="en-US" b="1" dirty="0" smtClean="0"/>
              <a:t>ensure soundness </a:t>
            </a:r>
            <a:r>
              <a:rPr lang="en-US" dirty="0" smtClean="0"/>
              <a:t>of policy decisions</a:t>
            </a:r>
          </a:p>
          <a:p>
            <a:pPr marL="182880" lvl="1"/>
            <a:endParaRPr lang="en-US" dirty="0"/>
          </a:p>
          <a:p>
            <a:pPr marL="182880" lvl="1"/>
            <a:r>
              <a:rPr lang="en-US" dirty="0" smtClean="0"/>
              <a:t>Can address the both problems using </a:t>
            </a:r>
            <a:r>
              <a:rPr lang="en-US" b="1" dirty="0" smtClean="0"/>
              <a:t>abstract interpretation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by abstract interpretation</a:t>
            </a:r>
            <a:endParaRPr lang="en-US" dirty="0"/>
          </a:p>
        </p:txBody>
      </p:sp>
      <p:pic>
        <p:nvPicPr>
          <p:cNvPr id="6" name="Picture 5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90" y="5147733"/>
            <a:ext cx="1399031" cy="1116922"/>
          </a:xfrm>
          <a:prstGeom prst="rect">
            <a:avLst/>
          </a:prstGeom>
        </p:spPr>
      </p:pic>
      <p:pic>
        <p:nvPicPr>
          <p:cNvPr id="7" name="Picture 6" descr="brain_appr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89" y="5181600"/>
            <a:ext cx="1399031" cy="11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5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slides on abstract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programming language</a:t>
            </a:r>
          </a:p>
          <a:p>
            <a:pPr lvl="1"/>
            <a:r>
              <a:rPr lang="en-US" dirty="0" smtClean="0"/>
              <a:t>e ::= x | n | e * e</a:t>
            </a:r>
          </a:p>
          <a:p>
            <a:r>
              <a:rPr lang="en-US" dirty="0" smtClean="0"/>
              <a:t>The concrete interpretation is its actual semantics</a:t>
            </a:r>
          </a:p>
          <a:p>
            <a:pPr lvl="1"/>
            <a:r>
              <a:rPr lang="en-US" b="1" dirty="0" smtClean="0"/>
              <a:t>Concrete domain </a:t>
            </a:r>
            <a:r>
              <a:rPr lang="en-US" dirty="0" smtClean="0"/>
              <a:t>is natural numbers</a:t>
            </a:r>
          </a:p>
          <a:p>
            <a:pPr lvl="1"/>
            <a:r>
              <a:rPr lang="en-US" b="1" dirty="0" smtClean="0"/>
              <a:t>Concrete interpretation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r>
              <a:rPr lang="en-US" dirty="0" smtClean="0"/>
              <a:t>(e) is multiplication</a:t>
            </a:r>
          </a:p>
          <a:p>
            <a:pPr lvl="2"/>
            <a:r>
              <a:rPr lang="en-US" dirty="0" smtClean="0"/>
              <a:t>1 * (2 * 3) = 6, etc.</a:t>
            </a:r>
          </a:p>
          <a:p>
            <a:r>
              <a:rPr lang="en-US" dirty="0" smtClean="0"/>
              <a:t>An abstract interpretation approximates the semantics</a:t>
            </a:r>
          </a:p>
          <a:p>
            <a:pPr lvl="1"/>
            <a:r>
              <a:rPr lang="en-US" b="1" dirty="0" smtClean="0"/>
              <a:t>Abstract domain</a:t>
            </a:r>
            <a:r>
              <a:rPr lang="en-US" dirty="0" smtClean="0"/>
              <a:t> is </a:t>
            </a:r>
            <a:r>
              <a:rPr lang="en-US" i="1" dirty="0" smtClean="0"/>
              <a:t>intervals</a:t>
            </a:r>
            <a:r>
              <a:rPr lang="en-US" dirty="0" smtClean="0"/>
              <a:t> of natural numbers [n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]</a:t>
            </a:r>
          </a:p>
          <a:p>
            <a:pPr lvl="1"/>
            <a:r>
              <a:rPr lang="en-US" b="1" dirty="0" smtClean="0"/>
              <a:t>Abstract interpretation </a:t>
            </a:r>
            <a:r>
              <a:rPr lang="en-US" dirty="0" err="1" smtClean="0"/>
              <a:t>Aeval</a:t>
            </a:r>
            <a:r>
              <a:rPr lang="en-US" dirty="0" smtClean="0"/>
              <a:t>(e): [n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] * [n</a:t>
            </a:r>
            <a:r>
              <a:rPr lang="en-US" baseline="-25000" dirty="0" smtClean="0"/>
              <a:t>3</a:t>
            </a:r>
            <a:r>
              <a:rPr lang="en-US" dirty="0" smtClean="0"/>
              <a:t>,n</a:t>
            </a:r>
            <a:r>
              <a:rPr lang="en-US" baseline="-25000" dirty="0" smtClean="0"/>
              <a:t>4</a:t>
            </a:r>
            <a:r>
              <a:rPr lang="en-US" dirty="0" smtClean="0"/>
              <a:t>] = [n</a:t>
            </a:r>
            <a:r>
              <a:rPr lang="en-US" baseline="-25000" dirty="0" smtClean="0"/>
              <a:t>1</a:t>
            </a:r>
            <a:r>
              <a:rPr lang="en-US" dirty="0" smtClean="0"/>
              <a:t>*n</a:t>
            </a:r>
            <a:r>
              <a:rPr lang="en-US" baseline="-25000" dirty="0" smtClean="0"/>
              <a:t>3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*n</a:t>
            </a:r>
            <a:r>
              <a:rPr lang="en-US" baseline="-25000" dirty="0" smtClean="0"/>
              <a:t>4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   [1,4] * ([2,2] * [3,6]) </a:t>
            </a:r>
          </a:p>
          <a:p>
            <a:pPr lvl="2"/>
            <a:r>
              <a:rPr lang="en-US" dirty="0" smtClean="0"/>
              <a:t>= [1,4] * [6,12] </a:t>
            </a:r>
          </a:p>
          <a:p>
            <a:pPr lvl="2"/>
            <a:r>
              <a:rPr lang="en-US" dirty="0" smtClean="0"/>
              <a:t>= [6,48]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Relating abstract and concrete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Concretization function</a:t>
            </a:r>
            <a:r>
              <a:rPr lang="en-US" dirty="0" smtClean="0"/>
              <a:t> </a:t>
            </a:r>
            <a:r>
              <a:rPr lang="en-US" dirty="0" err="1" smtClean="0"/>
              <a:t>γ</a:t>
            </a:r>
            <a:r>
              <a:rPr lang="en-US" dirty="0" smtClean="0"/>
              <a:t> relates the abstract domain A to the concrete one C</a:t>
            </a:r>
          </a:p>
          <a:p>
            <a:pPr lvl="1"/>
            <a:r>
              <a:rPr lang="en-US" dirty="0" err="1" smtClean="0"/>
              <a:t>γ</a:t>
            </a:r>
            <a:r>
              <a:rPr lang="en-US" dirty="0" smtClean="0"/>
              <a:t> : A ⟶ C</a:t>
            </a:r>
          </a:p>
          <a:p>
            <a:pPr lvl="1"/>
            <a:r>
              <a:rPr lang="en-US" dirty="0" err="1" smtClean="0"/>
              <a:t>γ</a:t>
            </a:r>
            <a:r>
              <a:rPr lang="en-US" dirty="0" smtClean="0"/>
              <a:t> ([n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]) = { n | n</a:t>
            </a:r>
            <a:r>
              <a:rPr lang="en-US" baseline="-25000" dirty="0" smtClean="0"/>
              <a:t>1</a:t>
            </a:r>
            <a:r>
              <a:rPr lang="en-US" dirty="0" smtClean="0"/>
              <a:t> ≤ n ≤ n</a:t>
            </a:r>
            <a:r>
              <a:rPr lang="en-US" baseline="-25000" dirty="0" smtClean="0"/>
              <a:t>2</a:t>
            </a:r>
            <a:r>
              <a:rPr lang="en-US" dirty="0" smtClean="0"/>
              <a:t> } – here, C is the </a:t>
            </a:r>
            <a:r>
              <a:rPr lang="en-US" dirty="0" err="1" smtClean="0"/>
              <a:t>powerset</a:t>
            </a:r>
            <a:r>
              <a:rPr lang="en-US" dirty="0" smtClean="0"/>
              <a:t> of naturals</a:t>
            </a:r>
          </a:p>
          <a:p>
            <a:r>
              <a:rPr lang="en-US" b="1" dirty="0" smtClean="0"/>
              <a:t>Abstraction function</a:t>
            </a:r>
            <a:r>
              <a:rPr lang="en-US" dirty="0" smtClean="0"/>
              <a:t> α relates the concrete domain C to the abstract one A</a:t>
            </a:r>
          </a:p>
          <a:p>
            <a:pPr lvl="1"/>
            <a:r>
              <a:rPr lang="en-US" dirty="0"/>
              <a:t>α</a:t>
            </a:r>
            <a:r>
              <a:rPr lang="en-US" dirty="0" smtClean="0"/>
              <a:t> : C ⟶ A</a:t>
            </a:r>
          </a:p>
          <a:p>
            <a:pPr lvl="1"/>
            <a:r>
              <a:rPr lang="en-US" dirty="0"/>
              <a:t>α</a:t>
            </a:r>
            <a:r>
              <a:rPr lang="en-US" dirty="0" smtClean="0"/>
              <a:t>(S) = [n</a:t>
            </a:r>
            <a:r>
              <a:rPr lang="en-US" baseline="-25000" dirty="0" smtClean="0"/>
              <a:t>1</a:t>
            </a:r>
            <a:r>
              <a:rPr lang="en-US" dirty="0" smtClean="0"/>
              <a:t>,n</a:t>
            </a:r>
            <a:r>
              <a:rPr lang="en-US" baseline="-25000" dirty="0" smtClean="0"/>
              <a:t>2</a:t>
            </a:r>
            <a:r>
              <a:rPr lang="en-US" dirty="0" smtClean="0"/>
              <a:t>] where n ∈ S implies n</a:t>
            </a:r>
            <a:r>
              <a:rPr lang="en-US" baseline="-25000" dirty="0" smtClean="0"/>
              <a:t>1</a:t>
            </a:r>
            <a:r>
              <a:rPr lang="en-US" dirty="0" smtClean="0"/>
              <a:t> ≤ n and n ≤ n</a:t>
            </a:r>
            <a:r>
              <a:rPr lang="en-US" baseline="-25000" dirty="0" smtClean="0"/>
              <a:t>2</a:t>
            </a:r>
          </a:p>
          <a:p>
            <a:r>
              <a:rPr lang="en-US" b="1" dirty="0" smtClean="0"/>
              <a:t>Galois insertion:</a:t>
            </a:r>
            <a:r>
              <a:rPr lang="en-US" i="1" dirty="0" smtClean="0"/>
              <a:t> </a:t>
            </a:r>
            <a:r>
              <a:rPr lang="en-US" dirty="0" smtClean="0"/>
              <a:t>S </a:t>
            </a:r>
            <a:r>
              <a:rPr lang="en-US" dirty="0"/>
              <a:t>⊆ </a:t>
            </a:r>
            <a:r>
              <a:rPr lang="en-US" dirty="0" err="1"/>
              <a:t>γ</a:t>
            </a:r>
            <a:r>
              <a:rPr lang="en-US" dirty="0"/>
              <a:t>(α(S)</a:t>
            </a:r>
            <a:r>
              <a:rPr lang="en-US" dirty="0" smtClean="0"/>
              <a:t>)  and   α</a:t>
            </a:r>
            <a:r>
              <a:rPr lang="en-US" dirty="0"/>
              <a:t>(</a:t>
            </a:r>
            <a:r>
              <a:rPr lang="en-US" dirty="0" err="1"/>
              <a:t>γ</a:t>
            </a:r>
            <a:r>
              <a:rPr lang="en-US" dirty="0"/>
              <a:t>(A)) = </a:t>
            </a:r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Aeval</a:t>
            </a:r>
            <a:r>
              <a:rPr lang="en-US" dirty="0" smtClean="0"/>
              <a:t>(e) (where x appears in e) is </a:t>
            </a:r>
            <a:r>
              <a:rPr lang="en-US" b="1" dirty="0" smtClean="0"/>
              <a:t>sound</a:t>
            </a:r>
            <a:r>
              <a:rPr lang="en-US" dirty="0" smtClean="0"/>
              <a:t> </a:t>
            </a:r>
            <a:r>
              <a:rPr lang="en-US" i="1" dirty="0" err="1" smtClean="0"/>
              <a:t>iff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Aeval</a:t>
            </a:r>
            <a:r>
              <a:rPr lang="en-US" dirty="0" smtClean="0"/>
              <a:t>(e)</a:t>
            </a:r>
            <a:r>
              <a:rPr lang="en-US" sz="1600" i="1" dirty="0" smtClean="0"/>
              <a:t>[x=A]</a:t>
            </a:r>
            <a:r>
              <a:rPr lang="en-US" dirty="0" smtClean="0"/>
              <a:t> = A’</a:t>
            </a:r>
          </a:p>
          <a:p>
            <a:pPr lvl="1"/>
            <a:r>
              <a:rPr lang="en-US" dirty="0" err="1"/>
              <a:t>forall</a:t>
            </a:r>
            <a:r>
              <a:rPr lang="en-US" dirty="0"/>
              <a:t> n ∈ </a:t>
            </a:r>
            <a:r>
              <a:rPr lang="en-US" dirty="0" err="1"/>
              <a:t>γ</a:t>
            </a:r>
            <a:r>
              <a:rPr lang="en-US" dirty="0"/>
              <a:t>(A</a:t>
            </a:r>
            <a:r>
              <a:rPr lang="en-US" dirty="0" smtClean="0"/>
              <a:t>), </a:t>
            </a:r>
            <a:r>
              <a:rPr lang="en-US" dirty="0" err="1" smtClean="0"/>
              <a:t>Eval</a:t>
            </a:r>
            <a:r>
              <a:rPr lang="en-US" dirty="0" smtClean="0"/>
              <a:t>(e)</a:t>
            </a:r>
            <a:r>
              <a:rPr lang="en-US" sz="1600" i="1" dirty="0" smtClean="0"/>
              <a:t>[x=n]</a:t>
            </a:r>
            <a:r>
              <a:rPr lang="en-US" dirty="0" smtClean="0"/>
              <a:t> = n’ implies n’ </a:t>
            </a:r>
            <a:r>
              <a:rPr lang="en-US" dirty="0"/>
              <a:t>∈ </a:t>
            </a:r>
            <a:r>
              <a:rPr lang="en-US" dirty="0" err="1"/>
              <a:t>γ</a:t>
            </a:r>
            <a:r>
              <a:rPr lang="en-US" dirty="0"/>
              <a:t>(</a:t>
            </a:r>
            <a:r>
              <a:rPr lang="en-US" dirty="0" smtClean="0"/>
              <a:t>A’)</a:t>
            </a:r>
          </a:p>
          <a:p>
            <a:pPr lvl="1"/>
            <a:r>
              <a:rPr lang="en-US" dirty="0" smtClean="0"/>
              <a:t>(With obvious generalization to multiple variables)</a:t>
            </a:r>
          </a:p>
          <a:p>
            <a:endParaRPr lang="en-US" sz="1400" dirty="0" smtClean="0"/>
          </a:p>
          <a:p>
            <a:r>
              <a:rPr lang="en-US" dirty="0" smtClean="0"/>
              <a:t>Suppose </a:t>
            </a:r>
            <a:r>
              <a:rPr lang="en-US" dirty="0"/>
              <a:t>e is x * 5</a:t>
            </a:r>
          </a:p>
          <a:p>
            <a:r>
              <a:rPr lang="en-US" dirty="0"/>
              <a:t>Abstract interpretation, assuming x=[1,3]</a:t>
            </a:r>
          </a:p>
          <a:p>
            <a:pPr lvl="1"/>
            <a:r>
              <a:rPr lang="en-US" dirty="0" err="1"/>
              <a:t>Aeval</a:t>
            </a:r>
            <a:r>
              <a:rPr lang="en-US" dirty="0"/>
              <a:t>(e)</a:t>
            </a:r>
            <a:r>
              <a:rPr lang="en-US" sz="1600" i="1" dirty="0"/>
              <a:t>[x=[1,3]] </a:t>
            </a:r>
            <a:r>
              <a:rPr lang="en-US" dirty="0"/>
              <a:t>= [5,15]</a:t>
            </a:r>
          </a:p>
          <a:p>
            <a:r>
              <a:rPr lang="en-US" dirty="0" smtClean="0"/>
              <a:t>Concrete </a:t>
            </a:r>
            <a:r>
              <a:rPr lang="en-US" dirty="0"/>
              <a:t>interpretation, assuming x=</a:t>
            </a:r>
            <a:r>
              <a:rPr lang="en-US" dirty="0" smtClean="0"/>
              <a:t>2 </a:t>
            </a:r>
            <a:r>
              <a:rPr lang="en-US" dirty="0"/>
              <a:t>∈ </a:t>
            </a:r>
            <a:r>
              <a:rPr lang="en-US" dirty="0" err="1"/>
              <a:t>γ</a:t>
            </a:r>
            <a:r>
              <a:rPr lang="en-US" dirty="0" smtClean="0"/>
              <a:t>(</a:t>
            </a:r>
            <a:r>
              <a:rPr lang="en-US" dirty="0"/>
              <a:t>[1,3]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Eval</a:t>
            </a:r>
            <a:r>
              <a:rPr lang="en-US" dirty="0"/>
              <a:t>(e)</a:t>
            </a:r>
            <a:r>
              <a:rPr lang="en-US" sz="1600" i="1" dirty="0"/>
              <a:t>[x=2]</a:t>
            </a:r>
            <a:r>
              <a:rPr lang="en-US" dirty="0"/>
              <a:t> = 10</a:t>
            </a:r>
          </a:p>
          <a:p>
            <a:r>
              <a:rPr lang="en-US" dirty="0" smtClean="0"/>
              <a:t>Notice that 10 </a:t>
            </a:r>
            <a:r>
              <a:rPr lang="en-US" dirty="0"/>
              <a:t>∈ </a:t>
            </a:r>
            <a:r>
              <a:rPr lang="en-US" dirty="0" err="1"/>
              <a:t>γ</a:t>
            </a:r>
            <a:r>
              <a:rPr lang="en-US" dirty="0" smtClean="0"/>
              <a:t>(</a:t>
            </a:r>
            <a:r>
              <a:rPr lang="en-US" dirty="0"/>
              <a:t>[5,15</a:t>
            </a:r>
            <a:r>
              <a:rPr lang="en-US" dirty="0" smtClean="0"/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Concrete domain: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Distributions </a:t>
            </a:r>
            <a:r>
              <a:rPr lang="en-US" dirty="0" err="1" smtClean="0"/>
              <a:t>δ</a:t>
            </a:r>
            <a:r>
              <a:rPr lang="en-US" dirty="0" smtClean="0"/>
              <a:t> : States ⟶ Real numbers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state</a:t>
            </a:r>
            <a:r>
              <a:rPr lang="en-US" dirty="0" smtClean="0"/>
              <a:t> </a:t>
            </a:r>
            <a:r>
              <a:rPr lang="en-US" dirty="0" err="1" smtClean="0"/>
              <a:t>σ</a:t>
            </a:r>
            <a:r>
              <a:rPr lang="en-US" dirty="0" smtClean="0"/>
              <a:t> is a map from variables to integers</a:t>
            </a:r>
          </a:p>
          <a:p>
            <a:endParaRPr lang="en-US" dirty="0" smtClean="0"/>
          </a:p>
          <a:p>
            <a:r>
              <a:rPr lang="en-US" dirty="0" smtClean="0"/>
              <a:t>Semantics of a statement S under distribution </a:t>
            </a:r>
            <a:r>
              <a:rPr lang="en-US" dirty="0" err="1" smtClean="0"/>
              <a:t>δ</a:t>
            </a:r>
            <a:r>
              <a:rPr lang="en-US" dirty="0" smtClean="0"/>
              <a:t> is written </a:t>
            </a:r>
            <a:r>
              <a:rPr lang="fr-FR" dirty="0">
                <a:latin typeface="cmsy10"/>
                <a:ea typeface="cmsy10"/>
                <a:cs typeface="cmsy10"/>
              </a:rPr>
              <a:t>⟦</a:t>
            </a:r>
            <a:r>
              <a:rPr lang="en-US" dirty="0" err="1" smtClean="0"/>
              <a:t>S</a:t>
            </a:r>
            <a:r>
              <a:rPr lang="en-US" dirty="0" err="1">
                <a:latin typeface="cmsy10"/>
                <a:ea typeface="cmsy10"/>
                <a:cs typeface="cmsy10"/>
              </a:rPr>
              <a:t>⟧</a:t>
            </a:r>
            <a:r>
              <a:rPr lang="en-US" dirty="0" err="1" smtClean="0"/>
              <a:t>δ</a:t>
            </a:r>
            <a:r>
              <a:rPr lang="en-US" dirty="0" smtClean="0"/>
              <a:t>.  Informally, concrete interpretation is:</a:t>
            </a:r>
          </a:p>
          <a:p>
            <a:pPr lvl="1"/>
            <a:r>
              <a:rPr lang="en-US" dirty="0" smtClean="0"/>
              <a:t>For each state </a:t>
            </a:r>
            <a:r>
              <a:rPr lang="en-US" dirty="0" err="1" smtClean="0"/>
              <a:t>σ</a:t>
            </a:r>
            <a:r>
              <a:rPr lang="en-US" dirty="0" smtClean="0"/>
              <a:t> in the support of </a:t>
            </a:r>
            <a:r>
              <a:rPr lang="en-US" dirty="0" err="1" smtClean="0"/>
              <a:t>δ</a:t>
            </a:r>
            <a:r>
              <a:rPr lang="en-US" dirty="0" smtClean="0"/>
              <a:t>, let </a:t>
            </a:r>
            <a:r>
              <a:rPr lang="en-US" i="1" dirty="0" smtClean="0"/>
              <a:t>p</a:t>
            </a:r>
            <a:r>
              <a:rPr lang="en-US" dirty="0" smtClean="0"/>
              <a:t> be its probability</a:t>
            </a:r>
            <a:endParaRPr lang="en-US" dirty="0"/>
          </a:p>
          <a:p>
            <a:pPr lvl="1"/>
            <a:r>
              <a:rPr lang="en-US" dirty="0" smtClean="0"/>
              <a:t>Execute S in that state, producing </a:t>
            </a:r>
            <a:r>
              <a:rPr lang="en-US" dirty="0" err="1" smtClean="0"/>
              <a:t>σ</a:t>
            </a:r>
            <a:r>
              <a:rPr lang="en-US" dirty="0" smtClean="0"/>
              <a:t>’ with probability mass </a:t>
            </a:r>
            <a:r>
              <a:rPr lang="en-US" i="1" dirty="0" smtClean="0"/>
              <a:t>p</a:t>
            </a:r>
          </a:p>
          <a:p>
            <a:pPr lvl="2"/>
            <a:r>
              <a:rPr lang="en-US" dirty="0" smtClean="0"/>
              <a:t>Add to it the probability mass of all other input states that produce </a:t>
            </a:r>
            <a:r>
              <a:rPr lang="en-US" dirty="0" err="1"/>
              <a:t>σ</a:t>
            </a:r>
            <a:r>
              <a:rPr lang="en-US" dirty="0" smtClean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23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33"/>
          <p:cNvSpPr/>
          <p:nvPr/>
        </p:nvSpPr>
        <p:spPr>
          <a:xfrm>
            <a:off x="6400800" y="2378771"/>
            <a:ext cx="762000" cy="181222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57200" y="1447800"/>
            <a:ext cx="4322946" cy="2480049"/>
            <a:chOff x="457200" y="1253751"/>
            <a:chExt cx="4322946" cy="248004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70146" y="1253751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70146" y="3463551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43000" y="1362923"/>
              <a:ext cx="3429000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3093700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" y="1269942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7874" y="3456801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6765" y="3456801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932175" y="2514600"/>
            <a:ext cx="399407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bday-query1</a:t>
            </a:r>
          </a:p>
          <a:p>
            <a:r>
              <a:rPr lang="en-US" dirty="0" smtClean="0"/>
              <a:t>today := 260;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today </a:t>
            </a:r>
            <a:r>
              <a:rPr lang="en-US" dirty="0" smtClean="0">
                <a:latin typeface="cmsy10"/>
                <a:ea typeface="cmsy10"/>
                <a:cs typeface="cmsy10"/>
              </a:rPr>
              <a:t>&amp;&amp;</a:t>
            </a:r>
            <a:r>
              <a:rPr lang="en-US" dirty="0" smtClean="0"/>
              <a:t> </a:t>
            </a:r>
            <a:r>
              <a:rPr lang="en-US" dirty="0" err="1" smtClean="0"/>
              <a:t>bday</a:t>
            </a:r>
            <a:r>
              <a:rPr lang="en-US" dirty="0" smtClean="0"/>
              <a:t> &lt; (today + 7)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by sampling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807615" y="4619961"/>
            <a:ext cx="3815185" cy="2238039"/>
            <a:chOff x="76200" y="4020106"/>
            <a:chExt cx="4322946" cy="2535898"/>
          </a:xfrm>
          <a:scene3d>
            <a:camera prst="orthographicFront">
              <a:rot lat="18961835" lon="19442459" rev="1603957"/>
            </a:camera>
            <a:lightRig rig="threePt" dir="t"/>
          </a:scene3d>
        </p:grpSpPr>
        <p:cxnSp>
          <p:nvCxnSpPr>
            <p:cNvPr id="93" name="Straight Arrow Connector 92"/>
            <p:cNvCxnSpPr/>
            <p:nvPr/>
          </p:nvCxnSpPr>
          <p:spPr>
            <a:xfrm flipV="1">
              <a:off x="589146" y="4020106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89146" y="6229906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762000" y="4129278"/>
              <a:ext cx="1359310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" y="5860055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6200" y="4036297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6874" y="6193739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15765" y="6193739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54710" y="4129278"/>
              <a:ext cx="1523999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2710" y="6247008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556782" y="6242139"/>
              <a:ext cx="500171" cy="31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265497" y="4134521"/>
            <a:ext cx="3362488" cy="1950243"/>
            <a:chOff x="589146" y="4020106"/>
            <a:chExt cx="3810000" cy="2209800"/>
          </a:xfrm>
          <a:scene3d>
            <a:camera prst="orthographicFront">
              <a:rot lat="2638151" lon="2157531" rev="1603945"/>
            </a:camera>
            <a:lightRig rig="threePt" dir="t"/>
          </a:scene3d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89146" y="4020106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589146" y="6229906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2099984" y="4129278"/>
              <a:ext cx="566457" cy="1915962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1727200" y="4710322"/>
            <a:ext cx="0" cy="1533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4620" y="4174429"/>
            <a:ext cx="897000" cy="369332"/>
          </a:xfrm>
          <a:prstGeom prst="rect">
            <a:avLst/>
          </a:prstGeom>
          <a:noFill/>
          <a:scene3d>
            <a:camera prst="orthographicFront">
              <a:rot lat="2638151" lon="2157531" rev="160394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out = 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1800" y="4707829"/>
            <a:ext cx="897000" cy="369332"/>
          </a:xfrm>
          <a:prstGeom prst="rect">
            <a:avLst/>
          </a:prstGeom>
          <a:noFill/>
          <a:scene3d>
            <a:camera prst="orthographicFront">
              <a:rot lat="18961835" lon="19442459" rev="1603957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out = 0</a:t>
            </a:r>
            <a:endParaRPr lang="en-US" baseline="-25000" dirty="0">
              <a:latin typeface="Arial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514600" y="1740990"/>
            <a:ext cx="4282493" cy="2893260"/>
            <a:chOff x="-7446612" y="1621976"/>
            <a:chExt cx="503183794" cy="2677744"/>
          </a:xfrm>
        </p:grpSpPr>
        <p:cxnSp>
          <p:nvCxnSpPr>
            <p:cNvPr id="75" name="Straight Arrow Connector 74"/>
            <p:cNvCxnSpPr>
              <a:endCxn id="3" idx="0"/>
            </p:cNvCxnSpPr>
            <p:nvPr/>
          </p:nvCxnSpPr>
          <p:spPr>
            <a:xfrm>
              <a:off x="10460063" y="1621976"/>
              <a:ext cx="485277119" cy="374164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-7446612" y="4019736"/>
              <a:ext cx="502527216" cy="279984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2600" y="1740990"/>
            <a:ext cx="5044491" cy="3440610"/>
            <a:chOff x="1506725" y="1717770"/>
            <a:chExt cx="5268708" cy="3440610"/>
          </a:xfrm>
        </p:grpSpPr>
        <p:cxnSp>
          <p:nvCxnSpPr>
            <p:cNvPr id="72" name="Straight Arrow Connector 71"/>
            <p:cNvCxnSpPr>
              <a:endCxn id="3" idx="0"/>
            </p:cNvCxnSpPr>
            <p:nvPr/>
          </p:nvCxnSpPr>
          <p:spPr>
            <a:xfrm>
              <a:off x="1506725" y="1717770"/>
              <a:ext cx="5268708" cy="40427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54" idx="2"/>
            </p:cNvCxnSpPr>
            <p:nvPr/>
          </p:nvCxnSpPr>
          <p:spPr>
            <a:xfrm flipH="1">
              <a:off x="1586311" y="4308512"/>
              <a:ext cx="5183288" cy="84986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1524000" y="1740990"/>
            <a:ext cx="5273093" cy="3440610"/>
            <a:chOff x="1506725" y="1729380"/>
            <a:chExt cx="5273093" cy="3440610"/>
          </a:xfrm>
        </p:grpSpPr>
        <p:cxnSp>
          <p:nvCxnSpPr>
            <p:cNvPr id="67" name="Straight Arrow Connector 66"/>
            <p:cNvCxnSpPr>
              <a:endCxn id="3" idx="0"/>
            </p:cNvCxnSpPr>
            <p:nvPr/>
          </p:nvCxnSpPr>
          <p:spPr>
            <a:xfrm>
              <a:off x="1506725" y="1729380"/>
              <a:ext cx="5273093" cy="40427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4" idx="2"/>
            </p:cNvCxnSpPr>
            <p:nvPr/>
          </p:nvCxnSpPr>
          <p:spPr>
            <a:xfrm flipH="1">
              <a:off x="1582925" y="4320122"/>
              <a:ext cx="5191307" cy="84986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278125" y="1740990"/>
            <a:ext cx="5518968" cy="3440610"/>
            <a:chOff x="1278125" y="1740990"/>
            <a:chExt cx="5518968" cy="3440610"/>
          </a:xfrm>
        </p:grpSpPr>
        <p:cxnSp>
          <p:nvCxnSpPr>
            <p:cNvPr id="6" name="Straight Arrow Connector 5"/>
            <p:cNvCxnSpPr>
              <a:endCxn id="3" idx="0"/>
            </p:cNvCxnSpPr>
            <p:nvPr/>
          </p:nvCxnSpPr>
          <p:spPr>
            <a:xfrm>
              <a:off x="1278125" y="1740990"/>
              <a:ext cx="5518968" cy="40427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4" idx="2"/>
            </p:cNvCxnSpPr>
            <p:nvPr/>
          </p:nvCxnSpPr>
          <p:spPr>
            <a:xfrm flipH="1">
              <a:off x="1381620" y="4331732"/>
              <a:ext cx="5409887" cy="849868"/>
            </a:xfrm>
            <a:prstGeom prst="straightConnector1">
              <a:avLst/>
            </a:prstGeom>
            <a:ln>
              <a:solidFill>
                <a:srgbClr val="29293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flipV="1">
            <a:off x="2514600" y="1447800"/>
            <a:ext cx="0" cy="211694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2966653" y="1447800"/>
            <a:ext cx="0" cy="211694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557428" y="5410200"/>
            <a:ext cx="1738150" cy="369332"/>
            <a:chOff x="5610447" y="1582108"/>
            <a:chExt cx="1738150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6019800" y="1582108"/>
              <a:ext cx="1328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msy10"/>
                  <a:ea typeface="cmsy10"/>
                  <a:cs typeface="cmsy10"/>
                </a:rPr>
                <a:t>|</a:t>
              </a:r>
              <a:r>
                <a:rPr lang="en-US" dirty="0" smtClean="0"/>
                <a:t> (out = 0) </a:t>
              </a:r>
              <a:r>
                <a:rPr lang="en-US" dirty="0">
                  <a:solidFill>
                    <a:srgbClr val="0000FF"/>
                  </a:solidFill>
                </a:rPr>
                <a:t>*</a:t>
              </a:r>
              <a:endParaRPr lang="en-US" dirty="0"/>
            </a:p>
          </p:txBody>
        </p:sp>
        <p:pic>
          <p:nvPicPr>
            <p:cNvPr id="144" name="Picture 143" descr="brain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447" y="1640216"/>
              <a:ext cx="389833" cy="311224"/>
            </a:xfrm>
            <a:prstGeom prst="rect">
              <a:avLst/>
            </a:prstGeom>
          </p:spPr>
        </p:pic>
      </p:grpSp>
      <p:sp>
        <p:nvSpPr>
          <p:cNvPr id="145" name="TextBox 144"/>
          <p:cNvSpPr txBox="1"/>
          <p:nvPr/>
        </p:nvSpPr>
        <p:spPr>
          <a:xfrm>
            <a:off x="4825857" y="6512999"/>
            <a:ext cx="4318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00FF"/>
                </a:solidFill>
              </a:rPr>
              <a:t>*</a:t>
            </a:r>
            <a:r>
              <a:rPr lang="en-US" sz="1600" dirty="0" smtClean="0"/>
              <a:t> </a:t>
            </a:r>
            <a:r>
              <a:rPr lang="el-GR" sz="1600" dirty="0">
                <a:solidFill>
                  <a:srgbClr val="7F7F7F"/>
                </a:solidFill>
                <a:latin typeface="cmmi10"/>
                <a:ea typeface="cmmi10"/>
                <a:cs typeface="cmmi10"/>
              </a:rPr>
              <a:t>δ</a:t>
            </a:r>
            <a:r>
              <a:rPr lang="en-US" sz="1600" dirty="0" smtClean="0">
                <a:solidFill>
                  <a:srgbClr val="7F7F7F"/>
                </a:solidFill>
              </a:rPr>
              <a:t> | (out = </a:t>
            </a:r>
            <a:r>
              <a:rPr lang="en-US" sz="1600" dirty="0">
                <a:solidFill>
                  <a:srgbClr val="7F7F7F"/>
                </a:solidFill>
              </a:rPr>
              <a:t>0</a:t>
            </a:r>
            <a:r>
              <a:rPr lang="en-US" sz="1600" dirty="0" smtClean="0">
                <a:solidFill>
                  <a:srgbClr val="7F7F7F"/>
                </a:solidFill>
              </a:rPr>
              <a:t>) = normalize(</a:t>
            </a:r>
            <a:r>
              <a:rPr lang="el-GR" sz="1600" dirty="0">
                <a:solidFill>
                  <a:srgbClr val="7F7F7F"/>
                </a:solidFill>
                <a:latin typeface="cmmi10"/>
                <a:ea typeface="cmmi10"/>
                <a:cs typeface="cmmi10"/>
              </a:rPr>
              <a:t>δ</a:t>
            </a:r>
            <a:r>
              <a:rPr lang="en-US" sz="1600" dirty="0" smtClean="0">
                <a:solidFill>
                  <a:srgbClr val="7F7F7F"/>
                </a:solidFill>
              </a:rPr>
              <a:t> </a:t>
            </a:r>
            <a:r>
              <a:rPr lang="en-US" sz="1600" dirty="0" smtClean="0">
                <a:solidFill>
                  <a:srgbClr val="7F7F7F"/>
                </a:solidFill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>
                <a:solidFill>
                  <a:srgbClr val="7F7F7F"/>
                </a:solidFill>
              </a:rPr>
              <a:t> (out = 0))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2200" y="2145268"/>
            <a:ext cx="1249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input state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96000" y="3962400"/>
            <a:ext cx="1391013" cy="369332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state</a:t>
            </a:r>
            <a:endParaRPr lang="en-US" dirty="0"/>
          </a:p>
        </p:txBody>
      </p:sp>
      <p:pic>
        <p:nvPicPr>
          <p:cNvPr id="52" name="Picture 51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" y="2241476"/>
            <a:ext cx="389833" cy="31122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57200" y="2241476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  <a:ea typeface="cmsy10"/>
                <a:cs typeface="cmsy10"/>
              </a:rPr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4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010400" cy="2286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(cf.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Kozen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msy10"/>
              <a:ea typeface="cmsy10"/>
              <a:cs typeface="cmsy10"/>
            </a:endParaRPr>
          </a:p>
          <a:p>
            <a:pPr lvl="1"/>
            <a:r>
              <a:rPr lang="fr-FR" sz="1600" dirty="0" smtClean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 smtClean="0"/>
              <a:t>skip</a:t>
            </a:r>
            <a:r>
              <a:rPr lang="en-US" sz="16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 smtClean="0"/>
              <a:t>δ</a:t>
            </a:r>
            <a:r>
              <a:rPr lang="en-US" sz="1600" dirty="0" smtClean="0"/>
              <a:t> 		= </a:t>
            </a:r>
            <a:r>
              <a:rPr lang="en-US" sz="1600" dirty="0" err="1"/>
              <a:t>δ</a:t>
            </a:r>
            <a:endParaRPr lang="en-US" sz="1600" dirty="0" smtClean="0">
              <a:latin typeface="cmmi10"/>
            </a:endParaRPr>
          </a:p>
          <a:p>
            <a:pPr lvl="1"/>
            <a:r>
              <a:rPr lang="fr-FR" sz="1600" dirty="0" smtClean="0">
                <a:latin typeface="cmsy10"/>
                <a:ea typeface="cmsy10"/>
                <a:cs typeface="cmsy10"/>
              </a:rPr>
              <a:t>⟦</a:t>
            </a:r>
            <a:r>
              <a:rPr lang="fr-FR" sz="1600" dirty="0" smtClean="0">
                <a:latin typeface="Arial"/>
                <a:ea typeface="cmsy10"/>
                <a:cs typeface="cmsy10"/>
              </a:rPr>
              <a:t>S</a:t>
            </a:r>
            <a:r>
              <a:rPr lang="fr-FR" sz="1600" baseline="-25000" dirty="0" smtClean="0">
                <a:latin typeface="Arial"/>
                <a:ea typeface="cmsy10"/>
                <a:cs typeface="cmsy10"/>
              </a:rPr>
              <a:t>1</a:t>
            </a:r>
            <a:r>
              <a:rPr lang="fr-FR" sz="1600" dirty="0" smtClean="0">
                <a:ea typeface="cmsy10"/>
                <a:cs typeface="cmsy10"/>
              </a:rPr>
              <a:t>; S</a:t>
            </a:r>
            <a:r>
              <a:rPr lang="fr-FR" sz="1600" baseline="-25000" dirty="0" smtClean="0">
                <a:latin typeface="Arial"/>
                <a:ea typeface="cmsy10"/>
                <a:cs typeface="cmsy10"/>
              </a:rPr>
              <a:t>2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 smtClean="0"/>
              <a:t>δ</a:t>
            </a:r>
            <a:r>
              <a:rPr lang="en-US" sz="1600" dirty="0" smtClean="0"/>
              <a:t> 		=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fr-FR" sz="1600" dirty="0" smtClean="0">
                <a:ea typeface="cmsy10"/>
                <a:cs typeface="cmsy10"/>
              </a:rPr>
              <a:t>S</a:t>
            </a:r>
            <a:r>
              <a:rPr lang="fr-FR" sz="1600" baseline="-25000" dirty="0" smtClean="0">
                <a:ea typeface="cmsy10"/>
                <a:cs typeface="cmsy10"/>
              </a:rPr>
              <a:t>2</a:t>
            </a:r>
            <a:r>
              <a:rPr lang="en-US" sz="1600" dirty="0">
                <a:latin typeface="cmsy10"/>
                <a:ea typeface="cmsy10"/>
                <a:cs typeface="cmsy10"/>
              </a:rPr>
              <a:t>⟧ </a:t>
            </a:r>
            <a:r>
              <a:rPr lang="en-US" sz="1600" dirty="0" smtClean="0"/>
              <a:t>(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fr-FR" sz="1600" dirty="0" smtClean="0">
                <a:ea typeface="cmsy10"/>
                <a:cs typeface="cmsy10"/>
              </a:rPr>
              <a:t>S</a:t>
            </a:r>
            <a:r>
              <a:rPr lang="fr-FR" sz="1600" baseline="-25000" dirty="0" smtClean="0">
                <a:ea typeface="cmsy10"/>
                <a:cs typeface="cmsy10"/>
              </a:rPr>
              <a:t>1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 smtClean="0"/>
              <a:t>δ</a:t>
            </a:r>
            <a:r>
              <a:rPr lang="en-US" sz="1600" dirty="0"/>
              <a:t>)</a:t>
            </a:r>
            <a:endParaRPr lang="en-US" sz="1600" dirty="0" smtClean="0">
              <a:latin typeface="cmmi10"/>
            </a:endParaRPr>
          </a:p>
          <a:p>
            <a:pPr lvl="1"/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if B then 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else 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δ 	=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cmmi10"/>
              </a:rPr>
              <a:t>1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</a:t>
            </a:r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600" dirty="0" smtClean="0"/>
              <a:t>B) +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cmmi10"/>
              </a:rPr>
              <a:t>2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</a:t>
            </a:r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 ¬</a:t>
            </a:r>
            <a:r>
              <a:rPr lang="en-US" sz="1600" dirty="0" smtClean="0"/>
              <a:t>B)</a:t>
            </a:r>
          </a:p>
          <a:p>
            <a:pPr lvl="1"/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 smtClean="0"/>
              <a:t>pif</a:t>
            </a:r>
            <a:r>
              <a:rPr lang="en-US" sz="1600" dirty="0" smtClean="0"/>
              <a:t> p then 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/>
              <a:t> else 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/>
              <a:t>δ</a:t>
            </a:r>
            <a:r>
              <a:rPr lang="en-US" sz="1600" dirty="0" smtClean="0"/>
              <a:t> 	=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(p</a:t>
            </a:r>
            <a:r>
              <a:rPr lang="en-US" sz="1600" dirty="0"/>
              <a:t>*</a:t>
            </a:r>
            <a:r>
              <a:rPr lang="en-US" sz="1600" dirty="0" err="1"/>
              <a:t>δ</a:t>
            </a:r>
            <a:r>
              <a:rPr lang="en-US" sz="1600" dirty="0"/>
              <a:t>) </a:t>
            </a:r>
            <a:r>
              <a:rPr lang="en-US" sz="1600" dirty="0" smtClean="0"/>
              <a:t>+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((1-p)</a:t>
            </a:r>
            <a:r>
              <a:rPr lang="en-US" sz="1600" dirty="0"/>
              <a:t>*</a:t>
            </a:r>
            <a:r>
              <a:rPr lang="en-US" sz="1600" dirty="0" err="1"/>
              <a:t>δ</a:t>
            </a:r>
            <a:r>
              <a:rPr lang="en-US" sz="1600" dirty="0"/>
              <a:t>)</a:t>
            </a:r>
            <a:endParaRPr lang="en-US" sz="1600" dirty="0" smtClean="0"/>
          </a:p>
          <a:p>
            <a:pPr lvl="1"/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x := </a:t>
            </a:r>
            <a:r>
              <a:rPr lang="en-US" sz="1600" dirty="0" err="1" smtClean="0"/>
              <a:t>E</a:t>
            </a:r>
            <a:r>
              <a:rPr lang="en-US" sz="16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 smtClean="0"/>
              <a:t>δ</a:t>
            </a:r>
            <a:r>
              <a:rPr lang="en-US" sz="1600" dirty="0" smtClean="0"/>
              <a:t> 		= </a:t>
            </a:r>
            <a:r>
              <a:rPr lang="en-US" sz="1600" dirty="0" err="1" smtClean="0"/>
              <a:t>δ</a:t>
            </a:r>
            <a:r>
              <a:rPr lang="en-US" sz="1600" dirty="0" smtClean="0"/>
              <a:t>[x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⟼</a:t>
            </a:r>
            <a:r>
              <a:rPr lang="en-US" sz="1600" dirty="0" smtClean="0"/>
              <a:t> E]</a:t>
            </a:r>
          </a:p>
          <a:p>
            <a:pPr lvl="1"/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while B do S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 		= </a:t>
            </a:r>
            <a:r>
              <a:rPr lang="en-US" sz="1600" i="1" dirty="0" err="1" smtClean="0"/>
              <a:t>lfp</a:t>
            </a:r>
            <a:r>
              <a:rPr lang="en-US" sz="1600" dirty="0" smtClean="0"/>
              <a:t> (</a:t>
            </a:r>
            <a:r>
              <a:rPr lang="en-US" sz="160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600" dirty="0" err="1" smtClean="0"/>
              <a:t>F</a:t>
            </a:r>
            <a:r>
              <a:rPr lang="en-US" sz="1600" dirty="0" smtClean="0"/>
              <a:t>. </a:t>
            </a:r>
            <a:r>
              <a:rPr lang="en-US" sz="160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600" dirty="0" err="1" smtClean="0"/>
              <a:t>δ</a:t>
            </a:r>
            <a:r>
              <a:rPr lang="en-US" sz="1600" dirty="0" smtClean="0"/>
              <a:t>. F(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S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(</a:t>
            </a:r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 </a:t>
            </a:r>
            <a:r>
              <a:rPr lang="en-US" sz="1600" dirty="0" smtClean="0"/>
              <a:t>B)) + </a:t>
            </a:r>
            <a:r>
              <a:rPr lang="en-US" sz="1600" dirty="0"/>
              <a:t>(</a:t>
            </a:r>
            <a:r>
              <a:rPr lang="en-US" sz="1600" dirty="0" err="1" smtClean="0"/>
              <a:t>δ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/>
              <a:t> </a:t>
            </a:r>
            <a:r>
              <a:rPr lang="en-US" sz="1600" dirty="0">
                <a:latin typeface="cmsy10"/>
                <a:ea typeface="cmsy10"/>
                <a:cs typeface="cmsy10"/>
              </a:rPr>
              <a:t>¬</a:t>
            </a:r>
            <a:r>
              <a:rPr lang="en-US" sz="1600" dirty="0" smtClean="0"/>
              <a:t>B)) </a:t>
            </a:r>
            <a:endParaRPr lang="en-US" sz="1600" dirty="0" smtClean="0">
              <a:latin typeface="cmmi1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229100"/>
            <a:ext cx="541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</a:t>
            </a:r>
            <a:endParaRPr lang="en-US" sz="1600" dirty="0" smtClean="0">
              <a:latin typeface="cmmi10"/>
            </a:endParaRPr>
          </a:p>
          <a:p>
            <a:pPr lvl="1"/>
            <a:r>
              <a:rPr lang="en-US" sz="1600" dirty="0" smtClean="0"/>
              <a:t>p</a:t>
            </a:r>
            <a:r>
              <a:rPr lang="en-US" sz="1600" dirty="0"/>
              <a:t>*</a:t>
            </a:r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 smtClean="0"/>
              <a:t>– scale probabilities by p</a:t>
            </a:r>
          </a:p>
          <a:p>
            <a:pPr lvl="1"/>
            <a:r>
              <a:rPr lang="en-US" sz="1600" dirty="0" err="1"/>
              <a:t>δ</a:t>
            </a:r>
            <a:r>
              <a:rPr lang="en-US" sz="1600" dirty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/>
              <a:t> B – remove mass inconsistent with B</a:t>
            </a:r>
          </a:p>
          <a:p>
            <a:pPr lvl="1"/>
            <a:r>
              <a:rPr lang="en-US" sz="1600" dirty="0"/>
              <a:t>δ</a:t>
            </a:r>
            <a:r>
              <a:rPr lang="en-US" sz="16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600" dirty="0" smtClean="0"/>
              <a:t> + </a:t>
            </a:r>
            <a:r>
              <a:rPr lang="en-US" sz="1600" dirty="0"/>
              <a:t>δ</a:t>
            </a:r>
            <a:r>
              <a:rPr lang="en-US" sz="16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600" dirty="0" smtClean="0"/>
              <a:t> – combine mass from both</a:t>
            </a:r>
          </a:p>
          <a:p>
            <a:pPr lvl="1"/>
            <a:r>
              <a:rPr lang="en-US" sz="1600" dirty="0" err="1"/>
              <a:t>δ</a:t>
            </a:r>
            <a:r>
              <a:rPr lang="en-US" sz="1600" dirty="0"/>
              <a:t>[</a:t>
            </a:r>
            <a:r>
              <a:rPr lang="en-US" sz="1600" dirty="0" smtClean="0"/>
              <a:t>x </a:t>
            </a:r>
            <a:r>
              <a:rPr lang="en-US" sz="1600" dirty="0">
                <a:latin typeface="cmsy10"/>
                <a:ea typeface="cmsy10"/>
                <a:cs typeface="cmsy10"/>
              </a:rPr>
              <a:t>⟼</a:t>
            </a:r>
            <a:r>
              <a:rPr lang="en-US" sz="1600" dirty="0" smtClean="0"/>
              <a:t> E] – transform mass</a:t>
            </a:r>
          </a:p>
        </p:txBody>
      </p:sp>
    </p:spTree>
    <p:extLst>
      <p:ext uri="{BB962C8B-B14F-4D97-AF65-F5344CB8AC3E}">
        <p14:creationId xmlns:p14="http://schemas.microsoft.com/office/powerpoint/2010/main" val="20788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45" y="1192769"/>
            <a:ext cx="3810000" cy="685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400" dirty="0" smtClean="0"/>
              <a:t> </a:t>
            </a:r>
            <a:r>
              <a:rPr lang="en-US" sz="1400" dirty="0"/>
              <a:t>B – remove mass inconsistent with B</a:t>
            </a:r>
          </a:p>
          <a:p>
            <a:pPr marL="274320" lvl="1" indent="0">
              <a:buNone/>
            </a:pP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400" dirty="0" smtClean="0"/>
              <a:t> </a:t>
            </a:r>
            <a:r>
              <a:rPr lang="en-US" sz="1400" dirty="0"/>
              <a:t>B </a:t>
            </a:r>
            <a:r>
              <a:rPr lang="en-US" sz="1400" dirty="0" smtClean="0"/>
              <a:t>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</a:t>
            </a:r>
            <a:r>
              <a:rPr lang="en-US" sz="1400" dirty="0" smtClean="0"/>
              <a:t>if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err="1" smtClean="0"/>
              <a:t>B</a:t>
            </a:r>
            <a:r>
              <a:rPr lang="en-US" sz="14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err="1"/>
              <a:t>σ</a:t>
            </a:r>
            <a:r>
              <a:rPr lang="en-US" sz="1400" dirty="0"/>
              <a:t> </a:t>
            </a:r>
            <a:r>
              <a:rPr lang="en-US" sz="1400" dirty="0" smtClean="0"/>
              <a:t>= true then </a:t>
            </a:r>
            <a:r>
              <a:rPr lang="en-US" sz="1400" dirty="0" err="1" smtClean="0"/>
              <a:t>δ</a:t>
            </a:r>
            <a:r>
              <a:rPr lang="en-US" sz="1400" dirty="0" smtClean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else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00" y="1828800"/>
            <a:ext cx="1033444" cy="1353193"/>
            <a:chOff x="1066800" y="2667000"/>
            <a:chExt cx="1890961" cy="2476028"/>
          </a:xfrm>
        </p:grpSpPr>
        <p:grpSp>
          <p:nvGrpSpPr>
            <p:cNvPr id="26" name="Group 25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981200" y="2667000"/>
              <a:ext cx="52075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2" y="1828800"/>
            <a:ext cx="1033444" cy="1377919"/>
            <a:chOff x="3508670" y="2667000"/>
            <a:chExt cx="1890961" cy="2521271"/>
          </a:xfrm>
        </p:grpSpPr>
        <p:sp>
          <p:nvSpPr>
            <p:cNvPr id="4" name="TextBox 3"/>
            <p:cNvSpPr txBox="1"/>
            <p:nvPr/>
          </p:nvSpPr>
          <p:spPr>
            <a:xfrm>
              <a:off x="3733799" y="2667000"/>
              <a:ext cx="1651933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 = x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≥</a:t>
              </a:r>
              <a:r>
                <a:rPr lang="en-US" sz="1400" dirty="0" smtClean="0"/>
                <a:t> y</a:t>
              </a:r>
              <a:endParaRPr lang="en-US" sz="14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508670" y="3238028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ight Triangle 6"/>
            <p:cNvSpPr/>
            <p:nvPr/>
          </p:nvSpPr>
          <p:spPr>
            <a:xfrm rot="16200000">
              <a:off x="3477589" y="3307681"/>
              <a:ext cx="1890961" cy="1828800"/>
            </a:xfrm>
            <a:prstGeom prst="rtTriangl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1800" y="1840469"/>
            <a:ext cx="1033444" cy="1350978"/>
            <a:chOff x="6033839" y="2678668"/>
            <a:chExt cx="1890961" cy="2471975"/>
          </a:xfrm>
        </p:grpSpPr>
        <p:sp>
          <p:nvSpPr>
            <p:cNvPr id="34" name="TextBox 33"/>
            <p:cNvSpPr txBox="1"/>
            <p:nvPr/>
          </p:nvSpPr>
          <p:spPr>
            <a:xfrm>
              <a:off x="6669946" y="2678668"/>
              <a:ext cx="100774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</a:t>
              </a:r>
              <a:r>
                <a:rPr lang="en-US" sz="1400" dirty="0" smtClean="0"/>
                <a:t> B</a:t>
              </a:r>
              <a:endParaRPr lang="en-US" sz="1400" dirty="0">
                <a:latin typeface="cmmi1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3839" y="3200400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9"/>
            <p:cNvSpPr/>
            <p:nvPr/>
          </p:nvSpPr>
          <p:spPr>
            <a:xfrm>
              <a:off x="6248400" y="4160292"/>
              <a:ext cx="999067" cy="795867"/>
            </a:xfrm>
            <a:custGeom>
              <a:avLst/>
              <a:gdLst>
                <a:gd name="connsiteX0" fmla="*/ 0 w 999067"/>
                <a:gd name="connsiteY0" fmla="*/ 795867 h 795867"/>
                <a:gd name="connsiteX1" fmla="*/ 677333 w 999067"/>
                <a:gd name="connsiteY1" fmla="*/ 0 h 795867"/>
                <a:gd name="connsiteX2" fmla="*/ 990600 w 999067"/>
                <a:gd name="connsiteY2" fmla="*/ 8467 h 795867"/>
                <a:gd name="connsiteX3" fmla="*/ 999067 w 999067"/>
                <a:gd name="connsiteY3" fmla="*/ 787400 h 795867"/>
                <a:gd name="connsiteX4" fmla="*/ 0 w 999067"/>
                <a:gd name="connsiteY4" fmla="*/ 795867 h 79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067" h="795867">
                  <a:moveTo>
                    <a:pt x="0" y="795867"/>
                  </a:moveTo>
                  <a:lnTo>
                    <a:pt x="677333" y="0"/>
                  </a:lnTo>
                  <a:lnTo>
                    <a:pt x="990600" y="8467"/>
                  </a:lnTo>
                  <a:cubicBezTo>
                    <a:pt x="993422" y="268111"/>
                    <a:pt x="996245" y="527756"/>
                    <a:pt x="999067" y="787400"/>
                  </a:cubicBezTo>
                  <a:lnTo>
                    <a:pt x="0" y="7958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8933" y="3482959"/>
              <a:ext cx="762000" cy="567267"/>
            </a:xfrm>
            <a:custGeom>
              <a:avLst/>
              <a:gdLst>
                <a:gd name="connsiteX0" fmla="*/ 0 w 762000"/>
                <a:gd name="connsiteY0" fmla="*/ 440267 h 567267"/>
                <a:gd name="connsiteX1" fmla="*/ 0 w 762000"/>
                <a:gd name="connsiteY1" fmla="*/ 558800 h 567267"/>
                <a:gd name="connsiteX2" fmla="*/ 762000 w 762000"/>
                <a:gd name="connsiteY2" fmla="*/ 567267 h 567267"/>
                <a:gd name="connsiteX3" fmla="*/ 745067 w 762000"/>
                <a:gd name="connsiteY3" fmla="*/ 0 h 567267"/>
                <a:gd name="connsiteX4" fmla="*/ 338667 w 762000"/>
                <a:gd name="connsiteY4" fmla="*/ 0 h 567267"/>
                <a:gd name="connsiteX5" fmla="*/ 0 w 762000"/>
                <a:gd name="connsiteY5" fmla="*/ 440267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567267">
                  <a:moveTo>
                    <a:pt x="0" y="440267"/>
                  </a:moveTo>
                  <a:lnTo>
                    <a:pt x="0" y="558800"/>
                  </a:lnTo>
                  <a:lnTo>
                    <a:pt x="762000" y="567267"/>
                  </a:lnTo>
                  <a:lnTo>
                    <a:pt x="745067" y="0"/>
                  </a:lnTo>
                  <a:lnTo>
                    <a:pt x="338667" y="0"/>
                  </a:lnTo>
                  <a:lnTo>
                    <a:pt x="0" y="44026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4885688" y="11430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– combine mass from both</a:t>
            </a:r>
          </a:p>
          <a:p>
            <a:pPr marL="274320" lvl="1" indent="0">
              <a:buNone/>
            </a:pP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102804" y="1828800"/>
            <a:ext cx="1104471" cy="1446197"/>
            <a:chOff x="1066800" y="2667000"/>
            <a:chExt cx="1890961" cy="2476028"/>
          </a:xfrm>
        </p:grpSpPr>
        <p:grpSp>
          <p:nvGrpSpPr>
            <p:cNvPr id="50" name="Group 49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981200" y="2667000"/>
              <a:ext cx="601235" cy="52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δ</a:t>
              </a:r>
              <a:r>
                <a:rPr lang="en-US" sz="1400" baseline="-25000" dirty="0" smtClean="0">
                  <a:latin typeface="cmmi10"/>
                  <a:ea typeface="cmmi10"/>
                  <a:cs typeface="cmmi10"/>
                </a:rPr>
                <a:t>1</a:t>
              </a:r>
              <a:endParaRPr lang="en-US" sz="1400" baseline="-25000" dirty="0">
                <a:latin typeface="cmmi1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89938" y="1831167"/>
            <a:ext cx="1104472" cy="1443830"/>
            <a:chOff x="6033839" y="2678668"/>
            <a:chExt cx="1890961" cy="2471975"/>
          </a:xfrm>
        </p:grpSpPr>
        <p:grpSp>
          <p:nvGrpSpPr>
            <p:cNvPr id="58" name="Group 57"/>
            <p:cNvGrpSpPr/>
            <p:nvPr/>
          </p:nvGrpSpPr>
          <p:grpSpPr>
            <a:xfrm>
              <a:off x="6033839" y="2678668"/>
              <a:ext cx="1890961" cy="2471975"/>
              <a:chOff x="6033839" y="2678668"/>
              <a:chExt cx="1890961" cy="247197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814176" y="2678668"/>
                <a:ext cx="601235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033839" y="3200400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Rectangle 58"/>
            <p:cNvSpPr/>
            <p:nvPr/>
          </p:nvSpPr>
          <p:spPr>
            <a:xfrm>
              <a:off x="6172200" y="3535338"/>
              <a:ext cx="381000" cy="1454200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10929" y="1836951"/>
            <a:ext cx="1104471" cy="1446197"/>
            <a:chOff x="6553200" y="3562361"/>
            <a:chExt cx="1890961" cy="24760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53200" y="3562361"/>
              <a:ext cx="1890961" cy="2476028"/>
              <a:chOff x="1066800" y="2667000"/>
              <a:chExt cx="1890961" cy="247602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6800" y="3192785"/>
                <a:ext cx="1890961" cy="1950243"/>
                <a:chOff x="1233239" y="2842493"/>
                <a:chExt cx="1890961" cy="1950243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233239" y="2842493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ctangle 70"/>
                  <p:cNvSpPr/>
                  <p:nvPr/>
                </p:nvSpPr>
                <p:spPr>
                  <a:xfrm>
                    <a:off x="5060172" y="1959447"/>
                    <a:ext cx="654827" cy="78375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Rectangle 67"/>
                <p:cNvSpPr/>
                <p:nvPr/>
              </p:nvSpPr>
              <p:spPr>
                <a:xfrm>
                  <a:off x="2328335" y="3124200"/>
                  <a:ext cx="761998" cy="55515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752601" y="2667000"/>
                <a:ext cx="1151214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1</a:t>
                </a:r>
                <a:r>
                  <a:rPr lang="en-US" sz="1400" dirty="0" smtClean="0"/>
                  <a:t>+ 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6705600" y="4278869"/>
              <a:ext cx="381000" cy="807243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05600" y="5075258"/>
              <a:ext cx="397933" cy="7641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7200" y="3578423"/>
            <a:ext cx="76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if x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5 </a:t>
            </a:r>
            <a:r>
              <a:rPr lang="en-US" sz="1400" dirty="0"/>
              <a:t>then y</a:t>
            </a:r>
            <a:r>
              <a:rPr lang="en-US" sz="1400" dirty="0" smtClean="0"/>
              <a:t> := y + 3 </a:t>
            </a:r>
            <a:r>
              <a:rPr lang="en-US" sz="1400" dirty="0"/>
              <a:t>else y</a:t>
            </a:r>
            <a:r>
              <a:rPr lang="en-US" sz="1400" dirty="0" smtClean="0"/>
              <a:t> := y - 3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δ =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y := y + 3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| </a:t>
            </a:r>
            <a:r>
              <a:rPr lang="en-US" sz="1400" dirty="0" smtClean="0"/>
              <a:t>x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5) </a:t>
            </a:r>
            <a:r>
              <a:rPr lang="en-US" sz="1400" dirty="0"/>
              <a:t>+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y := y –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400" dirty="0" smtClean="0"/>
              <a:t> x &gt; 5)</a:t>
            </a:r>
            <a:endParaRPr lang="en-US" sz="14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619704" y="4610100"/>
            <a:ext cx="1033444" cy="1353193"/>
            <a:chOff x="1066800" y="2667000"/>
            <a:chExt cx="1890961" cy="2476028"/>
          </a:xfrm>
        </p:grpSpPr>
        <p:grpSp>
          <p:nvGrpSpPr>
            <p:cNvPr id="77" name="Group 76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79" name="Straight Arrow Connector 78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4648200" y="1511867"/>
                <a:ext cx="1655715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1981200" y="2667000"/>
              <a:ext cx="52075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590800" y="3968107"/>
            <a:ext cx="1039188" cy="1353193"/>
            <a:chOff x="1056290" y="2667000"/>
            <a:chExt cx="1901471" cy="2476028"/>
          </a:xfrm>
        </p:grpSpPr>
        <p:grpSp>
          <p:nvGrpSpPr>
            <p:cNvPr id="83" name="Group 82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85" name="Straight Arrow Connector 8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4648200" y="1511867"/>
                <a:ext cx="776039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1056290" y="2667000"/>
              <a:ext cx="149842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δ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</a:t>
              </a:r>
              <a:r>
                <a:rPr lang="en-US" sz="1400" dirty="0" smtClean="0"/>
                <a:t> x </a:t>
              </a:r>
              <a:r>
                <a:rPr lang="en-US" sz="140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400" dirty="0" smtClean="0"/>
                <a:t> 5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90800" y="5428607"/>
            <a:ext cx="1033444" cy="1353193"/>
            <a:chOff x="1066800" y="2667000"/>
            <a:chExt cx="1890961" cy="2476028"/>
          </a:xfrm>
        </p:grpSpPr>
        <p:grpSp>
          <p:nvGrpSpPr>
            <p:cNvPr id="89" name="Group 88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91" name="Straight Arrow Connector 9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5401731" y="1511867"/>
                <a:ext cx="902183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1206228" y="2667000"/>
              <a:ext cx="1509974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r>
                <a:rPr lang="en-US" sz="1400" dirty="0"/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</a:t>
              </a:r>
              <a:r>
                <a:rPr lang="en-US" sz="1400" dirty="0" smtClean="0"/>
                <a:t> x &gt; 5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038600" y="3980807"/>
            <a:ext cx="1828458" cy="1353193"/>
            <a:chOff x="169198" y="2667000"/>
            <a:chExt cx="3345649" cy="2476028"/>
          </a:xfrm>
        </p:grpSpPr>
        <p:grpSp>
          <p:nvGrpSpPr>
            <p:cNvPr id="95" name="Group 94"/>
            <p:cNvGrpSpPr/>
            <p:nvPr/>
          </p:nvGrpSpPr>
          <p:grpSpPr>
            <a:xfrm>
              <a:off x="1066800" y="3191032"/>
              <a:ext cx="1890961" cy="1951996"/>
              <a:chOff x="4509839" y="990187"/>
              <a:chExt cx="1890961" cy="1951996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97" name="Straight Arrow Connector 96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648200" y="990187"/>
                <a:ext cx="776039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69198" y="2667000"/>
              <a:ext cx="3345649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cmsy10"/>
                  <a:ea typeface="cmsy10"/>
                  <a:cs typeface="cmsy10"/>
                </a:rPr>
                <a:t>⟦</a:t>
              </a:r>
              <a:r>
                <a:rPr lang="en-US" sz="1400" dirty="0" smtClean="0"/>
                <a:t>y := y + 3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⟧</a:t>
              </a:r>
              <a:r>
                <a:rPr lang="en-US" sz="1400" dirty="0" smtClean="0"/>
                <a:t>(</a:t>
              </a:r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sy10"/>
                  <a:cs typeface="cmsy10"/>
                </a:rPr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 </a:t>
              </a:r>
              <a:r>
                <a:rPr lang="en-US" sz="1400" dirty="0" smtClean="0"/>
                <a:t>x </a:t>
              </a:r>
              <a:r>
                <a:rPr lang="en-US" sz="140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400" dirty="0" smtClean="0"/>
                <a:t> 5)</a:t>
              </a:r>
              <a:endParaRPr lang="en-US" sz="1400" dirty="0">
                <a:latin typeface="cmsy1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191000" y="5428607"/>
            <a:ext cx="1839591" cy="1353193"/>
            <a:chOff x="308626" y="2667000"/>
            <a:chExt cx="3366021" cy="2476028"/>
          </a:xfrm>
        </p:grpSpPr>
        <p:grpSp>
          <p:nvGrpSpPr>
            <p:cNvPr id="101" name="Group 100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5401731" y="2022990"/>
                <a:ext cx="902183" cy="783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308626" y="2667000"/>
              <a:ext cx="3366021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cmsy10"/>
                  <a:ea typeface="cmsy10"/>
                  <a:cs typeface="cmsy10"/>
                </a:rPr>
                <a:t>⟦</a:t>
              </a:r>
              <a:r>
                <a:rPr lang="en-US" sz="1400" dirty="0" smtClean="0"/>
                <a:t>y := y – 3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⟧</a:t>
              </a:r>
              <a:r>
                <a:rPr lang="en-US" sz="1400" dirty="0" smtClean="0"/>
                <a:t>(</a:t>
              </a:r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sy10"/>
                  <a:cs typeface="cmsy10"/>
                </a:rPr>
                <a:t>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| </a:t>
              </a:r>
              <a:r>
                <a:rPr lang="en-US" sz="1400" dirty="0" smtClean="0"/>
                <a:t>x &gt; 5)</a:t>
              </a:r>
              <a:endParaRPr lang="en-US" sz="1400" dirty="0">
                <a:latin typeface="cmsy1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917292" y="4569981"/>
            <a:ext cx="1033444" cy="1411719"/>
            <a:chOff x="5806713" y="4615104"/>
            <a:chExt cx="1033444" cy="1411719"/>
          </a:xfrm>
        </p:grpSpPr>
        <p:grpSp>
          <p:nvGrpSpPr>
            <p:cNvPr id="106" name="Group 105"/>
            <p:cNvGrpSpPr/>
            <p:nvPr/>
          </p:nvGrpSpPr>
          <p:grpSpPr>
            <a:xfrm>
              <a:off x="5806713" y="4615104"/>
              <a:ext cx="1033444" cy="1411719"/>
              <a:chOff x="1066800" y="2559911"/>
              <a:chExt cx="1890961" cy="2583117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1066800" y="3178182"/>
                <a:ext cx="1890961" cy="1964846"/>
                <a:chOff x="4509839" y="977337"/>
                <a:chExt cx="1890961" cy="1964846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/>
                <p:cNvSpPr/>
                <p:nvPr/>
              </p:nvSpPr>
              <p:spPr>
                <a:xfrm>
                  <a:off x="4648200" y="97733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1504292" y="2559911"/>
                <a:ext cx="1017050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fr-FR" sz="1400" dirty="0" smtClean="0">
                    <a:latin typeface="cmmi10"/>
                    <a:ea typeface="cmsy10"/>
                    <a:cs typeface="cmsy10"/>
                  </a:rPr>
                  <a:t>S</a:t>
                </a:r>
                <a:r>
                  <a:rPr lang="en-US" sz="1400" dirty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err="1" smtClean="0"/>
                  <a:t>δ</a:t>
                </a:r>
                <a:endParaRPr lang="en-US" sz="1400" dirty="0">
                  <a:latin typeface="cmmi10"/>
                </a:endParaRPr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6324600" y="5515265"/>
              <a:ext cx="493059" cy="42833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1905000" y="4877758"/>
            <a:ext cx="381000" cy="227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905000" y="6000107"/>
            <a:ext cx="381000" cy="27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810000" y="46955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848100" y="6172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149394" y="4917877"/>
            <a:ext cx="381000" cy="27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6189752" y="5622563"/>
            <a:ext cx="381000" cy="227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9440" y="4967942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124200" y="4327265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089061" y="5814177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028892" y="4327265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092791" y="5851265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429728" y="4967942"/>
            <a:ext cx="0" cy="930535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7" descr="hacker.jpe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7" b="-1767"/>
          <a:stretch/>
        </p:blipFill>
        <p:spPr>
          <a:xfrm>
            <a:off x="102980" y="2773745"/>
            <a:ext cx="3124199" cy="2152494"/>
          </a:xfrm>
        </p:spPr>
      </p:pic>
      <p:cxnSp>
        <p:nvCxnSpPr>
          <p:cNvPr id="25" name="Straight Connector 24"/>
          <p:cNvCxnSpPr/>
          <p:nvPr/>
        </p:nvCxnSpPr>
        <p:spPr>
          <a:xfrm>
            <a:off x="4724400" y="685800"/>
            <a:ext cx="0" cy="5943600"/>
          </a:xfrm>
          <a:prstGeom prst="line">
            <a:avLst/>
          </a:prstGeom>
          <a:ln w="76200" cmpd="sng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wind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3" y="2372285"/>
            <a:ext cx="1303715" cy="204731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62000" y="2884806"/>
            <a:ext cx="1676400" cy="1915794"/>
            <a:chOff x="1341966" y="846245"/>
            <a:chExt cx="1676400" cy="191579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5" name="Curved Left Arrow 34"/>
          <p:cNvSpPr/>
          <p:nvPr/>
        </p:nvSpPr>
        <p:spPr>
          <a:xfrm>
            <a:off x="3227179" y="2131866"/>
            <a:ext cx="908864" cy="3735534"/>
          </a:xfrm>
          <a:prstGeom prst="curvedLeft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li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08032"/>
            <a:ext cx="2104497" cy="2144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3789" y="1931769"/>
            <a:ext cx="96693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~secret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8389" y="5713511"/>
            <a:ext cx="966931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~secret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66839" y="1798766"/>
            <a:ext cx="2844749" cy="523220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secret = (age, gender, engaged?)</a:t>
            </a:r>
            <a:endParaRPr lang="en-US" sz="1400" dirty="0"/>
          </a:p>
          <a:p>
            <a:pPr algn="ctr"/>
            <a:r>
              <a:rPr lang="en-US" sz="1400" dirty="0" smtClean="0">
                <a:solidFill>
                  <a:srgbClr val="7F7F7F"/>
                </a:solidFill>
              </a:rPr>
              <a:t>Alice’s secret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8481" y="3657600"/>
            <a:ext cx="2395119" cy="307777"/>
          </a:xfrm>
          <a:prstGeom prst="rect">
            <a:avLst/>
          </a:prstGeom>
          <a:solidFill>
            <a:srgbClr val="F6DDD8"/>
          </a:solidFill>
          <a:ln>
            <a:solidFill>
              <a:srgbClr val="93A2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B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~visible = fun</a:t>
            </a:r>
            <a:r>
              <a:rPr lang="en-US" sz="1400" baseline="-25000" dirty="0"/>
              <a:t>0</a:t>
            </a:r>
            <a:r>
              <a:rPr lang="en-US" sz="1400" dirty="0" smtClean="0"/>
              <a:t>(</a:t>
            </a:r>
            <a:r>
              <a:rPr lang="en-US" sz="1400" dirty="0"/>
              <a:t>B</a:t>
            </a:r>
            <a:r>
              <a:rPr lang="en-US" sz="1400" baseline="-25000" dirty="0"/>
              <a:t>1</a:t>
            </a:r>
            <a:r>
              <a:rPr lang="en-US" sz="1400" dirty="0" smtClean="0"/>
              <a:t>~secret)</a:t>
            </a:r>
            <a:endParaRPr lang="en-US" sz="1400" dirty="0"/>
          </a:p>
        </p:txBody>
      </p:sp>
      <p:sp>
        <p:nvSpPr>
          <p:cNvPr id="5" name="Multiply 4"/>
          <p:cNvSpPr/>
          <p:nvPr/>
        </p:nvSpPr>
        <p:spPr>
          <a:xfrm>
            <a:off x="381000" y="4724400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3548481" y="2112013"/>
            <a:ext cx="2218358" cy="2286000"/>
          </a:xfrm>
          <a:prstGeom prst="mathMultiply">
            <a:avLst>
              <a:gd name="adj1" fmla="val 16030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5828268"/>
            <a:ext cx="15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domain: probabilistic </a:t>
            </a:r>
            <a:r>
              <a:rPr lang="en-US" dirty="0" err="1" smtClean="0"/>
              <a:t>polyhedra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86864" y="4699337"/>
            <a:ext cx="368657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</a:rPr>
              <a:t>P</a:t>
            </a:r>
            <a:r>
              <a:rPr lang="en-US" sz="1200" baseline="-25000" dirty="0" smtClean="0">
                <a:latin typeface="Arial"/>
              </a:rPr>
              <a:t>1</a:t>
            </a:r>
            <a:r>
              <a:rPr lang="en-US" sz="1200" dirty="0" smtClean="0"/>
              <a:t>: 0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</a:t>
            </a:r>
            <a:r>
              <a:rPr lang="en-US" sz="1200" dirty="0" err="1" smtClean="0"/>
              <a:t>bday</a:t>
            </a:r>
            <a:r>
              <a:rPr lang="en-US" sz="1200" dirty="0" smtClean="0"/>
              <a:t>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259, 1956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</a:t>
            </a:r>
            <a:r>
              <a:rPr lang="en-US" sz="1200" dirty="0" err="1" smtClean="0"/>
              <a:t>byear</a:t>
            </a:r>
            <a:r>
              <a:rPr lang="en-US" sz="1200" dirty="0" smtClean="0"/>
              <a:t>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1992, out = 0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p = 0.000074</a:t>
            </a:r>
          </a:p>
          <a:p>
            <a:endParaRPr lang="en-US" sz="1200" dirty="0" smtClean="0"/>
          </a:p>
          <a:p>
            <a:r>
              <a:rPr lang="en-US" sz="1200" dirty="0" smtClean="0">
                <a:latin typeface="Arial"/>
              </a:rPr>
              <a:t>P</a:t>
            </a:r>
            <a:r>
              <a:rPr lang="en-US" sz="1200" baseline="-25000" dirty="0" smtClean="0">
                <a:latin typeface="Arial"/>
              </a:rPr>
              <a:t>2</a:t>
            </a:r>
            <a:r>
              <a:rPr lang="en-US" sz="1200" dirty="0" smtClean="0"/>
              <a:t>: 267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</a:t>
            </a:r>
            <a:r>
              <a:rPr lang="en-US" sz="1200" dirty="0" err="1" smtClean="0"/>
              <a:t>bday</a:t>
            </a:r>
            <a:r>
              <a:rPr lang="en-US" sz="1200" dirty="0" smtClean="0"/>
              <a:t>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364, 1956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</a:t>
            </a:r>
            <a:r>
              <a:rPr lang="en-US" sz="1200" dirty="0" err="1" smtClean="0"/>
              <a:t>byear</a:t>
            </a:r>
            <a:r>
              <a:rPr lang="en-US" sz="1200" dirty="0" smtClean="0"/>
              <a:t> </a:t>
            </a:r>
            <a:r>
              <a:rPr lang="en-US" sz="1200" dirty="0">
                <a:latin typeface="cmsy10"/>
                <a:ea typeface="cmsy10"/>
                <a:cs typeface="cmsy10"/>
              </a:rPr>
              <a:t>≤</a:t>
            </a:r>
            <a:r>
              <a:rPr lang="en-US" sz="1200" dirty="0" smtClean="0"/>
              <a:t> 1992, out = 1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292934"/>
                </a:solidFill>
              </a:rPr>
              <a:t>p = 0.000074</a:t>
            </a:r>
          </a:p>
          <a:p>
            <a:endParaRPr lang="en-US" sz="1200" dirty="0">
              <a:solidFill>
                <a:srgbClr val="292934"/>
              </a:solidFill>
            </a:endParaRPr>
          </a:p>
          <a:p>
            <a:r>
              <a:rPr lang="en-US" sz="1200" dirty="0" smtClean="0">
                <a:solidFill>
                  <a:srgbClr val="292934"/>
                </a:solidFill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7722" y="2133600"/>
            <a:ext cx="3780847" cy="2169050"/>
            <a:chOff x="567722" y="2133600"/>
            <a:chExt cx="3780847" cy="2169050"/>
          </a:xfrm>
        </p:grpSpPr>
        <p:grpSp>
          <p:nvGrpSpPr>
            <p:cNvPr id="23" name="Group 22"/>
            <p:cNvGrpSpPr/>
            <p:nvPr/>
          </p:nvGrpSpPr>
          <p:grpSpPr>
            <a:xfrm>
              <a:off x="567722" y="2133600"/>
              <a:ext cx="3780847" cy="2169050"/>
              <a:chOff x="457200" y="1253751"/>
              <a:chExt cx="4322946" cy="2480049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970146" y="1253751"/>
                <a:ext cx="0" cy="2209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970146" y="3463551"/>
                <a:ext cx="381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1143000" y="1362923"/>
                <a:ext cx="3429000" cy="191596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7200" y="3093700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1956</a:t>
                </a:r>
                <a:endParaRPr lang="en-US" sz="1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7200" y="1269942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1992</a:t>
                </a:r>
                <a:endParaRPr lang="en-US" sz="1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07874" y="3456801"/>
                <a:ext cx="2702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96765" y="3456801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344751" y="2910216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62000" y="4724400"/>
            <a:ext cx="3400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</a:rPr>
              <a:t>P</a:t>
            </a:r>
            <a:r>
              <a:rPr lang="en-US" sz="1400" baseline="-25000" dirty="0" smtClean="0">
                <a:latin typeface="Arial"/>
              </a:rPr>
              <a:t>1</a:t>
            </a:r>
            <a:r>
              <a:rPr lang="en-US" sz="1400" dirty="0" smtClean="0"/>
              <a:t>: 0 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</a:t>
            </a:r>
            <a:r>
              <a:rPr lang="en-US" sz="1400" dirty="0" err="1" smtClean="0"/>
              <a:t>bday</a:t>
            </a:r>
            <a:r>
              <a:rPr lang="en-US" sz="1400" dirty="0" smtClean="0"/>
              <a:t>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364, 1956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</a:t>
            </a:r>
            <a:r>
              <a:rPr lang="en-US" sz="1400" dirty="0" err="1" smtClean="0"/>
              <a:t>byear</a:t>
            </a:r>
            <a:r>
              <a:rPr lang="en-US" sz="1400" dirty="0" smtClean="0"/>
              <a:t> </a:t>
            </a:r>
            <a:r>
              <a:rPr lang="en-US" sz="1400" dirty="0"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/>
              <a:t> 1992</a:t>
            </a:r>
          </a:p>
          <a:p>
            <a:r>
              <a:rPr lang="en-US" sz="1400" dirty="0"/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= 0.000074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419600" y="2057400"/>
            <a:ext cx="4191000" cy="2238039"/>
            <a:chOff x="4419600" y="2057400"/>
            <a:chExt cx="4191000" cy="2238039"/>
          </a:xfrm>
        </p:grpSpPr>
        <p:grpSp>
          <p:nvGrpSpPr>
            <p:cNvPr id="22" name="Group 21"/>
            <p:cNvGrpSpPr/>
            <p:nvPr/>
          </p:nvGrpSpPr>
          <p:grpSpPr>
            <a:xfrm>
              <a:off x="4795415" y="2057400"/>
              <a:ext cx="3815185" cy="2238039"/>
              <a:chOff x="2514600" y="2006503"/>
              <a:chExt cx="3815185" cy="2238039"/>
            </a:xfrm>
            <a:scene3d>
              <a:camera prst="orthographicFront">
                <a:rot lat="18961835" lon="19442459" rev="1603957"/>
              </a:camera>
              <a:lightRig rig="threePt" dir="t"/>
            </a:scene3d>
          </p:grpSpPr>
          <p:grpSp>
            <p:nvGrpSpPr>
              <p:cNvPr id="4" name="Group 3"/>
              <p:cNvGrpSpPr/>
              <p:nvPr/>
            </p:nvGrpSpPr>
            <p:grpSpPr>
              <a:xfrm>
                <a:off x="2514600" y="2006503"/>
                <a:ext cx="3815185" cy="2238039"/>
                <a:chOff x="76200" y="4020106"/>
                <a:chExt cx="4322946" cy="2535898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V="1">
                  <a:off x="589146" y="4020106"/>
                  <a:ext cx="0" cy="2209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589146" y="6229906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 6"/>
                <p:cNvSpPr/>
                <p:nvPr/>
              </p:nvSpPr>
              <p:spPr>
                <a:xfrm>
                  <a:off x="762000" y="4129278"/>
                  <a:ext cx="1359310" cy="1915962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6200" y="5860055"/>
                  <a:ext cx="5270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1956</a:t>
                  </a:r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76200" y="4036297"/>
                  <a:ext cx="5270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1992</a:t>
                  </a:r>
                  <a:endParaRPr lang="en-US" sz="1200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6874" y="6193739"/>
                  <a:ext cx="2702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915765" y="6193739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654710" y="4129278"/>
                  <a:ext cx="1523999" cy="1915962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892710" y="6247008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556782" y="6242139"/>
                  <a:ext cx="500171" cy="313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3538185" y="2743200"/>
                <a:ext cx="42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</a:rPr>
                  <a:t>P</a:t>
                </a:r>
                <a:r>
                  <a:rPr lang="en-US" baseline="-25000" dirty="0">
                    <a:latin typeface="Arial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214585" y="2754868"/>
                <a:ext cx="42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</a:rPr>
                  <a:t>P</a:t>
                </a:r>
                <a:r>
                  <a:rPr lang="en-US" baseline="-25000" dirty="0">
                    <a:latin typeface="Arial"/>
                  </a:rPr>
                  <a:t>2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419600" y="2145268"/>
              <a:ext cx="897000" cy="369332"/>
            </a:xfrm>
            <a:prstGeom prst="rect">
              <a:avLst/>
            </a:prstGeom>
            <a:noFill/>
            <a:scene3d>
              <a:camera prst="orthographicFront">
                <a:rot lat="18961835" lon="19442459" rev="1603957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out = 0</a:t>
              </a:r>
              <a:endParaRPr lang="en-US" baseline="-25000" dirty="0">
                <a:latin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2420" y="1571960"/>
            <a:ext cx="4143365" cy="1950243"/>
            <a:chOff x="4472420" y="1571960"/>
            <a:chExt cx="4143365" cy="1950243"/>
          </a:xfrm>
        </p:grpSpPr>
        <p:grpSp>
          <p:nvGrpSpPr>
            <p:cNvPr id="38" name="Group 37"/>
            <p:cNvGrpSpPr/>
            <p:nvPr/>
          </p:nvGrpSpPr>
          <p:grpSpPr>
            <a:xfrm>
              <a:off x="5253297" y="1571960"/>
              <a:ext cx="3362488" cy="1950243"/>
              <a:chOff x="2967297" y="2006502"/>
              <a:chExt cx="3362488" cy="1950243"/>
            </a:xfrm>
            <a:scene3d>
              <a:camera prst="orthographicFront">
                <a:rot lat="2638151" lon="2157531" rev="1603945"/>
              </a:camera>
              <a:lightRig rig="threePt" dir="t"/>
            </a:scene3d>
          </p:grpSpPr>
          <p:grpSp>
            <p:nvGrpSpPr>
              <p:cNvPr id="39" name="Group 38"/>
              <p:cNvGrpSpPr/>
              <p:nvPr/>
            </p:nvGrpSpPr>
            <p:grpSpPr>
              <a:xfrm>
                <a:off x="2967297" y="2006502"/>
                <a:ext cx="3362488" cy="1950243"/>
                <a:chOff x="589146" y="4020106"/>
                <a:chExt cx="3810000" cy="2209800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 flipV="1">
                  <a:off x="589146" y="4020106"/>
                  <a:ext cx="0" cy="2209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89146" y="6229906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2099984" y="4129278"/>
                  <a:ext cx="566457" cy="1915962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4362384" y="2755655"/>
                <a:ext cx="42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</a:rPr>
                  <a:t>P</a:t>
                </a:r>
                <a:r>
                  <a:rPr lang="en-US" baseline="-25000" dirty="0">
                    <a:latin typeface="Arial"/>
                  </a:rPr>
                  <a:t>3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472420" y="1611868"/>
              <a:ext cx="897000" cy="369332"/>
            </a:xfrm>
            <a:prstGeom prst="rect">
              <a:avLst/>
            </a:prstGeom>
            <a:noFill/>
            <a:scene3d>
              <a:camera prst="orthographicFront">
                <a:rot lat="2638151" lon="2157531" rev="160394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out = 1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V="1">
            <a:off x="5715000" y="2147761"/>
            <a:ext cx="0" cy="1533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799" y="5486400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Key elements of Prob. Poly. P: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Constraints describing polygons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Probability p </a:t>
            </a:r>
            <a:r>
              <a:rPr lang="en-US" dirty="0" smtClean="0">
                <a:solidFill>
                  <a:schemeClr val="tx2"/>
                </a:solidFill>
              </a:rPr>
              <a:t>per point </a:t>
            </a:r>
            <a:r>
              <a:rPr lang="en-US" dirty="0" smtClean="0"/>
              <a:t>within the polygon (assumes discrete distributions)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6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Performance / precision tradeoff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9459" y="1676400"/>
            <a:ext cx="55027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(Sets of) </a:t>
            </a:r>
            <a:r>
              <a:rPr lang="en-US" sz="2400" dirty="0" err="1" smtClean="0"/>
              <a:t>polyhedra</a:t>
            </a:r>
            <a:r>
              <a:rPr lang="en-US" sz="2400" dirty="0" smtClean="0"/>
              <a:t> are a standard abstract domain, so we can reuse (parts of) existing tools to operate on them directly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Can end up with many small regions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May be expensive to manipulate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Approach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Collapse regions: specify the “boundary” of a region and bounds on the number and probability of the points within it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 smtClean="0"/>
              <a:t>Nonuniform</a:t>
            </a:r>
            <a:r>
              <a:rPr lang="en-US" sz="2000" dirty="0" smtClean="0"/>
              <a:t> regions hurt precision but fewer regions improve performance</a:t>
            </a:r>
            <a:endParaRPr lang="en-US" sz="2000" dirty="0"/>
          </a:p>
        </p:txBody>
      </p:sp>
      <p:pic>
        <p:nvPicPr>
          <p:cNvPr id="5" name="Picture 4" descr="kno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48" y="1676400"/>
            <a:ext cx="2273452" cy="22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1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955043" y="4068211"/>
            <a:ext cx="2901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nasty-query1</a:t>
            </a:r>
          </a:p>
          <a:p>
            <a:r>
              <a:rPr lang="en-US" dirty="0" smtClean="0"/>
              <a:t>… </a:t>
            </a:r>
            <a:r>
              <a:rPr lang="en-US" b="1" dirty="0" smtClean="0"/>
              <a:t>many </a:t>
            </a:r>
            <a:r>
              <a:rPr lang="en-US" b="1" dirty="0" err="1" smtClean="0"/>
              <a:t>disjuncts</a:t>
            </a:r>
            <a:r>
              <a:rPr lang="en-US" dirty="0" smtClean="0"/>
              <a:t> …</a:t>
            </a:r>
          </a:p>
          <a:p>
            <a:endParaRPr lang="en-US" dirty="0" smtClean="0"/>
          </a:p>
          <a:p>
            <a:r>
              <a:rPr lang="en-US" dirty="0" smtClean="0"/>
              <a:t>age </a:t>
            </a:r>
            <a:r>
              <a:rPr lang="en-US" dirty="0"/>
              <a:t>:= 2011 – </a:t>
            </a:r>
            <a:r>
              <a:rPr lang="en-US" dirty="0" err="1"/>
              <a:t>byear</a:t>
            </a:r>
            <a:r>
              <a:rPr lang="en-US" dirty="0"/>
              <a:t>;</a:t>
            </a:r>
          </a:p>
          <a:p>
            <a:r>
              <a:rPr lang="en-US" dirty="0"/>
              <a:t>if age = 20 </a:t>
            </a:r>
            <a:r>
              <a:rPr lang="tr-TR" dirty="0">
                <a:latin typeface="cmsy10"/>
                <a:ea typeface="cmsy10"/>
                <a:cs typeface="cmsy10"/>
              </a:rPr>
              <a:t>||</a:t>
            </a:r>
            <a:r>
              <a:rPr lang="en-US" dirty="0"/>
              <a:t> … </a:t>
            </a:r>
            <a:r>
              <a:rPr lang="tr-TR" dirty="0">
                <a:latin typeface="cmsy10"/>
                <a:ea typeface="cmsy10"/>
                <a:cs typeface="cmsy10"/>
              </a:rPr>
              <a:t>||</a:t>
            </a:r>
            <a:r>
              <a:rPr lang="en-US" dirty="0"/>
              <a:t> age = 60</a:t>
            </a:r>
          </a:p>
          <a:p>
            <a:r>
              <a:rPr lang="en-US" dirty="0"/>
              <a:t>   then out := true</a:t>
            </a:r>
          </a:p>
          <a:p>
            <a:r>
              <a:rPr lang="en-US" dirty="0"/>
              <a:t>   else out := false;</a:t>
            </a:r>
          </a:p>
          <a:p>
            <a:endParaRPr lang="en-US" dirty="0" smtClean="0"/>
          </a:p>
        </p:txBody>
      </p:sp>
      <p:pic>
        <p:nvPicPr>
          <p:cNvPr id="15" name="Picture 14" descr="troll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3" y="2310489"/>
            <a:ext cx="1562875" cy="15628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276600" y="1752600"/>
            <a:ext cx="5292635" cy="3276600"/>
            <a:chOff x="4038600" y="991940"/>
            <a:chExt cx="3833727" cy="2238039"/>
          </a:xfrm>
        </p:grpSpPr>
        <p:sp>
          <p:nvSpPr>
            <p:cNvPr id="69" name="TextBox 68"/>
            <p:cNvSpPr txBox="1"/>
            <p:nvPr/>
          </p:nvSpPr>
          <p:spPr>
            <a:xfrm>
              <a:off x="4038600" y="1513997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1991</a:t>
              </a:r>
              <a:endParaRPr lang="en-US" sz="1050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038600" y="991940"/>
              <a:ext cx="3833727" cy="2238039"/>
              <a:chOff x="4038600" y="991940"/>
              <a:chExt cx="3833727" cy="2238039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38600" y="256489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1956</a:t>
                </a:r>
                <a:endParaRPr lang="en-US" sz="105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43136" y="2910265"/>
                <a:ext cx="238508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45723" y="2910265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318598" y="1513997"/>
                <a:ext cx="1344994" cy="862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60290" y="2957277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259</a:t>
                </a:r>
                <a:endParaRPr lang="en-US" sz="12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246362" y="2952980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267</a:t>
                </a:r>
                <a:endParaRPr lang="en-US" sz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48200" y="1676400"/>
                <a:ext cx="1199649" cy="2386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318598" y="1676400"/>
                <a:ext cx="1344994" cy="2386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48200" y="1981201"/>
                <a:ext cx="1199649" cy="228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318598" y="1981201"/>
                <a:ext cx="1344994" cy="228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648200" y="2286001"/>
                <a:ext cx="1199649" cy="2286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18598" y="2286001"/>
                <a:ext cx="1344994" cy="22859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648200" y="2580797"/>
                <a:ext cx="1199649" cy="1624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318598" y="2580797"/>
                <a:ext cx="1344994" cy="16240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38600" y="2413084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1961</a:t>
                </a:r>
                <a:endParaRPr lang="en-US" sz="105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38600" y="2108284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1971</a:t>
                </a:r>
                <a:endParaRPr lang="en-US" sz="105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38600" y="1803484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1981</a:t>
                </a:r>
                <a:endParaRPr lang="en-US" sz="105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038600" y="138703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1992</a:t>
                </a:r>
                <a:endParaRPr lang="en-US" sz="1050" dirty="0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Too many regions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18767" y="5417508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msy10"/>
                <a:ea typeface="cmsy10"/>
                <a:cs typeface="cmsy10"/>
              </a:rPr>
              <a:t>Let            = belief after bday-query1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66781" y="5410200"/>
            <a:ext cx="153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  <a:ea typeface="cmsy10"/>
                <a:cs typeface="cmsy10"/>
              </a:rPr>
              <a:t>|</a:t>
            </a:r>
            <a:r>
              <a:rPr lang="en-US" dirty="0" smtClean="0"/>
              <a:t> (out = false) </a:t>
            </a:r>
            <a:endParaRPr lang="en-US" dirty="0"/>
          </a:p>
        </p:txBody>
      </p:sp>
      <p:pic>
        <p:nvPicPr>
          <p:cNvPr id="40" name="Picture 39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428" y="5468308"/>
            <a:ext cx="389833" cy="31122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118006" y="2516916"/>
            <a:ext cx="1656346" cy="18180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24241" y="2488484"/>
            <a:ext cx="1856826" cy="18280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4" grpId="0" animBg="1"/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821681" y="4379527"/>
            <a:ext cx="36000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259, 1956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1992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 </a:t>
            </a:r>
            <a:r>
              <a:rPr lang="en-US" sz="1400" dirty="0" smtClean="0">
                <a:solidFill>
                  <a:srgbClr val="292934"/>
                </a:solidFill>
              </a:rPr>
              <a:t>= 0.000067</a:t>
            </a:r>
          </a:p>
          <a:p>
            <a:r>
              <a:rPr lang="en-US" sz="1400" b="1" dirty="0">
                <a:solidFill>
                  <a:srgbClr val="A6A6A6"/>
                </a:solidFill>
              </a:rPr>
              <a:t>	</a:t>
            </a:r>
            <a:r>
              <a:rPr lang="en-US" sz="1400" b="1" dirty="0" smtClean="0"/>
              <a:t>s </a:t>
            </a:r>
            <a:r>
              <a:rPr lang="en-US" sz="1400" b="1" dirty="0" smtClean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=</a:t>
            </a:r>
            <a:r>
              <a:rPr lang="en-US" sz="1400" b="1" dirty="0" smtClean="0"/>
              <a:t> 8580 ( </a:t>
            </a:r>
            <a:r>
              <a:rPr lang="en-US" sz="1400" b="1" dirty="0" smtClean="0">
                <a:latin typeface="Symbol"/>
                <a:sym typeface="Symbol"/>
              </a:rPr>
              <a:t>&lt;</a:t>
            </a:r>
            <a:r>
              <a:rPr lang="en-US" sz="1400" b="1" dirty="0" smtClean="0"/>
              <a:t> true size</a:t>
            </a:r>
            <a:r>
              <a:rPr lang="en-US" sz="1400" b="1" baseline="-25000" dirty="0" smtClean="0">
                <a:latin typeface="Arial"/>
              </a:rPr>
              <a:t> </a:t>
            </a:r>
            <a:r>
              <a:rPr lang="en-US" sz="1400" b="1" dirty="0" smtClean="0">
                <a:latin typeface="Arial"/>
              </a:rPr>
              <a:t>= 9620)</a:t>
            </a:r>
          </a:p>
          <a:p>
            <a:endParaRPr lang="en-US" sz="1400" dirty="0" smtClean="0">
              <a:solidFill>
                <a:srgbClr val="A6A6A6"/>
              </a:solidFill>
              <a:latin typeface="Arial"/>
            </a:endParaRPr>
          </a:p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1400" dirty="0" smtClean="0">
                <a:solidFill>
                  <a:srgbClr val="292934"/>
                </a:solidFill>
              </a:rPr>
              <a:t>: 267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364, 1956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1992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= 0.000067</a:t>
            </a:r>
          </a:p>
          <a:p>
            <a:r>
              <a:rPr lang="en-US" sz="1400" b="1" dirty="0">
                <a:solidFill>
                  <a:srgbClr val="A6A6A6"/>
                </a:solidFill>
              </a:rPr>
              <a:t>	</a:t>
            </a:r>
            <a:r>
              <a:rPr lang="en-US" sz="1400" b="1" dirty="0" smtClean="0">
                <a:solidFill>
                  <a:srgbClr val="292934"/>
                </a:solidFill>
              </a:rPr>
              <a:t>s </a:t>
            </a:r>
            <a:r>
              <a:rPr lang="en-US" sz="1400" b="1" dirty="0" smtClean="0">
                <a:latin typeface="cmsy10"/>
                <a:ea typeface="cmsy10"/>
                <a:cs typeface="cmsy10"/>
              </a:rPr>
              <a:t>=</a:t>
            </a:r>
            <a:r>
              <a:rPr lang="en-US" sz="1400" b="1" dirty="0" smtClean="0">
                <a:solidFill>
                  <a:srgbClr val="292934"/>
                </a:solidFill>
              </a:rPr>
              <a:t> 3234 ( </a:t>
            </a:r>
            <a:r>
              <a:rPr lang="en-US" sz="1400" b="1" dirty="0" smtClean="0">
                <a:solidFill>
                  <a:srgbClr val="292934"/>
                </a:solidFill>
                <a:latin typeface="Symbol"/>
                <a:sym typeface="Symbol"/>
              </a:rPr>
              <a:t>&lt;</a:t>
            </a:r>
            <a:r>
              <a:rPr lang="en-US" sz="1400" b="1" dirty="0" smtClean="0">
                <a:solidFill>
                  <a:srgbClr val="292934"/>
                </a:solidFill>
              </a:rPr>
              <a:t> true size</a:t>
            </a:r>
            <a:r>
              <a:rPr lang="en-US" sz="1400" b="1" baseline="-25000" dirty="0" smtClean="0">
                <a:solidFill>
                  <a:srgbClr val="292934"/>
                </a:solidFill>
                <a:latin typeface="Arial"/>
              </a:rPr>
              <a:t> </a:t>
            </a:r>
            <a:r>
              <a:rPr lang="en-US" sz="1400" b="1" dirty="0" smtClean="0">
                <a:solidFill>
                  <a:srgbClr val="292934"/>
                </a:solidFill>
              </a:rPr>
              <a:t>= 3626) </a:t>
            </a:r>
            <a:endParaRPr lang="en-US" sz="1400" b="1" baseline="-25000" dirty="0" smtClean="0">
              <a:solidFill>
                <a:srgbClr val="292934"/>
              </a:solidFill>
              <a:latin typeface="Arial"/>
            </a:endParaRPr>
          </a:p>
          <a:p>
            <a:endParaRPr lang="en-US" sz="1400" dirty="0" smtClean="0"/>
          </a:p>
        </p:txBody>
      </p:sp>
      <p:grpSp>
        <p:nvGrpSpPr>
          <p:cNvPr id="108" name="Group 107"/>
          <p:cNvGrpSpPr/>
          <p:nvPr/>
        </p:nvGrpSpPr>
        <p:grpSpPr>
          <a:xfrm>
            <a:off x="457200" y="1789360"/>
            <a:ext cx="3833727" cy="2238039"/>
            <a:chOff x="4038600" y="991940"/>
            <a:chExt cx="3833727" cy="2238039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4509839" y="991940"/>
              <a:ext cx="0" cy="1950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09839" y="2942183"/>
              <a:ext cx="3362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648201" y="1513997"/>
              <a:ext cx="1199649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38600" y="259214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1956</a:t>
              </a:r>
              <a:endParaRPr lang="en-US" sz="105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43136" y="2910265"/>
              <a:ext cx="238508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45723" y="2910265"/>
              <a:ext cx="389574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318598" y="1513997"/>
              <a:ext cx="1344994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0290" y="2957277"/>
              <a:ext cx="389574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246362" y="295298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48200" y="1676400"/>
              <a:ext cx="1199649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18598" y="1676400"/>
              <a:ext cx="1344994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48200" y="19812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18598" y="1981201"/>
              <a:ext cx="1344994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48200" y="22860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18598" y="2286001"/>
              <a:ext cx="1344994" cy="22859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648200" y="2580797"/>
              <a:ext cx="1199649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18598" y="2580797"/>
              <a:ext cx="1344994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38600" y="236354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1961</a:t>
              </a:r>
              <a:endParaRPr lang="en-US" sz="105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038600" y="20574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1971</a:t>
              </a:r>
              <a:endParaRPr lang="en-US" sz="105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038600" y="17526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1981</a:t>
              </a:r>
              <a:endParaRPr lang="en-US" sz="105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38600" y="13716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1992</a:t>
              </a:r>
              <a:endParaRPr lang="en-US" sz="105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78890" y="2034418"/>
            <a:ext cx="344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</a:rPr>
              <a:t>P</a:t>
            </a:r>
            <a:r>
              <a:rPr lang="en-US" sz="1200" baseline="-25000" dirty="0" smtClean="0">
                <a:latin typeface="Arial"/>
              </a:rPr>
              <a:t>1</a:t>
            </a:r>
            <a:endParaRPr lang="en-US" sz="1200" baseline="-25000" dirty="0">
              <a:latin typeface="Arial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266449" y="2397406"/>
            <a:ext cx="344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/>
              </a:rPr>
              <a:t>P</a:t>
            </a:r>
            <a:r>
              <a:rPr lang="en-US" sz="1200" baseline="-25000" dirty="0">
                <a:latin typeface="Arial"/>
              </a:rPr>
              <a:t>2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1374" y="4379527"/>
            <a:ext cx="3400306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 smtClean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259, 1992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1992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 </a:t>
            </a:r>
            <a:r>
              <a:rPr lang="en-US" sz="1400" dirty="0" smtClean="0">
                <a:solidFill>
                  <a:srgbClr val="292934"/>
                </a:solidFill>
              </a:rPr>
              <a:t>= 0.000067</a:t>
            </a:r>
          </a:p>
          <a:p>
            <a:endParaRPr lang="en-US" sz="1400" dirty="0" smtClean="0">
              <a:solidFill>
                <a:srgbClr val="292934"/>
              </a:solidFill>
              <a:latin typeface="Arial"/>
            </a:endParaRPr>
          </a:p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259, 1982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1990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= 0.000067</a:t>
            </a:r>
          </a:p>
          <a:p>
            <a:endParaRPr lang="en-US" b="1" dirty="0" smtClean="0">
              <a:solidFill>
                <a:srgbClr val="292934"/>
              </a:solidFill>
            </a:endParaRPr>
          </a:p>
          <a:p>
            <a:r>
              <a:rPr lang="en-US" b="1" dirty="0" smtClean="0">
                <a:solidFill>
                  <a:srgbClr val="A6A6A6"/>
                </a:solidFill>
              </a:rPr>
              <a:t>	… (ten total)</a:t>
            </a:r>
          </a:p>
          <a:p>
            <a:r>
              <a:rPr lang="en-US" sz="1600" dirty="0" smtClean="0">
                <a:latin typeface="Arial"/>
              </a:rPr>
              <a:t>P</a:t>
            </a:r>
            <a:r>
              <a:rPr lang="en-US" sz="1600" baseline="-25000" dirty="0" smtClean="0">
                <a:latin typeface="Arial"/>
              </a:rPr>
              <a:t>10</a:t>
            </a:r>
            <a:endParaRPr lang="en-US" sz="1600" baseline="-25000" dirty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29000" y="6400800"/>
            <a:ext cx="554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p,s</a:t>
            </a:r>
            <a:r>
              <a:rPr lang="en-US" sz="1600" dirty="0" smtClean="0"/>
              <a:t> refer to possible (non-zero probability) points in region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724400" y="1552236"/>
            <a:ext cx="3833727" cy="2503399"/>
            <a:chOff x="4311986" y="3916645"/>
            <a:chExt cx="3833727" cy="2503399"/>
          </a:xfrm>
        </p:grpSpPr>
        <p:grpSp>
          <p:nvGrpSpPr>
            <p:cNvPr id="55" name="Group 54"/>
            <p:cNvGrpSpPr/>
            <p:nvPr/>
          </p:nvGrpSpPr>
          <p:grpSpPr>
            <a:xfrm>
              <a:off x="4311986" y="3916645"/>
              <a:ext cx="3833727" cy="2503399"/>
              <a:chOff x="4038601" y="3662085"/>
              <a:chExt cx="3833727" cy="2503399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80338" y="3662085"/>
                <a:ext cx="1454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approximate</a:t>
                </a:r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2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100270" y="1552236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Abstraction imprecision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1552236"/>
            <a:ext cx="3833727" cy="2503399"/>
            <a:chOff x="4311986" y="3916645"/>
            <a:chExt cx="3833727" cy="2503399"/>
          </a:xfrm>
        </p:grpSpPr>
        <p:grpSp>
          <p:nvGrpSpPr>
            <p:cNvPr id="67" name="Group 66"/>
            <p:cNvGrpSpPr/>
            <p:nvPr/>
          </p:nvGrpSpPr>
          <p:grpSpPr>
            <a:xfrm>
              <a:off x="4311986" y="3916645"/>
              <a:ext cx="3833727" cy="2503399"/>
              <a:chOff x="4038601" y="3662085"/>
              <a:chExt cx="3833727" cy="250339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00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abstract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7200" y="1789360"/>
            <a:ext cx="3833727" cy="2238039"/>
            <a:chOff x="4038600" y="991940"/>
            <a:chExt cx="3833727" cy="2238039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4509839" y="991940"/>
              <a:ext cx="0" cy="1950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09839" y="2942183"/>
              <a:ext cx="3362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648201" y="1513997"/>
              <a:ext cx="1199649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038600" y="259214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1956</a:t>
              </a:r>
              <a:endParaRPr lang="en-US" sz="105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43136" y="2910265"/>
              <a:ext cx="238508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45723" y="2910265"/>
              <a:ext cx="389574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318598" y="1513997"/>
              <a:ext cx="1344994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60290" y="2957277"/>
              <a:ext cx="389574" cy="244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259</a:t>
              </a:r>
              <a:endParaRPr lang="en-US" sz="12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246362" y="295298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267</a:t>
              </a:r>
              <a:endParaRPr lang="en-US" sz="120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48200" y="1676400"/>
              <a:ext cx="1199649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18598" y="1676400"/>
              <a:ext cx="1344994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48200" y="19812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18598" y="1981201"/>
              <a:ext cx="1344994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48200" y="22860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18598" y="2286001"/>
              <a:ext cx="1344994" cy="22859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648200" y="2580797"/>
              <a:ext cx="1199649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18598" y="2580797"/>
              <a:ext cx="1344994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38600" y="236354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1961</a:t>
              </a:r>
              <a:endParaRPr lang="en-US" sz="105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038600" y="20574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1971</a:t>
              </a:r>
              <a:endParaRPr lang="en-US" sz="105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038600" y="17526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1981</a:t>
              </a:r>
              <a:endParaRPr lang="en-US" sz="105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038600" y="1371600"/>
              <a:ext cx="485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1992</a:t>
              </a:r>
              <a:endParaRPr lang="en-US" sz="1050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4288502"/>
            <a:ext cx="3833727" cy="2238039"/>
            <a:chOff x="457200" y="4288502"/>
            <a:chExt cx="3833727" cy="2238039"/>
          </a:xfrm>
        </p:grpSpPr>
        <p:grpSp>
          <p:nvGrpSpPr>
            <p:cNvPr id="54" name="Group 53"/>
            <p:cNvGrpSpPr/>
            <p:nvPr/>
          </p:nvGrpSpPr>
          <p:grpSpPr>
            <a:xfrm>
              <a:off x="457200" y="4288502"/>
              <a:ext cx="3833727" cy="2238039"/>
              <a:chOff x="4038600" y="991940"/>
              <a:chExt cx="3833727" cy="2238039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038600" y="25921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1956</a:t>
                </a:r>
                <a:endParaRPr lang="en-US" sz="105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543136" y="2910265"/>
                <a:ext cx="238508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445723" y="2910265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18598" y="1798835"/>
                <a:ext cx="1344994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660290" y="2957277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259</a:t>
                </a:r>
                <a:endParaRPr lang="en-US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46362" y="2952980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267</a:t>
                </a:r>
                <a:endParaRPr lang="en-US" sz="12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648200" y="1580238"/>
                <a:ext cx="1199649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318598" y="1875035"/>
                <a:ext cx="1344994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8200" y="18088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318598" y="2103635"/>
                <a:ext cx="1344994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48200" y="20374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18598" y="2332235"/>
                <a:ext cx="1344994" cy="22859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648200" y="2266038"/>
                <a:ext cx="1199649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18598" y="2560835"/>
                <a:ext cx="1344994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038600" y="23635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1961</a:t>
                </a:r>
                <a:endParaRPr lang="en-US" sz="105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38600" y="20574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1971</a:t>
                </a:r>
                <a:endParaRPr lang="en-US" sz="105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038600" y="1752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1981</a:t>
                </a:r>
                <a:endParaRPr lang="en-US" sz="105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38600" y="1371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1992</a:t>
                </a:r>
                <a:endParaRPr lang="en-US" sz="1050" dirty="0"/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776873" y="4310754"/>
            <a:ext cx="3833727" cy="2238039"/>
            <a:chOff x="457200" y="4288502"/>
            <a:chExt cx="3833727" cy="2238039"/>
          </a:xfrm>
        </p:grpSpPr>
        <p:grpSp>
          <p:nvGrpSpPr>
            <p:cNvPr id="148" name="Group 147"/>
            <p:cNvGrpSpPr/>
            <p:nvPr/>
          </p:nvGrpSpPr>
          <p:grpSpPr>
            <a:xfrm>
              <a:off x="457200" y="4288502"/>
              <a:ext cx="3833727" cy="2238039"/>
              <a:chOff x="4038600" y="991940"/>
              <a:chExt cx="3833727" cy="2238039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4648201" y="1513997"/>
                <a:ext cx="1199649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038600" y="25921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1956</a:t>
                </a:r>
                <a:endParaRPr lang="en-US" sz="105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543136" y="2910265"/>
                <a:ext cx="238508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445723" y="2910265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318598" y="1513997"/>
                <a:ext cx="1344994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5660290" y="2957277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259</a:t>
                </a:r>
                <a:endParaRPr lang="en-US" sz="12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6246362" y="2952980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267</a:t>
                </a:r>
                <a:endParaRPr lang="en-US" sz="12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4038600" y="23635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1961</a:t>
                </a:r>
                <a:endParaRPr lang="en-US" sz="105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4038600" y="20574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1971</a:t>
                </a:r>
                <a:endParaRPr lang="en-US" sz="1050" dirty="0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038600" y="1752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1981</a:t>
                </a:r>
                <a:endParaRPr lang="en-US" sz="1050" dirty="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038600" y="1371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1992</a:t>
                </a:r>
                <a:endParaRPr lang="en-US" sz="1050" dirty="0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1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242337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7912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436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638800" y="563880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48400" y="566010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0960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315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72400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5219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6743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695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9791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67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100270" y="1552236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33400" y="3364009"/>
            <a:ext cx="290134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nasty-query-2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… many </a:t>
            </a:r>
            <a:r>
              <a:rPr lang="en-US" dirty="0" err="1" smtClean="0">
                <a:solidFill>
                  <a:srgbClr val="A6A6A6"/>
                </a:solidFill>
              </a:rPr>
              <a:t>disjuncts</a:t>
            </a:r>
            <a:r>
              <a:rPr lang="en-US" dirty="0" smtClean="0">
                <a:solidFill>
                  <a:srgbClr val="A6A6A6"/>
                </a:solidFill>
              </a:rPr>
              <a:t> …</a:t>
            </a:r>
          </a:p>
          <a:p>
            <a:r>
              <a:rPr lang="en-US" dirty="0" smtClean="0"/>
              <a:t>… </a:t>
            </a:r>
            <a:r>
              <a:rPr lang="en-US" b="1" dirty="0" smtClean="0"/>
              <a:t>probabilistic choice: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age := 2011 – </a:t>
            </a:r>
            <a:r>
              <a:rPr lang="en-US" dirty="0" err="1"/>
              <a:t>byear</a:t>
            </a:r>
            <a:r>
              <a:rPr lang="en-US" dirty="0"/>
              <a:t>;</a:t>
            </a:r>
          </a:p>
          <a:p>
            <a:r>
              <a:rPr lang="en-US" dirty="0"/>
              <a:t>if age = 20 </a:t>
            </a:r>
            <a:r>
              <a:rPr lang="tr-TR" dirty="0" smtClean="0">
                <a:latin typeface="cmsy10"/>
                <a:ea typeface="cmsy10"/>
                <a:cs typeface="cmsy1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… </a:t>
            </a:r>
            <a:r>
              <a:rPr lang="tr-TR" dirty="0" smtClean="0">
                <a:latin typeface="cmsy10"/>
                <a:ea typeface="cmsy10"/>
                <a:cs typeface="cmsy1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age = 60</a:t>
            </a:r>
          </a:p>
          <a:p>
            <a:r>
              <a:rPr lang="en-US" dirty="0"/>
              <a:t>   then out := true</a:t>
            </a:r>
          </a:p>
          <a:p>
            <a:r>
              <a:rPr lang="en-US" dirty="0"/>
              <a:t>   else out := false;</a:t>
            </a:r>
          </a:p>
          <a:p>
            <a:r>
              <a:rPr lang="en-US" b="1" dirty="0" err="1"/>
              <a:t>pif</a:t>
            </a:r>
            <a:r>
              <a:rPr lang="en-US" b="1" dirty="0"/>
              <a:t> 0.1 then out := </a:t>
            </a:r>
            <a:r>
              <a:rPr lang="en-US" b="1" dirty="0" smtClean="0"/>
              <a:t>true</a:t>
            </a:r>
            <a:endParaRPr lang="en-US" b="1" dirty="0"/>
          </a:p>
        </p:txBody>
      </p:sp>
      <p:pic>
        <p:nvPicPr>
          <p:cNvPr id="15" name="Picture 14" descr="troll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16895"/>
            <a:ext cx="1562875" cy="15628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3499118" y="1616895"/>
            <a:ext cx="5187682" cy="3793305"/>
            <a:chOff x="457200" y="1789360"/>
            <a:chExt cx="3833727" cy="2238039"/>
          </a:xfrm>
        </p:grpSpPr>
        <p:grpSp>
          <p:nvGrpSpPr>
            <p:cNvPr id="103" name="Group 102"/>
            <p:cNvGrpSpPr/>
            <p:nvPr/>
          </p:nvGrpSpPr>
          <p:grpSpPr>
            <a:xfrm>
              <a:off x="457200" y="1789360"/>
              <a:ext cx="3833727" cy="2238039"/>
              <a:chOff x="4038601" y="3927445"/>
              <a:chExt cx="3833727" cy="223803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4648201" y="1513997"/>
                  <a:ext cx="1199649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6318598" y="1513997"/>
                  <a:ext cx="1344994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648200" y="1676400"/>
                  <a:ext cx="1199649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18598" y="1676400"/>
                  <a:ext cx="1344994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4648200" y="19812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318598" y="1981201"/>
                  <a:ext cx="1344994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648200" y="22860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318598" y="2286001"/>
                  <a:ext cx="1344994" cy="228599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648200" y="2580797"/>
                  <a:ext cx="1199649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6318598" y="2580797"/>
                  <a:ext cx="1344994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107" name="Rectangle 106"/>
              <p:cNvSpPr/>
              <p:nvPr/>
            </p:nvSpPr>
            <p:spPr>
              <a:xfrm>
                <a:off x="4648201" y="45270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648201" y="48318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648201" y="51366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648201" y="54414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24601" y="4537045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324601" y="48318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324601" y="51366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324601" y="54414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2078890" y="2119371"/>
              <a:ext cx="344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P</a:t>
              </a:r>
              <a:r>
                <a:rPr lang="en-US" sz="1200" baseline="-25000" dirty="0" smtClean="0">
                  <a:latin typeface="Arial"/>
                </a:rPr>
                <a:t>1</a:t>
              </a:r>
              <a:endParaRPr lang="en-US" sz="1200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266449" y="2346663"/>
              <a:ext cx="344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P</a:t>
              </a:r>
              <a:r>
                <a:rPr lang="en-US" sz="1200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136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Non-uniform regions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2980" y="5412500"/>
            <a:ext cx="531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Takes the true branch one time out of ten</a:t>
            </a:r>
          </a:p>
          <a:p>
            <a:r>
              <a:rPr lang="en-US" dirty="0" smtClean="0"/>
              <a:t>  Thus, </a:t>
            </a:r>
            <a:r>
              <a:rPr lang="en-US" i="1" dirty="0" smtClean="0"/>
              <a:t>out = true </a:t>
            </a:r>
            <a:r>
              <a:rPr lang="en-US" dirty="0" smtClean="0"/>
              <a:t>implies </a:t>
            </a:r>
            <a:r>
              <a:rPr lang="en-US" i="1" dirty="0" smtClean="0"/>
              <a:t>age</a:t>
            </a:r>
            <a:r>
              <a:rPr lang="en-US" dirty="0" smtClean="0"/>
              <a:t> is a decade</a:t>
            </a:r>
          </a:p>
          <a:p>
            <a:r>
              <a:rPr lang="en-US" dirty="0" smtClean="0"/>
              <a:t>  or the coin flipped in our favor; former more likely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32163" y="5638800"/>
            <a:ext cx="570818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47339" y="1518474"/>
            <a:ext cx="129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sy10"/>
                <a:ea typeface="cmsy10"/>
                <a:cs typeface="cmsy10"/>
              </a:rPr>
              <a:t>| </a:t>
            </a:r>
            <a:r>
              <a:rPr lang="en-US" dirty="0" smtClean="0"/>
              <a:t>out = true</a:t>
            </a:r>
            <a:endParaRPr lang="en-US" dirty="0"/>
          </a:p>
        </p:txBody>
      </p:sp>
      <p:pic>
        <p:nvPicPr>
          <p:cNvPr id="43" name="Picture 42" descr="bra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06" y="1576666"/>
            <a:ext cx="389833" cy="31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0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Approximation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5800" y="1459001"/>
            <a:ext cx="3833727" cy="2503399"/>
            <a:chOff x="4311986" y="3916645"/>
            <a:chExt cx="3833727" cy="2503399"/>
          </a:xfrm>
        </p:grpSpPr>
        <p:grpSp>
          <p:nvGrpSpPr>
            <p:cNvPr id="67" name="Group 66"/>
            <p:cNvGrpSpPr/>
            <p:nvPr/>
          </p:nvGrpSpPr>
          <p:grpSpPr>
            <a:xfrm>
              <a:off x="4311986" y="3916645"/>
              <a:ext cx="3833727" cy="2503399"/>
              <a:chOff x="4038601" y="3662085"/>
              <a:chExt cx="3833727" cy="250339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454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approximate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821681" y="4379527"/>
            <a:ext cx="36000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6A6A6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A6A6A6"/>
                </a:solidFill>
                <a:latin typeface="Arial"/>
              </a:rPr>
              <a:t>1</a:t>
            </a:r>
            <a:r>
              <a:rPr lang="en-US" sz="1400" dirty="0" smtClean="0">
                <a:solidFill>
                  <a:srgbClr val="A6A6A6"/>
                </a:solidFill>
              </a:rPr>
              <a:t>: 0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 err="1" smtClean="0">
                <a:solidFill>
                  <a:srgbClr val="A6A6A6"/>
                </a:solidFill>
              </a:rPr>
              <a:t>bday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259, 1956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 err="1" smtClean="0">
                <a:solidFill>
                  <a:srgbClr val="A6A6A6"/>
                </a:solidFill>
              </a:rPr>
              <a:t>byear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1992</a:t>
            </a:r>
          </a:p>
          <a:p>
            <a:r>
              <a:rPr lang="en-US" sz="1400" dirty="0"/>
              <a:t>	</a:t>
            </a:r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 </a:t>
            </a:r>
            <a:r>
              <a:rPr lang="en-US" sz="1400" dirty="0" smtClean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0.000074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A6A6A6"/>
                </a:solidFill>
              </a:rPr>
              <a:t>s </a:t>
            </a:r>
            <a:r>
              <a:rPr lang="en-US" sz="14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=</a:t>
            </a:r>
            <a:r>
              <a:rPr lang="en-US" sz="1400" dirty="0" smtClean="0">
                <a:solidFill>
                  <a:srgbClr val="A6A6A6"/>
                </a:solidFill>
              </a:rPr>
              <a:t> 9620</a:t>
            </a:r>
          </a:p>
          <a:p>
            <a:r>
              <a:rPr lang="en-US" sz="1400" dirty="0">
                <a:solidFill>
                  <a:srgbClr val="57576E"/>
                </a:solidFill>
              </a:rPr>
              <a:t>	</a:t>
            </a:r>
            <a:endParaRPr lang="en-US" sz="1400" dirty="0" smtClean="0">
              <a:solidFill>
                <a:srgbClr val="57576E"/>
              </a:solidFill>
            </a:endParaRPr>
          </a:p>
          <a:p>
            <a:endParaRPr lang="en-US" sz="1400" dirty="0">
              <a:solidFill>
                <a:srgbClr val="57576E"/>
              </a:solidFill>
              <a:latin typeface="Arial"/>
            </a:endParaRPr>
          </a:p>
          <a:p>
            <a:r>
              <a:rPr lang="en-US" sz="1400" dirty="0" smtClean="0">
                <a:solidFill>
                  <a:srgbClr val="A6A6A6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A6A6A6"/>
                </a:solidFill>
                <a:latin typeface="Arial"/>
              </a:rPr>
              <a:t>2</a:t>
            </a:r>
            <a:r>
              <a:rPr lang="en-US" sz="1400" dirty="0" smtClean="0">
                <a:solidFill>
                  <a:srgbClr val="A6A6A6"/>
                </a:solidFill>
              </a:rPr>
              <a:t>: 267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 err="1" smtClean="0">
                <a:solidFill>
                  <a:srgbClr val="A6A6A6"/>
                </a:solidFill>
              </a:rPr>
              <a:t>bday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364, 1956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 err="1" smtClean="0">
                <a:solidFill>
                  <a:srgbClr val="A6A6A6"/>
                </a:solidFill>
              </a:rPr>
              <a:t>byear</a:t>
            </a:r>
            <a:r>
              <a:rPr lang="en-US" sz="1400" dirty="0" smtClean="0">
                <a:solidFill>
                  <a:srgbClr val="A6A6A6"/>
                </a:solidFill>
              </a:rPr>
              <a:t> </a:t>
            </a:r>
            <a:r>
              <a:rPr lang="en-US" sz="14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A6A6A6"/>
                </a:solidFill>
              </a:rPr>
              <a:t> 1992</a:t>
            </a:r>
          </a:p>
          <a:p>
            <a:r>
              <a:rPr lang="en-US" sz="1400" dirty="0"/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0.000074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A6A6A6"/>
                </a:solidFill>
              </a:rPr>
              <a:t>s </a:t>
            </a:r>
            <a:r>
              <a:rPr lang="en-US" sz="14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=</a:t>
            </a:r>
            <a:r>
              <a:rPr lang="en-US" sz="1400" dirty="0" smtClean="0">
                <a:solidFill>
                  <a:srgbClr val="A6A6A6"/>
                </a:solidFill>
              </a:rPr>
              <a:t> 3626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200" y="1789360"/>
            <a:ext cx="3833727" cy="2238039"/>
            <a:chOff x="457200" y="1789360"/>
            <a:chExt cx="3833727" cy="2238039"/>
          </a:xfrm>
        </p:grpSpPr>
        <p:grpSp>
          <p:nvGrpSpPr>
            <p:cNvPr id="107" name="Group 106"/>
            <p:cNvGrpSpPr/>
            <p:nvPr/>
          </p:nvGrpSpPr>
          <p:grpSpPr>
            <a:xfrm>
              <a:off x="457200" y="1789360"/>
              <a:ext cx="3833727" cy="2238039"/>
              <a:chOff x="4038601" y="3927445"/>
              <a:chExt cx="3833727" cy="2238039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120"/>
                <p:cNvSpPr/>
                <p:nvPr/>
              </p:nvSpPr>
              <p:spPr>
                <a:xfrm>
                  <a:off x="4648201" y="1513997"/>
                  <a:ext cx="1199649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18598" y="1513997"/>
                  <a:ext cx="1344994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648200" y="1676400"/>
                  <a:ext cx="1199649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318598" y="1676400"/>
                  <a:ext cx="1344994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648200" y="19812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6318598" y="1981201"/>
                  <a:ext cx="1344994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648200" y="22860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6318598" y="2286001"/>
                  <a:ext cx="1344994" cy="228599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648200" y="2580797"/>
                  <a:ext cx="1199649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6318598" y="2580797"/>
                  <a:ext cx="1344994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4648201" y="45270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648201" y="48318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648201" y="51366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648201" y="5441442"/>
                <a:ext cx="1199649" cy="8620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324601" y="4537045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324601" y="48318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24601" y="51366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24601" y="5441442"/>
                <a:ext cx="1344994" cy="86203"/>
              </a:xfrm>
              <a:prstGeom prst="rect">
                <a:avLst/>
              </a:prstGeom>
              <a:solidFill>
                <a:srgbClr val="57576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078890" y="2034418"/>
              <a:ext cx="344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P</a:t>
              </a:r>
              <a:r>
                <a:rPr lang="en-US" sz="1200" baseline="-25000" dirty="0" smtClean="0">
                  <a:latin typeface="Arial"/>
                </a:rPr>
                <a:t>1</a:t>
              </a:r>
              <a:endParaRPr lang="en-US" sz="1200" baseline="-25000" dirty="0">
                <a:latin typeface="Arial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66449" y="2284436"/>
              <a:ext cx="344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</a:rPr>
                <a:t>P</a:t>
              </a:r>
              <a:r>
                <a:rPr lang="en-US" sz="1200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541374" y="4379527"/>
            <a:ext cx="340030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1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 smtClean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259, 1992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1992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 </a:t>
            </a:r>
            <a:r>
              <a:rPr lang="en-US" sz="1400" dirty="0" smtClean="0">
                <a:solidFill>
                  <a:srgbClr val="292934"/>
                </a:solidFill>
              </a:rPr>
              <a:t>= 0.0000074</a:t>
            </a:r>
          </a:p>
          <a:p>
            <a:r>
              <a:rPr lang="en-US" sz="1400" dirty="0" smtClean="0">
                <a:solidFill>
                  <a:srgbClr val="292934"/>
                </a:solidFill>
                <a:latin typeface="Arial"/>
              </a:rPr>
              <a:t>P</a:t>
            </a:r>
            <a:r>
              <a:rPr lang="en-US" sz="1400" baseline="-25000" dirty="0" smtClean="0">
                <a:solidFill>
                  <a:srgbClr val="292934"/>
                </a:solidFill>
                <a:latin typeface="Arial"/>
              </a:rPr>
              <a:t>2</a:t>
            </a:r>
            <a:r>
              <a:rPr lang="en-US" sz="1400" dirty="0" smtClean="0">
                <a:solidFill>
                  <a:srgbClr val="292934"/>
                </a:solidFill>
              </a:rPr>
              <a:t>: 0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bday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259, 1991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 err="1" smtClean="0">
                <a:solidFill>
                  <a:srgbClr val="292934"/>
                </a:solidFill>
              </a:rPr>
              <a:t>byear</a:t>
            </a:r>
            <a:r>
              <a:rPr lang="en-US" sz="1400" dirty="0" smtClean="0">
                <a:solidFill>
                  <a:srgbClr val="292934"/>
                </a:solidFill>
              </a:rPr>
              <a:t> </a:t>
            </a:r>
            <a:r>
              <a:rPr lang="en-US" sz="1400" dirty="0">
                <a:solidFill>
                  <a:srgbClr val="292934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292934"/>
                </a:solidFill>
              </a:rPr>
              <a:t> 1991</a:t>
            </a:r>
          </a:p>
          <a:p>
            <a:r>
              <a:rPr lang="en-US" sz="1400" dirty="0">
                <a:solidFill>
                  <a:srgbClr val="292934"/>
                </a:solidFill>
              </a:rPr>
              <a:t>	</a:t>
            </a:r>
            <a:r>
              <a:rPr lang="en-US" sz="1400" dirty="0" smtClean="0">
                <a:solidFill>
                  <a:srgbClr val="292934"/>
                </a:solidFill>
              </a:rPr>
              <a:t>p = 0.000074</a:t>
            </a:r>
          </a:p>
          <a:p>
            <a:r>
              <a:rPr lang="en-US" b="1" dirty="0" smtClean="0">
                <a:solidFill>
                  <a:srgbClr val="292934"/>
                </a:solidFill>
              </a:rPr>
              <a:t>	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         … (18 total)</a:t>
            </a:r>
          </a:p>
          <a:p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18</a:t>
            </a:r>
            <a:endParaRPr lang="en-US" baseline="-25000" dirty="0">
              <a:latin typeface="Arial"/>
            </a:endParaRP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3617761" y="4724401"/>
            <a:ext cx="2097239" cy="1334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6059269"/>
            <a:ext cx="26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policy check</a:t>
            </a:r>
          </a:p>
          <a:p>
            <a:r>
              <a:rPr lang="en-US" dirty="0" err="1" smtClean="0">
                <a:solidFill>
                  <a:srgbClr val="3B3B4B"/>
                </a:solidFill>
              </a:rPr>
              <a:t>Pr</a:t>
            </a:r>
            <a:r>
              <a:rPr lang="en-US" dirty="0">
                <a:solidFill>
                  <a:srgbClr val="3B3B4B"/>
                </a:solidFill>
              </a:rPr>
              <a:t>[</a:t>
            </a:r>
            <a:r>
              <a:rPr lang="en-US" dirty="0" err="1">
                <a:solidFill>
                  <a:srgbClr val="3B3B4B"/>
                </a:solidFill>
              </a:rPr>
              <a:t>bday</a:t>
            </a:r>
            <a:r>
              <a:rPr lang="en-US" dirty="0">
                <a:solidFill>
                  <a:srgbClr val="3B3B4B"/>
                </a:solidFill>
              </a:rPr>
              <a:t> = b | out = o] </a:t>
            </a:r>
            <a:r>
              <a:rPr lang="en-US" dirty="0" smtClean="0">
                <a:solidFill>
                  <a:srgbClr val="3B3B4B"/>
                </a:solidFill>
              </a:rPr>
              <a:t>&lt; 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Final abstraction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71322" y="1666044"/>
            <a:ext cx="3833727" cy="2238039"/>
            <a:chOff x="4311986" y="4182005"/>
            <a:chExt cx="3833727" cy="2238039"/>
          </a:xfrm>
        </p:grpSpPr>
        <p:grpSp>
          <p:nvGrpSpPr>
            <p:cNvPr id="67" name="Group 66"/>
            <p:cNvGrpSpPr/>
            <p:nvPr/>
          </p:nvGrpSpPr>
          <p:grpSpPr>
            <a:xfrm>
              <a:off x="4311986" y="4182005"/>
              <a:ext cx="3833727" cy="2238039"/>
              <a:chOff x="4038601" y="3927445"/>
              <a:chExt cx="3833727" cy="223803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41637" y="4047067"/>
            <a:ext cx="5898269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 each </a:t>
            </a:r>
            <a:r>
              <a:rPr lang="en-US" sz="1600" dirty="0" smtClean="0">
                <a:latin typeface="Arial"/>
              </a:rPr>
              <a:t>P</a:t>
            </a:r>
            <a:r>
              <a:rPr lang="en-US" sz="1600" baseline="-25000" dirty="0" smtClean="0">
                <a:latin typeface="Arial"/>
              </a:rPr>
              <a:t>i</a:t>
            </a:r>
            <a:r>
              <a:rPr lang="en-US" sz="1600" dirty="0" smtClean="0"/>
              <a:t>, store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region (polyhedron)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p: upper bound on probability of each possible point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s: upper bound on the number of (possible) points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m: upper bound on the total probability mass (useful)</a:t>
            </a:r>
          </a:p>
          <a:p>
            <a:endParaRPr lang="en-US" sz="1100" dirty="0" smtClean="0"/>
          </a:p>
          <a:p>
            <a:r>
              <a:rPr lang="en-US" sz="1600" dirty="0" smtClean="0"/>
              <a:t>Also </a:t>
            </a:r>
            <a:r>
              <a:rPr lang="en-US" sz="1600" dirty="0"/>
              <a:t>store</a:t>
            </a:r>
          </a:p>
          <a:p>
            <a:r>
              <a:rPr lang="en-US" sz="1600" dirty="0"/>
              <a:t>	</a:t>
            </a:r>
            <a:r>
              <a:rPr lang="en-US" sz="1600" b="1" dirty="0"/>
              <a:t>lower bounds</a:t>
            </a:r>
            <a:r>
              <a:rPr lang="en-US" sz="1600" dirty="0"/>
              <a:t> on the above</a:t>
            </a:r>
          </a:p>
          <a:p>
            <a:endParaRPr lang="en-US" sz="1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628920" y="6011185"/>
            <a:ext cx="298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[A | B] = </a:t>
            </a:r>
            <a:r>
              <a:rPr lang="en-US" dirty="0" err="1" smtClean="0"/>
              <a:t>Pr</a:t>
            </a:r>
            <a:r>
              <a:rPr lang="en-US" dirty="0" smtClean="0"/>
              <a:t>[A </a:t>
            </a:r>
            <a:r>
              <a:rPr lang="en-US" dirty="0" smtClean="0">
                <a:latin typeface="cmsy10"/>
                <a:ea typeface="cmsy10"/>
                <a:cs typeface="cmsy10"/>
              </a:rPr>
              <a:t>∩</a:t>
            </a:r>
            <a:r>
              <a:rPr lang="en-US" dirty="0" smtClean="0"/>
              <a:t> B] / </a:t>
            </a:r>
            <a:r>
              <a:rPr lang="en-US" b="1" dirty="0" err="1" smtClean="0">
                <a:solidFill>
                  <a:srgbClr val="FF0000"/>
                </a:solidFill>
              </a:rPr>
              <a:t>Pr</a:t>
            </a:r>
            <a:r>
              <a:rPr lang="en-US" b="1" dirty="0" smtClean="0">
                <a:solidFill>
                  <a:srgbClr val="FF0000"/>
                </a:solidFill>
              </a:rPr>
              <a:t>[B]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4648200"/>
            <a:ext cx="1429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Probabilistic</a:t>
            </a:r>
            <a:endParaRPr lang="en-US" dirty="0"/>
          </a:p>
          <a:p>
            <a:r>
              <a:rPr lang="en-US" dirty="0" smtClean="0"/>
              <a:t>Polyhedron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547522" y="4083561"/>
            <a:ext cx="271878" cy="22969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Relating abstract and concrete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19800" y="1752600"/>
            <a:ext cx="1705639" cy="1635088"/>
            <a:chOff x="4783225" y="4497161"/>
            <a:chExt cx="1705639" cy="1635088"/>
          </a:xfrm>
        </p:grpSpPr>
        <p:grpSp>
          <p:nvGrpSpPr>
            <p:cNvPr id="73" name="Group 72"/>
            <p:cNvGrpSpPr/>
            <p:nvPr/>
          </p:nvGrpSpPr>
          <p:grpSpPr>
            <a:xfrm>
              <a:off x="4783225" y="4497161"/>
              <a:ext cx="1705639" cy="1635088"/>
              <a:chOff x="4509839" y="1307096"/>
              <a:chExt cx="1705639" cy="163508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4509839" y="1307096"/>
                <a:ext cx="0" cy="1635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509839" y="2942183"/>
                <a:ext cx="170563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648200" y="1513997"/>
                <a:ext cx="1199649" cy="1229204"/>
              </a:xfrm>
              <a:prstGeom prst="rect">
                <a:avLst/>
              </a:prstGeom>
              <a:noFill/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38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ial"/>
                </a:rPr>
                <a:t>C</a:t>
              </a:r>
              <a:r>
                <a:rPr lang="en-US" baseline="-25000" dirty="0" err="1" smtClean="0">
                  <a:latin typeface="Arial"/>
                </a:rPr>
                <a:t>i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66622" y="3912513"/>
            <a:ext cx="5460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 ∈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γ</a:t>
            </a:r>
            <a:r>
              <a:rPr lang="en-US" dirty="0" smtClean="0"/>
              <a:t>(</a:t>
            </a:r>
            <a:r>
              <a:rPr lang="en-US" dirty="0" smtClean="0">
                <a:latin typeface="Arial"/>
              </a:rPr>
              <a:t>P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support(</a:t>
            </a:r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) </a:t>
            </a:r>
            <a:r>
              <a:rPr lang="en-US" dirty="0" smtClean="0">
                <a:latin typeface="cmsy10"/>
                <a:ea typeface="cmsy10"/>
                <a:cs typeface="cmsy10"/>
              </a:rPr>
              <a:t>⊆</a:t>
            </a:r>
            <a:r>
              <a:rPr lang="en-US" dirty="0" smtClean="0"/>
              <a:t> </a:t>
            </a:r>
            <a:r>
              <a:rPr lang="en-US" dirty="0" err="1" smtClean="0"/>
              <a:t>γ</a:t>
            </a:r>
            <a:r>
              <a:rPr lang="en-US" dirty="0" smtClean="0"/>
              <a:t>(</a:t>
            </a:r>
            <a:r>
              <a:rPr lang="en-US" dirty="0" smtClean="0">
                <a:latin typeface="Arial"/>
              </a:rPr>
              <a:t>C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p</a:t>
            </a:r>
            <a:r>
              <a:rPr lang="en-US" baseline="30000" dirty="0" err="1" smtClean="0"/>
              <a:t>min</a:t>
            </a:r>
            <a:r>
              <a:rPr lang="en-US" baseline="30000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(</a:t>
            </a:r>
            <a:r>
              <a:rPr lang="en-US" dirty="0" err="1">
                <a:latin typeface="cmmi10"/>
                <a:ea typeface="cmmi10"/>
                <a:cs typeface="cmmi10"/>
              </a:rPr>
              <a:t>σ</a:t>
            </a:r>
            <a:r>
              <a:rPr lang="en-US" dirty="0" smtClean="0"/>
              <a:t>)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baseline="30000" dirty="0" err="1" smtClean="0"/>
              <a:t>max</a:t>
            </a:r>
            <a:r>
              <a:rPr lang="en-US" dirty="0" smtClean="0"/>
              <a:t>  for every </a:t>
            </a:r>
            <a:r>
              <a:rPr lang="en-US" dirty="0" err="1">
                <a:latin typeface="cmmi10"/>
                <a:ea typeface="cmmi10"/>
                <a:cs typeface="cmmi10"/>
              </a:rPr>
              <a:t>σ</a:t>
            </a:r>
            <a:r>
              <a:rPr lang="en-US" dirty="0"/>
              <a:t> ∈ </a:t>
            </a:r>
            <a:r>
              <a:rPr lang="en-US" dirty="0" smtClean="0"/>
              <a:t>support(</a:t>
            </a:r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s</a:t>
            </a:r>
            <a:r>
              <a:rPr lang="en-US" baseline="30000" dirty="0" err="1" smtClean="0"/>
              <a:t>min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|support(</a:t>
            </a:r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)|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 </a:t>
            </a:r>
            <a:r>
              <a:rPr lang="en-US" dirty="0" err="1" smtClean="0"/>
              <a:t>s</a:t>
            </a:r>
            <a:r>
              <a:rPr lang="en-US" baseline="30000" dirty="0" err="1" smtClean="0"/>
              <a:t>max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 smtClean="0"/>
              <a:t>m</a:t>
            </a:r>
            <a:r>
              <a:rPr lang="en-US" baseline="30000" dirty="0" err="1" smtClean="0"/>
              <a:t>min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mass(</a:t>
            </a:r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)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30000" dirty="0" err="1" smtClean="0"/>
              <a:t>max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168" y="6257547"/>
            <a:ext cx="2295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support(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sz="1400" dirty="0" smtClean="0"/>
              <a:t>) = {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σ</a:t>
            </a:r>
            <a:r>
              <a:rPr lang="en-US" sz="1400" dirty="0" smtClean="0"/>
              <a:t> | 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sz="1400" dirty="0" smtClean="0"/>
              <a:t>(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σ</a:t>
            </a:r>
            <a:r>
              <a:rPr lang="en-US" sz="1400" dirty="0" smtClean="0"/>
              <a:t>) &gt; 0}</a:t>
            </a: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81000" y="1473088"/>
            <a:ext cx="953855" cy="914400"/>
            <a:chOff x="4509839" y="1307096"/>
            <a:chExt cx="1705639" cy="1635088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4509839" y="1307096"/>
              <a:ext cx="0" cy="1635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509839" y="2942183"/>
              <a:ext cx="17056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648200" y="1513997"/>
              <a:ext cx="1199649" cy="1229204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49721" y="1476901"/>
            <a:ext cx="953855" cy="914400"/>
            <a:chOff x="4509839" y="1307096"/>
            <a:chExt cx="1705639" cy="1635088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509839" y="1307096"/>
              <a:ext cx="0" cy="1635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509839" y="2942183"/>
              <a:ext cx="17056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648199" y="1513996"/>
              <a:ext cx="1199649" cy="1229204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90600" y="2731505"/>
            <a:ext cx="953855" cy="914400"/>
            <a:chOff x="4509839" y="1307096"/>
            <a:chExt cx="1705639" cy="1635088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4509839" y="1307096"/>
              <a:ext cx="0" cy="1635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509839" y="2942183"/>
              <a:ext cx="17056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 rot="1961912">
              <a:off x="4983000" y="1597086"/>
              <a:ext cx="758424" cy="68837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414295" y="2235633"/>
            <a:ext cx="1325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min</a:t>
            </a:r>
            <a:r>
              <a:rPr lang="en-US" sz="1600" dirty="0"/>
              <a:t>, </a:t>
            </a:r>
            <a:r>
              <a:rPr lang="en-US" sz="1600" dirty="0" err="1"/>
              <a:t>p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max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s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min</a:t>
            </a:r>
            <a:r>
              <a:rPr lang="en-US" sz="1600" dirty="0"/>
              <a:t>, </a:t>
            </a:r>
            <a:r>
              <a:rPr lang="en-US" sz="1600" dirty="0" err="1"/>
              <a:t>s</a:t>
            </a:r>
            <a:r>
              <a:rPr lang="en-US" sz="1600" baseline="-25000" dirty="0" err="1"/>
              <a:t>i</a:t>
            </a:r>
            <a:r>
              <a:rPr lang="en-US" sz="1600" baseline="30000" dirty="0" err="1"/>
              <a:t>max</a:t>
            </a:r>
            <a:r>
              <a:rPr lang="en-US" sz="1600" baseline="30000" dirty="0"/>
              <a:t> </a:t>
            </a:r>
            <a:endParaRPr lang="en-US" sz="1600" baseline="30000" dirty="0" smtClean="0"/>
          </a:p>
          <a:p>
            <a:r>
              <a:rPr lang="en-US" sz="1600" dirty="0" err="1" smtClean="0"/>
              <a:t>m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min</a:t>
            </a:r>
            <a:r>
              <a:rPr lang="en-US" sz="1600" dirty="0"/>
              <a:t>, </a:t>
            </a:r>
            <a:r>
              <a:rPr lang="en-US" sz="1600" dirty="0" err="1" smtClean="0"/>
              <a:t>m</a:t>
            </a:r>
            <a:r>
              <a:rPr lang="en-US" sz="1600" baseline="-25000" dirty="0" err="1" smtClean="0"/>
              <a:t>i</a:t>
            </a:r>
            <a:r>
              <a:rPr lang="en-US" sz="1600" baseline="30000" dirty="0" err="1" smtClean="0"/>
              <a:t>max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1752600"/>
            <a:ext cx="2783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∈ </a:t>
            </a:r>
            <a:r>
              <a:rPr lang="en-US" sz="9600" dirty="0" err="1" smtClean="0"/>
              <a:t>γ</a:t>
            </a:r>
            <a:r>
              <a:rPr lang="en-US" sz="9600" dirty="0" smtClean="0"/>
              <a:t>(</a:t>
            </a:r>
            <a:endParaRPr lang="en-US" sz="9600" dirty="0"/>
          </a:p>
        </p:txBody>
      </p:sp>
      <p:sp>
        <p:nvSpPr>
          <p:cNvPr id="11" name="Rectangle 10"/>
          <p:cNvSpPr/>
          <p:nvPr/>
        </p:nvSpPr>
        <p:spPr>
          <a:xfrm>
            <a:off x="8229600" y="1752600"/>
            <a:ext cx="5946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/>
              <a:t>)</a:t>
            </a:r>
            <a:endParaRPr lang="en-US" sz="9600" dirty="0"/>
          </a:p>
        </p:txBody>
      </p:sp>
      <p:sp>
        <p:nvSpPr>
          <p:cNvPr id="12" name="TextBox 11"/>
          <p:cNvSpPr txBox="1"/>
          <p:nvPr/>
        </p:nvSpPr>
        <p:spPr>
          <a:xfrm>
            <a:off x="2345267" y="287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1219200"/>
            <a:ext cx="3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1769535" y="1219200"/>
            <a:ext cx="3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2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07535" y="2438400"/>
            <a:ext cx="39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3</a:t>
            </a:r>
            <a:endParaRPr lang="en-US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3048000" y="5549662"/>
            <a:ext cx="5028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γ</a:t>
            </a:r>
            <a:r>
              <a:rPr lang="en-US" dirty="0" smtClean="0"/>
              <a:t>(</a:t>
            </a:r>
            <a:r>
              <a:rPr lang="en-US" dirty="0"/>
              <a:t>{P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2</a:t>
            </a:r>
            <a:r>
              <a:rPr lang="en-US" dirty="0"/>
              <a:t>}) </a:t>
            </a:r>
            <a:r>
              <a:rPr lang="en-US" dirty="0" err="1"/>
              <a:t>iff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latin typeface="cmmi10"/>
                <a:ea typeface="cmmi10"/>
                <a:cs typeface="cmmi10"/>
              </a:rPr>
              <a:t>       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δ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γ</a:t>
            </a:r>
            <a:r>
              <a:rPr lang="en-US" dirty="0" smtClean="0"/>
              <a:t>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) and </a:t>
            </a:r>
            <a:r>
              <a:rPr lang="en-US" dirty="0">
                <a:latin typeface="cmmi10"/>
                <a:ea typeface="cmmi10"/>
                <a:cs typeface="cmmi10"/>
              </a:rPr>
              <a:t>δ</a:t>
            </a:r>
            <a:r>
              <a:rPr lang="en-US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γ</a:t>
            </a:r>
            <a:r>
              <a:rPr lang="en-US" dirty="0" smtClean="0"/>
              <a:t>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similarly for more than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</a:p>
          <a:p>
            <a:pPr lvl="1"/>
            <a:r>
              <a:rPr lang="fr-FR" sz="1800" dirty="0">
                <a:latin typeface="cmsy10"/>
                <a:ea typeface="cmsy10"/>
                <a:cs typeface="cmsy10"/>
              </a:rPr>
              <a:t>⟦</a:t>
            </a:r>
            <a:r>
              <a:rPr lang="en-US" sz="1800" dirty="0" smtClean="0"/>
              <a:t>S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800" dirty="0" smtClean="0"/>
              <a:t>P</a:t>
            </a:r>
          </a:p>
          <a:p>
            <a:pPr lvl="2"/>
            <a:r>
              <a:rPr lang="en-US" sz="1600" dirty="0" smtClean="0"/>
              <a:t>Soundness: 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 smtClean="0"/>
              <a:t>γ</a:t>
            </a:r>
            <a:r>
              <a:rPr lang="en-US" sz="1600" dirty="0" smtClean="0"/>
              <a:t>(</a:t>
            </a:r>
            <a:r>
              <a:rPr lang="en-US" sz="1600" dirty="0"/>
              <a:t>P) then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/>
              <a:t>S</a:t>
            </a:r>
            <a:r>
              <a:rPr lang="en-US" sz="16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/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smtClean="0"/>
              <a:t>S</a:t>
            </a:r>
            <a:r>
              <a:rPr lang="en-US" sz="1600" dirty="0">
                <a:latin typeface="cmsy10"/>
                <a:ea typeface="cmsy10"/>
                <a:cs typeface="cmsy10"/>
              </a:rPr>
              <a:t>⟧</a:t>
            </a:r>
            <a:r>
              <a:rPr lang="en-US" sz="1600" dirty="0" smtClean="0"/>
              <a:t>P)</a:t>
            </a:r>
          </a:p>
          <a:p>
            <a:pPr lvl="2"/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Need Abstract operations</a:t>
            </a:r>
          </a:p>
          <a:p>
            <a:pPr lvl="1"/>
            <a:r>
              <a:rPr lang="en-US" sz="1800" dirty="0" smtClean="0">
                <a:latin typeface="Arial"/>
              </a:rPr>
              <a:t>P</a:t>
            </a:r>
            <a:r>
              <a:rPr lang="en-US" sz="1800" baseline="-25000" dirty="0" smtClean="0">
                <a:latin typeface="Arial"/>
              </a:rPr>
              <a:t>1</a:t>
            </a:r>
            <a:r>
              <a:rPr lang="en-US" sz="1800" dirty="0" smtClean="0"/>
              <a:t> + </a:t>
            </a:r>
            <a:r>
              <a:rPr lang="en-US" sz="1800" dirty="0" smtClean="0">
                <a:latin typeface="Arial"/>
              </a:rPr>
              <a:t>P</a:t>
            </a:r>
            <a:r>
              <a:rPr lang="en-US" sz="1800" baseline="-25000" dirty="0" smtClean="0">
                <a:latin typeface="Arial"/>
              </a:rPr>
              <a:t>2</a:t>
            </a:r>
          </a:p>
          <a:p>
            <a:pPr lvl="2"/>
            <a:r>
              <a:rPr lang="en-US" sz="1600" dirty="0" smtClean="0">
                <a:latin typeface="Arial"/>
              </a:rPr>
              <a:t>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baseline="-25000" dirty="0" err="1" smtClean="0">
                <a:latin typeface="cmmi10"/>
                <a:ea typeface="cmmi10"/>
                <a:cs typeface="cmmi10"/>
              </a:rPr>
              <a:t>i</a:t>
            </a:r>
            <a:r>
              <a:rPr lang="en-US" sz="1600" dirty="0" smtClean="0">
                <a:latin typeface="Arial"/>
              </a:rPr>
              <a:t> </a:t>
            </a:r>
            <a:r>
              <a:rPr lang="en-US" sz="1600" dirty="0"/>
              <a:t>∈ </a:t>
            </a:r>
            <a:r>
              <a:rPr lang="en-US" sz="1600" dirty="0" err="1" smtClean="0"/>
              <a:t>γ</a:t>
            </a:r>
            <a:r>
              <a:rPr lang="en-US" sz="1600" dirty="0" smtClean="0">
                <a:latin typeface="Arial"/>
              </a:rPr>
              <a:t>(P</a:t>
            </a:r>
            <a:r>
              <a:rPr lang="en-US" sz="1600" baseline="-25000" dirty="0" smtClean="0">
                <a:latin typeface="Arial"/>
              </a:rPr>
              <a:t>i</a:t>
            </a:r>
            <a:r>
              <a:rPr lang="en-US" sz="1600" dirty="0" smtClean="0">
                <a:latin typeface="Arial"/>
              </a:rPr>
              <a:t>) for </a:t>
            </a:r>
            <a:r>
              <a:rPr lang="en-US" sz="1600" dirty="0" err="1" smtClean="0">
                <a:latin typeface="Arial"/>
              </a:rPr>
              <a:t>i</a:t>
            </a:r>
            <a:r>
              <a:rPr lang="en-US" sz="1600" dirty="0" smtClean="0">
                <a:latin typeface="Arial"/>
              </a:rPr>
              <a:t> = 1,2 then </a:t>
            </a:r>
            <a:r>
              <a:rPr lang="en-US" sz="1600" dirty="0">
                <a:latin typeface="cmmi10"/>
                <a:ea typeface="cmmi10"/>
                <a:cs typeface="cmmi10"/>
              </a:rPr>
              <a:t>δ</a:t>
            </a:r>
            <a:r>
              <a:rPr lang="en-US" sz="16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600" dirty="0" smtClean="0">
                <a:latin typeface="Arial"/>
              </a:rPr>
              <a:t> + </a:t>
            </a:r>
            <a:r>
              <a:rPr lang="en-US" sz="1600" dirty="0">
                <a:latin typeface="cmmi10"/>
                <a:ea typeface="cmmi10"/>
                <a:cs typeface="cmmi10"/>
              </a:rPr>
              <a:t>δ</a:t>
            </a:r>
            <a:r>
              <a:rPr lang="en-US" sz="16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600" dirty="0" smtClean="0">
                <a:latin typeface="Arial"/>
              </a:rPr>
              <a:t> </a:t>
            </a:r>
            <a:r>
              <a:rPr lang="en-US" sz="1600" dirty="0"/>
              <a:t>∈ </a:t>
            </a:r>
            <a:r>
              <a:rPr lang="en-US" sz="1600" dirty="0" err="1" smtClean="0"/>
              <a:t>γ</a:t>
            </a:r>
            <a:r>
              <a:rPr lang="en-US" sz="1600" dirty="0" smtClean="0">
                <a:latin typeface="Arial"/>
              </a:rPr>
              <a:t>(P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>
                <a:latin typeface="Arial"/>
              </a:rPr>
              <a:t> + P</a:t>
            </a:r>
            <a:r>
              <a:rPr lang="en-US" sz="1600" baseline="-25000" dirty="0" smtClean="0">
                <a:latin typeface="Arial"/>
              </a:rPr>
              <a:t>2</a:t>
            </a:r>
            <a:r>
              <a:rPr lang="en-US" sz="1600" dirty="0" smtClean="0">
                <a:latin typeface="Arial"/>
              </a:rPr>
              <a:t>) </a:t>
            </a:r>
          </a:p>
          <a:p>
            <a:pPr lvl="1"/>
            <a:r>
              <a:rPr lang="en-US" sz="1800" dirty="0" smtClean="0"/>
              <a:t>P </a:t>
            </a:r>
            <a:r>
              <a:rPr lang="en-US" sz="18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800" dirty="0" smtClean="0"/>
              <a:t> B</a:t>
            </a:r>
          </a:p>
          <a:p>
            <a:pPr lvl="2"/>
            <a:r>
              <a:rPr lang="en-US" sz="1600" dirty="0" smtClean="0"/>
              <a:t>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 smtClean="0"/>
              <a:t>γ</a:t>
            </a:r>
            <a:r>
              <a:rPr lang="en-US" sz="1600" dirty="0" smtClean="0"/>
              <a:t>(P) then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/>
              <a:t> B </a:t>
            </a:r>
            <a:r>
              <a:rPr lang="en-US" sz="1600" dirty="0"/>
              <a:t>∈ </a:t>
            </a:r>
            <a:r>
              <a:rPr lang="en-US" sz="1600" dirty="0" err="1" smtClean="0"/>
              <a:t>γ</a:t>
            </a:r>
            <a:r>
              <a:rPr lang="en-US" sz="1600" dirty="0" smtClean="0"/>
              <a:t>(P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|</a:t>
            </a:r>
            <a:r>
              <a:rPr lang="en-US" sz="1600" dirty="0" smtClean="0"/>
              <a:t> B)</a:t>
            </a:r>
          </a:p>
          <a:p>
            <a:pPr lvl="1"/>
            <a:r>
              <a:rPr lang="en-US" sz="1800" dirty="0" smtClean="0"/>
              <a:t>p*P</a:t>
            </a:r>
          </a:p>
          <a:p>
            <a:pPr lvl="2"/>
            <a:r>
              <a:rPr lang="en-US" sz="1600" dirty="0" smtClean="0"/>
              <a:t>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 smtClean="0"/>
              <a:t>γ</a:t>
            </a:r>
            <a:r>
              <a:rPr lang="en-US" sz="1600" dirty="0" smtClean="0"/>
              <a:t>(P) then p *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 smtClean="0"/>
              <a:t>γ</a:t>
            </a:r>
            <a:r>
              <a:rPr lang="en-US" sz="1600" dirty="0" smtClean="0"/>
              <a:t>(p*P)</a:t>
            </a:r>
          </a:p>
          <a:p>
            <a:pPr lvl="1"/>
            <a:r>
              <a:rPr lang="en-US" sz="1800" dirty="0" smtClean="0"/>
              <a:t>…</a:t>
            </a:r>
          </a:p>
          <a:p>
            <a:pPr lvl="1"/>
            <a:r>
              <a:rPr lang="en-US" sz="1800" dirty="0" smtClean="0"/>
              <a:t>(and likewise for sets of P)</a:t>
            </a:r>
          </a:p>
        </p:txBody>
      </p:sp>
    </p:spTree>
    <p:extLst>
      <p:ext uri="{BB962C8B-B14F-4D97-AF65-F5344CB8AC3E}">
        <p14:creationId xmlns:p14="http://schemas.microsoft.com/office/powerpoint/2010/main" val="30717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flow / Non-interference:</a:t>
            </a:r>
          </a:p>
          <a:p>
            <a:pPr lvl="1"/>
            <a:r>
              <a:rPr lang="en-US" b="1" dirty="0" smtClean="0"/>
              <a:t>Does</a:t>
            </a:r>
            <a:r>
              <a:rPr lang="en-US" dirty="0" smtClean="0"/>
              <a:t> information flow?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~secret =? B</a:t>
            </a:r>
            <a:r>
              <a:rPr lang="en-US" baseline="-25000" dirty="0" smtClean="0"/>
              <a:t>1</a:t>
            </a:r>
            <a:r>
              <a:rPr lang="en-US" dirty="0" smtClean="0"/>
              <a:t>~secret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Quantified information flow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How much </a:t>
            </a:r>
            <a:r>
              <a:rPr lang="en-US" dirty="0" smtClean="0"/>
              <a:t>information flows?</a:t>
            </a:r>
          </a:p>
          <a:p>
            <a:pPr lvl="1"/>
            <a:r>
              <a:rPr lang="en-US" dirty="0" smtClean="0"/>
              <a:t>H(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~</a:t>
            </a:r>
            <a:r>
              <a:rPr lang="en-US" dirty="0" smtClean="0"/>
              <a:t>secret) – H(B</a:t>
            </a:r>
            <a:r>
              <a:rPr lang="en-US" baseline="-25000" dirty="0" smtClean="0"/>
              <a:t>1</a:t>
            </a:r>
            <a:r>
              <a:rPr lang="en-US" dirty="0" smtClean="0"/>
              <a:t>~secret)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20040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3644" y="3200400"/>
            <a:ext cx="6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No?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800000">
            <a:off x="1890914" y="5676900"/>
            <a:ext cx="5729086" cy="577334"/>
          </a:xfrm>
          <a:prstGeom prst="leftRightArrow">
            <a:avLst/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7531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5638800"/>
            <a:ext cx="550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∞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575781" y="511020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6393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600" y="51054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6169585" y="5479534"/>
            <a:ext cx="0" cy="341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2"/>
            <a:endCxn id="7" idx="5"/>
          </p:cNvCxnSpPr>
          <p:nvPr/>
        </p:nvCxnSpPr>
        <p:spPr>
          <a:xfrm>
            <a:off x="4740197" y="5474732"/>
            <a:ext cx="15260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3108404" y="5474732"/>
            <a:ext cx="15796" cy="3465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19400" y="3200400"/>
            <a:ext cx="369332" cy="36933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00253" y="3200400"/>
            <a:ext cx="369332" cy="369332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>
                <a:latin typeface="Arial"/>
              </a:rPr>
              <a:t>P</a:t>
            </a:r>
            <a:r>
              <a:rPr lang="en-US" sz="1800" baseline="-25000" dirty="0" smtClean="0">
                <a:latin typeface="Arial"/>
              </a:rPr>
              <a:t>3</a:t>
            </a:r>
            <a:r>
              <a:rPr lang="en-US" sz="1800" dirty="0" smtClean="0">
                <a:latin typeface="Arial"/>
              </a:rPr>
              <a:t> = P</a:t>
            </a:r>
            <a:r>
              <a:rPr lang="en-US" sz="1800" baseline="-25000" dirty="0" smtClean="0">
                <a:latin typeface="Arial"/>
              </a:rPr>
              <a:t>1</a:t>
            </a:r>
            <a:r>
              <a:rPr lang="en-US" sz="1800" dirty="0" smtClean="0"/>
              <a:t> + </a:t>
            </a:r>
            <a:r>
              <a:rPr lang="en-US" sz="1800" dirty="0" smtClean="0">
                <a:latin typeface="Arial"/>
              </a:rPr>
              <a:t>P</a:t>
            </a:r>
            <a:r>
              <a:rPr lang="en-US" sz="1800" baseline="-25000" dirty="0" smtClean="0">
                <a:latin typeface="Arial"/>
              </a:rPr>
              <a:t>2</a:t>
            </a:r>
          </a:p>
          <a:p>
            <a:pPr lvl="2"/>
            <a:r>
              <a:rPr lang="en-US" sz="1600" dirty="0" smtClean="0">
                <a:latin typeface="Arial"/>
              </a:rPr>
              <a:t>C</a:t>
            </a:r>
            <a:r>
              <a:rPr lang="en-US" sz="1600" baseline="-25000" dirty="0" smtClean="0">
                <a:latin typeface="Arial"/>
              </a:rPr>
              <a:t>3</a:t>
            </a:r>
            <a:r>
              <a:rPr lang="en-US" sz="1600" dirty="0" smtClean="0">
                <a:latin typeface="Arial"/>
              </a:rPr>
              <a:t> – convex hull of C</a:t>
            </a:r>
            <a:r>
              <a:rPr lang="en-US" sz="1600" baseline="-25000" dirty="0" smtClean="0">
                <a:latin typeface="Arial"/>
              </a:rPr>
              <a:t>1</a:t>
            </a:r>
            <a:r>
              <a:rPr lang="en-US" sz="1600" dirty="0" smtClean="0">
                <a:latin typeface="Arial"/>
              </a:rPr>
              <a:t>,  C</a:t>
            </a:r>
            <a:r>
              <a:rPr lang="en-US" sz="1600" baseline="-25000" dirty="0" smtClean="0">
                <a:latin typeface="Arial"/>
              </a:rPr>
              <a:t>2</a:t>
            </a:r>
          </a:p>
          <a:p>
            <a:pPr lvl="2"/>
            <a:r>
              <a:rPr lang="en-US" sz="1600" dirty="0" smtClean="0">
                <a:latin typeface="Arial"/>
              </a:rPr>
              <a:t>s</a:t>
            </a:r>
            <a:r>
              <a:rPr lang="en-US" sz="1600" baseline="-25000" dirty="0" smtClean="0">
                <a:latin typeface="Arial"/>
              </a:rPr>
              <a:t>3</a:t>
            </a:r>
            <a:r>
              <a:rPr lang="en-US" sz="1600" baseline="30000" dirty="0" smtClean="0">
                <a:latin typeface="Arial"/>
              </a:rPr>
              <a:t>max </a:t>
            </a:r>
            <a:r>
              <a:rPr lang="en-US" sz="1600" dirty="0" smtClean="0">
                <a:latin typeface="Arial"/>
              </a:rPr>
              <a:t>– what is the smallest overlap?</a:t>
            </a:r>
          </a:p>
          <a:p>
            <a:pPr lvl="2"/>
            <a:r>
              <a:rPr lang="en-US" sz="1600" dirty="0" smtClean="0"/>
              <a:t>s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min </a:t>
            </a:r>
            <a:r>
              <a:rPr lang="en-US" sz="1600" dirty="0" smtClean="0"/>
              <a:t>– what is the largest overlap?</a:t>
            </a:r>
          </a:p>
          <a:p>
            <a:pPr lvl="2"/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max </a:t>
            </a:r>
            <a:r>
              <a:rPr lang="en-US" sz="1600" dirty="0"/>
              <a:t>– </a:t>
            </a:r>
            <a:r>
              <a:rPr lang="en-US" sz="1600" dirty="0" smtClean="0"/>
              <a:t>is overlap possible?</a:t>
            </a:r>
            <a:endParaRPr lang="en-US" sz="1600" dirty="0"/>
          </a:p>
          <a:p>
            <a:pPr lvl="2"/>
            <a:r>
              <a:rPr lang="en-US" sz="1600" dirty="0" smtClean="0"/>
              <a:t>p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min </a:t>
            </a:r>
            <a:r>
              <a:rPr lang="en-US" sz="1600" dirty="0"/>
              <a:t>– </a:t>
            </a:r>
            <a:r>
              <a:rPr lang="en-US" sz="1600" dirty="0" smtClean="0"/>
              <a:t>is overlap impossible?</a:t>
            </a:r>
            <a:endParaRPr lang="en-US" sz="1600" dirty="0"/>
          </a:p>
          <a:p>
            <a:pPr lvl="2"/>
            <a:r>
              <a:rPr lang="en-US" sz="1600" dirty="0"/>
              <a:t>m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max </a:t>
            </a:r>
            <a:r>
              <a:rPr lang="en-US" sz="1600" dirty="0"/>
              <a:t>– </a:t>
            </a:r>
            <a:r>
              <a:rPr lang="en-US" sz="1600" dirty="0" smtClean="0"/>
              <a:t>simple sum m</a:t>
            </a:r>
            <a:r>
              <a:rPr lang="en-US" sz="1600" baseline="-25000" dirty="0" smtClean="0"/>
              <a:t>1</a:t>
            </a:r>
            <a:r>
              <a:rPr lang="en-US" sz="1600" baseline="30000" dirty="0" smtClean="0"/>
              <a:t>max</a:t>
            </a:r>
            <a:r>
              <a:rPr lang="en-US" sz="1600" dirty="0" smtClean="0"/>
              <a:t> + m</a:t>
            </a:r>
            <a:r>
              <a:rPr lang="en-US" sz="1600" baseline="-25000" dirty="0"/>
              <a:t>2</a:t>
            </a:r>
            <a:r>
              <a:rPr lang="en-US" sz="1600" baseline="30000" dirty="0" smtClean="0"/>
              <a:t>max</a:t>
            </a:r>
            <a:endParaRPr lang="en-US" sz="1600" dirty="0"/>
          </a:p>
          <a:p>
            <a:pPr lvl="2"/>
            <a:r>
              <a:rPr lang="en-US" sz="1600" dirty="0"/>
              <a:t>m</a:t>
            </a:r>
            <a:r>
              <a:rPr lang="en-US" sz="1600" baseline="-25000" dirty="0" smtClean="0"/>
              <a:t>3</a:t>
            </a:r>
            <a:r>
              <a:rPr lang="en-US" sz="1600" baseline="30000" dirty="0" smtClean="0"/>
              <a:t>min </a:t>
            </a:r>
            <a:r>
              <a:rPr lang="en-US" sz="1600" dirty="0"/>
              <a:t>– </a:t>
            </a:r>
            <a:r>
              <a:rPr lang="en-US" sz="1600" dirty="0" smtClean="0"/>
              <a:t>simple sum m</a:t>
            </a:r>
            <a:r>
              <a:rPr lang="en-US" sz="1600" baseline="-25000" dirty="0" smtClean="0"/>
              <a:t>1</a:t>
            </a:r>
            <a:r>
              <a:rPr lang="en-US" sz="1600" baseline="30000" dirty="0" smtClean="0"/>
              <a:t>min</a:t>
            </a:r>
            <a:r>
              <a:rPr lang="en-US" sz="1600" dirty="0" smtClean="0"/>
              <a:t> </a:t>
            </a:r>
            <a:r>
              <a:rPr lang="en-US" sz="1600" dirty="0"/>
              <a:t>+ </a:t>
            </a:r>
            <a:r>
              <a:rPr lang="en-US" sz="1600" dirty="0" smtClean="0"/>
              <a:t>m</a:t>
            </a:r>
            <a:r>
              <a:rPr lang="en-US" sz="1600" baseline="-25000" dirty="0"/>
              <a:t>2</a:t>
            </a:r>
            <a:r>
              <a:rPr lang="en-US" sz="1600" baseline="30000" dirty="0" smtClean="0"/>
              <a:t>min</a:t>
            </a:r>
            <a:endParaRPr lang="en-US" sz="1600" dirty="0"/>
          </a:p>
          <a:p>
            <a:pPr lvl="1"/>
            <a:r>
              <a:rPr lang="en-US" sz="1800" dirty="0" smtClean="0"/>
              <a:t>Other operations: similar, complicated formulas abound</a:t>
            </a:r>
          </a:p>
          <a:p>
            <a:pPr lvl="1"/>
            <a:r>
              <a:rPr lang="en-US" sz="1800" dirty="0" smtClean="0"/>
              <a:t>Need to</a:t>
            </a:r>
          </a:p>
          <a:p>
            <a:pPr lvl="2"/>
            <a:r>
              <a:rPr lang="en-US" dirty="0" smtClean="0"/>
              <a:t>count number of integer points in a convex </a:t>
            </a:r>
            <a:r>
              <a:rPr lang="en-US" dirty="0" err="1" smtClean="0"/>
              <a:t>polyhedra</a:t>
            </a:r>
            <a:endParaRPr lang="en-US" dirty="0"/>
          </a:p>
          <a:p>
            <a:pPr lvl="3"/>
            <a:r>
              <a:rPr lang="en-US" sz="1200" dirty="0" smtClean="0"/>
              <a:t>Latte</a:t>
            </a:r>
          </a:p>
          <a:p>
            <a:pPr lvl="2"/>
            <a:r>
              <a:rPr lang="en-US" dirty="0" smtClean="0"/>
              <a:t>maximize a linear function over integer points in a polyhedron</a:t>
            </a:r>
          </a:p>
          <a:p>
            <a:pPr lvl="3"/>
            <a:r>
              <a:rPr lang="en-US" sz="1200" dirty="0" smtClean="0"/>
              <a:t>Latte</a:t>
            </a:r>
          </a:p>
          <a:p>
            <a:pPr lvl="2"/>
            <a:r>
              <a:rPr lang="en-US" dirty="0" smtClean="0"/>
              <a:t>convex hull, intersection, affine transform</a:t>
            </a:r>
          </a:p>
          <a:p>
            <a:pPr lvl="3"/>
            <a:r>
              <a:rPr lang="en-US" sz="1200" dirty="0" smtClean="0"/>
              <a:t>Parma</a:t>
            </a:r>
          </a:p>
        </p:txBody>
      </p:sp>
      <p:pic>
        <p:nvPicPr>
          <p:cNvPr id="5" name="Picture 4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60" y="1007533"/>
            <a:ext cx="1399031" cy="1116922"/>
          </a:xfrm>
          <a:prstGeom prst="rect">
            <a:avLst/>
          </a:prstGeom>
        </p:spPr>
      </p:pic>
      <p:pic>
        <p:nvPicPr>
          <p:cNvPr id="8" name="Picture 7" descr="brain_appr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59" y="1041400"/>
            <a:ext cx="1399031" cy="11169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7100" y="518067"/>
            <a:ext cx="31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mmi10"/>
                <a:ea typeface="cmmi10"/>
                <a:cs typeface="cmmi10"/>
              </a:rPr>
              <a:t>δ</a:t>
            </a:r>
            <a:endParaRPr lang="en-US" dirty="0">
              <a:latin typeface="cmmi1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5259" y="518067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0" y="4876800"/>
            <a:ext cx="1084937" cy="5847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dobe Caslon Pro"/>
                <a:cs typeface="Adobe Caslon Pro"/>
              </a:rPr>
              <a:t>PPL </a:t>
            </a:r>
            <a:endParaRPr lang="en-US" b="1" dirty="0">
              <a:solidFill>
                <a:srgbClr val="FF0000"/>
              </a:solidFill>
              <a:latin typeface="Adobe Caslon Pro"/>
              <a:cs typeface="Adobe Caslon Pro"/>
            </a:endParaRPr>
          </a:p>
        </p:txBody>
      </p:sp>
      <p:pic>
        <p:nvPicPr>
          <p:cNvPr id="6" name="Picture 5" descr="latt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791" y="4165600"/>
            <a:ext cx="1524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operation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685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</a:t>
            </a:r>
            <a:r>
              <a:rPr lang="en-US" sz="1400" dirty="0"/>
              <a:t>+ </a:t>
            </a: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</a:t>
            </a:r>
            <a:r>
              <a:rPr lang="en-US" sz="1400" dirty="0"/>
              <a:t>– combine mass from both</a:t>
            </a:r>
          </a:p>
          <a:p>
            <a:pPr marL="274320" lvl="1" indent="0">
              <a:buNone/>
            </a:pP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</a:t>
            </a:r>
            <a:r>
              <a:rPr lang="en-US" sz="1400" dirty="0"/>
              <a:t>+ </a:t>
            </a: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= 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λσ</a:t>
            </a:r>
            <a:r>
              <a:rPr lang="en-US" sz="1400" dirty="0" smtClean="0"/>
              <a:t>. </a:t>
            </a: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(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σ</a:t>
            </a:r>
            <a:r>
              <a:rPr lang="en-US" sz="1400" dirty="0" smtClean="0"/>
              <a:t>) + </a:t>
            </a:r>
            <a:r>
              <a:rPr lang="en-US" sz="1400" dirty="0">
                <a:latin typeface="cmmi10"/>
                <a:ea typeface="cmmi10"/>
                <a:cs typeface="cmmi10"/>
              </a:rPr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(</a:t>
            </a:r>
            <a:r>
              <a:rPr lang="en-US" sz="1400" dirty="0" err="1" smtClean="0">
                <a:latin typeface="cmmi10"/>
                <a:ea typeface="cmmi10"/>
                <a:cs typeface="cmmi10"/>
              </a:rPr>
              <a:t>σ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1000" y="2438400"/>
            <a:ext cx="1083076" cy="1418182"/>
            <a:chOff x="1066800" y="2667000"/>
            <a:chExt cx="1890961" cy="2476028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3192785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4648200" y="1959447"/>
                <a:ext cx="1066799" cy="78375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981200" y="2667000"/>
              <a:ext cx="696171" cy="6448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mmi10"/>
                  <a:ea typeface="cmmi10"/>
                  <a:cs typeface="cmmi10"/>
                </a:rPr>
                <a:t>δ</a:t>
              </a:r>
              <a:r>
                <a:rPr lang="en-US" baseline="-25000" dirty="0" smtClean="0">
                  <a:latin typeface="cmmi10"/>
                  <a:ea typeface="cmmi10"/>
                  <a:cs typeface="cmmi10"/>
                </a:rPr>
                <a:t>1</a:t>
              </a:r>
              <a:endParaRPr lang="en-US" baseline="-25000" dirty="0">
                <a:latin typeface="cmmi1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00200" y="2444545"/>
            <a:ext cx="1021860" cy="1412037"/>
            <a:chOff x="6033839" y="2537657"/>
            <a:chExt cx="1890961" cy="26129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33839" y="2537657"/>
              <a:ext cx="1890961" cy="2612986"/>
              <a:chOff x="6033839" y="2537657"/>
              <a:chExt cx="1890961" cy="261298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814176" y="2537657"/>
                <a:ext cx="770759" cy="683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mmi10"/>
                    <a:ea typeface="cmmi10"/>
                    <a:cs typeface="cmmi10"/>
                  </a:rPr>
                  <a:t>δ</a:t>
                </a:r>
                <a:r>
                  <a:rPr lang="en-US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baseline="-25000" dirty="0">
                  <a:latin typeface="cmmi1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33839" y="3200400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Rectangle 4"/>
            <p:cNvSpPr/>
            <p:nvPr/>
          </p:nvSpPr>
          <p:spPr>
            <a:xfrm>
              <a:off x="6172200" y="3535338"/>
              <a:ext cx="381000" cy="1454200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43199" y="2433355"/>
            <a:ext cx="1125717" cy="1423228"/>
            <a:chOff x="3581400" y="3533693"/>
            <a:chExt cx="2032158" cy="2569227"/>
          </a:xfrm>
        </p:grpSpPr>
        <p:sp>
          <p:nvSpPr>
            <p:cNvPr id="48" name="Rectangle 47"/>
            <p:cNvSpPr/>
            <p:nvPr/>
          </p:nvSpPr>
          <p:spPr>
            <a:xfrm>
              <a:off x="3733800" y="4343400"/>
              <a:ext cx="381000" cy="807243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581400" y="3533693"/>
              <a:ext cx="2032158" cy="2569227"/>
              <a:chOff x="3581400" y="3533693"/>
              <a:chExt cx="2032158" cy="256922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581400" y="3533693"/>
                <a:ext cx="2032158" cy="2569227"/>
                <a:chOff x="1066800" y="2573801"/>
                <a:chExt cx="2032158" cy="2569227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066800" y="3192786"/>
                  <a:ext cx="1890961" cy="1950242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 35"/>
                  <p:cNvSpPr/>
                  <p:nvPr/>
                </p:nvSpPr>
                <p:spPr>
                  <a:xfrm>
                    <a:off x="5060172" y="1959447"/>
                    <a:ext cx="654827" cy="78375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1752600" y="2573801"/>
                  <a:ext cx="1346358" cy="666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mi10"/>
                      <a:ea typeface="cmmi10"/>
                      <a:cs typeface="cmmi10"/>
                    </a:rPr>
                    <a:t>δ</a:t>
                  </a:r>
                  <a:r>
                    <a:rPr lang="en-US" baseline="-25000" dirty="0" smtClean="0">
                      <a:latin typeface="cmmi10"/>
                      <a:ea typeface="cmmi10"/>
                      <a:cs typeface="cmmi10"/>
                    </a:rPr>
                    <a:t>1</a:t>
                  </a:r>
                  <a:r>
                    <a:rPr lang="en-US" dirty="0" smtClean="0"/>
                    <a:t>+</a:t>
                  </a:r>
                  <a:r>
                    <a:rPr lang="en-US" dirty="0">
                      <a:latin typeface="cmmi10"/>
                      <a:ea typeface="cmmi10"/>
                      <a:cs typeface="cmmi10"/>
                    </a:rPr>
                    <a:t>δ</a:t>
                  </a:r>
                  <a:r>
                    <a:rPr lang="en-US" baseline="-50000" dirty="0" smtClean="0">
                      <a:latin typeface="cmmi10"/>
                      <a:ea typeface="cmmi10"/>
                      <a:cs typeface="cmmi10"/>
                    </a:rPr>
                    <a:t>2</a:t>
                  </a:r>
                  <a:r>
                    <a:rPr lang="en-US" baseline="-25000" dirty="0" smtClean="0">
                      <a:latin typeface="cmmi10"/>
                      <a:ea typeface="cmmi10"/>
                      <a:cs typeface="cmmi10"/>
                    </a:rPr>
                    <a:t> </a:t>
                  </a:r>
                  <a:endParaRPr lang="en-US" baseline="-25000" dirty="0">
                    <a:latin typeface="cmmi10"/>
                  </a:endParaRPr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3733800" y="5139789"/>
                <a:ext cx="397933" cy="7641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4619011" y="3097783"/>
            <a:ext cx="132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r>
              <a:rPr lang="en-US" dirty="0" smtClean="0"/>
              <a:t> = 100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28589" y="3086115"/>
            <a:ext cx="119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r>
              <a:rPr lang="en-US" dirty="0" smtClean="0"/>
              <a:t> = 30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4572000" y="4114800"/>
            <a:ext cx="1371600" cy="1414600"/>
            <a:chOff x="6033839" y="3200400"/>
            <a:chExt cx="1890961" cy="1950243"/>
          </a:xfrm>
        </p:grpSpPr>
        <p:grpSp>
          <p:nvGrpSpPr>
            <p:cNvPr id="68" name="Group 67"/>
            <p:cNvGrpSpPr/>
            <p:nvPr/>
          </p:nvGrpSpPr>
          <p:grpSpPr>
            <a:xfrm>
              <a:off x="6033839" y="3200400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69" name="Straight Arrow Connector 68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>
            <a:xfrm>
              <a:off x="6172201" y="4254469"/>
              <a:ext cx="381001" cy="73506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B3B4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0" y="1231900"/>
            <a:ext cx="1407194" cy="1753682"/>
            <a:chOff x="4648200" y="1612900"/>
            <a:chExt cx="1407194" cy="1753682"/>
          </a:xfrm>
        </p:grpSpPr>
        <p:grpSp>
          <p:nvGrpSpPr>
            <p:cNvPr id="37" name="Group 36"/>
            <p:cNvGrpSpPr/>
            <p:nvPr/>
          </p:nvGrpSpPr>
          <p:grpSpPr>
            <a:xfrm>
              <a:off x="4648200" y="1612900"/>
              <a:ext cx="1407194" cy="1753682"/>
              <a:chOff x="1066800" y="2786462"/>
              <a:chExt cx="1890961" cy="235656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066800" y="3192785"/>
                <a:ext cx="1890961" cy="1950243"/>
                <a:chOff x="1233239" y="2842493"/>
                <a:chExt cx="1890961" cy="1950243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233239" y="2842493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42" name="Straight Arrow Connector 41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1438031" y="3903869"/>
                  <a:ext cx="1157927" cy="689066"/>
                </a:xfrm>
                <a:prstGeom prst="rect">
                  <a:avLst/>
                </a:prstGeom>
                <a:noFill/>
                <a:ln>
                  <a:solidFill>
                    <a:srgbClr val="3B3B4B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981200" y="2786462"/>
                <a:ext cx="550715" cy="496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mmi10"/>
                    <a:ea typeface="cmmi10"/>
                    <a:cs typeface="cmmi10"/>
                  </a:rPr>
                  <a:t>P</a:t>
                </a:r>
                <a:r>
                  <a:rPr lang="en-US" baseline="-25000" dirty="0" smtClean="0">
                    <a:latin typeface="cmmi10"/>
                    <a:ea typeface="cmmi10"/>
                    <a:cs typeface="cmmi10"/>
                  </a:rPr>
                  <a:t>1</a:t>
                </a:r>
                <a:endParaRPr lang="en-US" baseline="-25000" dirty="0">
                  <a:latin typeface="cmmi1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026644" y="2804067"/>
              <a:ext cx="4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C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29400" y="1231900"/>
            <a:ext cx="1371600" cy="1704136"/>
            <a:chOff x="6705600" y="1612900"/>
            <a:chExt cx="1371600" cy="1704136"/>
          </a:xfrm>
        </p:grpSpPr>
        <p:grpSp>
          <p:nvGrpSpPr>
            <p:cNvPr id="45" name="Group 44"/>
            <p:cNvGrpSpPr/>
            <p:nvPr/>
          </p:nvGrpSpPr>
          <p:grpSpPr>
            <a:xfrm>
              <a:off x="6705600" y="1612900"/>
              <a:ext cx="1371600" cy="1704136"/>
              <a:chOff x="6033839" y="2801230"/>
              <a:chExt cx="1890961" cy="2349413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6033839" y="2801230"/>
                <a:ext cx="1890961" cy="2349413"/>
                <a:chOff x="6033839" y="2801230"/>
                <a:chExt cx="1890961" cy="2349413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6814176" y="2801230"/>
                  <a:ext cx="565007" cy="509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cmmi10"/>
                      <a:ea typeface="cmmi10"/>
                      <a:cs typeface="cmmi10"/>
                    </a:rPr>
                    <a:t>P</a:t>
                  </a:r>
                  <a:r>
                    <a:rPr lang="en-US" baseline="-25000" dirty="0" smtClean="0">
                      <a:latin typeface="cmmi10"/>
                      <a:ea typeface="cmmi10"/>
                      <a:cs typeface="cmmi10"/>
                    </a:rPr>
                    <a:t>2</a:t>
                  </a:r>
                  <a:endParaRPr lang="en-US" baseline="-25000" dirty="0">
                    <a:latin typeface="cmmi10"/>
                  </a:endParaRP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6033839" y="3200400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52" name="Straight Arrow Connector 51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6172200" y="3535338"/>
                <a:ext cx="381000" cy="14542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3B3B4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6725849" y="2450068"/>
              <a:ext cx="436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87395" y="3563034"/>
            <a:ext cx="279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+ </a:t>
            </a:r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2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max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≤</a:t>
            </a:r>
            <a:r>
              <a:rPr lang="en-US" dirty="0" smtClean="0"/>
              <a:t> s</a:t>
            </a:r>
            <a:r>
              <a:rPr lang="en-US" baseline="-25000" dirty="0"/>
              <a:t>1</a:t>
            </a:r>
            <a:r>
              <a:rPr lang="en-US" baseline="30000" dirty="0" smtClean="0"/>
              <a:t>max + 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r>
              <a:rPr lang="en-US" dirty="0" smtClean="0"/>
              <a:t> = 130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51863" y="5847467"/>
            <a:ext cx="171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| C</a:t>
            </a:r>
            <a:r>
              <a:rPr lang="en-US" baseline="-25000" dirty="0" smtClean="0">
                <a:latin typeface="Arial"/>
              </a:rPr>
              <a:t>1</a:t>
            </a:r>
            <a:r>
              <a:rPr lang="en-US" dirty="0" smtClean="0"/>
              <a:t> </a:t>
            </a:r>
            <a:r>
              <a:rPr lang="da-DK" dirty="0" smtClean="0">
                <a:latin typeface="cmsy10"/>
                <a:ea typeface="cmsy10"/>
                <a:cs typeface="cmsy10"/>
              </a:rPr>
              <a:t>⋂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C</a:t>
            </a:r>
            <a:r>
              <a:rPr lang="en-US" baseline="-25000" dirty="0" smtClean="0">
                <a:latin typeface="Arial"/>
              </a:rPr>
              <a:t>2 </a:t>
            </a:r>
            <a:r>
              <a:rPr lang="en-US" dirty="0" smtClean="0">
                <a:latin typeface="Arial"/>
              </a:rPr>
              <a:t>| = 20</a:t>
            </a:r>
            <a:endParaRPr lang="en-US" dirty="0"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84463" y="497731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953000" y="4876800"/>
            <a:ext cx="633093" cy="533179"/>
          </a:xfrm>
          <a:prstGeom prst="rect">
            <a:avLst/>
          </a:prstGeom>
          <a:solidFill>
            <a:srgbClr val="FFFFFF"/>
          </a:solidFill>
          <a:ln>
            <a:solidFill>
              <a:srgbClr val="3B3B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676643" y="4343621"/>
            <a:ext cx="276357" cy="533179"/>
          </a:xfrm>
          <a:prstGeom prst="rect">
            <a:avLst/>
          </a:prstGeom>
          <a:solidFill>
            <a:srgbClr val="FFFFFF"/>
          </a:solidFill>
          <a:ln>
            <a:solidFill>
              <a:srgbClr val="3B3B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85144" y="4419600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031757" y="4951915"/>
            <a:ext cx="44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25885" y="1915179"/>
            <a:ext cx="1111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| </a:t>
            </a:r>
            <a:r>
              <a:rPr lang="en-US" sz="1400" smtClean="0">
                <a:latin typeface="Arial"/>
              </a:rPr>
              <a:t>C</a:t>
            </a:r>
            <a:r>
              <a:rPr lang="en-US" sz="1400" baseline="-25000" smtClean="0">
                <a:latin typeface="Arial"/>
              </a:rPr>
              <a:t>1</a:t>
            </a:r>
            <a:r>
              <a:rPr lang="en-US" sz="1400" smtClean="0"/>
              <a:t> </a:t>
            </a:r>
            <a:r>
              <a:rPr lang="en-US" sz="1400" dirty="0" smtClean="0"/>
              <a:t>| = 100</a:t>
            </a:r>
            <a:endParaRPr 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732617" y="2223263"/>
            <a:ext cx="978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| </a:t>
            </a:r>
            <a:r>
              <a:rPr lang="en-US" sz="1400" dirty="0" smtClean="0">
                <a:latin typeface="Arial"/>
              </a:rPr>
              <a:t>C</a:t>
            </a:r>
            <a:r>
              <a:rPr lang="en-US" sz="1400" baseline="-25000" dirty="0">
                <a:latin typeface="Arial"/>
              </a:rPr>
              <a:t>2</a:t>
            </a:r>
            <a:r>
              <a:rPr lang="en-US" sz="1400" dirty="0" smtClean="0"/>
              <a:t> | = 40</a:t>
            </a:r>
            <a:endParaRPr lang="en-US" sz="1400" dirty="0"/>
          </a:p>
        </p:txBody>
      </p:sp>
      <p:cxnSp>
        <p:nvCxnSpPr>
          <p:cNvPr id="80" name="Straight Arrow Connector 79"/>
          <p:cNvCxnSpPr>
            <a:stCxn id="18" idx="3"/>
          </p:cNvCxnSpPr>
          <p:nvPr/>
        </p:nvCxnSpPr>
        <p:spPr>
          <a:xfrm flipV="1">
            <a:off x="4269739" y="5409979"/>
            <a:ext cx="402621" cy="622154"/>
          </a:xfrm>
          <a:prstGeom prst="straightConnector1">
            <a:avLst/>
          </a:prstGeom>
          <a:ln>
            <a:solidFill>
              <a:srgbClr val="3B3B4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60533" y="5867400"/>
            <a:ext cx="1324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max</a:t>
            </a:r>
            <a:r>
              <a:rPr lang="en-US" dirty="0" smtClean="0"/>
              <a:t> = 120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71517" y="4213251"/>
            <a:ext cx="311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maximum number of possible points in the sum?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determine minimum overlap 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Interpreter written in Objective </a:t>
            </a:r>
            <a:r>
              <a:rPr lang="en-US" dirty="0" err="1" smtClean="0"/>
              <a:t>Caml</a:t>
            </a:r>
            <a:r>
              <a:rPr lang="en-US" dirty="0" smtClean="0"/>
              <a:t> for a simple imperative language</a:t>
            </a:r>
          </a:p>
          <a:p>
            <a:pPr lvl="1"/>
            <a:r>
              <a:rPr lang="en-US" dirty="0" smtClean="0"/>
              <a:t>Calling out to </a:t>
            </a:r>
            <a:r>
              <a:rPr lang="en-US" dirty="0" err="1" smtClean="0"/>
              <a:t>LattE</a:t>
            </a:r>
            <a:r>
              <a:rPr lang="en-US" dirty="0" smtClean="0"/>
              <a:t> and Parma, as mentioned</a:t>
            </a:r>
          </a:p>
          <a:p>
            <a:r>
              <a:rPr lang="en-US" dirty="0" smtClean="0"/>
              <a:t>In addition to full-precision </a:t>
            </a:r>
            <a:r>
              <a:rPr lang="en-US" dirty="0" err="1" smtClean="0"/>
              <a:t>polyhedra</a:t>
            </a:r>
            <a:r>
              <a:rPr lang="en-US" dirty="0" smtClean="0"/>
              <a:t>, implemented probabilistic versions of two other domains</a:t>
            </a:r>
          </a:p>
          <a:p>
            <a:pPr lvl="1"/>
            <a:r>
              <a:rPr lang="en-US" dirty="0" smtClean="0"/>
              <a:t>Intervals – constraints have form c</a:t>
            </a:r>
            <a:r>
              <a:rPr lang="en-US" baseline="-25000" dirty="0" smtClean="0"/>
              <a:t>1</a:t>
            </a:r>
            <a:r>
              <a:rPr lang="en-US" dirty="0" smtClean="0"/>
              <a:t> ≤ x ≤ c</a:t>
            </a:r>
            <a:r>
              <a:rPr lang="en-US" baseline="-25000" dirty="0" smtClean="0"/>
              <a:t>2</a:t>
            </a:r>
          </a:p>
          <a:p>
            <a:pPr lvl="2"/>
            <a:r>
              <a:rPr lang="en-US" dirty="0" smtClean="0"/>
              <a:t>Can implement counting without </a:t>
            </a:r>
            <a:r>
              <a:rPr lang="en-US" dirty="0" err="1" smtClean="0"/>
              <a:t>LattE</a:t>
            </a:r>
            <a:endParaRPr lang="en-US" dirty="0" smtClean="0"/>
          </a:p>
          <a:p>
            <a:pPr lvl="1"/>
            <a:r>
              <a:rPr lang="en-US" dirty="0" smtClean="0"/>
              <a:t>Octagons – constraints have form ax + by </a:t>
            </a:r>
            <a:r>
              <a:rPr lang="en-US" dirty="0"/>
              <a:t>≤ </a:t>
            </a:r>
            <a:r>
              <a:rPr lang="en-US" dirty="0" smtClean="0"/>
              <a:t>c with </a:t>
            </a:r>
            <a:r>
              <a:rPr lang="en-US" dirty="0" err="1" smtClean="0"/>
              <a:t>a,b</a:t>
            </a:r>
            <a:r>
              <a:rPr lang="en-US" dirty="0" smtClean="0"/>
              <a:t> ∈ {-1,0,1}</a:t>
            </a:r>
          </a:p>
          <a:p>
            <a:r>
              <a:rPr lang="en-US" dirty="0" smtClean="0"/>
              <a:t>Experiments on several queries</a:t>
            </a:r>
          </a:p>
          <a:p>
            <a:pPr lvl="1"/>
            <a:r>
              <a:rPr lang="en-US" dirty="0" smtClean="0"/>
              <a:t>Results for a </a:t>
            </a:r>
            <a:r>
              <a:rPr lang="en-US" dirty="0"/>
              <a:t>Mac Pro with two 2.26 GHz quad-core Xeon processors using 16 GB of </a:t>
            </a:r>
            <a:r>
              <a:rPr lang="en-US" dirty="0" smtClean="0"/>
              <a:t>RAM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Birthday query 1</a:t>
            </a:r>
          </a:p>
          <a:p>
            <a:r>
              <a:rPr lang="en-US" dirty="0" smtClean="0"/>
              <a:t>Birthday query 1+2</a:t>
            </a:r>
          </a:p>
          <a:p>
            <a:r>
              <a:rPr lang="en-US" dirty="0" smtClean="0"/>
              <a:t>Birthday query 1+2+special</a:t>
            </a:r>
          </a:p>
          <a:p>
            <a:r>
              <a:rPr lang="en-US" dirty="0" smtClean="0"/>
              <a:t>Pizza</a:t>
            </a:r>
          </a:p>
          <a:p>
            <a:pPr lvl="1"/>
            <a:r>
              <a:rPr lang="en-US" dirty="0" smtClean="0"/>
              <a:t>User in particular age range, in college, lives within 2 mile square</a:t>
            </a:r>
          </a:p>
          <a:p>
            <a:r>
              <a:rPr lang="en-US" dirty="0" smtClean="0"/>
              <a:t>Photo</a:t>
            </a:r>
          </a:p>
          <a:p>
            <a:pPr lvl="1"/>
            <a:r>
              <a:rPr lang="en-US" dirty="0" smtClean="0"/>
              <a:t>User in particular age range, female, engaged</a:t>
            </a:r>
          </a:p>
          <a:p>
            <a:r>
              <a:rPr lang="en-US" dirty="0" smtClean="0"/>
              <a:t>Travel</a:t>
            </a:r>
          </a:p>
          <a:p>
            <a:pPr lvl="1"/>
            <a:r>
              <a:rPr lang="en-US" dirty="0" smtClean="0"/>
              <a:t>Lives in particular country, speaks English, over 21, completed high school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Scales better than enumeration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8656" y="2514600"/>
            <a:ext cx="2354298" cy="422976"/>
            <a:chOff x="2293902" y="2019873"/>
            <a:chExt cx="3936343" cy="707208"/>
          </a:xfrm>
        </p:grpSpPr>
        <p:pic>
          <p:nvPicPr>
            <p:cNvPr id="4" name="Picture 3" descr="brain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902" y="2043008"/>
              <a:ext cx="856855" cy="68407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306094" y="2154907"/>
              <a:ext cx="298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5095" y="2019873"/>
              <a:ext cx="2515150" cy="69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0 </a:t>
              </a:r>
              <a:r>
                <a:rPr lang="en-US" sz="1050" dirty="0" smtClean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bday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364</a:t>
              </a:r>
            </a:p>
            <a:p>
              <a:pPr algn="ctr"/>
              <a:r>
                <a:rPr lang="en-US" sz="1050" dirty="0" smtClean="0"/>
                <a:t>1956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byear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1992</a:t>
              </a:r>
              <a:endParaRPr lang="en-US" sz="105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02644"/>
            <a:ext cx="5867400" cy="286850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442487" y="5105400"/>
            <a:ext cx="2270467" cy="415498"/>
            <a:chOff x="2434066" y="2019873"/>
            <a:chExt cx="3796179" cy="694705"/>
          </a:xfrm>
        </p:grpSpPr>
        <p:pic>
          <p:nvPicPr>
            <p:cNvPr id="19" name="Picture 18" descr="brain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066" y="2154907"/>
              <a:ext cx="575764" cy="45966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306094" y="2154907"/>
              <a:ext cx="298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=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15095" y="2019873"/>
              <a:ext cx="2515150" cy="694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smtClean="0"/>
                <a:t>0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bday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364</a:t>
              </a:r>
            </a:p>
            <a:p>
              <a:pPr algn="ctr"/>
              <a:r>
                <a:rPr lang="en-US" sz="1050" b="1" dirty="0" smtClean="0">
                  <a:solidFill>
                    <a:srgbClr val="FF0000"/>
                  </a:solidFill>
                </a:rPr>
                <a:t>1910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dirty="0" err="1" smtClean="0"/>
                <a:t>byear</a:t>
              </a:r>
              <a:r>
                <a:rPr lang="en-US" sz="1050" dirty="0" smtClean="0"/>
                <a:t> </a:t>
              </a:r>
              <a:r>
                <a:rPr lang="en-US" sz="1050" dirty="0">
                  <a:latin typeface="cmsy10"/>
                  <a:ea typeface="cmsy10"/>
                  <a:cs typeface="cmsy10"/>
                </a:rPr>
                <a:t>≤</a:t>
              </a:r>
              <a:r>
                <a:rPr lang="en-US" sz="1050" dirty="0" smtClean="0"/>
                <a:t> </a:t>
              </a:r>
              <a:r>
                <a:rPr lang="en-US" sz="1050" b="1" dirty="0" smtClean="0">
                  <a:solidFill>
                    <a:srgbClr val="FF0000"/>
                  </a:solidFill>
                </a:rPr>
                <a:t>2010</a:t>
              </a:r>
              <a:endParaRPr lang="en-US" sz="105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2" y="4200314"/>
            <a:ext cx="5791198" cy="242908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505200" y="1676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41555" y="1383268"/>
            <a:ext cx="63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pp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05200" y="35814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72332" y="3930134"/>
            <a:ext cx="83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1 </a:t>
            </a:r>
            <a:r>
              <a:rPr lang="en-US" dirty="0" err="1" smtClean="0"/>
              <a:t>pp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13334" y="2870284"/>
            <a:ext cx="1277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each equally likely</a:t>
            </a:r>
            <a:endParaRPr 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1338734" y="5461084"/>
            <a:ext cx="1277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each equally likely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338734" y="3124200"/>
            <a:ext cx="14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bday1 small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45108" y="5715000"/>
            <a:ext cx="145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day</a:t>
            </a:r>
            <a:r>
              <a:rPr lang="en-US" dirty="0" smtClean="0"/>
              <a:t> 1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0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5934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Performance/precision tradeoff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339334"/>
            <a:ext cx="1673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Birthday query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+2+special</a:t>
            </a:r>
          </a:p>
        </p:txBody>
      </p:sp>
      <p:pic>
        <p:nvPicPr>
          <p:cNvPr id="8" name="Picture 7" descr="bday_large_spec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36" y="1339334"/>
            <a:ext cx="6615864" cy="52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3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Intervals very fast generally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329355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Octagons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Polyhedra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 (small)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Bday1+2 (small)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Bday1+2+spec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 (large)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Bday1+2</a:t>
                      </a:r>
                      <a:r>
                        <a:rPr lang="en-US" baseline="0" dirty="0" smtClean="0"/>
                        <a:t> (large)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Bday1+2+spec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Pizza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6046" y="5498068"/>
            <a:ext cx="6663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Times in seconds</a:t>
            </a:r>
          </a:p>
          <a:p>
            <a:r>
              <a:rPr lang="en-US" dirty="0" smtClean="0"/>
              <a:t>All achieve maximum precision when given unlimited </a:t>
            </a:r>
            <a:r>
              <a:rPr lang="en-US" dirty="0" err="1" smtClean="0"/>
              <a:t>polyhedra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6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LattE</a:t>
            </a:r>
            <a:r>
              <a:rPr lang="en-US" dirty="0" smtClean="0"/>
              <a:t> is the performance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5" name="Picture 4" descr="constrai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6908800" cy="49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2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order matters for precision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" name="Picture 4" descr="merg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98600"/>
            <a:ext cx="8229600" cy="37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410200"/>
            <a:ext cx="7058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point represents a different merging order for the given bound</a:t>
            </a:r>
          </a:p>
          <a:p>
            <a:r>
              <a:rPr lang="en-US" dirty="0" smtClean="0"/>
              <a:t>Median precision point depicted as a box</a:t>
            </a:r>
          </a:p>
          <a:p>
            <a:r>
              <a:rPr lang="en-US" dirty="0" smtClean="0"/>
              <a:t>Semi-interquartile range given in gray</a:t>
            </a:r>
          </a:p>
          <a:p>
            <a:r>
              <a:rPr lang="en-US" dirty="0" smtClean="0"/>
              <a:t>Best precision possible is at the very bottom (about 3.8 * 10</a:t>
            </a:r>
            <a:r>
              <a:rPr lang="en-US" baseline="30000" dirty="0" smtClean="0"/>
              <a:t>-4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50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Follow-on work: application to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SMC = Secure Multiparty Computation</a:t>
            </a:r>
          </a:p>
          <a:p>
            <a:r>
              <a:rPr lang="en-US" dirty="0" smtClean="0"/>
              <a:t>Party </a:t>
            </a:r>
            <a:r>
              <a:rPr lang="en-US" i="1" dirty="0" smtClean="0"/>
              <a:t>P</a:t>
            </a:r>
            <a:r>
              <a:rPr lang="en-US" i="1" baseline="-25000" dirty="0" smtClean="0"/>
              <a:t>i</a:t>
            </a:r>
            <a:r>
              <a:rPr lang="en-US" dirty="0" smtClean="0"/>
              <a:t> has secret </a:t>
            </a:r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r>
              <a:rPr lang="en-US" dirty="0" smtClean="0"/>
              <a:t>, all want to compute Q(S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Uses clever protocol to do this without a trusted third party</a:t>
            </a:r>
          </a:p>
          <a:p>
            <a:pPr lvl="1"/>
            <a:r>
              <a:rPr lang="en-US" dirty="0" smtClean="0"/>
              <a:t>All that is learned about inputs is what is implied by the output</a:t>
            </a:r>
          </a:p>
          <a:p>
            <a:r>
              <a:rPr lang="en-US" dirty="0" smtClean="0"/>
              <a:t>Adapt our approach to this setting</a:t>
            </a:r>
          </a:p>
          <a:p>
            <a:pPr lvl="1"/>
            <a:r>
              <a:rPr lang="en-US" dirty="0" smtClean="0"/>
              <a:t>Model each remote party’s belief</a:t>
            </a:r>
          </a:p>
          <a:p>
            <a:pPr lvl="1"/>
            <a:r>
              <a:rPr lang="en-US" dirty="0" smtClean="0"/>
              <a:t>Make sure that no party will learn too much about my secret</a:t>
            </a:r>
          </a:p>
          <a:p>
            <a:r>
              <a:rPr lang="en-US" dirty="0" smtClean="0"/>
              <a:t>Details in PLAS’12 paper</a:t>
            </a:r>
          </a:p>
          <a:p>
            <a:r>
              <a:rPr lang="en-US" dirty="0" smtClean="0"/>
              <a:t>Interesting future question:</a:t>
            </a:r>
          </a:p>
          <a:p>
            <a:pPr lvl="1"/>
            <a:r>
              <a:rPr lang="en-US" dirty="0" smtClean="0"/>
              <a:t>Can we use game theory to determine how subsequent query expressions are influenced by prior results (and thus secrets)?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990600" y="3505200"/>
            <a:ext cx="7391399" cy="275486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50000"/>
                  <a:alpha val="49000"/>
                </a:schemeClr>
              </a:gs>
              <a:gs pos="100000">
                <a:srgbClr val="FF0000">
                  <a:alpha val="49000"/>
                </a:srgbClr>
              </a:gs>
              <a:gs pos="37000">
                <a:schemeClr val="bg1">
                  <a:lumMod val="95000"/>
                  <a:alpha val="49000"/>
                </a:schemeClr>
              </a:gs>
              <a:gs pos="70000">
                <a:schemeClr val="bg1">
                  <a:lumMod val="50000"/>
                  <a:alpha val="49000"/>
                </a:schemeClr>
              </a:gs>
            </a:gsLst>
            <a:path path="circle">
              <a:fillToRect t="100000" r="100000"/>
            </a:path>
            <a:tileRect l="-100000" b="-10000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</a:rPr>
              <a:t>Information flow / Non-</a:t>
            </a:r>
            <a:r>
              <a:rPr lang="en-US" sz="2000" dirty="0" smtClean="0">
                <a:solidFill>
                  <a:srgbClr val="7F7F7F"/>
                </a:solidFill>
              </a:rPr>
              <a:t>interference: </a:t>
            </a:r>
            <a:r>
              <a:rPr lang="en-US" sz="2000" b="1" dirty="0" smtClean="0">
                <a:solidFill>
                  <a:srgbClr val="7F7F7F"/>
                </a:solidFill>
              </a:rPr>
              <a:t>Does</a:t>
            </a:r>
            <a:r>
              <a:rPr lang="en-US" sz="2000" dirty="0" smtClean="0">
                <a:solidFill>
                  <a:srgbClr val="7F7F7F"/>
                </a:solidFill>
              </a:rPr>
              <a:t> </a:t>
            </a:r>
            <a:r>
              <a:rPr lang="en-US" sz="2000" dirty="0">
                <a:solidFill>
                  <a:srgbClr val="7F7F7F"/>
                </a:solidFill>
              </a:rPr>
              <a:t>information flow?</a:t>
            </a:r>
          </a:p>
          <a:p>
            <a:r>
              <a:rPr lang="en-US" sz="2000" dirty="0" smtClean="0">
                <a:solidFill>
                  <a:srgbClr val="7F7F7F"/>
                </a:solidFill>
              </a:rPr>
              <a:t>Quantified </a:t>
            </a:r>
            <a:r>
              <a:rPr lang="en-US" sz="2000" dirty="0">
                <a:solidFill>
                  <a:srgbClr val="7F7F7F"/>
                </a:solidFill>
              </a:rPr>
              <a:t>information </a:t>
            </a:r>
            <a:r>
              <a:rPr lang="en-US" sz="2000" dirty="0" smtClean="0">
                <a:solidFill>
                  <a:srgbClr val="7F7F7F"/>
                </a:solidFill>
              </a:rPr>
              <a:t>flow</a:t>
            </a:r>
            <a:r>
              <a:rPr lang="en-US" sz="2000" b="1" dirty="0" smtClean="0">
                <a:solidFill>
                  <a:srgbClr val="7F7F7F"/>
                </a:solidFill>
              </a:rPr>
              <a:t>: How </a:t>
            </a:r>
            <a:r>
              <a:rPr lang="en-US" sz="2000" b="1" dirty="0">
                <a:solidFill>
                  <a:srgbClr val="7F7F7F"/>
                </a:solidFill>
              </a:rPr>
              <a:t>much </a:t>
            </a:r>
            <a:r>
              <a:rPr lang="en-US" sz="2000" dirty="0">
                <a:solidFill>
                  <a:srgbClr val="7F7F7F"/>
                </a:solidFill>
              </a:rPr>
              <a:t>information flows</a:t>
            </a:r>
            <a:r>
              <a:rPr lang="en-US" sz="2000" dirty="0" smtClean="0">
                <a:solidFill>
                  <a:srgbClr val="7F7F7F"/>
                </a:solidFill>
              </a:rPr>
              <a:t>?</a:t>
            </a:r>
          </a:p>
          <a:p>
            <a:r>
              <a:rPr lang="en-US" dirty="0" smtClean="0"/>
              <a:t>Knowledge tracking / “semantic” information flow</a:t>
            </a:r>
          </a:p>
          <a:p>
            <a:pPr lvl="1"/>
            <a:r>
              <a:rPr lang="en-US" b="1" dirty="0" smtClean="0"/>
              <a:t>What</a:t>
            </a:r>
            <a:r>
              <a:rPr lang="en-US" dirty="0" smtClean="0"/>
              <a:t> information flows?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23644" y="5462032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~secret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4693166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6192" y="4038600"/>
            <a:ext cx="118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3</a:t>
            </a:r>
            <a:r>
              <a:rPr lang="en-US" dirty="0" smtClean="0"/>
              <a:t>~</a:t>
            </a:r>
            <a:r>
              <a:rPr lang="en-US" dirty="0"/>
              <a:t>secret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7448" y="6260068"/>
            <a:ext cx="50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/ Min-entropy / Guessing entropy / etc..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 rot="10139405">
            <a:off x="4538023" y="782406"/>
            <a:ext cx="5729086" cy="196334"/>
          </a:xfrm>
          <a:prstGeom prst="leftRightArrow">
            <a:avLst>
              <a:gd name="adj1" fmla="val 50000"/>
              <a:gd name="adj2" fmla="val 60999"/>
            </a:avLst>
          </a:prstGeom>
          <a:gradFill rotWithShape="1">
            <a:gsLst>
              <a:gs pos="0">
                <a:srgbClr val="FF0000"/>
              </a:gs>
              <a:gs pos="100000">
                <a:srgbClr val="008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156107" y="350416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distributions over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to multiple parties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principals, each with secret 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dirty="0"/>
              <a:t>, respectively, want to compute </a:t>
            </a:r>
            <a:r>
              <a:rPr lang="en-US" i="1" dirty="0"/>
              <a:t>f(s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r>
              <a:rPr lang="en-US" dirty="0"/>
              <a:t> = </a:t>
            </a:r>
            <a:r>
              <a:rPr lang="en-US" i="1" dirty="0" smtClean="0"/>
              <a:t>out</a:t>
            </a:r>
            <a:endParaRPr lang="en-US" dirty="0" smtClean="0"/>
          </a:p>
          <a:p>
            <a:pPr lvl="1"/>
            <a:r>
              <a:rPr lang="en-US" dirty="0" smtClean="0"/>
              <a:t>Can do this with a crypto community technique called</a:t>
            </a:r>
            <a:r>
              <a:rPr lang="en-US" b="1" dirty="0" smtClean="0"/>
              <a:t> secure multiparty computation</a:t>
            </a:r>
          </a:p>
          <a:p>
            <a:endParaRPr lang="en-US" dirty="0" smtClean="0"/>
          </a:p>
          <a:p>
            <a:r>
              <a:rPr lang="en-US" dirty="0" smtClean="0"/>
              <a:t>Question: If </a:t>
            </a:r>
            <a:r>
              <a:rPr lang="en-US" dirty="0"/>
              <a:t>each sees </a:t>
            </a:r>
            <a:r>
              <a:rPr lang="en-US" i="1" dirty="0"/>
              <a:t>out</a:t>
            </a:r>
            <a:r>
              <a:rPr lang="en-US" dirty="0"/>
              <a:t>, will one learn too much?</a:t>
            </a:r>
          </a:p>
          <a:p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/>
              <a:t>: knowledge threshold calculation as part of </a:t>
            </a:r>
            <a:r>
              <a:rPr lang="en-US" dirty="0" smtClean="0"/>
              <a:t>SMC</a:t>
            </a:r>
          </a:p>
          <a:p>
            <a:pPr lvl="1"/>
            <a:r>
              <a:rPr lang="en-US" smtClean="0"/>
              <a:t>Paper appeared at PLAS’12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r>
              <a:rPr lang="en-US" dirty="0" smtClean="0"/>
              <a:t>Multiple parties have secrets to protect.</a:t>
            </a:r>
          </a:p>
          <a:p>
            <a:r>
              <a:rPr lang="en-US" dirty="0" smtClean="0"/>
              <a:t>Want to compute some function over their secrets without revealing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87866" y="3528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15133" y="35158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264326" y="35052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>
            <a:off x="3373533" y="3713202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</p:cNvCxnSpPr>
          <p:nvPr/>
        </p:nvCxnSpPr>
        <p:spPr>
          <a:xfrm flipH="1">
            <a:off x="5334000" y="3700502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4572000" y="4022309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86200" y="46804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 / False</a:t>
            </a:r>
            <a:endParaRPr lang="en-US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36566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91000" y="2947432"/>
            <a:ext cx="1143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dirty="0" smtClean="0"/>
              <a:t>Use trusted third party.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667000"/>
            <a:ext cx="14732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2641600"/>
            <a:ext cx="1473200" cy="147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87866" y="30888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5133" y="30761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264326" y="3883104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373533" y="32735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>
            <a:off x="5334000" y="32608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4572000" y="440021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19600" y="50583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6268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SMC lets the participants compute this without a trusted third party.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91000" y="2947432"/>
            <a:ext cx="1143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4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667000"/>
            <a:ext cx="1473200" cy="14732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2641600"/>
            <a:ext cx="1473200" cy="14732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87866" y="30888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015133" y="3076138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4264326" y="3883104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8" idx="3"/>
          </p:cNvCxnSpPr>
          <p:nvPr/>
        </p:nvCxnSpPr>
        <p:spPr>
          <a:xfrm>
            <a:off x="3373533" y="32735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1"/>
          </p:cNvCxnSpPr>
          <p:nvPr/>
        </p:nvCxnSpPr>
        <p:spPr>
          <a:xfrm flipH="1">
            <a:off x="5334000" y="32608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4572000" y="440021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419600" y="50583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sp>
        <p:nvSpPr>
          <p:cNvPr id="5" name="Multiply 4"/>
          <p:cNvSpPr/>
          <p:nvPr/>
        </p:nvSpPr>
        <p:spPr>
          <a:xfrm>
            <a:off x="3810000" y="2514600"/>
            <a:ext cx="1844135" cy="1844135"/>
          </a:xfrm>
          <a:prstGeom prst="mathMultiply">
            <a:avLst>
              <a:gd name="adj1" fmla="val 101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oud Callout 15"/>
          <p:cNvSpPr/>
          <p:nvPr/>
        </p:nvSpPr>
        <p:spPr>
          <a:xfrm>
            <a:off x="2743200" y="4919028"/>
            <a:ext cx="1776204" cy="719772"/>
          </a:xfrm>
          <a:prstGeom prst="cloudCallout">
            <a:avLst>
              <a:gd name="adj1" fmla="val -45255"/>
              <a:gd name="adj2" fmla="val -70174"/>
            </a:avLst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multi-party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Nothing is learned beyond what is </a:t>
            </a:r>
            <a:r>
              <a:rPr lang="en-US" b="1" dirty="0" smtClean="0"/>
              <a:t>implied</a:t>
            </a:r>
            <a:r>
              <a:rPr lang="en-US" dirty="0" smtClean="0"/>
              <a:t> by the query output.</a:t>
            </a:r>
          </a:p>
          <a:p>
            <a:r>
              <a:rPr lang="en-US" dirty="0" smtClean="0"/>
              <a:t>Assume it is publicly known that 10 ≤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935" y="5029200"/>
            <a:ext cx="1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mplies 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10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87866" y="3528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5133" y="35158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264326" y="3505200"/>
            <a:ext cx="112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(10,x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4" idx="3"/>
          </p:cNvCxnSpPr>
          <p:nvPr/>
        </p:nvCxnSpPr>
        <p:spPr>
          <a:xfrm>
            <a:off x="3373533" y="3713202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1"/>
          </p:cNvCxnSpPr>
          <p:nvPr/>
        </p:nvCxnSpPr>
        <p:spPr>
          <a:xfrm flipH="1">
            <a:off x="5334000" y="3700502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572000" y="4022309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19600" y="46804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</p:spTree>
    <p:extLst>
      <p:ext uri="{BB962C8B-B14F-4D97-AF65-F5344CB8AC3E}">
        <p14:creationId xmlns:p14="http://schemas.microsoft.com/office/powerpoint/2010/main" val="41523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45168"/>
          </a:xfrm>
        </p:spPr>
        <p:txBody>
          <a:bodyPr>
            <a:normAutofit/>
          </a:bodyPr>
          <a:lstStyle/>
          <a:p>
            <a:r>
              <a:rPr lang="en-US" dirty="0" smtClean="0"/>
              <a:t>Make sure what is </a:t>
            </a:r>
            <a:r>
              <a:rPr lang="en-US" b="1" dirty="0" smtClean="0"/>
              <a:t>implied</a:t>
            </a:r>
            <a:r>
              <a:rPr lang="en-US" dirty="0" smtClean="0"/>
              <a:t> is not too much.</a:t>
            </a:r>
          </a:p>
          <a:p>
            <a:pPr lvl="1"/>
            <a:r>
              <a:rPr lang="en-US" dirty="0" smtClean="0"/>
              <a:t>Model knowledge.</a:t>
            </a:r>
          </a:p>
          <a:p>
            <a:pPr lvl="1"/>
            <a:r>
              <a:rPr lang="en-US" dirty="0" smtClean="0"/>
              <a:t>Model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106698"/>
            <a:ext cx="1473200" cy="1473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75400" y="3081298"/>
            <a:ext cx="1473200" cy="14732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87866" y="3528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6015133" y="35158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264326" y="35052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1" idx="3"/>
          </p:cNvCxnSpPr>
          <p:nvPr/>
        </p:nvCxnSpPr>
        <p:spPr>
          <a:xfrm>
            <a:off x="3373533" y="3713202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1"/>
          </p:cNvCxnSpPr>
          <p:nvPr/>
        </p:nvCxnSpPr>
        <p:spPr>
          <a:xfrm flipH="1">
            <a:off x="5334000" y="3700502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4572000" y="4022309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19600" y="46804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pic>
        <p:nvPicPr>
          <p:cNvPr id="20" name="Picture 19" descr="Crystal_Project_viewm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4700" y="2945368"/>
            <a:ext cx="1905000" cy="1905000"/>
          </a:xfrm>
          <a:prstGeom prst="rect">
            <a:avLst/>
          </a:prstGeom>
        </p:spPr>
      </p:pic>
      <p:pic>
        <p:nvPicPr>
          <p:cNvPr id="17" name="Picture 16" descr="Crystal_Project_viewm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314479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5.18519E-6 L 0.40833 0.02221 " pathEditMode="relative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6.66667E-6 L -0.325 -0.02384 " pathEditMode="relative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33 0.02222 L 0.66111 0.017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9" y="-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111 0.01736 L 0.67777 0.176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794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2562606" y="2286000"/>
            <a:ext cx="4138404" cy="2061528"/>
          </a:xfrm>
          <a:prstGeom prst="cloudCallout">
            <a:avLst>
              <a:gd name="adj1" fmla="val 63345"/>
              <a:gd name="adj2" fmla="val 74982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2562606" y="2260600"/>
            <a:ext cx="4138404" cy="2061528"/>
          </a:xfrm>
          <a:prstGeom prst="cloudCallout">
            <a:avLst>
              <a:gd name="adj1" fmla="val -47541"/>
              <a:gd name="adj2" fmla="val 71697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b="1" dirty="0" smtClean="0"/>
              <a:t>Assumption</a:t>
            </a:r>
            <a:r>
              <a:rPr lang="en-US" dirty="0" smtClean="0"/>
              <a:t>: common knowledge/belief.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4775200"/>
            <a:ext cx="2619298" cy="1473200"/>
            <a:chOff x="1145794" y="3106698"/>
            <a:chExt cx="2619298" cy="1473200"/>
          </a:xfrm>
        </p:grpSpPr>
        <p:sp>
          <p:nvSpPr>
            <p:cNvPr id="25" name="TextBox 24"/>
            <p:cNvSpPr txBox="1"/>
            <p:nvPr/>
          </p:nvSpPr>
          <p:spPr>
            <a:xfrm>
              <a:off x="2987866" y="3320534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201052" y="4800600"/>
            <a:ext cx="2333348" cy="1473200"/>
            <a:chOff x="5775974" y="3081298"/>
            <a:chExt cx="2333348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775974" y="3276600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3755723" y="2957844"/>
            <a:ext cx="180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δ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 = 1/91</a:t>
            </a:r>
            <a:r>
              <a:rPr lang="en-US" baseline="30000" dirty="0" smtClean="0"/>
              <a:t>2</a:t>
            </a:r>
          </a:p>
          <a:p>
            <a:pPr algn="ctr"/>
            <a:r>
              <a:rPr lang="en-US" dirty="0" smtClean="0"/>
              <a:t>10 ≤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 ≤ 100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731276" y="2205672"/>
            <a:ext cx="4138404" cy="2061528"/>
          </a:xfrm>
          <a:prstGeom prst="cloudCallout">
            <a:avLst>
              <a:gd name="adj1" fmla="val 16290"/>
              <a:gd name="adj2" fmla="val 79500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Callout 19"/>
          <p:cNvSpPr/>
          <p:nvPr/>
        </p:nvSpPr>
        <p:spPr>
          <a:xfrm>
            <a:off x="381000" y="2281872"/>
            <a:ext cx="4138404" cy="2061528"/>
          </a:xfrm>
          <a:prstGeom prst="cloudCallout">
            <a:avLst>
              <a:gd name="adj1" fmla="val -9897"/>
              <a:gd name="adj2" fmla="val 75393"/>
            </a:avLst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in the SMC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Assumption:</a:t>
            </a:r>
            <a:r>
              <a:rPr lang="en-US" dirty="0" smtClean="0"/>
              <a:t> initial belief is derived from common knowledge, revised by secret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09600" y="4775200"/>
            <a:ext cx="2619298" cy="1473200"/>
            <a:chOff x="1145794" y="3106698"/>
            <a:chExt cx="2619298" cy="1473200"/>
          </a:xfrm>
        </p:grpSpPr>
        <p:sp>
          <p:nvSpPr>
            <p:cNvPr id="25" name="TextBox 24"/>
            <p:cNvSpPr txBox="1"/>
            <p:nvPr/>
          </p:nvSpPr>
          <p:spPr>
            <a:xfrm>
              <a:off x="2987866" y="3320534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45794" y="37465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201052" y="4800600"/>
            <a:ext cx="2333348" cy="1473200"/>
            <a:chOff x="5775974" y="3081298"/>
            <a:chExt cx="2333348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775974" y="3276600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539918" y="2590800"/>
            <a:ext cx="16369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δ</a:t>
            </a:r>
            <a:r>
              <a:rPr lang="en-US" dirty="0" smtClean="0"/>
              <a:t> | (x</a:t>
            </a:r>
            <a:r>
              <a:rPr lang="en-US" baseline="-25000" dirty="0" smtClean="0"/>
              <a:t>1</a:t>
            </a:r>
            <a:r>
              <a:rPr lang="en-US" dirty="0" smtClean="0"/>
              <a:t> = 80)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baseline="30000" dirty="0"/>
              <a:t>8</a:t>
            </a:r>
            <a:r>
              <a:rPr lang="en-US" baseline="30000" dirty="0" smtClean="0"/>
              <a:t>0</a:t>
            </a:r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/>
              <a:t>) = 1/</a:t>
            </a:r>
            <a:r>
              <a:rPr lang="en-US" dirty="0" smtClean="0"/>
              <a:t>91</a:t>
            </a:r>
            <a:endParaRPr lang="en-US" baseline="30000" dirty="0" smtClean="0"/>
          </a:p>
          <a:p>
            <a:pPr algn="ctr"/>
            <a:r>
              <a:rPr lang="en-US" dirty="0"/>
              <a:t>10 ≤ x</a:t>
            </a:r>
            <a:r>
              <a:rPr lang="en-US" baseline="-25000" dirty="0"/>
              <a:t>2</a:t>
            </a:r>
            <a:r>
              <a:rPr lang="en-US" dirty="0"/>
              <a:t> ≤ 100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22720" y="2590800"/>
            <a:ext cx="16369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δ</a:t>
            </a:r>
            <a:r>
              <a:rPr lang="en-US" dirty="0" smtClean="0"/>
              <a:t> | (x</a:t>
            </a:r>
            <a:r>
              <a:rPr lang="en-US" baseline="-25000" dirty="0"/>
              <a:t>2</a:t>
            </a:r>
            <a:r>
              <a:rPr lang="en-US" dirty="0" smtClean="0"/>
              <a:t> = 60)</a:t>
            </a:r>
          </a:p>
          <a:p>
            <a:pPr algn="ctr"/>
            <a:r>
              <a:rPr lang="en-US" dirty="0" smtClean="0"/>
              <a:t>=</a:t>
            </a:r>
          </a:p>
          <a:p>
            <a:pPr algn="ctr"/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baseline="30000" dirty="0" smtClean="0"/>
              <a:t>60</a:t>
            </a:r>
            <a:r>
              <a:rPr lang="en-US" dirty="0" smtClean="0"/>
              <a:t>(x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/>
              <a:t>= 1/</a:t>
            </a:r>
            <a:r>
              <a:rPr lang="en-US" dirty="0" smtClean="0"/>
              <a:t>91</a:t>
            </a:r>
            <a:endParaRPr lang="en-US" baseline="30000" dirty="0" smtClean="0"/>
          </a:p>
          <a:p>
            <a:pPr algn="ctr"/>
            <a:r>
              <a:rPr lang="en-US" dirty="0"/>
              <a:t>10 ≤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≤ 100 </a:t>
            </a:r>
          </a:p>
        </p:txBody>
      </p:sp>
    </p:spTree>
    <p:extLst>
      <p:ext uri="{BB962C8B-B14F-4D97-AF65-F5344CB8AC3E}">
        <p14:creationId xmlns:p14="http://schemas.microsoft.com/office/powerpoint/2010/main" val="953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57200" y="2133600"/>
            <a:ext cx="8412480" cy="3124200"/>
          </a:xfrm>
          <a:prstGeom prst="cloudCallout">
            <a:avLst>
              <a:gd name="adj1" fmla="val 33903"/>
              <a:gd name="adj2" fmla="val 50503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considers all possible values of x</a:t>
            </a:r>
            <a:r>
              <a:rPr lang="en-US" baseline="-25000" dirty="0" smtClean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8112" y="516203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455057" y="2868375"/>
            <a:ext cx="1918272" cy="842328"/>
            <a:chOff x="1779653" y="2911621"/>
            <a:chExt cx="1918272" cy="842328"/>
          </a:xfrm>
        </p:grpSpPr>
        <p:sp>
          <p:nvSpPr>
            <p:cNvPr id="39" name="Cloud Callout 38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-16076"/>
                <a:gd name="adj2" fmla="val 7137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17930" y="3088269"/>
              <a:ext cx="1606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</a:t>
              </a:r>
              <a:r>
                <a:rPr lang="en-US" sz="1400" dirty="0" smtClean="0"/>
                <a:t> =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| (x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 = 10)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962400"/>
            <a:ext cx="1665579" cy="894756"/>
            <a:chOff x="1145794" y="3106698"/>
            <a:chExt cx="2742347" cy="1473200"/>
          </a:xfrm>
        </p:grpSpPr>
        <p:sp>
          <p:nvSpPr>
            <p:cNvPr id="45" name="TextBox 44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=10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45794" y="3746500"/>
              <a:ext cx="566194" cy="430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sp>
        <p:nvSpPr>
          <p:cNvPr id="50" name="Cloud Callout 49"/>
          <p:cNvSpPr/>
          <p:nvPr/>
        </p:nvSpPr>
        <p:spPr>
          <a:xfrm>
            <a:off x="5175766" y="5392340"/>
            <a:ext cx="1918272" cy="842328"/>
          </a:xfrm>
          <a:prstGeom prst="cloudCallout">
            <a:avLst>
              <a:gd name="adj1" fmla="val 68667"/>
              <a:gd name="adj2" fmla="val -231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463696" y="5635823"/>
            <a:ext cx="1236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10 ≤ x</a:t>
            </a:r>
            <a:r>
              <a:rPr lang="en-US" sz="1400" baseline="-25000" dirty="0"/>
              <a:t>1</a:t>
            </a:r>
            <a:r>
              <a:rPr lang="en-US" sz="1400" dirty="0" smtClean="0"/>
              <a:t> ≤ 100 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927112" y="4035025"/>
            <a:ext cx="1358739" cy="894756"/>
            <a:chOff x="1651000" y="3106698"/>
            <a:chExt cx="2237141" cy="1473200"/>
          </a:xfrm>
        </p:grpSpPr>
        <p:sp>
          <p:nvSpPr>
            <p:cNvPr id="33" name="TextBox 32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=11</a:t>
              </a:r>
              <a:endParaRPr lang="en-US" sz="1100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953000" y="3926797"/>
            <a:ext cx="1437192" cy="894756"/>
            <a:chOff x="1651000" y="3106698"/>
            <a:chExt cx="2366313" cy="1473200"/>
          </a:xfrm>
        </p:grpSpPr>
        <p:sp>
          <p:nvSpPr>
            <p:cNvPr id="41" name="TextBox 40"/>
            <p:cNvSpPr txBox="1"/>
            <p:nvPr/>
          </p:nvSpPr>
          <p:spPr>
            <a:xfrm>
              <a:off x="2987867" y="3320533"/>
              <a:ext cx="1029446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=100</a:t>
              </a:r>
              <a:endParaRPr lang="en-US" sz="1100" dirty="0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390262" y="2836909"/>
            <a:ext cx="1918272" cy="842328"/>
            <a:chOff x="1779653" y="2911621"/>
            <a:chExt cx="1918272" cy="842328"/>
          </a:xfrm>
        </p:grpSpPr>
        <p:sp>
          <p:nvSpPr>
            <p:cNvPr id="49" name="Cloud Callout 48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-38586"/>
                <a:gd name="adj2" fmla="val 8846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29032" y="3119735"/>
              <a:ext cx="1584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11</a:t>
              </a:r>
              <a:r>
                <a:rPr lang="en-US" sz="1400" dirty="0" smtClean="0"/>
                <a:t> </a:t>
              </a:r>
              <a:r>
                <a:rPr lang="en-US" sz="1400" dirty="0"/>
                <a:t>=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</a:t>
              </a:r>
              <a:r>
                <a:rPr lang="en-US" sz="1400" dirty="0"/>
                <a:t>| (x</a:t>
              </a:r>
              <a:r>
                <a:rPr lang="en-US" sz="1400" baseline="-25000" dirty="0"/>
                <a:t>1</a:t>
              </a:r>
              <a:r>
                <a:rPr lang="en-US" sz="1400" dirty="0"/>
                <a:t> = </a:t>
              </a:r>
              <a:r>
                <a:rPr lang="en-US" sz="1400" dirty="0" smtClean="0"/>
                <a:t>11)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62600" y="2843326"/>
            <a:ext cx="1918272" cy="842328"/>
            <a:chOff x="1779653" y="2911621"/>
            <a:chExt cx="1918272" cy="842328"/>
          </a:xfrm>
        </p:grpSpPr>
        <p:sp>
          <p:nvSpPr>
            <p:cNvPr id="54" name="Cloud Callout 53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-46972"/>
                <a:gd name="adj2" fmla="val 8142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3064" y="3189518"/>
              <a:ext cx="1756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100</a:t>
              </a:r>
              <a:r>
                <a:rPr lang="en-US" sz="1400" dirty="0" smtClean="0"/>
                <a:t> </a:t>
              </a:r>
              <a:r>
                <a:rPr lang="en-US" sz="1400" dirty="0"/>
                <a:t>= </a:t>
              </a:r>
              <a:r>
                <a:rPr lang="en-US" sz="1400" dirty="0" err="1" smtClean="0"/>
                <a:t>δ</a:t>
              </a:r>
              <a:r>
                <a:rPr lang="en-US" sz="1400" dirty="0" smtClean="0"/>
                <a:t> </a:t>
              </a:r>
              <a:r>
                <a:rPr lang="en-US" sz="1400" dirty="0"/>
                <a:t>| (x</a:t>
              </a:r>
              <a:r>
                <a:rPr lang="en-US" sz="1400" baseline="-25000" dirty="0"/>
                <a:t>1</a:t>
              </a:r>
              <a:r>
                <a:rPr lang="en-US" sz="1400" dirty="0"/>
                <a:t> = </a:t>
              </a:r>
              <a:r>
                <a:rPr lang="en-US" sz="1400" dirty="0" smtClean="0"/>
                <a:t>100)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343400" y="403860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74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4495800" y="2133600"/>
            <a:ext cx="4373879" cy="2590800"/>
          </a:xfrm>
          <a:prstGeom prst="cloudCallout">
            <a:avLst>
              <a:gd name="adj1" fmla="val 30931"/>
              <a:gd name="adj2" fmla="val 54883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considers all possible values of x</a:t>
            </a:r>
            <a:r>
              <a:rPr lang="en-US" baseline="-25000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8112" y="516203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5244325" y="3457199"/>
            <a:ext cx="1371600" cy="894756"/>
            <a:chOff x="1295400" y="3962400"/>
            <a:chExt cx="1371600" cy="894756"/>
          </a:xfrm>
        </p:grpSpPr>
        <p:sp>
          <p:nvSpPr>
            <p:cNvPr id="46" name="Rectangle 45"/>
            <p:cNvSpPr/>
            <p:nvPr/>
          </p:nvSpPr>
          <p:spPr>
            <a:xfrm>
              <a:off x="1295400" y="4350987"/>
              <a:ext cx="3438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40" y="3962400"/>
              <a:ext cx="894756" cy="89475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962400"/>
              <a:ext cx="894756" cy="89475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5" y="3962400"/>
              <a:ext cx="894755" cy="894756"/>
            </a:xfrm>
            <a:prstGeom prst="rect">
              <a:avLst/>
            </a:prstGeom>
          </p:spPr>
        </p:pic>
      </p:grpSp>
      <p:sp>
        <p:nvSpPr>
          <p:cNvPr id="43" name="Cloud Callout 42"/>
          <p:cNvSpPr/>
          <p:nvPr/>
        </p:nvSpPr>
        <p:spPr>
          <a:xfrm>
            <a:off x="5872719" y="2546252"/>
            <a:ext cx="1918272" cy="842328"/>
          </a:xfrm>
          <a:prstGeom prst="cloudCallout">
            <a:avLst>
              <a:gd name="adj1" fmla="val -16076"/>
              <a:gd name="adj2" fmla="val 713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275042" y="2778980"/>
            <a:ext cx="941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Δ</a:t>
            </a:r>
            <a:r>
              <a:rPr lang="en-US" sz="1400" dirty="0" smtClean="0"/>
              <a:t> = { δ</a:t>
            </a:r>
            <a:r>
              <a:rPr lang="en-US" sz="1400" baseline="-25000" dirty="0" smtClean="0"/>
              <a:t>1</a:t>
            </a:r>
            <a:r>
              <a:rPr lang="en-US" sz="1400" baseline="30000" dirty="0" smtClean="0"/>
              <a:t>x </a:t>
            </a:r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19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035480" y="1591334"/>
            <a:ext cx="1619520" cy="1856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99880" y="1676050"/>
            <a:ext cx="1619520" cy="1856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Worse: they have your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6019" y="1737244"/>
            <a:ext cx="1676400" cy="1915794"/>
            <a:chOff x="1341966" y="846245"/>
            <a:chExt cx="1676400" cy="19157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3132119" y="2668206"/>
            <a:ext cx="1559746" cy="51367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3245034" y="4276269"/>
            <a:ext cx="1446831" cy="513673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6703211" y="4340328"/>
            <a:ext cx="318252" cy="22539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96799" y="5498068"/>
            <a:ext cx="11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our data</a:t>
            </a:r>
            <a:endParaRPr lang="en-US" dirty="0"/>
          </a:p>
        </p:txBody>
      </p:sp>
      <p:pic>
        <p:nvPicPr>
          <p:cNvPr id="17" name="Picture 16" descr="fb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66" y="1595638"/>
            <a:ext cx="2400300" cy="609600"/>
          </a:xfrm>
          <a:prstGeom prst="rect">
            <a:avLst/>
          </a:prstGeom>
        </p:spPr>
      </p:pic>
      <p:pic>
        <p:nvPicPr>
          <p:cNvPr id="18" name="Picture 17" descr="mike2011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19" y="4204067"/>
            <a:ext cx="1841501" cy="217929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132120" y="6014026"/>
            <a:ext cx="56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87617" y="2997213"/>
            <a:ext cx="12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uery/filter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16822" y="4607236"/>
            <a:ext cx="133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age + ads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75774" y="1679387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74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2514600" y="2133600"/>
            <a:ext cx="6355080" cy="3124200"/>
          </a:xfrm>
          <a:prstGeom prst="cloudCallout">
            <a:avLst>
              <a:gd name="adj1" fmla="val 32304"/>
              <a:gd name="adj2" fmla="val 48877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conservatively enforces max belief threshold</a:t>
            </a:r>
            <a:r>
              <a:rPr lang="en-US" dirty="0" smtClean="0"/>
              <a:t>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8112" y="516203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3276600" y="2667000"/>
            <a:ext cx="1116044" cy="533522"/>
            <a:chOff x="1769689" y="2911621"/>
            <a:chExt cx="1928236" cy="842328"/>
          </a:xfrm>
        </p:grpSpPr>
        <p:sp>
          <p:nvSpPr>
            <p:cNvPr id="83" name="Cloud Callout 82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22815"/>
                <a:gd name="adj2" fmla="val 999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69689" y="3055517"/>
              <a:ext cx="1859162" cy="48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ym typeface="Wingdings"/>
                </a:rPr>
                <a:t> </a:t>
              </a:r>
              <a:r>
                <a:rPr lang="en-US" sz="1400" dirty="0" smtClean="0"/>
                <a:t>δ’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10</a:t>
              </a:r>
              <a:endParaRPr lang="en-US" sz="1400" dirty="0" smtClean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530666" y="3543361"/>
            <a:ext cx="1665579" cy="894756"/>
            <a:chOff x="1145794" y="3106698"/>
            <a:chExt cx="2742347" cy="1473200"/>
          </a:xfrm>
        </p:grpSpPr>
        <p:sp>
          <p:nvSpPr>
            <p:cNvPr id="86" name="TextBox 85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=10</a:t>
              </a:r>
              <a:endParaRPr lang="en-US" sz="11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145794" y="3746500"/>
              <a:ext cx="566194" cy="430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5346861" y="3505200"/>
            <a:ext cx="1358739" cy="894756"/>
            <a:chOff x="1651000" y="3106698"/>
            <a:chExt cx="2237141" cy="1473200"/>
          </a:xfrm>
        </p:grpSpPr>
        <p:sp>
          <p:nvSpPr>
            <p:cNvPr id="90" name="TextBox 89"/>
            <p:cNvSpPr txBox="1"/>
            <p:nvPr/>
          </p:nvSpPr>
          <p:spPr>
            <a:xfrm>
              <a:off x="2987867" y="3320533"/>
              <a:ext cx="900274" cy="43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x</a:t>
              </a:r>
              <a:r>
                <a:rPr lang="en-US" sz="1100" baseline="-25000" dirty="0" smtClean="0"/>
                <a:t>1</a:t>
              </a:r>
              <a:r>
                <a:rPr lang="en-US" sz="1100" dirty="0" smtClean="0"/>
                <a:t>=11</a:t>
              </a:r>
              <a:endParaRPr lang="en-US" sz="11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3106698"/>
              <a:ext cx="1473200" cy="1473200"/>
            </a:xfrm>
            <a:prstGeom prst="rect">
              <a:avLst/>
            </a:prstGeom>
          </p:spPr>
        </p:pic>
      </p:grpSp>
      <p:sp>
        <p:nvSpPr>
          <p:cNvPr id="95" name="TextBox 94"/>
          <p:cNvSpPr txBox="1"/>
          <p:nvPr/>
        </p:nvSpPr>
        <p:spPr>
          <a:xfrm>
            <a:off x="6952383" y="3598134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96" name="Oval Callout 95"/>
          <p:cNvSpPr/>
          <p:nvPr/>
        </p:nvSpPr>
        <p:spPr>
          <a:xfrm>
            <a:off x="1554842" y="2497664"/>
            <a:ext cx="1219200" cy="822241"/>
          </a:xfrm>
          <a:prstGeom prst="wedgeEllipseCallout">
            <a:avLst>
              <a:gd name="adj1" fmla="val -55603"/>
              <a:gd name="adj2" fmla="val 76786"/>
            </a:avLst>
          </a:prstGeom>
          <a:solidFill>
            <a:schemeClr val="tx1">
              <a:lumMod val="25000"/>
              <a:lumOff val="75000"/>
            </a:schemeClr>
          </a:solidFill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83242" y="3107265"/>
            <a:ext cx="1935842" cy="1473200"/>
            <a:chOff x="238618" y="3070424"/>
            <a:chExt cx="1935842" cy="1473200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1528914" y="4037111"/>
              <a:ext cx="6455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=80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952627" y="2709901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4788839" y="2643781"/>
            <a:ext cx="1116044" cy="533522"/>
            <a:chOff x="1769689" y="2911621"/>
            <a:chExt cx="1928236" cy="842328"/>
          </a:xfrm>
        </p:grpSpPr>
        <p:sp>
          <p:nvSpPr>
            <p:cNvPr id="103" name="Cloud Callout 102"/>
            <p:cNvSpPr/>
            <p:nvPr/>
          </p:nvSpPr>
          <p:spPr>
            <a:xfrm>
              <a:off x="1779653" y="2911621"/>
              <a:ext cx="1918272" cy="842328"/>
            </a:xfrm>
            <a:prstGeom prst="cloudCallout">
              <a:avLst>
                <a:gd name="adj1" fmla="val 22815"/>
                <a:gd name="adj2" fmla="val 9993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69689" y="3055517"/>
              <a:ext cx="1859162" cy="48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δ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11</a:t>
              </a:r>
              <a:r>
                <a:rPr lang="en-US" sz="1400" dirty="0" smtClean="0"/>
                <a:t> </a:t>
              </a:r>
              <a:r>
                <a:rPr lang="en-US" sz="1400" dirty="0" smtClean="0">
                  <a:sym typeface="Wingdings"/>
                </a:rPr>
                <a:t> </a:t>
              </a:r>
              <a:r>
                <a:rPr lang="en-US" sz="1400" dirty="0" smtClean="0"/>
                <a:t>δ’</a:t>
              </a:r>
              <a:r>
                <a:rPr lang="en-US" sz="1400" baseline="-25000" dirty="0" smtClean="0"/>
                <a:t>1</a:t>
              </a:r>
              <a:r>
                <a:rPr lang="en-US" sz="1400" baseline="30000" dirty="0" smtClean="0"/>
                <a:t>11</a:t>
              </a:r>
              <a:endParaRPr lang="en-US" sz="1400" dirty="0" smtClean="0"/>
            </a:p>
          </p:txBody>
        </p:sp>
      </p:grpSp>
      <p:sp>
        <p:nvSpPr>
          <p:cNvPr id="106" name="Cloud Callout 105"/>
          <p:cNvSpPr/>
          <p:nvPr/>
        </p:nvSpPr>
        <p:spPr>
          <a:xfrm>
            <a:off x="5800051" y="3090360"/>
            <a:ext cx="458499" cy="220323"/>
          </a:xfrm>
          <a:prstGeom prst="cloudCallout">
            <a:avLst>
              <a:gd name="adj1" fmla="val -47356"/>
              <a:gd name="adj2" fmla="val 1153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loud Callout 110"/>
          <p:cNvSpPr/>
          <p:nvPr/>
        </p:nvSpPr>
        <p:spPr>
          <a:xfrm>
            <a:off x="4336107" y="3209865"/>
            <a:ext cx="458499" cy="220323"/>
          </a:xfrm>
          <a:prstGeom prst="cloudCallout">
            <a:avLst>
              <a:gd name="adj1" fmla="val -47356"/>
              <a:gd name="adj2" fmla="val 11531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loud Callout 111"/>
          <p:cNvSpPr/>
          <p:nvPr/>
        </p:nvSpPr>
        <p:spPr>
          <a:xfrm>
            <a:off x="6029300" y="3318744"/>
            <a:ext cx="458499" cy="220323"/>
          </a:xfrm>
          <a:prstGeom prst="cloudCallout">
            <a:avLst>
              <a:gd name="adj1" fmla="val -78748"/>
              <a:gd name="adj2" fmla="val 5382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49499" y="4495800"/>
            <a:ext cx="125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 belief ≤ t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149699" y="4495800"/>
            <a:ext cx="1251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 belief ≤ 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73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ud Callout 37"/>
          <p:cNvSpPr/>
          <p:nvPr/>
        </p:nvSpPr>
        <p:spPr>
          <a:xfrm>
            <a:off x="5791201" y="1676400"/>
            <a:ext cx="2895600" cy="1905000"/>
          </a:xfrm>
          <a:prstGeom prst="cloudCallout">
            <a:avLst>
              <a:gd name="adj1" fmla="val 30931"/>
              <a:gd name="adj2" fmla="val 54883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maintains belief set.</a:t>
            </a:r>
          </a:p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does similarly.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910898" y="3654324"/>
            <a:ext cx="2250035" cy="1473200"/>
            <a:chOff x="5859287" y="3081298"/>
            <a:chExt cx="2250035" cy="1473200"/>
          </a:xfrm>
        </p:grpSpPr>
        <p:sp>
          <p:nvSpPr>
            <p:cNvPr id="26" name="TextBox 25"/>
            <p:cNvSpPr txBox="1"/>
            <p:nvPr/>
          </p:nvSpPr>
          <p:spPr>
            <a:xfrm>
              <a:off x="5859287" y="417933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=60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72283" y="3810000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3081298"/>
              <a:ext cx="1473200" cy="14732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175347" y="2590800"/>
            <a:ext cx="1597053" cy="674966"/>
            <a:chOff x="1295400" y="3962400"/>
            <a:chExt cx="2117104" cy="894756"/>
          </a:xfrm>
        </p:grpSpPr>
        <p:sp>
          <p:nvSpPr>
            <p:cNvPr id="45" name="TextBox 44"/>
            <p:cNvSpPr txBox="1"/>
            <p:nvPr/>
          </p:nvSpPr>
          <p:spPr>
            <a:xfrm>
              <a:off x="2414193" y="4092274"/>
              <a:ext cx="9983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10 ≤ x</a:t>
              </a:r>
              <a:r>
                <a:rPr lang="en-US" sz="1100" baseline="-25000" dirty="0" smtClean="0"/>
                <a:t>1 </a:t>
              </a:r>
              <a:r>
                <a:rPr lang="en-US" sz="1100" dirty="0" smtClean="0"/>
                <a:t>≤ 100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95400" y="4350987"/>
              <a:ext cx="3438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40" y="3962400"/>
              <a:ext cx="894756" cy="89475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962400"/>
              <a:ext cx="894756" cy="89475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5" y="3962400"/>
              <a:ext cx="894755" cy="894756"/>
            </a:xfrm>
            <a:prstGeom prst="rect">
              <a:avLst/>
            </a:prstGeom>
          </p:spPr>
        </p:pic>
      </p:grpSp>
      <p:sp>
        <p:nvSpPr>
          <p:cNvPr id="43" name="Cloud Callout 42"/>
          <p:cNvSpPr/>
          <p:nvPr/>
        </p:nvSpPr>
        <p:spPr>
          <a:xfrm>
            <a:off x="6691924" y="1876507"/>
            <a:ext cx="1447063" cy="635417"/>
          </a:xfrm>
          <a:prstGeom prst="cloudCallout">
            <a:avLst>
              <a:gd name="adj1" fmla="val -16076"/>
              <a:gd name="adj2" fmla="val 713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794980" y="2052068"/>
            <a:ext cx="1111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Δ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= { δ</a:t>
            </a:r>
            <a:r>
              <a:rPr lang="en-US" sz="1400" baseline="-25000" dirty="0" smtClean="0"/>
              <a:t>1</a:t>
            </a:r>
            <a:r>
              <a:rPr lang="en-US" sz="1400" baseline="30000" dirty="0" smtClean="0"/>
              <a:t>x </a:t>
            </a:r>
            <a:r>
              <a:rPr lang="en-US" sz="1400" dirty="0" smtClean="0"/>
              <a:t>}</a:t>
            </a:r>
            <a:r>
              <a:rPr lang="en-US" sz="1400" baseline="-25000" dirty="0" smtClean="0"/>
              <a:t>x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64978" y="3975084"/>
            <a:ext cx="1613069" cy="1473200"/>
            <a:chOff x="238618" y="3070424"/>
            <a:chExt cx="1613069" cy="147320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87" y="3070424"/>
              <a:ext cx="1473200" cy="147320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38618" y="3730823"/>
              <a:ext cx="3709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1</a:t>
              </a:r>
              <a:endParaRPr lang="en-US" sz="1400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6522721" y="3657600"/>
            <a:ext cx="1021079" cy="604820"/>
          </a:xfrm>
          <a:prstGeom prst="cloudCallout">
            <a:avLst>
              <a:gd name="adj1" fmla="val 86236"/>
              <a:gd name="adj2" fmla="val -738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3807023"/>
            <a:ext cx="91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policy P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53" name="Cloud Callout 52"/>
          <p:cNvSpPr/>
          <p:nvPr/>
        </p:nvSpPr>
        <p:spPr>
          <a:xfrm>
            <a:off x="4953000" y="4841694"/>
            <a:ext cx="2895600" cy="1905000"/>
          </a:xfrm>
          <a:prstGeom prst="cloudCallout">
            <a:avLst>
              <a:gd name="adj1" fmla="val 47086"/>
              <a:gd name="adj2" fmla="val -54006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163609" y="5802090"/>
            <a:ext cx="1034678" cy="674966"/>
            <a:chOff x="1295400" y="3962400"/>
            <a:chExt cx="1371601" cy="894756"/>
          </a:xfrm>
        </p:grpSpPr>
        <p:sp>
          <p:nvSpPr>
            <p:cNvPr id="57" name="Rectangle 56"/>
            <p:cNvSpPr/>
            <p:nvPr/>
          </p:nvSpPr>
          <p:spPr>
            <a:xfrm>
              <a:off x="1295400" y="4350987"/>
              <a:ext cx="34388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A</a:t>
              </a:r>
              <a:r>
                <a:rPr lang="en-US" sz="1100" baseline="-25000" dirty="0" smtClean="0"/>
                <a:t>1</a:t>
              </a:r>
              <a:endParaRPr lang="en-US" sz="1100" dirty="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40" y="3962400"/>
              <a:ext cx="894756" cy="894756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400" y="3962400"/>
              <a:ext cx="894756" cy="894756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6" y="3962400"/>
              <a:ext cx="894755" cy="894756"/>
            </a:xfrm>
            <a:prstGeom prst="rect">
              <a:avLst/>
            </a:prstGeom>
          </p:spPr>
        </p:pic>
      </p:grpSp>
      <p:sp>
        <p:nvSpPr>
          <p:cNvPr id="64" name="Cloud Callout 63"/>
          <p:cNvSpPr/>
          <p:nvPr/>
        </p:nvSpPr>
        <p:spPr>
          <a:xfrm>
            <a:off x="5422010" y="5139849"/>
            <a:ext cx="2066802" cy="662241"/>
          </a:xfrm>
          <a:prstGeom prst="cloudCallout">
            <a:avLst>
              <a:gd name="adj1" fmla="val -16076"/>
              <a:gd name="adj2" fmla="val 713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461711" y="5285601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Δ’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= { δ</a:t>
            </a:r>
            <a:r>
              <a:rPr lang="en-US" sz="1200" baseline="-25000" dirty="0" smtClean="0"/>
              <a:t>1</a:t>
            </a:r>
            <a:r>
              <a:rPr lang="en-US" sz="1200" baseline="30000" dirty="0" smtClean="0"/>
              <a:t>x</a:t>
            </a:r>
            <a:r>
              <a:rPr lang="en-US" sz="1200" dirty="0" smtClean="0"/>
              <a:t> | (out = True) }</a:t>
            </a:r>
            <a:r>
              <a:rPr lang="en-US" sz="1200" baseline="-25000" dirty="0" smtClean="0"/>
              <a:t>x</a:t>
            </a:r>
          </a:p>
        </p:txBody>
      </p:sp>
      <p:sp>
        <p:nvSpPr>
          <p:cNvPr id="44" name="Cloud Callout 43"/>
          <p:cNvSpPr/>
          <p:nvPr/>
        </p:nvSpPr>
        <p:spPr>
          <a:xfrm>
            <a:off x="2621279" y="3705379"/>
            <a:ext cx="1021079" cy="604820"/>
          </a:xfrm>
          <a:prstGeom prst="cloudCallout">
            <a:avLst>
              <a:gd name="adj1" fmla="val -90381"/>
              <a:gd name="adj2" fmla="val 60156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744444" y="3821195"/>
            <a:ext cx="913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policy P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114800" y="3090208"/>
            <a:ext cx="1143000" cy="2396192"/>
            <a:chOff x="4038600" y="2849940"/>
            <a:chExt cx="1143000" cy="2396192"/>
          </a:xfrm>
        </p:grpSpPr>
        <p:sp>
          <p:nvSpPr>
            <p:cNvPr id="49" name="TextBox 48"/>
            <p:cNvSpPr txBox="1"/>
            <p:nvPr/>
          </p:nvSpPr>
          <p:spPr>
            <a:xfrm>
              <a:off x="4038600" y="2849940"/>
              <a:ext cx="1143000" cy="15696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T</a:t>
              </a:r>
              <a:endParaRPr lang="en-US" sz="4800" dirty="0"/>
            </a:p>
            <a:p>
              <a:pPr algn="ctr"/>
              <a:endParaRPr lang="en-US" sz="4800" dirty="0" smtClean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11926" y="3766225"/>
              <a:ext cx="106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r>
                <a:rPr lang="en-US" dirty="0" smtClean="0"/>
                <a:t>(x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4419600" y="4283334"/>
              <a:ext cx="381000" cy="562570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67200" y="4876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baseline="-250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14600" y="427148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6834896" y="4290536"/>
            <a:ext cx="38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" name="Straight Arrow Connector 66"/>
          <p:cNvCxnSpPr>
            <a:stCxn id="55" idx="3"/>
          </p:cNvCxnSpPr>
          <p:nvPr/>
        </p:nvCxnSpPr>
        <p:spPr>
          <a:xfrm>
            <a:off x="2900267" y="4456152"/>
            <a:ext cx="1214533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 flipV="1">
            <a:off x="5257800" y="4456152"/>
            <a:ext cx="1577096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loud Callout 68"/>
          <p:cNvSpPr/>
          <p:nvPr/>
        </p:nvSpPr>
        <p:spPr>
          <a:xfrm>
            <a:off x="2389727" y="2948159"/>
            <a:ext cx="1021079" cy="604820"/>
          </a:xfrm>
          <a:prstGeom prst="cloudCallout">
            <a:avLst>
              <a:gd name="adj1" fmla="val -86650"/>
              <a:gd name="adj2" fmla="val 146248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loud Callout 69"/>
          <p:cNvSpPr/>
          <p:nvPr/>
        </p:nvSpPr>
        <p:spPr>
          <a:xfrm>
            <a:off x="2576815" y="5381936"/>
            <a:ext cx="1021079" cy="604820"/>
          </a:xfrm>
          <a:prstGeom prst="cloudCallout">
            <a:avLst>
              <a:gd name="adj1" fmla="val -76700"/>
              <a:gd name="adj2" fmla="val -88930"/>
            </a:avLst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81635" y="3048000"/>
            <a:ext cx="43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2819400" y="5486400"/>
            <a:ext cx="48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Δ’</a:t>
            </a:r>
            <a:r>
              <a:rPr lang="en-US" baseline="-25000" dirty="0" smtClean="0"/>
              <a:t>2</a:t>
            </a:r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76200" y="2894195"/>
            <a:ext cx="1066800" cy="3423119"/>
            <a:chOff x="495300" y="2894195"/>
            <a:chExt cx="1066800" cy="3423119"/>
          </a:xfrm>
        </p:grpSpPr>
        <p:sp>
          <p:nvSpPr>
            <p:cNvPr id="73" name="Down Arrow 72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37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91000" y="2947432"/>
            <a:ext cx="11430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Alternative: Knowledge tracking 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dirty="0" smtClean="0"/>
              <a:t>SMC: “trusted third party” – keeps secrets 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4326" y="3883104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373533" y="3273504"/>
            <a:ext cx="8174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</p:cNvCxnSpPr>
          <p:nvPr/>
        </p:nvCxnSpPr>
        <p:spPr>
          <a:xfrm flipH="1">
            <a:off x="5334000" y="3260804"/>
            <a:ext cx="6811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>
            <a:off x="4572000" y="4400213"/>
            <a:ext cx="381000" cy="562570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19600" y="50583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6629400" y="5257800"/>
            <a:ext cx="20574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smtClean="0"/>
              <a:t>if x</a:t>
            </a:r>
            <a:r>
              <a:rPr lang="en-US" baseline="-25000" dirty="0" smtClean="0"/>
              <a:t>1</a:t>
            </a:r>
            <a:r>
              <a:rPr lang="en-US" dirty="0" smtClean="0"/>
              <a:t> ≥ x</a:t>
            </a:r>
            <a:r>
              <a:rPr lang="en-US" baseline="-25000" dirty="0" smtClean="0"/>
              <a:t>2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out </a:t>
            </a:r>
            <a:r>
              <a:rPr lang="en-US" dirty="0"/>
              <a:t>:= True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   out </a:t>
            </a:r>
            <a:r>
              <a:rPr lang="en-US" dirty="0"/>
              <a:t>:= False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51000" y="2667000"/>
            <a:ext cx="1722533" cy="1473200"/>
            <a:chOff x="1651000" y="2667000"/>
            <a:chExt cx="1722533" cy="1473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1000" y="2667000"/>
              <a:ext cx="1473200" cy="1473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87866" y="3088838"/>
              <a:ext cx="38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76400" y="3622376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15133" y="2641600"/>
            <a:ext cx="1833467" cy="1473200"/>
            <a:chOff x="6015133" y="2641600"/>
            <a:chExt cx="1833467" cy="14732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015133" y="3076138"/>
              <a:ext cx="385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96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0" y="3148631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69913" y="3643050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Use trusted third party for knowledge tracking and policy checking.</a:t>
            </a:r>
          </a:p>
          <a:p>
            <a:r>
              <a:rPr lang="en-US" dirty="0"/>
              <a:t>Policy check on actual belief, instead conservatively over all plausible beliefs.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73</a:t>
            </a:fld>
            <a:endParaRPr lang="en-US"/>
          </a:p>
        </p:txBody>
      </p:sp>
      <p:cxnSp>
        <p:nvCxnSpPr>
          <p:cNvPr id="14" name="Straight Arrow Connector 13"/>
          <p:cNvCxnSpPr>
            <a:stCxn id="47" idx="3"/>
          </p:cNvCxnSpPr>
          <p:nvPr/>
        </p:nvCxnSpPr>
        <p:spPr>
          <a:xfrm>
            <a:off x="3492351" y="3244334"/>
            <a:ext cx="470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32838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30699" y="3618375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92934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3443585" y="5036815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6520388" y="50368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43525" y="2598086"/>
            <a:ext cx="2148826" cy="1473200"/>
            <a:chOff x="1117600" y="2761734"/>
            <a:chExt cx="214882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761734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489200" y="3223316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40175" y="3665241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292934"/>
                  </a:solidFill>
                </a:rPr>
                <a:t>x</a:t>
              </a:r>
              <a:r>
                <a:rPr lang="en-US" baseline="-25000" dirty="0" smtClean="0">
                  <a:solidFill>
                    <a:srgbClr val="292934"/>
                  </a:solidFill>
                </a:rPr>
                <a:t>2</a:t>
              </a:r>
              <a:r>
                <a:rPr lang="en-US" dirty="0" smtClean="0">
                  <a:solidFill>
                    <a:srgbClr val="292934"/>
                  </a:solidFill>
                </a:rPr>
                <a:t>=60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292934"/>
                  </a:solidFill>
                </a:rPr>
                <a:t>A</a:t>
              </a:r>
              <a:r>
                <a:rPr lang="en-US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95749" y="2345336"/>
            <a:ext cx="1119251" cy="557550"/>
            <a:chOff x="3986149" y="2057400"/>
            <a:chExt cx="1119251" cy="557550"/>
          </a:xfrm>
        </p:grpSpPr>
        <p:sp>
          <p:nvSpPr>
            <p:cNvPr id="53" name="Cloud Callout 52"/>
            <p:cNvSpPr/>
            <p:nvPr/>
          </p:nvSpPr>
          <p:spPr>
            <a:xfrm>
              <a:off x="3986149" y="2057400"/>
              <a:ext cx="1119251" cy="557550"/>
            </a:xfrm>
            <a:prstGeom prst="cloudCallout">
              <a:avLst>
                <a:gd name="adj1" fmla="val 67724"/>
                <a:gd name="adj2" fmla="val 39385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86149" y="2057400"/>
              <a:ext cx="1119251" cy="557550"/>
              <a:chOff x="2472662" y="2777684"/>
              <a:chExt cx="1270000" cy="632645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472662" y="2777684"/>
                <a:ext cx="1270000" cy="632645"/>
              </a:xfrm>
              <a:prstGeom prst="cloudCallout">
                <a:avLst>
                  <a:gd name="adj1" fmla="val -79029"/>
                  <a:gd name="adj2" fmla="val 22681"/>
                </a:avLst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0837" y="2895693"/>
                <a:ext cx="329509" cy="31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δ</a:t>
                </a:r>
                <a:endParaRPr lang="en-US" sz="1200" dirty="0"/>
              </a:p>
            </p:txBody>
          </p:sp>
        </p:grpSp>
      </p:grpSp>
      <p:cxnSp>
        <p:nvCxnSpPr>
          <p:cNvPr id="55" name="Straight Arrow Connector 54"/>
          <p:cNvCxnSpPr/>
          <p:nvPr/>
        </p:nvCxnSpPr>
        <p:spPr>
          <a:xfrm flipH="1">
            <a:off x="4160904" y="2902886"/>
            <a:ext cx="487296" cy="221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7946" y="3124200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dirty="0" smtClean="0">
                <a:solidFill>
                  <a:srgbClr val="292934"/>
                </a:solidFill>
              </a:rPr>
              <a:t> = 80)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0749" y="3124200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60)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14600" y="51275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866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4800" y="3053881"/>
            <a:ext cx="1066800" cy="3423119"/>
            <a:chOff x="495300" y="2894195"/>
            <a:chExt cx="1066800" cy="3423119"/>
          </a:xfrm>
        </p:grpSpPr>
        <p:sp>
          <p:nvSpPr>
            <p:cNvPr id="62" name="Down Arrow 61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62400" y="5693789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700311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15000" y="5669114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657024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470400" y="4071286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1318" y="5334000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78299" y="4036674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43400" y="5341286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24400" y="4343400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292934"/>
                </a:solidFill>
              </a:rPr>
              <a:t>P</a:t>
            </a:r>
            <a:r>
              <a:rPr lang="en-US" sz="1400" baseline="-25000" dirty="0">
                <a:solidFill>
                  <a:srgbClr val="292934"/>
                </a:solidFill>
              </a:rPr>
              <a:t>1</a:t>
            </a:r>
            <a:r>
              <a:rPr lang="en-US" sz="1400" dirty="0">
                <a:solidFill>
                  <a:srgbClr val="292934"/>
                </a:solidFill>
              </a:rPr>
              <a:t>(δ</a:t>
            </a:r>
            <a:r>
              <a:rPr lang="en-US" sz="1400" baseline="-25000" dirty="0">
                <a:solidFill>
                  <a:srgbClr val="292934"/>
                </a:solidFill>
              </a:rPr>
              <a:t>2, …</a:t>
            </a:r>
            <a:r>
              <a:rPr lang="en-US" sz="1400" dirty="0">
                <a:solidFill>
                  <a:srgbClr val="292934"/>
                </a:solidFill>
              </a:rPr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9798" y="45720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292934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400" dirty="0">
              <a:solidFill>
                <a:srgbClr val="29293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9342" y="4797623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343400" y="3411201"/>
            <a:ext cx="0" cy="246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019800" y="3411201"/>
            <a:ext cx="0" cy="2463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334000" y="2902886"/>
            <a:ext cx="244299" cy="221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1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0" y="3148631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69913" y="3643050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Problem 2: policy decision leaks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74</a:t>
            </a:fld>
            <a:endParaRPr lang="en-US"/>
          </a:p>
        </p:txBody>
      </p:sp>
      <p:cxnSp>
        <p:nvCxnSpPr>
          <p:cNvPr id="14" name="Straight Arrow Connector 13"/>
          <p:cNvCxnSpPr>
            <a:stCxn id="47" idx="3"/>
          </p:cNvCxnSpPr>
          <p:nvPr/>
        </p:nvCxnSpPr>
        <p:spPr>
          <a:xfrm>
            <a:off x="3492351" y="3244334"/>
            <a:ext cx="470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32838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30699" y="3618375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3443585" y="4655815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6520388" y="46558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43525" y="2598086"/>
            <a:ext cx="2148826" cy="1473200"/>
            <a:chOff x="1117600" y="2761734"/>
            <a:chExt cx="214882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761734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489200" y="3223316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40175" y="3665241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FF0000"/>
                  </a:solidFill>
                </a:rPr>
                <a:t>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95749" y="2345336"/>
            <a:ext cx="1119251" cy="557550"/>
            <a:chOff x="3986149" y="2057400"/>
            <a:chExt cx="1119251" cy="557550"/>
          </a:xfrm>
        </p:grpSpPr>
        <p:sp>
          <p:nvSpPr>
            <p:cNvPr id="53" name="Cloud Callout 52"/>
            <p:cNvSpPr/>
            <p:nvPr/>
          </p:nvSpPr>
          <p:spPr>
            <a:xfrm>
              <a:off x="3986149" y="2057400"/>
              <a:ext cx="1119251" cy="557550"/>
            </a:xfrm>
            <a:prstGeom prst="cloudCallout">
              <a:avLst>
                <a:gd name="adj1" fmla="val 67724"/>
                <a:gd name="adj2" fmla="val 39385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86149" y="2057400"/>
              <a:ext cx="1119251" cy="557550"/>
              <a:chOff x="2472662" y="2777684"/>
              <a:chExt cx="1270000" cy="632645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472662" y="2777684"/>
                <a:ext cx="1270000" cy="632645"/>
              </a:xfrm>
              <a:prstGeom prst="cloudCallout">
                <a:avLst>
                  <a:gd name="adj1" fmla="val -79029"/>
                  <a:gd name="adj2" fmla="val 22681"/>
                </a:avLst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0837" y="2895693"/>
                <a:ext cx="329509" cy="31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δ</a:t>
                </a:r>
                <a:endParaRPr lang="en-US" sz="1200" dirty="0"/>
              </a:p>
            </p:txBody>
          </p:sp>
        </p:grpSp>
      </p:grpSp>
      <p:cxnSp>
        <p:nvCxnSpPr>
          <p:cNvPr id="55" name="Straight Arrow Connector 54"/>
          <p:cNvCxnSpPr/>
          <p:nvPr/>
        </p:nvCxnSpPr>
        <p:spPr>
          <a:xfrm>
            <a:off x="5181600" y="2979086"/>
            <a:ext cx="0" cy="31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7946" y="3311687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dirty="0" smtClean="0">
                <a:solidFill>
                  <a:srgbClr val="292934"/>
                </a:solidFill>
              </a:rPr>
              <a:t> = 80)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0749" y="3283886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</a:t>
            </a:r>
            <a:r>
              <a:rPr lang="en-US" sz="1200" dirty="0" smtClean="0">
                <a:solidFill>
                  <a:srgbClr val="FF0000"/>
                </a:solidFill>
              </a:rPr>
              <a:t>60</a:t>
            </a:r>
            <a:r>
              <a:rPr lang="en-US" sz="1200" dirty="0" smtClean="0">
                <a:solidFill>
                  <a:srgbClr val="292934"/>
                </a:solidFill>
              </a:rPr>
              <a:t>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2200" y="47465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Reject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866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Reject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4800" y="3053881"/>
            <a:ext cx="1066800" cy="3423119"/>
            <a:chOff x="495300" y="2894195"/>
            <a:chExt cx="1066800" cy="3423119"/>
          </a:xfrm>
        </p:grpSpPr>
        <p:sp>
          <p:nvSpPr>
            <p:cNvPr id="62" name="Down Arrow 61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62400" y="5693789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15000" y="5669114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470400" y="4071286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1318" y="5334000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78299" y="4036674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43400" y="5341286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6177191" y="2736055"/>
            <a:ext cx="1284059" cy="591345"/>
          </a:xfrm>
          <a:custGeom>
            <a:avLst/>
            <a:gdLst>
              <a:gd name="connsiteX0" fmla="*/ 1284059 w 1284059"/>
              <a:gd name="connsiteY0" fmla="*/ 369095 h 591345"/>
              <a:gd name="connsiteX1" fmla="*/ 693509 w 1284059"/>
              <a:gd name="connsiteY1" fmla="*/ 795 h 591345"/>
              <a:gd name="connsiteX2" fmla="*/ 122009 w 1284059"/>
              <a:gd name="connsiteY2" fmla="*/ 280195 h 591345"/>
              <a:gd name="connsiteX3" fmla="*/ 7709 w 1284059"/>
              <a:gd name="connsiteY3" fmla="*/ 591345 h 59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059" h="591345">
                <a:moveTo>
                  <a:pt x="1284059" y="369095"/>
                </a:moveTo>
                <a:cubicBezTo>
                  <a:pt x="1085621" y="192353"/>
                  <a:pt x="887184" y="15612"/>
                  <a:pt x="693509" y="795"/>
                </a:cubicBezTo>
                <a:cubicBezTo>
                  <a:pt x="499834" y="-14022"/>
                  <a:pt x="236309" y="181770"/>
                  <a:pt x="122009" y="280195"/>
                </a:cubicBezTo>
                <a:cubicBezTo>
                  <a:pt x="7709" y="378620"/>
                  <a:pt x="-14516" y="543720"/>
                  <a:pt x="7709" y="591345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70150" y="3517900"/>
            <a:ext cx="3926094" cy="1682573"/>
          </a:xfrm>
          <a:custGeom>
            <a:avLst/>
            <a:gdLst>
              <a:gd name="connsiteX0" fmla="*/ 3708400 w 3926094"/>
              <a:gd name="connsiteY0" fmla="*/ 0 h 1682573"/>
              <a:gd name="connsiteX1" fmla="*/ 3924300 w 3926094"/>
              <a:gd name="connsiteY1" fmla="*/ 114300 h 1682573"/>
              <a:gd name="connsiteX2" fmla="*/ 3714750 w 3926094"/>
              <a:gd name="connsiteY2" fmla="*/ 254000 h 1682573"/>
              <a:gd name="connsiteX3" fmla="*/ 2476500 w 3926094"/>
              <a:gd name="connsiteY3" fmla="*/ 844550 h 1682573"/>
              <a:gd name="connsiteX4" fmla="*/ 2597150 w 3926094"/>
              <a:gd name="connsiteY4" fmla="*/ 1200150 h 1682573"/>
              <a:gd name="connsiteX5" fmla="*/ 2101850 w 3926094"/>
              <a:gd name="connsiteY5" fmla="*/ 1631950 h 1682573"/>
              <a:gd name="connsiteX6" fmla="*/ 774700 w 3926094"/>
              <a:gd name="connsiteY6" fmla="*/ 1543050 h 1682573"/>
              <a:gd name="connsiteX7" fmla="*/ 0 w 3926094"/>
              <a:gd name="connsiteY7" fmla="*/ 463550 h 168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26094" h="1682573">
                <a:moveTo>
                  <a:pt x="3708400" y="0"/>
                </a:moveTo>
                <a:cubicBezTo>
                  <a:pt x="3815821" y="35983"/>
                  <a:pt x="3923242" y="71967"/>
                  <a:pt x="3924300" y="114300"/>
                </a:cubicBezTo>
                <a:cubicBezTo>
                  <a:pt x="3925358" y="156633"/>
                  <a:pt x="3956050" y="132292"/>
                  <a:pt x="3714750" y="254000"/>
                </a:cubicBezTo>
                <a:cubicBezTo>
                  <a:pt x="3473450" y="375708"/>
                  <a:pt x="2662767" y="686858"/>
                  <a:pt x="2476500" y="844550"/>
                </a:cubicBezTo>
                <a:cubicBezTo>
                  <a:pt x="2290233" y="1002242"/>
                  <a:pt x="2659592" y="1068917"/>
                  <a:pt x="2597150" y="1200150"/>
                </a:cubicBezTo>
                <a:cubicBezTo>
                  <a:pt x="2534708" y="1331383"/>
                  <a:pt x="2405592" y="1574800"/>
                  <a:pt x="2101850" y="1631950"/>
                </a:cubicBezTo>
                <a:cubicBezTo>
                  <a:pt x="1798108" y="1689100"/>
                  <a:pt x="1125008" y="1737783"/>
                  <a:pt x="774700" y="1543050"/>
                </a:cubicBezTo>
                <a:cubicBezTo>
                  <a:pt x="424392" y="1348317"/>
                  <a:pt x="107950" y="579967"/>
                  <a:pt x="0" y="463550"/>
                </a:cubicBezTo>
              </a:path>
            </a:pathLst>
          </a:custGeom>
          <a:ln w="127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4343400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(δ</a:t>
            </a:r>
            <a:r>
              <a:rPr lang="en-US" sz="1400" baseline="-25000" dirty="0">
                <a:solidFill>
                  <a:srgbClr val="FF0000"/>
                </a:solidFill>
              </a:rPr>
              <a:t>2, …</a:t>
            </a:r>
            <a:r>
              <a:rPr lang="en-US" sz="1400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9798" y="45720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9342" y="4797623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71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1.48148E-6 L 0.08334 0.05555 " pathEditMode="relative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-1.48148E-6 L -0.08333 -0.01111 " pathEditMode="relative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1" grpId="0"/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0" y="3148631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969913" y="3643050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</a:t>
            </a:r>
            <a:r>
              <a:rPr lang="en-US" smtClean="0"/>
              <a:t>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Agents trust the “trusted third party” to enforce their policies.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75</a:t>
            </a:fld>
            <a:endParaRPr lang="en-US"/>
          </a:p>
        </p:txBody>
      </p:sp>
      <p:cxnSp>
        <p:nvCxnSpPr>
          <p:cNvPr id="14" name="Straight Arrow Connector 13"/>
          <p:cNvCxnSpPr>
            <a:stCxn id="47" idx="3"/>
          </p:cNvCxnSpPr>
          <p:nvPr/>
        </p:nvCxnSpPr>
        <p:spPr>
          <a:xfrm>
            <a:off x="3492351" y="3244334"/>
            <a:ext cx="4700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24600" y="328388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730699" y="3618375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3533699" y="4579615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6415385" y="45796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343525" y="2598086"/>
            <a:ext cx="2148826" cy="1473200"/>
            <a:chOff x="1117600" y="2761734"/>
            <a:chExt cx="2148826" cy="147320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7600" y="2761734"/>
              <a:ext cx="1473200" cy="1473200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489200" y="3223316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r>
                <a:rPr lang="en-US" dirty="0" smtClean="0"/>
                <a:t>=80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40175" y="3665241"/>
              <a:ext cx="402358" cy="340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934200" y="2445686"/>
            <a:ext cx="2057400" cy="1473200"/>
            <a:chOff x="5791200" y="2641600"/>
            <a:chExt cx="20574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375400" y="26416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292934"/>
                  </a:solidFill>
                </a:rPr>
                <a:t>60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91400" y="3571683"/>
              <a:ext cx="4370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95749" y="2345336"/>
            <a:ext cx="1119251" cy="557550"/>
            <a:chOff x="3986149" y="2057400"/>
            <a:chExt cx="1119251" cy="557550"/>
          </a:xfrm>
        </p:grpSpPr>
        <p:sp>
          <p:nvSpPr>
            <p:cNvPr id="53" name="Cloud Callout 52"/>
            <p:cNvSpPr/>
            <p:nvPr/>
          </p:nvSpPr>
          <p:spPr>
            <a:xfrm>
              <a:off x="3986149" y="2057400"/>
              <a:ext cx="1119251" cy="557550"/>
            </a:xfrm>
            <a:prstGeom prst="cloudCallout">
              <a:avLst>
                <a:gd name="adj1" fmla="val 67724"/>
                <a:gd name="adj2" fmla="val 39385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3986149" y="2057400"/>
              <a:ext cx="1119251" cy="557550"/>
              <a:chOff x="2472662" y="2777684"/>
              <a:chExt cx="1270000" cy="632645"/>
            </a:xfrm>
          </p:grpSpPr>
          <p:sp>
            <p:nvSpPr>
              <p:cNvPr id="40" name="Cloud Callout 39"/>
              <p:cNvSpPr/>
              <p:nvPr/>
            </p:nvSpPr>
            <p:spPr>
              <a:xfrm>
                <a:off x="2472662" y="2777684"/>
                <a:ext cx="1270000" cy="632645"/>
              </a:xfrm>
              <a:prstGeom prst="cloudCallout">
                <a:avLst>
                  <a:gd name="adj1" fmla="val -79029"/>
                  <a:gd name="adj2" fmla="val 22681"/>
                </a:avLst>
              </a:prstGeom>
              <a:solidFill>
                <a:srgbClr val="D9D9D9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980837" y="2895693"/>
                <a:ext cx="329509" cy="31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δ</a:t>
                </a:r>
                <a:endParaRPr lang="en-US" sz="1200" dirty="0"/>
              </a:p>
            </p:txBody>
          </p:sp>
        </p:grpSp>
      </p:grpSp>
      <p:cxnSp>
        <p:nvCxnSpPr>
          <p:cNvPr id="55" name="Straight Arrow Connector 54"/>
          <p:cNvCxnSpPr/>
          <p:nvPr/>
        </p:nvCxnSpPr>
        <p:spPr>
          <a:xfrm>
            <a:off x="5181600" y="2979086"/>
            <a:ext cx="0" cy="31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97946" y="3311687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1</a:t>
            </a:r>
            <a:r>
              <a:rPr lang="en-US" sz="1200" dirty="0" smtClean="0">
                <a:solidFill>
                  <a:srgbClr val="292934"/>
                </a:solidFill>
              </a:rPr>
              <a:t> = 80)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98146" y="3283886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60)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14030" y="46703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Reject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58000" y="4648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Accept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04800" y="3053881"/>
            <a:ext cx="1066800" cy="3423119"/>
            <a:chOff x="495300" y="2894195"/>
            <a:chExt cx="1066800" cy="3423119"/>
          </a:xfrm>
        </p:grpSpPr>
        <p:sp>
          <p:nvSpPr>
            <p:cNvPr id="62" name="Down Arrow 61"/>
            <p:cNvSpPr/>
            <p:nvPr/>
          </p:nvSpPr>
          <p:spPr>
            <a:xfrm>
              <a:off x="495300" y="2894195"/>
              <a:ext cx="1066800" cy="342311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654842" y="4322046"/>
              <a:ext cx="736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962400" y="5693789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15000" y="5669114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657024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4470400" y="4071286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1318" y="5334000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78299" y="4036674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343400" y="5341286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86400" y="4724400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(δ</a:t>
            </a:r>
            <a:r>
              <a:rPr lang="en-US" sz="1400" baseline="-25000" dirty="0"/>
              <a:t>2, …</a:t>
            </a:r>
            <a:r>
              <a:rPr lang="en-US" sz="1400" dirty="0"/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7342" y="4706778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  <p:sp>
        <p:nvSpPr>
          <p:cNvPr id="54" name="Down Arrow 53"/>
          <p:cNvSpPr/>
          <p:nvPr/>
        </p:nvSpPr>
        <p:spPr>
          <a:xfrm rot="16200000">
            <a:off x="6415385" y="5090815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858000" y="5159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3129448"/>
            <a:ext cx="2895600" cy="29430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3333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68600" y="3781722"/>
            <a:ext cx="2717799" cy="2923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</a:t>
            </a:r>
          </a:p>
          <a:p>
            <a:pPr algn="ctr"/>
            <a:endParaRPr lang="en-US" sz="1000" dirty="0" smtClean="0"/>
          </a:p>
          <a:p>
            <a:pPr algn="ctr"/>
            <a:r>
              <a:rPr lang="en-US" dirty="0" smtClean="0"/>
              <a:t>policy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28513" y="4276141"/>
            <a:ext cx="655704" cy="326636"/>
            <a:chOff x="2344399" y="2895600"/>
            <a:chExt cx="1270000" cy="632645"/>
          </a:xfrm>
        </p:grpSpPr>
        <p:sp>
          <p:nvSpPr>
            <p:cNvPr id="23" name="Cloud Callout 2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tracking via SMC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316777"/>
          </a:xfrm>
        </p:spPr>
        <p:txBody>
          <a:bodyPr>
            <a:normAutofit/>
          </a:bodyPr>
          <a:lstStyle/>
          <a:p>
            <a:r>
              <a:rPr lang="en-US" dirty="0"/>
              <a:t>Knowledge tracking within SMC</a:t>
            </a:r>
          </a:p>
          <a:p>
            <a:pPr lvl="1"/>
            <a:r>
              <a:rPr lang="en-US" dirty="0"/>
              <a:t>More permissive than belief sets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Unsatisfying uncertainty about one’s own policy decisions. </a:t>
            </a:r>
            <a:endParaRPr lang="en-US" dirty="0"/>
          </a:p>
          <a:p>
            <a:pPr lvl="1"/>
            <a:r>
              <a:rPr lang="en-US" dirty="0"/>
              <a:t>“SMC is 1000 times slower than normal computation”</a:t>
            </a:r>
          </a:p>
          <a:p>
            <a:pPr lvl="2"/>
            <a:r>
              <a:rPr lang="en-US" dirty="0"/>
              <a:t>Active research area (getting better).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76</a:t>
            </a:fld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83200" y="3916977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689299" y="4251466"/>
            <a:ext cx="698904" cy="351311"/>
            <a:chOff x="2344399" y="2889867"/>
            <a:chExt cx="1270000" cy="638378"/>
          </a:xfrm>
        </p:grpSpPr>
        <p:sp>
          <p:nvSpPr>
            <p:cNvPr id="33" name="Cloud Callout 32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0232" y="2889867"/>
              <a:ext cx="594898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sp>
        <p:nvSpPr>
          <p:cNvPr id="41" name="Down Arrow 40"/>
          <p:cNvSpPr/>
          <p:nvPr/>
        </p:nvSpPr>
        <p:spPr>
          <a:xfrm rot="5400000">
            <a:off x="2492299" y="5212706"/>
            <a:ext cx="381000" cy="562570"/>
          </a:xfrm>
          <a:prstGeom prst="down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16200000">
            <a:off x="5373985" y="5212706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10577"/>
            <a:ext cx="1473200" cy="14732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5892800" y="3358177"/>
            <a:ext cx="2209800" cy="1473200"/>
            <a:chOff x="5791200" y="2692400"/>
            <a:chExt cx="2209800" cy="1473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527800" y="2692400"/>
              <a:ext cx="1473200" cy="14732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791200" y="3255582"/>
              <a:ext cx="77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r>
                <a:rPr lang="en-US" dirty="0" smtClean="0"/>
                <a:t>=</a:t>
              </a:r>
              <a:r>
                <a:rPr lang="en-US" dirty="0" smtClean="0">
                  <a:solidFill>
                    <a:srgbClr val="292934"/>
                  </a:solidFill>
                </a:rPr>
                <a:t>60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456746" y="3916977"/>
            <a:ext cx="97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292934"/>
                </a:solidFill>
              </a:rPr>
              <a:t>δ</a:t>
            </a:r>
            <a:r>
              <a:rPr lang="en-US" sz="1200" dirty="0" smtClean="0">
                <a:solidFill>
                  <a:srgbClr val="292934"/>
                </a:solidFill>
              </a:rPr>
              <a:t> | (x</a:t>
            </a:r>
            <a:r>
              <a:rPr lang="en-US" sz="1200" baseline="-25000" dirty="0" smtClean="0">
                <a:solidFill>
                  <a:srgbClr val="292934"/>
                </a:solidFill>
              </a:rPr>
              <a:t>2</a:t>
            </a:r>
            <a:r>
              <a:rPr lang="en-US" sz="1200" dirty="0" smtClean="0">
                <a:solidFill>
                  <a:srgbClr val="292934"/>
                </a:solidFill>
              </a:rPr>
              <a:t> = 60)</a:t>
            </a:r>
            <a:endParaRPr lang="en-US" sz="1200" dirty="0">
              <a:solidFill>
                <a:srgbClr val="29293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72630" y="53034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Reject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16600" y="52812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Accept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921000" y="6326880"/>
            <a:ext cx="655704" cy="326636"/>
            <a:chOff x="2344399" y="2895600"/>
            <a:chExt cx="1270000" cy="632645"/>
          </a:xfrm>
        </p:grpSpPr>
        <p:sp>
          <p:nvSpPr>
            <p:cNvPr id="69" name="Cloud Callout 68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-24564"/>
                <a:gd name="adj2" fmla="val 83423"/>
              </a:avLst>
            </a:prstGeom>
            <a:solidFill>
              <a:srgbClr val="D9D9D9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28871" y="2895761"/>
              <a:ext cx="634092" cy="536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1</a:t>
              </a:r>
              <a:endParaRPr lang="en-US" sz="12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73600" y="6302205"/>
            <a:ext cx="698904" cy="351311"/>
            <a:chOff x="2344399" y="2889867"/>
            <a:chExt cx="1270000" cy="638378"/>
          </a:xfrm>
        </p:grpSpPr>
        <p:sp>
          <p:nvSpPr>
            <p:cNvPr id="72" name="Cloud Callout 71"/>
            <p:cNvSpPr/>
            <p:nvPr/>
          </p:nvSpPr>
          <p:spPr>
            <a:xfrm>
              <a:off x="2344399" y="2895600"/>
              <a:ext cx="1270000" cy="632645"/>
            </a:xfrm>
            <a:prstGeom prst="cloudCallout">
              <a:avLst>
                <a:gd name="adj1" fmla="val 39436"/>
                <a:gd name="adj2" fmla="val 7004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90232" y="2889867"/>
              <a:ext cx="657024" cy="503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292934"/>
                  </a:solidFill>
                </a:rPr>
                <a:t>δ’</a:t>
              </a:r>
              <a:r>
                <a:rPr lang="en-US" sz="1200" baseline="-25000" dirty="0" smtClean="0">
                  <a:solidFill>
                    <a:srgbClr val="292934"/>
                  </a:solidFill>
                </a:rPr>
                <a:t>2</a:t>
              </a:r>
              <a:endParaRPr lang="en-US" dirty="0">
                <a:solidFill>
                  <a:srgbClr val="292934"/>
                </a:solidFill>
              </a:endParaRPr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3429000" y="4704377"/>
            <a:ext cx="2540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09918" y="5967091"/>
            <a:ext cx="254000" cy="306049"/>
          </a:xfrm>
          <a:prstGeom prst="straightConnector1">
            <a:avLst/>
          </a:prstGeom>
          <a:ln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536899" y="4669765"/>
            <a:ext cx="304800" cy="306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302000" y="5974377"/>
            <a:ext cx="304800" cy="3060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45000" y="5357491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1</a:t>
            </a:r>
            <a:r>
              <a:rPr lang="en-US" sz="1400" dirty="0"/>
              <a:t>(δ</a:t>
            </a:r>
            <a:r>
              <a:rPr lang="en-US" sz="1400" baseline="-25000" dirty="0"/>
              <a:t>2, …</a:t>
            </a:r>
            <a:r>
              <a:rPr lang="en-US" sz="1400" dirty="0"/>
              <a:t>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15942" y="5339869"/>
            <a:ext cx="843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</a:t>
            </a:r>
            <a:r>
              <a:rPr lang="en-US" sz="1400" baseline="-25000" dirty="0"/>
              <a:t>2</a:t>
            </a:r>
            <a:r>
              <a:rPr lang="en-US" sz="1400" dirty="0"/>
              <a:t>(δ</a:t>
            </a:r>
            <a:r>
              <a:rPr lang="en-US" sz="1400" baseline="-25000" dirty="0"/>
              <a:t>1, …</a:t>
            </a:r>
            <a:r>
              <a:rPr lang="en-US" sz="1400" dirty="0"/>
              <a:t>)</a:t>
            </a:r>
          </a:p>
        </p:txBody>
      </p:sp>
      <p:sp>
        <p:nvSpPr>
          <p:cNvPr id="54" name="Down Arrow 53"/>
          <p:cNvSpPr/>
          <p:nvPr/>
        </p:nvSpPr>
        <p:spPr>
          <a:xfrm rot="16200000">
            <a:off x="5373985" y="5723906"/>
            <a:ext cx="381000" cy="562570"/>
          </a:xfrm>
          <a:prstGeom prst="downArrow">
            <a:avLst/>
          </a:prstGeom>
          <a:ln>
            <a:solidFill>
              <a:srgbClr val="ACA73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816600" y="57924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92934"/>
                </a:solidFill>
              </a:rPr>
              <a:t>True</a:t>
            </a:r>
            <a:endParaRPr lang="en-US" baseline="-25000" dirty="0">
              <a:solidFill>
                <a:srgbClr val="29293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9200" y="3762539"/>
            <a:ext cx="2895600" cy="29430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me later about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analysis about the two approaches</a:t>
            </a:r>
          </a:p>
          <a:p>
            <a:r>
              <a:rPr lang="en-US" dirty="0" smtClean="0"/>
              <a:t>Generalizing to support location privacy</a:t>
            </a:r>
          </a:p>
          <a:p>
            <a:pPr lvl="1"/>
            <a:r>
              <a:rPr lang="en-US" dirty="0" smtClean="0"/>
              <a:t>Key: need to allow probabilities to depend on program variables</a:t>
            </a:r>
          </a:p>
          <a:p>
            <a:r>
              <a:rPr lang="en-US" dirty="0" smtClean="0"/>
              <a:t>… and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Differential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must be provably differentially private, or data owner can add noising function himself</a:t>
            </a:r>
          </a:p>
          <a:p>
            <a:pPr lvl="1"/>
            <a:r>
              <a:rPr lang="en-US" dirty="0" smtClean="0"/>
              <a:t>Query-to-query knowledge (the “brain”) is the privacy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500" y="3352800"/>
            <a:ext cx="82296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Stronger privacy definition: makes far fewer assumptions about the adversary’s prior knowledge</a:t>
            </a:r>
          </a:p>
          <a:p>
            <a:pPr lvl="1"/>
            <a:r>
              <a:rPr lang="en-US" dirty="0" smtClean="0"/>
              <a:t>More efficient in space (of remembered knowledge) and time</a:t>
            </a:r>
          </a:p>
          <a:p>
            <a:pPr lvl="1"/>
            <a:r>
              <a:rPr lang="en-US" dirty="0" smtClean="0"/>
              <a:t>Predictable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100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Per-query utility is (severely) compromised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boolean</a:t>
            </a:r>
            <a:r>
              <a:rPr lang="en-US" dirty="0" smtClean="0"/>
              <a:t> query with </a:t>
            </a:r>
            <a:r>
              <a:rPr lang="en-US" dirty="0" err="1" smtClean="0"/>
              <a:t>ε</a:t>
            </a:r>
            <a:r>
              <a:rPr lang="en-US" dirty="0" smtClean="0"/>
              <a:t> = 0.1 returns right answer 52% of the time</a:t>
            </a:r>
          </a:p>
          <a:p>
            <a:pPr lvl="1"/>
            <a:r>
              <a:rPr lang="en-US" dirty="0" smtClean="0"/>
              <a:t>Aggregate utility is (severely) compromised</a:t>
            </a:r>
          </a:p>
          <a:p>
            <a:pPr lvl="2"/>
            <a:r>
              <a:rPr lang="en-US" dirty="0" smtClean="0"/>
              <a:t>Fixed number of total queries, even if not capturing new information</a:t>
            </a:r>
          </a:p>
          <a:p>
            <a:pPr lvl="1"/>
            <a:r>
              <a:rPr lang="en-US" dirty="0" smtClean="0"/>
              <a:t>Not safe if data is correlated (which it always is)</a:t>
            </a:r>
          </a:p>
          <a:p>
            <a:pPr lvl="1"/>
            <a:r>
              <a:rPr lang="en-US" dirty="0" smtClean="0"/>
              <a:t>Relative, rather than absolute, guarantee</a:t>
            </a:r>
          </a:p>
          <a:p>
            <a:pPr lvl="1"/>
            <a:r>
              <a:rPr lang="en-US" dirty="0" smtClean="0"/>
              <a:t>When applied to databases, often requires trusted third party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390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0.00139 -0.255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1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adversary belief as a set of distributions, rather than a single distribution</a:t>
            </a:r>
          </a:p>
          <a:p>
            <a:pPr lvl="1"/>
            <a:r>
              <a:rPr lang="en-US" dirty="0" smtClean="0"/>
              <a:t>Our abstract interpretation already does this for performance reasons</a:t>
            </a:r>
          </a:p>
          <a:p>
            <a:pPr lvl="1"/>
            <a:r>
              <a:rPr lang="en-US" dirty="0" smtClean="0"/>
              <a:t>More expensive in space and time, but potentially safer</a:t>
            </a:r>
          </a:p>
          <a:p>
            <a:pPr lvl="1"/>
            <a:endParaRPr lang="en-US" dirty="0"/>
          </a:p>
          <a:p>
            <a:r>
              <a:rPr lang="en-US" dirty="0" smtClean="0"/>
              <a:t>Idea: Use our system to try to discover distributions, or the set thereof, that could cause a query to reveal too much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Take back control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19" b="97876" l="38077" r="97308">
                        <a14:foregroundMark x1="51538" y1="88610" x2="51538" y2="88610"/>
                        <a14:foregroundMark x1="47308" y1="74903" x2="47308" y2="74903"/>
                        <a14:foregroundMark x1="53077" y1="92664" x2="53077" y2="92664"/>
                        <a14:foregroundMark x1="86923" y1="89575" x2="86923" y2="89575"/>
                        <a14:foregroundMark x1="90385" y1="67954" x2="90385" y2="67954"/>
                        <a14:foregroundMark x1="89615" y1="58301" x2="89615" y2="58301"/>
                        <a14:foregroundMark x1="89615" y1="55019" x2="89615" y2="55019"/>
                        <a14:foregroundMark x1="58077" y1="27799" x2="58077" y2="27799"/>
                        <a14:foregroundMark x1="47692" y1="32046" x2="47692" y2="32046"/>
                        <a14:foregroundMark x1="45385" y1="33205" x2="45385" y2="33205"/>
                        <a14:foregroundMark x1="43077" y1="33977" x2="43077" y2="33977"/>
                        <a14:foregroundMark x1="78462" y1="83398" x2="78462" y2="83398"/>
                        <a14:foregroundMark x1="68462" y1="86486" x2="68462" y2="86486"/>
                        <a14:foregroundMark x1="56923" y1="83977" x2="56923" y2="83977"/>
                        <a14:foregroundMark x1="55000" y1="72587" x2="55000" y2="72587"/>
                        <a14:foregroundMark x1="89615" y1="52510" x2="89615" y2="52510"/>
                        <a14:foregroundMark x1="47308" y1="72008" x2="47308" y2="72008"/>
                        <a14:foregroundMark x1="60769" y1="26834" x2="60769" y2="26834"/>
                        <a14:foregroundMark x1="66538" y1="24517" x2="66538" y2="24517"/>
                        <a14:foregroundMark x1="68462" y1="23552" x2="68462" y2="23552"/>
                        <a14:foregroundMark x1="71154" y1="24903" x2="71154" y2="24903"/>
                        <a14:foregroundMark x1="73462" y1="25869" x2="73462" y2="25869"/>
                        <a14:foregroundMark x1="78077" y1="27606" x2="78077" y2="27606"/>
                        <a14:foregroundMark x1="80000" y1="28378" x2="80000" y2="28378"/>
                        <a14:foregroundMark x1="82692" y1="29344" x2="82692" y2="29344"/>
                        <a14:foregroundMark x1="85769" y1="30695" x2="85769" y2="30695"/>
                        <a14:foregroundMark x1="87692" y1="31274" x2="87692" y2="31274"/>
                        <a14:foregroundMark x1="91538" y1="32819" x2="91538" y2="32819"/>
                        <a14:foregroundMark x1="94231" y1="34170" x2="94231" y2="34170"/>
                        <a14:foregroundMark x1="75769" y1="26641" x2="75769" y2="26641"/>
                        <a14:backgroundMark x1="43077" y1="76062" x2="43077" y2="76062"/>
                        <a14:backgroundMark x1="42692" y1="83398" x2="42692" y2="83398"/>
                        <a14:backgroundMark x1="43077" y1="90154" x2="43077" y2="90154"/>
                        <a14:backgroundMark x1="52692" y1="94595" x2="52692" y2="94595"/>
                        <a14:backgroundMark x1="93462" y1="59073" x2="93462" y2="59073"/>
                        <a14:backgroundMark x1="91154" y1="42664" x2="91154" y2="42664"/>
                        <a14:backgroundMark x1="93846" y1="75097" x2="93846" y2="75097"/>
                        <a14:backgroundMark x1="71538" y1="23552" x2="71538" y2="23552"/>
                        <a14:backgroundMark x1="85385" y1="29344" x2="85385" y2="29344"/>
                        <a14:backgroundMark x1="88077" y1="29730" x2="88077" y2="29730"/>
                      </a14:backgroundRemoval>
                    </a14:imgEffect>
                  </a14:imgLayer>
                </a14:imgProps>
              </a:ext>
            </a:extLst>
          </a:blip>
          <a:srcRect l="37310" t="20305"/>
          <a:stretch/>
        </p:blipFill>
        <p:spPr>
          <a:xfrm>
            <a:off x="4157939" y="1864053"/>
            <a:ext cx="1468796" cy="372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067855" y="4524964"/>
            <a:ext cx="1090084" cy="51367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3067855" y="4831114"/>
            <a:ext cx="1090084" cy="513673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19800" y="6248400"/>
            <a:ext cx="56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pic>
        <p:nvPicPr>
          <p:cNvPr id="24" name="Picture 23" descr="mike2011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62" y="4470874"/>
            <a:ext cx="1841501" cy="2179291"/>
          </a:xfrm>
          <a:prstGeom prst="rect">
            <a:avLst/>
          </a:prstGeom>
        </p:spPr>
      </p:pic>
      <p:pic>
        <p:nvPicPr>
          <p:cNvPr id="25" name="Picture 24" descr="fb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58" y="4684113"/>
            <a:ext cx="2400300" cy="6096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35480" y="1591334"/>
            <a:ext cx="1619520" cy="1856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99880" y="1676050"/>
            <a:ext cx="1619520" cy="1856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316019" y="1737244"/>
            <a:ext cx="1676400" cy="1915794"/>
            <a:chOff x="1341966" y="846245"/>
            <a:chExt cx="1676400" cy="191579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75774" y="1679387"/>
            <a:ext cx="13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advertisers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1828800" y="3754466"/>
            <a:ext cx="381000" cy="792495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4870" y="3754466"/>
            <a:ext cx="126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uery/filter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00639" y="3953103"/>
            <a:ext cx="1262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ontent+</a:t>
            </a:r>
          </a:p>
          <a:p>
            <a:r>
              <a:rPr lang="en-US" dirty="0" smtClean="0"/>
              <a:t>query/filter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9504" y="5282614"/>
            <a:ext cx="12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74418" y="5401867"/>
            <a:ext cx="115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89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quantitative info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analysis can determine how much information (e.g., in bits) released by a program</a:t>
            </a:r>
          </a:p>
          <a:p>
            <a:pPr lvl="1"/>
            <a:r>
              <a:rPr lang="en-US" dirty="0" smtClean="0"/>
              <a:t>Typical: expressed as </a:t>
            </a:r>
            <a:r>
              <a:rPr lang="en-US" i="1" dirty="0" smtClean="0"/>
              <a:t>change in certainty </a:t>
            </a:r>
            <a:r>
              <a:rPr lang="en-US" dirty="0" smtClean="0"/>
              <a:t>about possible secrets, given the program output</a:t>
            </a:r>
          </a:p>
          <a:p>
            <a:pPr lvl="2"/>
            <a:r>
              <a:rPr lang="en-US" dirty="0" smtClean="0"/>
              <a:t>Certainty could be expressed as entropy, min-entropy, guessing entropy…</a:t>
            </a:r>
          </a:p>
          <a:p>
            <a:pPr lvl="2"/>
            <a:r>
              <a:rPr lang="en-US" dirty="0" err="1" smtClean="0"/>
              <a:t>McCamant</a:t>
            </a:r>
            <a:r>
              <a:rPr lang="en-US" dirty="0" smtClean="0"/>
              <a:t> and Ernst built a tool that tracks channel capacity</a:t>
            </a:r>
          </a:p>
          <a:p>
            <a:endParaRPr lang="en-US" dirty="0" smtClean="0"/>
          </a:p>
          <a:p>
            <a:r>
              <a:rPr lang="en-US" dirty="0" smtClean="0"/>
              <a:t>Our security definition is like min-entropy, but</a:t>
            </a:r>
          </a:p>
          <a:p>
            <a:pPr lvl="1"/>
            <a:r>
              <a:rPr lang="en-US" dirty="0" smtClean="0"/>
              <a:t>We use the belief-based approach, due to Clarkson et al</a:t>
            </a:r>
          </a:p>
          <a:p>
            <a:pPr lvl="1"/>
            <a:r>
              <a:rPr lang="en-US" dirty="0" smtClean="0"/>
              <a:t>Our definition is stronger: If there exists any secret that exceeds the threshold, we reject</a:t>
            </a:r>
          </a:p>
          <a:p>
            <a:pPr lvl="2"/>
            <a:r>
              <a:rPr lang="en-US" dirty="0" smtClean="0"/>
              <a:t>Min-entropy is an expectation over all possible secrets</a:t>
            </a:r>
          </a:p>
          <a:p>
            <a:pPr lvl="2"/>
            <a:r>
              <a:rPr lang="en-US" dirty="0" smtClean="0"/>
              <a:t>Special case of Kostas’ gain functions, from yesterday (I think); and measure proposed by </a:t>
            </a:r>
            <a:r>
              <a:rPr lang="en-US" dirty="0" err="1" smtClean="0"/>
              <a:t>Koepf</a:t>
            </a:r>
            <a:r>
              <a:rPr lang="en-US" dirty="0" smtClean="0"/>
              <a:t> and Basin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76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(General) open question: Collusion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from P1</a:t>
            </a:r>
          </a:p>
          <a:p>
            <a:pPr lvl="1"/>
            <a:r>
              <a:rPr lang="en-US" dirty="0" smtClean="0"/>
              <a:t>What is your age?         OK: responds 27</a:t>
            </a:r>
          </a:p>
          <a:p>
            <a:pPr lvl="1"/>
            <a:r>
              <a:rPr lang="en-US" dirty="0" smtClean="0"/>
              <a:t>What is your birthday?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</a:p>
          <a:p>
            <a:r>
              <a:rPr lang="en-US" dirty="0" smtClean="0"/>
              <a:t>Queries from P2</a:t>
            </a:r>
          </a:p>
          <a:p>
            <a:pPr lvl="1"/>
            <a:r>
              <a:rPr lang="en-US" dirty="0" smtClean="0"/>
              <a:t>What is your birthday?  OK: responds July 27</a:t>
            </a:r>
          </a:p>
          <a:p>
            <a:pPr lvl="1"/>
            <a:r>
              <a:rPr lang="en-US" dirty="0" smtClean="0"/>
              <a:t>What is your age?         </a:t>
            </a:r>
            <a:r>
              <a:rPr lang="en-US" dirty="0" smtClean="0">
                <a:solidFill>
                  <a:srgbClr val="FF0000"/>
                </a:solidFill>
              </a:rPr>
              <a:t>REJECT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P1 and P2 share their knowledge, violates policy</a:t>
            </a:r>
          </a:p>
          <a:p>
            <a:pPr lvl="1"/>
            <a:endParaRPr lang="en-US" dirty="0"/>
          </a:p>
          <a:p>
            <a:r>
              <a:rPr lang="en-US" dirty="0" smtClean="0"/>
              <a:t>Observation: this problem not unique to us</a:t>
            </a:r>
          </a:p>
          <a:p>
            <a:pPr lvl="1"/>
            <a:r>
              <a:rPr lang="en-US" dirty="0" smtClean="0"/>
              <a:t>Access control, differential privacy, etc. all have it</a:t>
            </a:r>
          </a:p>
          <a:p>
            <a:r>
              <a:rPr lang="en-US" dirty="0" smtClean="0"/>
              <a:t>Can track global knowledge, to be conservative</a:t>
            </a:r>
          </a:p>
          <a:p>
            <a:pPr lvl="1"/>
            <a:r>
              <a:rPr lang="en-US" dirty="0" smtClean="0"/>
              <a:t>Or multiple distributions according the probability of collusion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question: setting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decide what the knowledge threshold should be?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Really depends on the </a:t>
            </a:r>
            <a:r>
              <a:rPr lang="en-US" i="1" dirty="0" smtClean="0"/>
              <a:t>value</a:t>
            </a:r>
            <a:r>
              <a:rPr lang="en-US" dirty="0" smtClean="0"/>
              <a:t> of information</a:t>
            </a:r>
          </a:p>
          <a:p>
            <a:pPr lvl="1"/>
            <a:r>
              <a:rPr lang="en-US" dirty="0" smtClean="0"/>
              <a:t>This is rarely easy to determine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Observation: access control policies simplify the question of valuation</a:t>
            </a:r>
          </a:p>
          <a:p>
            <a:pPr lvl="1"/>
            <a:r>
              <a:rPr lang="en-US" dirty="0" smtClean="0"/>
              <a:t>Is it sensitive/valuable or not?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Quantitative metric, based on knowledge, requires more nuanced assessment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780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Knowledge-based security policies</a:t>
            </a:r>
          </a:p>
          <a:p>
            <a:pPr lvl="1"/>
            <a:r>
              <a:rPr lang="en-US" dirty="0" smtClean="0"/>
              <a:t>Based on Clarkson’s belief-based approach to quantifying information flow</a:t>
            </a:r>
          </a:p>
          <a:p>
            <a:r>
              <a:rPr lang="en-US" dirty="0" smtClean="0"/>
              <a:t>Implementation of belief tracking using abstract interpretation</a:t>
            </a:r>
          </a:p>
          <a:p>
            <a:pPr lvl="1"/>
            <a:r>
              <a:rPr lang="en-US" dirty="0" smtClean="0"/>
              <a:t>Performance results using intervals are promising</a:t>
            </a:r>
          </a:p>
        </p:txBody>
      </p:sp>
      <p:pic>
        <p:nvPicPr>
          <p:cNvPr id="6" name="Picture 5" descr="brai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14799"/>
            <a:ext cx="2543076" cy="2030273"/>
          </a:xfrm>
          <a:prstGeom prst="rect">
            <a:avLst/>
          </a:prstGeom>
        </p:spPr>
      </p:pic>
      <p:pic>
        <p:nvPicPr>
          <p:cNvPr id="7" name="Picture 6" descr="plum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63" y="395021"/>
            <a:ext cx="1844737" cy="11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8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dependency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3413" y="1524000"/>
            <a:ext cx="84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Dependencies can be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80422" y="3048000"/>
            <a:ext cx="3780847" cy="2169050"/>
            <a:chOff x="567722" y="2133600"/>
            <a:chExt cx="3780847" cy="2169050"/>
          </a:xfrm>
        </p:grpSpPr>
        <p:grpSp>
          <p:nvGrpSpPr>
            <p:cNvPr id="28" name="Group 27"/>
            <p:cNvGrpSpPr/>
            <p:nvPr/>
          </p:nvGrpSpPr>
          <p:grpSpPr>
            <a:xfrm>
              <a:off x="567722" y="2133600"/>
              <a:ext cx="3780847" cy="2169050"/>
              <a:chOff x="457200" y="1253751"/>
              <a:chExt cx="4322946" cy="2480049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970146" y="1253751"/>
                <a:ext cx="0" cy="2209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970146" y="3463551"/>
                <a:ext cx="381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1143000" y="1362923"/>
                <a:ext cx="3429000" cy="1915962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57200" y="3093700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1956</a:t>
                </a:r>
                <a:endParaRPr lang="en-US" sz="12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57200" y="1269942"/>
                <a:ext cx="5270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1992</a:t>
                </a:r>
                <a:endParaRPr lang="en-US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07874" y="3456801"/>
                <a:ext cx="2702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296765" y="3456801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344751" y="2910216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905953" y="3084274"/>
            <a:ext cx="3780847" cy="2169050"/>
            <a:chOff x="4905953" y="4231750"/>
            <a:chExt cx="3780847" cy="2169050"/>
          </a:xfrm>
        </p:grpSpPr>
        <p:grpSp>
          <p:nvGrpSpPr>
            <p:cNvPr id="62" name="Group 61"/>
            <p:cNvGrpSpPr/>
            <p:nvPr/>
          </p:nvGrpSpPr>
          <p:grpSpPr>
            <a:xfrm>
              <a:off x="4905953" y="4231750"/>
              <a:ext cx="3780847" cy="2169050"/>
              <a:chOff x="567722" y="2133600"/>
              <a:chExt cx="3780847" cy="216905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67722" y="2133600"/>
                <a:ext cx="3780847" cy="2169050"/>
                <a:chOff x="457200" y="1253751"/>
                <a:chExt cx="4322946" cy="2480049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970146" y="1253751"/>
                  <a:ext cx="0" cy="22098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970146" y="3463551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457200" y="3093700"/>
                  <a:ext cx="5270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1956</a:t>
                  </a:r>
                  <a:endParaRPr lang="en-US" sz="12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57200" y="1269942"/>
                  <a:ext cx="52700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1992</a:t>
                  </a:r>
                  <a:endParaRPr lang="en-US" sz="1200" dirty="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1007874" y="3456801"/>
                  <a:ext cx="2702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4296765" y="3456801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1566188" y="2504610"/>
                <a:ext cx="42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</a:rPr>
                  <a:t>P</a:t>
                </a:r>
                <a:r>
                  <a:rPr lang="en-US" baseline="-25000" dirty="0" smtClean="0">
                    <a:latin typeface="Arial"/>
                  </a:rPr>
                  <a:t>1</a:t>
                </a:r>
                <a:endParaRPr lang="en-US" baseline="-25000" dirty="0">
                  <a:latin typeface="Arial"/>
                </a:endParaRPr>
              </a:p>
            </p:txBody>
          </p:sp>
        </p:grpSp>
        <p:sp>
          <p:nvSpPr>
            <p:cNvPr id="73" name="Parallelogram 72"/>
            <p:cNvSpPr/>
            <p:nvPr/>
          </p:nvSpPr>
          <p:spPr>
            <a:xfrm>
              <a:off x="5508230" y="4343400"/>
              <a:ext cx="1502170" cy="1643400"/>
            </a:xfrm>
            <a:prstGeom prst="parallelogram">
              <a:avLst>
                <a:gd name="adj" fmla="val 93236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917119" y="1295400"/>
            <a:ext cx="3071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B7D72"/>
                </a:solidFill>
              </a:rPr>
              <a:t>strange-query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bday</a:t>
            </a:r>
            <a:r>
              <a:rPr lang="en-US" dirty="0" smtClean="0"/>
              <a:t> – 1956 </a:t>
            </a:r>
            <a:r>
              <a:rPr lang="en-US" dirty="0" smtClean="0">
                <a:latin typeface="cmsy10"/>
                <a:ea typeface="cmsy10"/>
                <a:cs typeface="cmsy10"/>
              </a:rPr>
              <a:t>¸</a:t>
            </a:r>
            <a:r>
              <a:rPr lang="en-US" dirty="0" smtClean="0"/>
              <a:t> </a:t>
            </a:r>
            <a:r>
              <a:rPr lang="en-US" dirty="0" err="1" smtClean="0"/>
              <a:t>byear</a:t>
            </a:r>
            <a:r>
              <a:rPr lang="en-US" dirty="0" smtClean="0"/>
              <a:t> - 5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Æ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bday</a:t>
            </a:r>
            <a:r>
              <a:rPr lang="en-US" dirty="0" smtClean="0"/>
              <a:t> – 1956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</a:t>
            </a:r>
            <a:r>
              <a:rPr lang="en-US" dirty="0" err="1" smtClean="0"/>
              <a:t>byear</a:t>
            </a:r>
            <a:r>
              <a:rPr lang="en-US" dirty="0" smtClean="0"/>
              <a:t> + 5</a:t>
            </a:r>
          </a:p>
          <a:p>
            <a:r>
              <a:rPr lang="en-US" dirty="0" smtClean="0"/>
              <a:t>  then out := 1</a:t>
            </a:r>
          </a:p>
          <a:p>
            <a:r>
              <a:rPr lang="en-US" dirty="0"/>
              <a:t> </a:t>
            </a:r>
            <a:r>
              <a:rPr lang="en-US" dirty="0" smtClean="0"/>
              <a:t> else out := 0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997227" y="6488668"/>
            <a:ext cx="293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not to scale and/or 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Setting, Known Secret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3413" y="1524000"/>
            <a:ext cx="84419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Measures of badness that weigh their values by the distribution of the secret (or the distribution of the outputs of a query) can be problematic.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unlikely</a:t>
            </a:r>
            <a:r>
              <a:rPr lang="en-US" dirty="0" smtClean="0"/>
              <a:t> user could theorize a query is safe, but know it is not safe for them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Consider conditional min-entropy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(see Information-theoretic Bounds for Differentially Private Mechanisms)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7152" y="3429000"/>
            <a:ext cx="523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>
                <a:latin typeface="cmsy10"/>
                <a:ea typeface="cmsy10"/>
                <a:cs typeface="cmsy10"/>
              </a:rPr>
              <a:t>1</a:t>
            </a:r>
            <a:r>
              <a:rPr lang="en-US" dirty="0" smtClean="0"/>
              <a:t>(</a:t>
            </a:r>
            <a:r>
              <a:rPr lang="en-US" dirty="0" smtClean="0">
                <a:latin typeface="Arial"/>
              </a:rPr>
              <a:t>X | Y</a:t>
            </a:r>
            <a:r>
              <a:rPr lang="en-US" dirty="0" smtClean="0"/>
              <a:t>) = -</a:t>
            </a:r>
            <a:r>
              <a:rPr lang="en-US" dirty="0" smtClean="0">
                <a:latin typeface="Arial"/>
              </a:rPr>
              <a:t>log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baseline="-25000" dirty="0" smtClean="0">
                <a:sym typeface="Symbol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P</a:t>
            </a:r>
            <a:r>
              <a:rPr lang="en-US" baseline="-50000" dirty="0" smtClean="0">
                <a:solidFill>
                  <a:srgbClr val="FF0000"/>
                </a:solidFill>
                <a:latin typeface="Arial"/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(y)</a:t>
            </a:r>
            <a:r>
              <a:rPr lang="en-US" dirty="0" smtClean="0"/>
              <a:t> </a:t>
            </a:r>
            <a:r>
              <a:rPr lang="en-US" dirty="0" err="1" smtClean="0">
                <a:latin typeface="Arial"/>
              </a:rPr>
              <a:t>max</a:t>
            </a:r>
            <a:r>
              <a:rPr lang="en-US" baseline="-25000" dirty="0" err="1" smtClean="0">
                <a:latin typeface="Arial"/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X</a:t>
            </a:r>
            <a:r>
              <a:rPr lang="en-US" baseline="-25000" dirty="0" smtClean="0"/>
              <a:t>|Y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&gt; </a:t>
            </a:r>
            <a:r>
              <a:rPr lang="en-US" dirty="0" smtClean="0">
                <a:latin typeface="Arial"/>
              </a:rPr>
              <a:t>- log</a:t>
            </a:r>
            <a:r>
              <a:rPr lang="en-US" baseline="-25000" dirty="0" smtClean="0">
                <a:latin typeface="Arial"/>
              </a:rPr>
              <a:t>2</a:t>
            </a:r>
            <a:r>
              <a:rPr lang="en-US" dirty="0" smtClean="0">
                <a:latin typeface="Arial"/>
              </a:rPr>
              <a:t> t</a:t>
            </a:r>
            <a:endParaRPr lang="en-US" baseline="30000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6950" y="4081046"/>
            <a:ext cx="3218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probability of certain query output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4976138" y="2427788"/>
            <a:ext cx="240270" cy="32186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4648200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Our policy: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-</a:t>
            </a:r>
            <a:r>
              <a:rPr lang="en-US" dirty="0" smtClean="0"/>
              <a:t>log</a:t>
            </a:r>
            <a:r>
              <a:rPr lang="en-US" baseline="-25000" dirty="0" smtClean="0"/>
              <a:t>2 </a:t>
            </a:r>
            <a:r>
              <a:rPr lang="en-US" dirty="0" err="1" smtClean="0">
                <a:solidFill>
                  <a:srgbClr val="FF0000"/>
                </a:solidFill>
              </a:rPr>
              <a:t>max</a:t>
            </a:r>
            <a:r>
              <a:rPr lang="en-US" baseline="-25000" dirty="0" err="1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err="1"/>
              <a:t>max</a:t>
            </a:r>
            <a:r>
              <a:rPr lang="en-US" baseline="-25000" dirty="0" err="1"/>
              <a:t>x</a:t>
            </a:r>
            <a:r>
              <a:rPr lang="en-US" dirty="0"/>
              <a:t> P</a:t>
            </a:r>
            <a:r>
              <a:rPr lang="en-US" baseline="-25000" dirty="0"/>
              <a:t>X|Y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smtClean="0"/>
              <a:t>&gt; </a:t>
            </a:r>
            <a:r>
              <a:rPr lang="en-US" dirty="0"/>
              <a:t>- log</a:t>
            </a:r>
            <a:r>
              <a:rPr lang="en-US" baseline="-25000" dirty="0"/>
              <a:t>2</a:t>
            </a:r>
            <a:r>
              <a:rPr lang="en-US" dirty="0"/>
              <a:t> 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 that </a:t>
            </a:r>
            <a:r>
              <a:rPr lang="en-US" dirty="0"/>
              <a:t>-</a:t>
            </a:r>
            <a:r>
              <a:rPr lang="en-US" dirty="0" smtClean="0"/>
              <a:t>log</a:t>
            </a:r>
            <a:r>
              <a:rPr lang="en-US" baseline="-25000" dirty="0" smtClean="0"/>
              <a:t>2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X|Y</a:t>
            </a:r>
            <a:r>
              <a:rPr lang="en-US" dirty="0"/>
              <a:t>(</a:t>
            </a:r>
            <a:r>
              <a:rPr lang="en-US" dirty="0" err="1"/>
              <a:t>x,yreal</a:t>
            </a:r>
            <a:r>
              <a:rPr lang="en-US" dirty="0"/>
              <a:t>) </a:t>
            </a:r>
            <a:r>
              <a:rPr lang="en-US" dirty="0" smtClean="0"/>
              <a:t>&gt; </a:t>
            </a:r>
            <a:r>
              <a:rPr lang="en-US" dirty="0"/>
              <a:t>- log</a:t>
            </a:r>
            <a:r>
              <a:rPr lang="en-US" baseline="-25000" dirty="0"/>
              <a:t>2</a:t>
            </a:r>
            <a:r>
              <a:rPr lang="en-US" dirty="0"/>
              <a:t> 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Conditioning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0" y="1571961"/>
            <a:ext cx="3833727" cy="2238039"/>
            <a:chOff x="457200" y="1789360"/>
            <a:chExt cx="3833727" cy="2238039"/>
          </a:xfrm>
        </p:grpSpPr>
        <p:grpSp>
          <p:nvGrpSpPr>
            <p:cNvPr id="108" name="Group 107"/>
            <p:cNvGrpSpPr/>
            <p:nvPr/>
          </p:nvGrpSpPr>
          <p:grpSpPr>
            <a:xfrm>
              <a:off x="457200" y="1789360"/>
              <a:ext cx="3833727" cy="2238039"/>
              <a:chOff x="4038600" y="991940"/>
              <a:chExt cx="3833727" cy="2238039"/>
            </a:xfrm>
          </p:grpSpPr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Rectangle 120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038600" y="25921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1956</a:t>
                </a:r>
                <a:endParaRPr lang="en-US" sz="105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543136" y="2910265"/>
                <a:ext cx="238508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0</a:t>
                </a:r>
                <a:endParaRPr lang="en-US" sz="1200" dirty="0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445723" y="2910265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364</a:t>
                </a:r>
                <a:endParaRPr lang="en-US" sz="12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318598" y="1513997"/>
                <a:ext cx="1344994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5660290" y="2957277"/>
                <a:ext cx="389574" cy="244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259</a:t>
                </a:r>
                <a:endParaRPr lang="en-US" sz="1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246362" y="2952980"/>
                <a:ext cx="4414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267</a:t>
                </a:r>
                <a:endParaRPr lang="en-US" sz="12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648200" y="1676400"/>
                <a:ext cx="1199649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318598" y="1676400"/>
                <a:ext cx="1344994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648200" y="1981201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318598" y="1981201"/>
                <a:ext cx="1344994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648200" y="2286001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318598" y="2286001"/>
                <a:ext cx="1344994" cy="22859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648200" y="2580797"/>
                <a:ext cx="1199649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18598" y="2580797"/>
                <a:ext cx="1344994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038600" y="236354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1961</a:t>
                </a:r>
                <a:endParaRPr lang="en-US" sz="1050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038600" y="20574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1971</a:t>
                </a:r>
                <a:endParaRPr lang="en-US" sz="105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038600" y="1752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1981</a:t>
                </a:r>
                <a:endParaRPr lang="en-US" sz="1050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4038600" y="1371600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1992</a:t>
                </a:r>
                <a:endParaRPr lang="en-US" sz="1050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971800" y="1789360"/>
              <a:ext cx="457200" cy="216278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86000" y="4191000"/>
            <a:ext cx="3833727" cy="2238039"/>
            <a:chOff x="433473" y="4343400"/>
            <a:chExt cx="3833727" cy="2238039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3473" y="4343400"/>
              <a:ext cx="3833727" cy="2238039"/>
              <a:chOff x="457200" y="1789360"/>
              <a:chExt cx="3833727" cy="2238039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457200" y="1789360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Rectangle 111"/>
                <p:cNvSpPr/>
                <p:nvPr/>
              </p:nvSpPr>
              <p:spPr>
                <a:xfrm>
                  <a:off x="4648201" y="1513997"/>
                  <a:ext cx="1199649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6318598" y="1513997"/>
                  <a:ext cx="1344994" cy="862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4648200" y="1676400"/>
                  <a:ext cx="1199649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6318598" y="1676400"/>
                  <a:ext cx="1344994" cy="2386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4648200" y="19812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6318598" y="1981201"/>
                  <a:ext cx="1344994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648200" y="2286001"/>
                  <a:ext cx="1199649" cy="228600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6318598" y="2286001"/>
                  <a:ext cx="1344994" cy="228599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4648200" y="2580797"/>
                  <a:ext cx="1199649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6318598" y="2580797"/>
                  <a:ext cx="1344994" cy="162403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109" name="Rectangle 108"/>
              <p:cNvSpPr/>
              <p:nvPr/>
            </p:nvSpPr>
            <p:spPr>
              <a:xfrm>
                <a:off x="2971800" y="1789360"/>
                <a:ext cx="457200" cy="216278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3429000" y="4690414"/>
              <a:ext cx="801170" cy="1538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043074" y="4709735"/>
              <a:ext cx="1881390" cy="1538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1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Conditioning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1552236"/>
            <a:ext cx="3833727" cy="2503399"/>
            <a:chOff x="4311986" y="3916645"/>
            <a:chExt cx="3833727" cy="2503399"/>
          </a:xfrm>
        </p:grpSpPr>
        <p:grpSp>
          <p:nvGrpSpPr>
            <p:cNvPr id="67" name="Group 66"/>
            <p:cNvGrpSpPr/>
            <p:nvPr/>
          </p:nvGrpSpPr>
          <p:grpSpPr>
            <a:xfrm>
              <a:off x="4311986" y="3916645"/>
              <a:ext cx="3833727" cy="2503399"/>
              <a:chOff x="4038601" y="3662085"/>
              <a:chExt cx="3833727" cy="2503399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038601" y="3927445"/>
                <a:ext cx="3833727" cy="2238039"/>
                <a:chOff x="4038600" y="991940"/>
                <a:chExt cx="3833727" cy="2238039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4038600" y="25921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1956</a:t>
                  </a:r>
                  <a:endParaRPr lang="en-US" sz="105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543136" y="2910265"/>
                  <a:ext cx="238508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0</a:t>
                  </a:r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7445723" y="2910265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364</a:t>
                  </a:r>
                  <a:endParaRPr lang="en-US" sz="1200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660290" y="2957277"/>
                  <a:ext cx="389574" cy="244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259</a:t>
                  </a:r>
                  <a:endParaRPr lang="en-US" sz="12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6246362" y="2952980"/>
                  <a:ext cx="4414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267</a:t>
                  </a:r>
                  <a:endParaRPr lang="en-US" sz="1200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038600" y="236354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1961</a:t>
                  </a:r>
                  <a:endParaRPr lang="en-US" sz="105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4038600" y="20574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1971</a:t>
                  </a:r>
                  <a:endParaRPr lang="en-US" sz="105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4038600" y="1752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1981</a:t>
                  </a:r>
                  <a:endParaRPr lang="en-US" sz="1050" dirty="0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4038600" y="1371600"/>
                  <a:ext cx="48599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1992</a:t>
                  </a:r>
                  <a:endParaRPr lang="en-US" sz="1050" dirty="0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4038601" y="4435529"/>
                <a:ext cx="4859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1991</a:t>
                </a:r>
                <a:endParaRPr lang="en-US" sz="105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454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approximate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7239000" y="1912728"/>
            <a:ext cx="457200" cy="216278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9673" y="4238961"/>
            <a:ext cx="3833727" cy="2238039"/>
            <a:chOff x="509673" y="4238961"/>
            <a:chExt cx="3833727" cy="2238039"/>
          </a:xfrm>
        </p:grpSpPr>
        <p:grpSp>
          <p:nvGrpSpPr>
            <p:cNvPr id="145" name="Group 144"/>
            <p:cNvGrpSpPr/>
            <p:nvPr/>
          </p:nvGrpSpPr>
          <p:grpSpPr>
            <a:xfrm>
              <a:off x="509673" y="4238961"/>
              <a:ext cx="3833727" cy="2238039"/>
              <a:chOff x="433473" y="4343400"/>
              <a:chExt cx="3833727" cy="2238039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433473" y="4343400"/>
                <a:ext cx="3833727" cy="2238039"/>
                <a:chOff x="457200" y="1789360"/>
                <a:chExt cx="3833727" cy="2238039"/>
              </a:xfrm>
            </p:grpSpPr>
            <p:grpSp>
              <p:nvGrpSpPr>
                <p:cNvPr id="190" name="Group 189"/>
                <p:cNvGrpSpPr/>
                <p:nvPr/>
              </p:nvGrpSpPr>
              <p:grpSpPr>
                <a:xfrm>
                  <a:off x="457200" y="1789360"/>
                  <a:ext cx="3833727" cy="2238039"/>
                  <a:chOff x="4038600" y="991940"/>
                  <a:chExt cx="3833727" cy="2238039"/>
                </a:xfrm>
              </p:grpSpPr>
              <p:cxnSp>
                <p:nvCxnSpPr>
                  <p:cNvPr id="192" name="Straight Arrow Connector 191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>
                    <a:off x="4509839" y="2942183"/>
                    <a:ext cx="336248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4038600" y="25921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1956</a:t>
                    </a:r>
                    <a:endParaRPr lang="en-US" sz="1050" dirty="0"/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543136" y="2910265"/>
                    <a:ext cx="238508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0</a:t>
                    </a:r>
                    <a:endParaRPr lang="en-US" sz="1200" dirty="0"/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7445723" y="2910265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364</a:t>
                    </a:r>
                    <a:endParaRPr lang="en-US" sz="1200" dirty="0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6348327" y="1477379"/>
                    <a:ext cx="1344994" cy="84954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5660290" y="2957277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259</a:t>
                    </a:r>
                    <a:endParaRPr lang="en-US" sz="1200" dirty="0"/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6246362" y="2952980"/>
                    <a:ext cx="4414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267</a:t>
                    </a:r>
                    <a:endParaRPr lang="en-US" sz="1200" dirty="0"/>
                  </a:p>
                </p:txBody>
              </p:sp>
              <p:sp>
                <p:nvSpPr>
                  <p:cNvPr id="203" name="Rectangle 202"/>
                  <p:cNvSpPr/>
                  <p:nvPr/>
                </p:nvSpPr>
                <p:spPr>
                  <a:xfrm>
                    <a:off x="6318598" y="2315579"/>
                    <a:ext cx="691802" cy="39100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4038600" y="23635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1961</a:t>
                    </a:r>
                    <a:endParaRPr lang="en-US" sz="1050" dirty="0"/>
                  </a:p>
                </p:txBody>
              </p:sp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4038600" y="20574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1971</a:t>
                    </a:r>
                    <a:endParaRPr lang="en-US" sz="1050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4038600" y="1752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1981</a:t>
                    </a:r>
                    <a:endParaRPr lang="en-US" sz="1050" dirty="0"/>
                  </a:p>
                </p:txBody>
              </p:sp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4038600" y="1371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1992</a:t>
                    </a:r>
                    <a:endParaRPr lang="en-US" sz="1050" dirty="0"/>
                  </a:p>
                </p:txBody>
              </p:sp>
            </p:grpSp>
            <p:sp>
              <p:nvSpPr>
                <p:cNvPr id="191" name="Rectangle 190"/>
                <p:cNvSpPr/>
                <p:nvPr/>
              </p:nvSpPr>
              <p:spPr>
                <a:xfrm>
                  <a:off x="2971800" y="1789360"/>
                  <a:ext cx="457200" cy="216278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>
              <a:xfrm>
                <a:off x="3429000" y="4690414"/>
                <a:ext cx="801170" cy="1538665"/>
              </a:xfrm>
              <a:prstGeom prst="rect">
                <a:avLst/>
              </a:prstGeom>
              <a:solidFill>
                <a:srgbClr val="FFFFFF">
                  <a:alpha val="76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444736" y="4709735"/>
                <a:ext cx="479727" cy="1538665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2819400" y="4724400"/>
              <a:ext cx="1344994" cy="122920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7873" y="1828800"/>
            <a:ext cx="3833727" cy="2238039"/>
            <a:chOff x="527873" y="1828800"/>
            <a:chExt cx="3833727" cy="2238039"/>
          </a:xfrm>
        </p:grpSpPr>
        <p:grpSp>
          <p:nvGrpSpPr>
            <p:cNvPr id="5" name="Group 4"/>
            <p:cNvGrpSpPr/>
            <p:nvPr/>
          </p:nvGrpSpPr>
          <p:grpSpPr>
            <a:xfrm>
              <a:off x="527873" y="1828800"/>
              <a:ext cx="3833727" cy="2238039"/>
              <a:chOff x="433473" y="4343400"/>
              <a:chExt cx="3833727" cy="223803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433473" y="4343400"/>
                <a:ext cx="3833727" cy="2238039"/>
                <a:chOff x="457200" y="1789360"/>
                <a:chExt cx="3833727" cy="2238039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457200" y="1789360"/>
                  <a:ext cx="3833727" cy="2238039"/>
                  <a:chOff x="4038600" y="991940"/>
                  <a:chExt cx="3833727" cy="2238039"/>
                </a:xfrm>
              </p:grpSpPr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4509839" y="2942183"/>
                    <a:ext cx="336248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4038600" y="25921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1956</a:t>
                    </a:r>
                    <a:endParaRPr lang="en-US" sz="1050" dirty="0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4543136" y="2910265"/>
                    <a:ext cx="238508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0</a:t>
                    </a:r>
                    <a:endParaRPr lang="en-US" sz="1200" dirty="0"/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7445723" y="2910265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364</a:t>
                    </a:r>
                    <a:endParaRPr lang="en-US" sz="1200" dirty="0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6318598" y="1513997"/>
                    <a:ext cx="1344994" cy="8620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5660290" y="2957277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259</a:t>
                    </a:r>
                    <a:endParaRPr lang="en-US" sz="1200" dirty="0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6246362" y="2952980"/>
                    <a:ext cx="4414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267</a:t>
                    </a:r>
                    <a:endParaRPr lang="en-US" sz="1200" dirty="0"/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6318598" y="1676400"/>
                    <a:ext cx="1344994" cy="23860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6318598" y="1981201"/>
                    <a:ext cx="1344994" cy="228600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6318598" y="2286001"/>
                    <a:ext cx="1344994" cy="228599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6318598" y="2580797"/>
                    <a:ext cx="1344994" cy="162403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4038600" y="23635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1961</a:t>
                    </a:r>
                    <a:endParaRPr lang="en-US" sz="1050" dirty="0"/>
                  </a:p>
                </p:txBody>
              </p:sp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038600" y="20574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1971</a:t>
                    </a:r>
                    <a:endParaRPr lang="en-US" sz="1050" dirty="0"/>
                  </a:p>
                </p:txBody>
              </p:sp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038600" y="1752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1981</a:t>
                    </a:r>
                    <a:endParaRPr lang="en-US" sz="1050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4038600" y="1371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1992</a:t>
                    </a:r>
                    <a:endParaRPr lang="en-US" sz="1050" dirty="0"/>
                  </a:p>
                </p:txBody>
              </p:sp>
            </p:grpSp>
            <p:sp>
              <p:nvSpPr>
                <p:cNvPr id="109" name="Rectangle 108"/>
                <p:cNvSpPr/>
                <p:nvPr/>
              </p:nvSpPr>
              <p:spPr>
                <a:xfrm>
                  <a:off x="2971800" y="1789360"/>
                  <a:ext cx="457200" cy="216278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5" name="Rectangle 184"/>
              <p:cNvSpPr/>
              <p:nvPr/>
            </p:nvSpPr>
            <p:spPr>
              <a:xfrm>
                <a:off x="3429000" y="4690414"/>
                <a:ext cx="801170" cy="1538665"/>
              </a:xfrm>
              <a:prstGeom prst="rect">
                <a:avLst/>
              </a:prstGeom>
              <a:solidFill>
                <a:srgbClr val="FFFFFF">
                  <a:alpha val="76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444736" y="4709735"/>
                <a:ext cx="479727" cy="1538665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ectangle 208"/>
            <p:cNvSpPr/>
            <p:nvPr/>
          </p:nvSpPr>
          <p:spPr>
            <a:xfrm>
              <a:off x="2819400" y="2362200"/>
              <a:ext cx="1344994" cy="122920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700673" y="4238961"/>
            <a:ext cx="3833727" cy="2238039"/>
            <a:chOff x="509673" y="4238961"/>
            <a:chExt cx="3833727" cy="2238039"/>
          </a:xfrm>
        </p:grpSpPr>
        <p:grpSp>
          <p:nvGrpSpPr>
            <p:cNvPr id="211" name="Group 210"/>
            <p:cNvGrpSpPr/>
            <p:nvPr/>
          </p:nvGrpSpPr>
          <p:grpSpPr>
            <a:xfrm>
              <a:off x="509673" y="4238961"/>
              <a:ext cx="3833727" cy="2238039"/>
              <a:chOff x="433473" y="4343400"/>
              <a:chExt cx="3833727" cy="2238039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433473" y="4343400"/>
                <a:ext cx="3833727" cy="2238039"/>
                <a:chOff x="457200" y="1789360"/>
                <a:chExt cx="3833727" cy="2238039"/>
              </a:xfrm>
            </p:grpSpPr>
            <p:grpSp>
              <p:nvGrpSpPr>
                <p:cNvPr id="216" name="Group 215"/>
                <p:cNvGrpSpPr/>
                <p:nvPr/>
              </p:nvGrpSpPr>
              <p:grpSpPr>
                <a:xfrm>
                  <a:off x="457200" y="1789360"/>
                  <a:ext cx="3833727" cy="2238039"/>
                  <a:chOff x="4038600" y="991940"/>
                  <a:chExt cx="3833727" cy="2238039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6318598" y="1513997"/>
                    <a:ext cx="1344994" cy="572982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8" name="Straight Arrow Connector 217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Arrow Connector 218"/>
                  <p:cNvCxnSpPr/>
                  <p:nvPr/>
                </p:nvCxnSpPr>
                <p:spPr>
                  <a:xfrm>
                    <a:off x="4509839" y="2942183"/>
                    <a:ext cx="3362488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4038600" y="25921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1956</a:t>
                    </a:r>
                    <a:endParaRPr lang="en-US" sz="1050" dirty="0"/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4543136" y="2910265"/>
                    <a:ext cx="238508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0</a:t>
                    </a:r>
                    <a:endParaRPr lang="en-US" sz="1200" dirty="0"/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7445723" y="2910265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364</a:t>
                    </a:r>
                    <a:endParaRPr lang="en-US" sz="1200" dirty="0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5660290" y="2957277"/>
                    <a:ext cx="389574" cy="244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259</a:t>
                    </a:r>
                    <a:endParaRPr lang="en-US" sz="1200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246362" y="2952980"/>
                    <a:ext cx="44142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267</a:t>
                    </a:r>
                    <a:endParaRPr lang="en-US" sz="1200" dirty="0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6318598" y="2086979"/>
                    <a:ext cx="234602" cy="61960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7014262" y="2086980"/>
                    <a:ext cx="629465" cy="61960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4038600" y="236354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1961</a:t>
                    </a:r>
                    <a:endParaRPr lang="en-US" sz="1050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4038600" y="20574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1971</a:t>
                    </a:r>
                    <a:endParaRPr lang="en-US" sz="1050" dirty="0"/>
                  </a:p>
                </p:txBody>
              </p:sp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4038600" y="1752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1981</a:t>
                    </a:r>
                    <a:endParaRPr lang="en-US" sz="1050" dirty="0"/>
                  </a:p>
                </p:txBody>
              </p: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4038600" y="1371600"/>
                    <a:ext cx="485993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dirty="0" smtClean="0"/>
                      <a:t>1992</a:t>
                    </a:r>
                    <a:endParaRPr lang="en-US" sz="1050" dirty="0"/>
                  </a:p>
                </p:txBody>
              </p:sp>
            </p:grpSp>
            <p:sp>
              <p:nvSpPr>
                <p:cNvPr id="217" name="Rectangle 216"/>
                <p:cNvSpPr/>
                <p:nvPr/>
              </p:nvSpPr>
              <p:spPr>
                <a:xfrm>
                  <a:off x="2971800" y="1789360"/>
                  <a:ext cx="457200" cy="216278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4" name="Rectangle 213"/>
              <p:cNvSpPr/>
              <p:nvPr/>
            </p:nvSpPr>
            <p:spPr>
              <a:xfrm>
                <a:off x="3429000" y="4669106"/>
                <a:ext cx="801170" cy="1538665"/>
              </a:xfrm>
              <a:prstGeom prst="rect">
                <a:avLst/>
              </a:prstGeom>
              <a:solidFill>
                <a:srgbClr val="FFFFFF">
                  <a:alpha val="76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2444736" y="4709735"/>
                <a:ext cx="479727" cy="1538665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rgbClr val="FFFFFF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Rectangle 211"/>
            <p:cNvSpPr/>
            <p:nvPr/>
          </p:nvSpPr>
          <p:spPr>
            <a:xfrm>
              <a:off x="2819400" y="4724400"/>
              <a:ext cx="1344994" cy="1229204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6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distribution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099051" y="1420336"/>
            <a:ext cx="5049826" cy="2979698"/>
            <a:chOff x="652798" y="3592361"/>
            <a:chExt cx="5049826" cy="297969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297345" y="3960205"/>
              <a:ext cx="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297345" y="6170005"/>
              <a:ext cx="381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20413" y="601611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bday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0460" y="3592361"/>
              <a:ext cx="6337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rgbClr val="6B7D72"/>
                  </a:solidFill>
                </a:rPr>
                <a:t>byear</a:t>
              </a:r>
              <a:endParaRPr lang="en-US" sz="1400" dirty="0">
                <a:solidFill>
                  <a:srgbClr val="6B7D7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70199" y="4069377"/>
              <a:ext cx="3429000" cy="1915962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98" y="5800154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1956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2798" y="3976396"/>
              <a:ext cx="52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1992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35073" y="6295060"/>
              <a:ext cx="2702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23964" y="6295060"/>
              <a:ext cx="4414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364</a:t>
              </a:r>
              <a:endParaRPr lang="en-US" sz="12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19600" y="2743200"/>
            <a:ext cx="4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1</a:t>
            </a:r>
            <a:endParaRPr lang="en-US" baseline="-25000" dirty="0"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6179" y="4495800"/>
            <a:ext cx="41654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1/(37*365) </a:t>
            </a:r>
            <a:r>
              <a:rPr lang="en-US" sz="1600" dirty="0" smtClean="0">
                <a:solidFill>
                  <a:srgbClr val="008000"/>
                </a:solidFill>
              </a:rPr>
              <a:t>- </a:t>
            </a:r>
            <a:r>
              <a:rPr lang="en-US" sz="1600" dirty="0" smtClean="0">
                <a:solidFill>
                  <a:srgbClr val="008000"/>
                </a:solidFill>
                <a:latin typeface="cmmi10"/>
                <a:ea typeface="cmmi10"/>
                <a:cs typeface="cmmi10"/>
              </a:rPr>
              <a:t>²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·</a:t>
            </a:r>
            <a:r>
              <a:rPr lang="en-US" sz="1600" dirty="0" smtClean="0"/>
              <a:t> probability </a:t>
            </a:r>
            <a:r>
              <a:rPr lang="en-US" sz="1600" dirty="0" smtClean="0">
                <a:latin typeface="cmsy10"/>
                <a:ea typeface="cmsy10"/>
                <a:cs typeface="cmsy10"/>
              </a:rPr>
              <a:t>·</a:t>
            </a:r>
            <a:r>
              <a:rPr lang="en-US" sz="1600" dirty="0" smtClean="0"/>
              <a:t> 1/(37*365) </a:t>
            </a:r>
            <a:r>
              <a:rPr lang="en-US" sz="1600" dirty="0" smtClean="0">
                <a:solidFill>
                  <a:srgbClr val="008000"/>
                </a:solidFill>
              </a:rPr>
              <a:t>+ </a:t>
            </a:r>
            <a:r>
              <a:rPr lang="en-US" sz="1600" dirty="0" smtClean="0">
                <a:solidFill>
                  <a:srgbClr val="008000"/>
                </a:solidFill>
                <a:latin typeface="cmmi10"/>
                <a:ea typeface="cmmi10"/>
                <a:cs typeface="cmmi10"/>
              </a:rPr>
              <a:t>²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37*365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# of points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37*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365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" y="5334000"/>
            <a:ext cx="807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Need attacker’s actual belief to be represented by this </a:t>
            </a:r>
            <a:r>
              <a:rPr lang="en-US" dirty="0" smtClean="0">
                <a:latin typeface="Arial"/>
              </a:rPr>
              <a:t>P</a:t>
            </a:r>
            <a:r>
              <a:rPr lang="en-US" baseline="-25000" dirty="0" smtClean="0">
                <a:latin typeface="Arial"/>
              </a:rPr>
              <a:t>1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Much easier task</a:t>
            </a:r>
            <a:r>
              <a:rPr lang="en-US" dirty="0"/>
              <a:t> </a:t>
            </a:r>
            <a:r>
              <a:rPr lang="en-US" dirty="0" smtClean="0"/>
              <a:t>than knowing the exact </a:t>
            </a:r>
            <a:r>
              <a:rPr lang="en-US" dirty="0" err="1" smtClean="0"/>
              <a:t>querier</a:t>
            </a:r>
            <a:r>
              <a:rPr lang="en-US" dirty="0" smtClean="0"/>
              <a:t> belief.</a:t>
            </a:r>
          </a:p>
        </p:txBody>
      </p:sp>
    </p:spTree>
    <p:extLst>
      <p:ext uri="{BB962C8B-B14F-4D97-AF65-F5344CB8AC3E}">
        <p14:creationId xmlns:p14="http://schemas.microsoft.com/office/powerpoint/2010/main" val="2871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876800" y="1752600"/>
            <a:ext cx="3352800" cy="41148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Simpler model</a:t>
            </a:r>
            <a:r>
              <a:rPr lang="en-US" sz="2400" dirty="0" smtClean="0"/>
              <a:t> (for exposition)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07" b="91892" l="600" r="99000"/>
                    </a14:imgEffect>
                  </a14:imgLayer>
                </a14:imgProps>
              </a:ext>
            </a:extLst>
          </a:blip>
          <a:srcRect t="12120" b="8308"/>
          <a:stretch/>
        </p:blipFill>
        <p:spPr>
          <a:xfrm>
            <a:off x="6054383" y="4472447"/>
            <a:ext cx="1877245" cy="994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1" b="96396" l="2667" r="97333">
                        <a14:foregroundMark x1="8333" y1="65766" x2="8333" y2="65766"/>
                        <a14:foregroundMark x1="10667" y1="72973" x2="10667" y2="72973"/>
                        <a14:foregroundMark x1="13667" y1="77477" x2="13667" y2="77477"/>
                        <a14:foregroundMark x1="15000" y1="78378" x2="15000" y2="78378"/>
                        <a14:foregroundMark x1="16667" y1="79279" x2="16667" y2="79279"/>
                        <a14:foregroundMark x1="18000" y1="6306" x2="18000" y2="6306"/>
                        <a14:foregroundMark x1="20333" y1="5405" x2="20333" y2="5405"/>
                        <a14:foregroundMark x1="71333" y1="8108" x2="71333" y2="8108"/>
                        <a14:foregroundMark x1="76667" y1="9910" x2="76667" y2="9910"/>
                        <a14:foregroundMark x1="78333" y1="10811" x2="78333" y2="108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6671809" y="2233685"/>
            <a:ext cx="1631440" cy="1207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919" b="97876" l="38077" r="97308">
                        <a14:foregroundMark x1="51538" y1="88610" x2="51538" y2="88610"/>
                        <a14:foregroundMark x1="47308" y1="74903" x2="47308" y2="74903"/>
                        <a14:foregroundMark x1="53077" y1="92664" x2="53077" y2="92664"/>
                        <a14:foregroundMark x1="86923" y1="89575" x2="86923" y2="89575"/>
                        <a14:foregroundMark x1="90385" y1="67954" x2="90385" y2="67954"/>
                        <a14:foregroundMark x1="89615" y1="58301" x2="89615" y2="58301"/>
                        <a14:foregroundMark x1="89615" y1="55019" x2="89615" y2="55019"/>
                        <a14:foregroundMark x1="58077" y1="27799" x2="58077" y2="27799"/>
                        <a14:foregroundMark x1="47692" y1="32046" x2="47692" y2="32046"/>
                        <a14:foregroundMark x1="45385" y1="33205" x2="45385" y2="33205"/>
                        <a14:foregroundMark x1="43077" y1="33977" x2="43077" y2="33977"/>
                        <a14:foregroundMark x1="78462" y1="83398" x2="78462" y2="83398"/>
                        <a14:foregroundMark x1="68462" y1="86486" x2="68462" y2="86486"/>
                        <a14:foregroundMark x1="56923" y1="83977" x2="56923" y2="83977"/>
                        <a14:foregroundMark x1="55000" y1="72587" x2="55000" y2="72587"/>
                        <a14:foregroundMark x1="89615" y1="52510" x2="89615" y2="52510"/>
                        <a14:foregroundMark x1="47308" y1="72008" x2="47308" y2="72008"/>
                        <a14:foregroundMark x1="60769" y1="26834" x2="60769" y2="26834"/>
                        <a14:foregroundMark x1="66538" y1="24517" x2="66538" y2="24517"/>
                        <a14:foregroundMark x1="68462" y1="23552" x2="68462" y2="23552"/>
                        <a14:foregroundMark x1="71154" y1="24903" x2="71154" y2="24903"/>
                        <a14:foregroundMark x1="73462" y1="25869" x2="73462" y2="25869"/>
                        <a14:foregroundMark x1="78077" y1="27606" x2="78077" y2="27606"/>
                        <a14:foregroundMark x1="80000" y1="28378" x2="80000" y2="28378"/>
                        <a14:foregroundMark x1="82692" y1="29344" x2="82692" y2="29344"/>
                        <a14:foregroundMark x1="85769" y1="30695" x2="85769" y2="30695"/>
                        <a14:foregroundMark x1="87692" y1="31274" x2="87692" y2="31274"/>
                        <a14:foregroundMark x1="91538" y1="32819" x2="91538" y2="32819"/>
                        <a14:foregroundMark x1="94231" y1="34170" x2="94231" y2="34170"/>
                        <a14:foregroundMark x1="75769" y1="26641" x2="75769" y2="26641"/>
                        <a14:backgroundMark x1="43077" y1="76062" x2="43077" y2="76062"/>
                        <a14:backgroundMark x1="42692" y1="83398" x2="42692" y2="83398"/>
                        <a14:backgroundMark x1="43077" y1="90154" x2="43077" y2="90154"/>
                        <a14:backgroundMark x1="52692" y1="94595" x2="52692" y2="94595"/>
                        <a14:backgroundMark x1="93462" y1="59073" x2="93462" y2="59073"/>
                        <a14:backgroundMark x1="91154" y1="42664" x2="91154" y2="42664"/>
                        <a14:backgroundMark x1="93846" y1="75097" x2="93846" y2="75097"/>
                        <a14:backgroundMark x1="71538" y1="23552" x2="71538" y2="23552"/>
                        <a14:backgroundMark x1="85385" y1="29344" x2="85385" y2="29344"/>
                        <a14:backgroundMark x1="88077" y1="29730" x2="88077" y2="29730"/>
                      </a14:backgroundRemoval>
                    </a14:imgEffect>
                  </a14:imgLayer>
                </a14:imgProps>
              </a:ext>
            </a:extLst>
          </a:blip>
          <a:srcRect l="37310" t="20305"/>
          <a:stretch/>
        </p:blipFill>
        <p:spPr>
          <a:xfrm>
            <a:off x="4157939" y="1864053"/>
            <a:ext cx="1468796" cy="3720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2016" y="3403530"/>
            <a:ext cx="941764" cy="747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8500" l="1374" r="94780"/>
                    </a14:imgEffect>
                  </a14:imgLayer>
                </a14:imgProps>
              </a:ext>
            </a:extLst>
          </a:blip>
          <a:srcRect l="3297"/>
          <a:stretch/>
        </p:blipFill>
        <p:spPr>
          <a:xfrm rot="1800000">
            <a:off x="6391397" y="2757945"/>
            <a:ext cx="884766" cy="10054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67" b="99333" l="667" r="99333">
                        <a14:foregroundMark x1="32000" y1="48000" x2="32000" y2="48000"/>
                        <a14:foregroundMark x1="28000" y1="37333" x2="28000" y2="37333"/>
                        <a14:foregroundMark x1="28000" y1="23333" x2="28000" y2="23333"/>
                        <a14:foregroundMark x1="70667" y1="34000" x2="70667" y2="34000"/>
                        <a14:foregroundMark x1="70667" y1="46667" x2="70667" y2="46667"/>
                        <a14:foregroundMark x1="70667" y1="40667" x2="70667" y2="40667"/>
                        <a14:foregroundMark x1="72667" y1="23333" x2="72667" y2="23333"/>
                        <a14:foregroundMark x1="50000" y1="29333" x2="50000" y2="29333"/>
                        <a14:foregroundMark x1="50000" y1="44667" x2="50000" y2="44667"/>
                        <a14:foregroundMark x1="50000" y1="52000" x2="50000" y2="52000"/>
                        <a14:foregroundMark x1="50000" y1="73333" x2="50000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7212" y="3234196"/>
            <a:ext cx="1042073" cy="10420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12" b="98165" l="435" r="98913">
                        <a14:foregroundMark x1="65870" y1="18960" x2="65870" y2="18960"/>
                        <a14:foregroundMark x1="50652" y1="17431" x2="50652" y2="17431"/>
                        <a14:foregroundMark x1="48696" y1="17431" x2="48696" y2="17431"/>
                        <a14:foregroundMark x1="46522" y1="17431" x2="46522" y2="17431"/>
                        <a14:foregroundMark x1="69783" y1="18349" x2="69783" y2="18349"/>
                        <a14:foregroundMark x1="75000" y1="18960" x2="75000" y2="18960"/>
                        <a14:foregroundMark x1="73478" y1="18654" x2="73478" y2="18654"/>
                        <a14:foregroundMark x1="76739" y1="18960" x2="76739" y2="18960"/>
                        <a14:foregroundMark x1="79348" y1="19572" x2="79348" y2="19572"/>
                        <a14:foregroundMark x1="81087" y1="20183" x2="81087" y2="20183"/>
                        <a14:foregroundMark x1="82826" y1="20489" x2="82826" y2="20489"/>
                        <a14:foregroundMark x1="84130" y1="21101" x2="84130" y2="21101"/>
                        <a14:foregroundMark x1="85435" y1="22018" x2="85435" y2="22018"/>
                        <a14:foregroundMark x1="86522" y1="22630" x2="86522" y2="22630"/>
                        <a14:foregroundMark x1="18043" y1="35780" x2="18043" y2="35780"/>
                        <a14:foregroundMark x1="6522" y1="41896" x2="6522" y2="41896"/>
                        <a14:foregroundMark x1="39130" y1="48012" x2="39130" y2="48012"/>
                        <a14:foregroundMark x1="18043" y1="55657" x2="18043" y2="556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5383" y="3732469"/>
            <a:ext cx="2196245" cy="156124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12619" y="3006338"/>
            <a:ext cx="1676400" cy="1915794"/>
            <a:chOff x="1341966" y="846245"/>
            <a:chExt cx="1676400" cy="191579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41966" y="846245"/>
              <a:ext cx="1676400" cy="1714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341966" y="2359452"/>
              <a:ext cx="1676399" cy="402587"/>
            </a:xfrm>
            <a:prstGeom prst="rect">
              <a:avLst/>
            </a:prstGeom>
            <a:solidFill>
              <a:srgbClr val="1010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9D9E9E"/>
                  </a:solidFill>
                </a:rPr>
                <a:t>Photography</a:t>
              </a:r>
              <a:endParaRPr lang="en-US" dirty="0">
                <a:solidFill>
                  <a:srgbClr val="9D9E9E"/>
                </a:solidFill>
              </a:endParaRPr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2743200" y="3462320"/>
            <a:ext cx="1414739" cy="51367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2743199" y="4036581"/>
            <a:ext cx="1414739" cy="513673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80290" y="4364277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response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1543285" y="4206398"/>
            <a:ext cx="382781" cy="22202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5562600"/>
            <a:ext cx="90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dirty="0" err="1" smtClean="0"/>
              <a:t>uerier</a:t>
            </a:r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6165476" y="4033656"/>
            <a:ext cx="318250" cy="4114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19800" y="6248400"/>
            <a:ext cx="56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85057" y="3218864"/>
            <a:ext cx="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00" y="1592813"/>
            <a:ext cx="3576043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Question</a:t>
            </a:r>
            <a:r>
              <a:rPr lang="en-US" sz="2000" dirty="0" smtClean="0"/>
              <a:t>: when (or how) should you answer a query to balance privacy and utility?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153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13396</TotalTime>
  <Words>5973</Words>
  <Application>Microsoft Macintosh PowerPoint</Application>
  <PresentationFormat>On-screen Show (4:3)</PresentationFormat>
  <Paragraphs>1424</Paragraphs>
  <Slides>89</Slides>
  <Notes>18</Notes>
  <HiddenSlides>35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Clarity</vt:lpstr>
      <vt:lpstr>Probabilistic Computation for Information Security</vt:lpstr>
      <vt:lpstr>Convenience</vt:lpstr>
      <vt:lpstr>Convenience</vt:lpstr>
      <vt:lpstr>Protection</vt:lpstr>
      <vt:lpstr>Information flow</vt:lpstr>
      <vt:lpstr>Information flow</vt:lpstr>
      <vt:lpstr>Worse: they have your data</vt:lpstr>
      <vt:lpstr>Alternative: Take back control</vt:lpstr>
      <vt:lpstr>Simpler model (for exposition)</vt:lpstr>
      <vt:lpstr>Useful and non-revealing</vt:lpstr>
      <vt:lpstr>Reveals too much!</vt:lpstr>
      <vt:lpstr>(Non)-answer: Access control policies?</vt:lpstr>
      <vt:lpstr>Idea: base policy on information content of the query</vt:lpstr>
      <vt:lpstr>Approach</vt:lpstr>
      <vt:lpstr>Contributions</vt:lpstr>
      <vt:lpstr>Example: Bob and his birthday</vt:lpstr>
      <vt:lpstr>PowerPoint Presentation</vt:lpstr>
      <vt:lpstr>PowerPoint Presentation</vt:lpstr>
      <vt:lpstr>Policy = knowledge threshold</vt:lpstr>
      <vt:lpstr>Bob’s policy</vt:lpstr>
      <vt:lpstr>Bob’s policies</vt:lpstr>
      <vt:lpstr>Bob’s policies</vt:lpstr>
      <vt:lpstr>PowerPoint Presentation</vt:lpstr>
      <vt:lpstr>PowerPoint Presentation</vt:lpstr>
      <vt:lpstr>Next day …</vt:lpstr>
      <vt:lpstr>Querier’s perspective</vt:lpstr>
      <vt:lpstr>Rejection problem</vt:lpstr>
      <vt:lpstr>Rejection revised</vt:lpstr>
      <vt:lpstr>PowerPoint Presentation</vt:lpstr>
      <vt:lpstr>PowerPoint Presentation</vt:lpstr>
      <vt:lpstr>PowerPoint Presentation</vt:lpstr>
      <vt:lpstr>Implementation by abstract interpretation</vt:lpstr>
      <vt:lpstr>Three slides on abstract interpretation</vt:lpstr>
      <vt:lpstr>Relating abstract and concrete</vt:lpstr>
      <vt:lpstr>Soundness</vt:lpstr>
      <vt:lpstr>Concrete domain: probability distributions</vt:lpstr>
      <vt:lpstr>Implementation by sampling</vt:lpstr>
      <vt:lpstr>Probabilistic Interpretation</vt:lpstr>
      <vt:lpstr>Subdistribution operations</vt:lpstr>
      <vt:lpstr>Abstract domain: probabilistic polyhedra</vt:lpstr>
      <vt:lpstr>Performance / precision tradeoff</vt:lpstr>
      <vt:lpstr>Too many regions</vt:lpstr>
      <vt:lpstr>Approximation</vt:lpstr>
      <vt:lpstr>Abstraction imprecision </vt:lpstr>
      <vt:lpstr>Non-uniform regions</vt:lpstr>
      <vt:lpstr>Approximation</vt:lpstr>
      <vt:lpstr>Final abstraction</vt:lpstr>
      <vt:lpstr>Relating abstract and concrete</vt:lpstr>
      <vt:lpstr>Abstract Semantics</vt:lpstr>
      <vt:lpstr>Abstract operations</vt:lpstr>
      <vt:lpstr>Abstract operation example</vt:lpstr>
      <vt:lpstr>Implementation and experiments</vt:lpstr>
      <vt:lpstr>Queries</vt:lpstr>
      <vt:lpstr>Scales better than enumeration</vt:lpstr>
      <vt:lpstr>Performance/precision tradeoff</vt:lpstr>
      <vt:lpstr>Intervals very fast generally</vt:lpstr>
      <vt:lpstr>LattE is the performance bottleneck</vt:lpstr>
      <vt:lpstr>Merging order matters for precision </vt:lpstr>
      <vt:lpstr>Follow-on work: application to SMC</vt:lpstr>
      <vt:lpstr>Generalizing to multiple parties</vt:lpstr>
      <vt:lpstr>Secure multi-party computation</vt:lpstr>
      <vt:lpstr>Secure multi-party computation</vt:lpstr>
      <vt:lpstr>Secure multi-party computation</vt:lpstr>
      <vt:lpstr>Secure multi-party computation</vt:lpstr>
      <vt:lpstr>Our goal</vt:lpstr>
      <vt:lpstr>Knowledge in the SMC setting</vt:lpstr>
      <vt:lpstr>Knowledge in the SMC setting</vt:lpstr>
      <vt:lpstr>Belief sets</vt:lpstr>
      <vt:lpstr>Belief sets</vt:lpstr>
      <vt:lpstr>Belief sets</vt:lpstr>
      <vt:lpstr>Belief sets</vt:lpstr>
      <vt:lpstr>Alternative: Knowledge tracking via SMC</vt:lpstr>
      <vt:lpstr>Knowledge tracking via SMC</vt:lpstr>
      <vt:lpstr>Knowledge tracking via SMC</vt:lpstr>
      <vt:lpstr>Knowledge tracking via SMC</vt:lpstr>
      <vt:lpstr>Knowledge tracking via SMC</vt:lpstr>
      <vt:lpstr>Ask me later about …</vt:lpstr>
      <vt:lpstr>Alternative: Differential privacy</vt:lpstr>
      <vt:lpstr>Middle ground</vt:lpstr>
      <vt:lpstr>Relation to quantitative info flow</vt:lpstr>
      <vt:lpstr>(General) open question: Collusion</vt:lpstr>
      <vt:lpstr>Open question: setting threshold</vt:lpstr>
      <vt:lpstr>Summary of contributions</vt:lpstr>
      <vt:lpstr>BACKUP</vt:lpstr>
      <vt:lpstr>Creating dependency</vt:lpstr>
      <vt:lpstr>Setting, Known Secret</vt:lpstr>
      <vt:lpstr>Abstract Conditioning</vt:lpstr>
      <vt:lpstr>Abstract Conditioning</vt:lpstr>
      <vt:lpstr>Initial distribution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piotrm</cp:lastModifiedBy>
  <cp:revision>463</cp:revision>
  <dcterms:created xsi:type="dcterms:W3CDTF">2011-04-06T18:22:20Z</dcterms:created>
  <dcterms:modified xsi:type="dcterms:W3CDTF">2012-12-06T22:59:10Z</dcterms:modified>
</cp:coreProperties>
</file>