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7" r:id="rId1"/>
  </p:sldMasterIdLst>
  <p:notesMasterIdLst>
    <p:notesMasterId r:id="rId16"/>
  </p:notesMasterIdLst>
  <p:handoutMasterIdLst>
    <p:handoutMasterId r:id="rId17"/>
  </p:handoutMasterIdLst>
  <p:sldIdLst>
    <p:sldId id="409" r:id="rId2"/>
    <p:sldId id="401" r:id="rId3"/>
    <p:sldId id="470" r:id="rId4"/>
    <p:sldId id="472" r:id="rId5"/>
    <p:sldId id="471" r:id="rId6"/>
    <p:sldId id="473" r:id="rId7"/>
    <p:sldId id="474" r:id="rId8"/>
    <p:sldId id="475" r:id="rId9"/>
    <p:sldId id="476" r:id="rId10"/>
    <p:sldId id="477" r:id="rId11"/>
    <p:sldId id="478" r:id="rId12"/>
    <p:sldId id="479" r:id="rId13"/>
    <p:sldId id="480" r:id="rId14"/>
    <p:sldId id="481" r:id="rId15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88D90E-0D20-714D-A788-66E1A3B21AD3}">
          <p14:sldIdLst>
            <p14:sldId id="409"/>
            <p14:sldId id="401"/>
            <p14:sldId id="470"/>
            <p14:sldId id="472"/>
            <p14:sldId id="471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7C1E8"/>
    <a:srgbClr val="7097D1"/>
    <a:srgbClr val="7632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464" y="-240"/>
      </p:cViewPr>
      <p:guideLst>
        <p:guide orient="horz" pos="3744"/>
        <p:guide pos="1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E288A-572B-3242-92BD-1DB5F7BDD50E}" type="datetimeFigureOut">
              <a:rPr lang="en-US" smtClean="0"/>
              <a:t>12/5/12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57B9B-2F4C-9D46-B79D-D8714669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14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C5E04-0092-B745-AB39-50F52E035663}" type="datetimeFigureOut">
              <a:rPr lang="en-US" smtClean="0"/>
              <a:t>12/5/12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66269-55CE-0345-90F5-F0D326DE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546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E6F3-3105-724E-9055-22F7D550BD12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B2E8-8AEC-3746-B69D-B5BE54F645E5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DA83-5943-374B-86BD-3563D9526C3B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5AC3-FC0D-A94C-BDE0-90A039E5469F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22C5-AE8C-1D4D-80B5-66EBC3C44D8C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77A7-7C3F-7247-B99A-9019F45DCA63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1DE5-B738-B141-AF37-9E49BF1DFD38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0869-A857-474C-BE71-B066E44D2CF6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8C5D-3ACB-9D40-8C46-7B8639904B99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2911-98A6-914D-BF8A-FFEC1DE2626E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769C-CEAF-C645-A703-3FEBDC8B8FFB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47AD4D9-01EA-C04E-9439-74BED5BB026E}" type="datetime4">
              <a:rPr lang="en-US" smtClean="0"/>
              <a:t>December 5, 2012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eg"/><Relationship Id="rId5" Type="http://schemas.openxmlformats.org/officeDocument/2006/relationships/image" Target="../media/image5.jpg"/><Relationship Id="rId6" Type="http://schemas.openxmlformats.org/officeDocument/2006/relationships/image" Target="../media/image6.gif"/><Relationship Id="rId7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gif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10.pn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7.jpg"/><Relationship Id="rId5" Type="http://schemas.openxmlformats.org/officeDocument/2006/relationships/image" Target="../media/image10.png"/><Relationship Id="rId6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Probabilistic Computation for Information Security</a:t>
            </a:r>
            <a:endParaRPr lang="en-US" sz="3200" dirty="0">
              <a:latin typeface="cmmi1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696200" cy="2743200"/>
          </a:xfrm>
        </p:spPr>
        <p:txBody>
          <a:bodyPr>
            <a:normAutofit/>
          </a:bodyPr>
          <a:lstStyle/>
          <a:p>
            <a:r>
              <a:rPr lang="en-US" sz="2000" u="sng" dirty="0" err="1" smtClean="0">
                <a:solidFill>
                  <a:schemeClr val="tx1"/>
                </a:solidFill>
              </a:rPr>
              <a:t>Piotr</a:t>
            </a:r>
            <a:r>
              <a:rPr lang="en-US" sz="2000" u="sng" dirty="0" smtClean="0">
                <a:solidFill>
                  <a:schemeClr val="tx1"/>
                </a:solidFill>
              </a:rPr>
              <a:t> (Peter) </a:t>
            </a:r>
            <a:r>
              <a:rPr lang="en-US" sz="2000" u="sng" dirty="0" err="1" smtClean="0">
                <a:solidFill>
                  <a:schemeClr val="tx1"/>
                </a:solidFill>
              </a:rPr>
              <a:t>Mardziel</a:t>
            </a:r>
            <a:r>
              <a:rPr lang="en-US" sz="2000" dirty="0" smtClean="0">
                <a:solidFill>
                  <a:schemeClr val="tx1"/>
                </a:solidFill>
              </a:rPr>
              <a:t> (UMD)                 </a:t>
            </a:r>
            <a:r>
              <a:rPr lang="en-US" sz="2000" dirty="0" err="1" smtClean="0">
                <a:solidFill>
                  <a:schemeClr val="tx1"/>
                </a:solidFill>
              </a:rPr>
              <a:t>Kasturi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Raghavan</a:t>
            </a:r>
            <a:r>
              <a:rPr lang="en-US" sz="2000" dirty="0" smtClean="0">
                <a:solidFill>
                  <a:schemeClr val="tx1"/>
                </a:solidFill>
              </a:rPr>
              <a:t> (UCLA)</a:t>
            </a:r>
            <a:endParaRPr lang="en-US" sz="2000" u="sng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" name="Picture 9" descr="plum_logo_2012_09_0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91001"/>
            <a:ext cx="3486551" cy="2133599"/>
          </a:xfrm>
          <a:prstGeom prst="rect">
            <a:avLst/>
          </a:prstGeom>
        </p:spPr>
      </p:pic>
      <p:pic>
        <p:nvPicPr>
          <p:cNvPr id="11" name="Picture 10" descr="nesl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0" y="5499100"/>
            <a:ext cx="3390900" cy="825500"/>
          </a:xfrm>
          <a:prstGeom prst="rect">
            <a:avLst/>
          </a:prstGeom>
        </p:spPr>
      </p:pic>
      <p:pic>
        <p:nvPicPr>
          <p:cNvPr id="12" name="Picture 11" descr="ucla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425600"/>
            <a:ext cx="2857500" cy="92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4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990601" y="3201432"/>
            <a:ext cx="7391399" cy="2754868"/>
          </a:xfrm>
          <a:prstGeom prst="roundRect">
            <a:avLst/>
          </a:prstGeom>
          <a:solidFill>
            <a:srgbClr val="008000">
              <a:alpha val="49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962400" y="3200400"/>
            <a:ext cx="4419600" cy="2755900"/>
          </a:xfrm>
          <a:prstGeom prst="round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Limiting knowledge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Alice can use knowledge tracking to enforce limits to knowledge.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21331" y="3200400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1600201" y="3861832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12700" cmpd="sng">
            <a:solidFill>
              <a:srgbClr val="292934"/>
            </a:solidFill>
            <a:prstDash val="solid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47801" y="5106432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941326" y="4389398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191995" y="3717667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53" name="Multiply 52"/>
          <p:cNvSpPr/>
          <p:nvPr/>
        </p:nvSpPr>
        <p:spPr>
          <a:xfrm>
            <a:off x="4483100" y="4307256"/>
            <a:ext cx="1219200" cy="1256376"/>
          </a:xfrm>
          <a:prstGeom prst="mathMultiply">
            <a:avLst>
              <a:gd name="adj1" fmla="val 1603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495800" y="4078069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4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2277102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990601" y="3201432"/>
            <a:ext cx="7391399" cy="2754868"/>
          </a:xfrm>
          <a:prstGeom prst="roundRect">
            <a:avLst/>
          </a:prstGeom>
          <a:solidFill>
            <a:srgbClr val="008000">
              <a:alpha val="49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962400" y="3200400"/>
            <a:ext cx="4419600" cy="2755900"/>
          </a:xfrm>
          <a:prstGeom prst="round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Alice knows what Bob believes about her secret initially.</a:t>
            </a:r>
          </a:p>
          <a:p>
            <a:pPr marL="0" indent="0">
              <a:buNone/>
            </a:pPr>
            <a:r>
              <a:rPr lang="en-US" dirty="0" smtClean="0"/>
              <a:t>Alice can perform the probabilistic interpretation and conditioning “accurately enough”.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21331" y="3200400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1600201" y="3861832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12700" cmpd="sng">
            <a:solidFill>
              <a:srgbClr val="292934"/>
            </a:solidFill>
            <a:prstDash val="solid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4483100" y="4307256"/>
            <a:ext cx="1219200" cy="1256376"/>
          </a:xfrm>
          <a:prstGeom prst="mathMultiply">
            <a:avLst>
              <a:gd name="adj1" fmla="val 1603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47801" y="5106432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191995" y="3717667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495800" y="4078069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4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85801" y="5257800"/>
            <a:ext cx="762000" cy="6223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941326" y="4389398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52587" y="5068669"/>
            <a:ext cx="3476626" cy="1028725"/>
            <a:chOff x="1652587" y="5068669"/>
            <a:chExt cx="3476626" cy="1028725"/>
          </a:xfrm>
        </p:grpSpPr>
        <p:sp>
          <p:nvSpPr>
            <p:cNvPr id="16" name="Freeform 15"/>
            <p:cNvSpPr/>
            <p:nvPr/>
          </p:nvSpPr>
          <p:spPr>
            <a:xfrm rot="1037189">
              <a:off x="1652587" y="5216325"/>
              <a:ext cx="3476626" cy="881069"/>
            </a:xfrm>
            <a:custGeom>
              <a:avLst/>
              <a:gdLst>
                <a:gd name="connsiteX0" fmla="*/ 0 w 5486400"/>
                <a:gd name="connsiteY0" fmla="*/ 1701800 h 1701800"/>
                <a:gd name="connsiteX1" fmla="*/ 508000 w 5486400"/>
                <a:gd name="connsiteY1" fmla="*/ 1028700 h 1701800"/>
                <a:gd name="connsiteX2" fmla="*/ 1752600 w 5486400"/>
                <a:gd name="connsiteY2" fmla="*/ 342900 h 1701800"/>
                <a:gd name="connsiteX3" fmla="*/ 3657600 w 5486400"/>
                <a:gd name="connsiteY3" fmla="*/ 774700 h 1701800"/>
                <a:gd name="connsiteX4" fmla="*/ 5486400 w 5486400"/>
                <a:gd name="connsiteY4" fmla="*/ 0 h 170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1701800">
                  <a:moveTo>
                    <a:pt x="0" y="1701800"/>
                  </a:moveTo>
                  <a:cubicBezTo>
                    <a:pt x="107950" y="1478491"/>
                    <a:pt x="215900" y="1255183"/>
                    <a:pt x="508000" y="1028700"/>
                  </a:cubicBezTo>
                  <a:cubicBezTo>
                    <a:pt x="800100" y="802217"/>
                    <a:pt x="1227667" y="385233"/>
                    <a:pt x="1752600" y="342900"/>
                  </a:cubicBezTo>
                  <a:cubicBezTo>
                    <a:pt x="2277533" y="300567"/>
                    <a:pt x="3035300" y="831850"/>
                    <a:pt x="3657600" y="774700"/>
                  </a:cubicBezTo>
                  <a:cubicBezTo>
                    <a:pt x="4279900" y="717550"/>
                    <a:pt x="5486400" y="0"/>
                    <a:pt x="5486400" y="0"/>
                  </a:cubicBezTo>
                </a:path>
              </a:pathLst>
            </a:custGeom>
            <a:ln w="38100" cmpd="sng">
              <a:solidFill>
                <a:schemeClr val="bg1">
                  <a:lumMod val="50000"/>
                </a:schemeClr>
              </a:solidFill>
              <a:prstDash val="dash"/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76600" y="5068669"/>
              <a:ext cx="142407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B’</a:t>
              </a:r>
              <a:r>
                <a:rPr lang="en-US" baseline="-25000" dirty="0" smtClean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~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secret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7148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Alice knows what Bob believes about her secret initially.</a:t>
            </a:r>
          </a:p>
          <a:p>
            <a:pPr marL="0" indent="0">
              <a:buNone/>
            </a:pPr>
            <a:r>
              <a:rPr lang="en-US" dirty="0" smtClean="0"/>
              <a:t>Alice can perform the probabilistic interpretation and conditioning “accurately enough”.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85801" y="3200400"/>
            <a:ext cx="7696199" cy="2896994"/>
            <a:chOff x="685801" y="3200400"/>
            <a:chExt cx="7696199" cy="2896994"/>
          </a:xfrm>
        </p:grpSpPr>
        <p:sp>
          <p:nvSpPr>
            <p:cNvPr id="26" name="Rounded Rectangle 25"/>
            <p:cNvSpPr/>
            <p:nvPr/>
          </p:nvSpPr>
          <p:spPr>
            <a:xfrm>
              <a:off x="990601" y="3201432"/>
              <a:ext cx="7391399" cy="2754868"/>
            </a:xfrm>
            <a:prstGeom prst="roundRect">
              <a:avLst/>
            </a:prstGeom>
            <a:solidFill>
              <a:srgbClr val="008000">
                <a:alpha val="49000"/>
              </a:srgb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962400" y="3200400"/>
              <a:ext cx="4419600" cy="2755900"/>
            </a:xfrm>
            <a:prstGeom prst="roundRect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21331" y="3200400"/>
              <a:ext cx="2622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distributions over secret</a:t>
              </a:r>
              <a:endParaRPr lang="en-US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1600201" y="3861832"/>
              <a:ext cx="5486400" cy="1701800"/>
            </a:xfrm>
            <a:custGeom>
              <a:avLst/>
              <a:gdLst>
                <a:gd name="connsiteX0" fmla="*/ 0 w 5486400"/>
                <a:gd name="connsiteY0" fmla="*/ 1701800 h 1701800"/>
                <a:gd name="connsiteX1" fmla="*/ 508000 w 5486400"/>
                <a:gd name="connsiteY1" fmla="*/ 1028700 h 1701800"/>
                <a:gd name="connsiteX2" fmla="*/ 1752600 w 5486400"/>
                <a:gd name="connsiteY2" fmla="*/ 342900 h 1701800"/>
                <a:gd name="connsiteX3" fmla="*/ 3657600 w 5486400"/>
                <a:gd name="connsiteY3" fmla="*/ 774700 h 1701800"/>
                <a:gd name="connsiteX4" fmla="*/ 5486400 w 5486400"/>
                <a:gd name="connsiteY4" fmla="*/ 0 h 170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1701800">
                  <a:moveTo>
                    <a:pt x="0" y="1701800"/>
                  </a:moveTo>
                  <a:cubicBezTo>
                    <a:pt x="107950" y="1478491"/>
                    <a:pt x="215900" y="1255183"/>
                    <a:pt x="508000" y="1028700"/>
                  </a:cubicBezTo>
                  <a:cubicBezTo>
                    <a:pt x="800100" y="802217"/>
                    <a:pt x="1227667" y="385233"/>
                    <a:pt x="1752600" y="342900"/>
                  </a:cubicBezTo>
                  <a:cubicBezTo>
                    <a:pt x="2277533" y="300567"/>
                    <a:pt x="3035300" y="831850"/>
                    <a:pt x="3657600" y="774700"/>
                  </a:cubicBezTo>
                  <a:cubicBezTo>
                    <a:pt x="4279900" y="717550"/>
                    <a:pt x="5486400" y="0"/>
                    <a:pt x="5486400" y="0"/>
                  </a:cubicBezTo>
                </a:path>
              </a:pathLst>
            </a:custGeom>
            <a:ln w="12700" cmpd="sng">
              <a:solidFill>
                <a:srgbClr val="292934"/>
              </a:solidFill>
              <a:prstDash val="solid"/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Multiply 52"/>
            <p:cNvSpPr/>
            <p:nvPr/>
          </p:nvSpPr>
          <p:spPr>
            <a:xfrm>
              <a:off x="4483100" y="4307256"/>
              <a:ext cx="1219200" cy="1256376"/>
            </a:xfrm>
            <a:prstGeom prst="mathMultiply">
              <a:avLst>
                <a:gd name="adj1" fmla="val 1603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447801" y="5106432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dirty="0" smtClean="0"/>
                <a:t> B</a:t>
              </a:r>
              <a:r>
                <a:rPr lang="en-US" baseline="-25000" dirty="0" smtClean="0"/>
                <a:t>1</a:t>
              </a:r>
              <a:r>
                <a:rPr lang="en-US" dirty="0"/>
                <a:t>~secret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191995" y="3717667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3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95800" y="4078069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4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685801" y="5257800"/>
              <a:ext cx="762000" cy="6223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41326" y="4389398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652587" y="5068669"/>
              <a:ext cx="3476626" cy="1028725"/>
              <a:chOff x="1652587" y="5068669"/>
              <a:chExt cx="3476626" cy="1028725"/>
            </a:xfrm>
          </p:grpSpPr>
          <p:sp>
            <p:nvSpPr>
              <p:cNvPr id="16" name="Freeform 15"/>
              <p:cNvSpPr/>
              <p:nvPr/>
            </p:nvSpPr>
            <p:spPr>
              <a:xfrm rot="1037189">
                <a:off x="1652587" y="5216325"/>
                <a:ext cx="3476626" cy="881069"/>
              </a:xfrm>
              <a:custGeom>
                <a:avLst/>
                <a:gdLst>
                  <a:gd name="connsiteX0" fmla="*/ 0 w 5486400"/>
                  <a:gd name="connsiteY0" fmla="*/ 1701800 h 1701800"/>
                  <a:gd name="connsiteX1" fmla="*/ 508000 w 5486400"/>
                  <a:gd name="connsiteY1" fmla="*/ 1028700 h 1701800"/>
                  <a:gd name="connsiteX2" fmla="*/ 1752600 w 5486400"/>
                  <a:gd name="connsiteY2" fmla="*/ 342900 h 1701800"/>
                  <a:gd name="connsiteX3" fmla="*/ 3657600 w 5486400"/>
                  <a:gd name="connsiteY3" fmla="*/ 774700 h 1701800"/>
                  <a:gd name="connsiteX4" fmla="*/ 5486400 w 5486400"/>
                  <a:gd name="connsiteY4" fmla="*/ 0 h 170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86400" h="1701800">
                    <a:moveTo>
                      <a:pt x="0" y="1701800"/>
                    </a:moveTo>
                    <a:cubicBezTo>
                      <a:pt x="107950" y="1478491"/>
                      <a:pt x="215900" y="1255183"/>
                      <a:pt x="508000" y="1028700"/>
                    </a:cubicBezTo>
                    <a:cubicBezTo>
                      <a:pt x="800100" y="802217"/>
                      <a:pt x="1227667" y="385233"/>
                      <a:pt x="1752600" y="342900"/>
                    </a:cubicBezTo>
                    <a:cubicBezTo>
                      <a:pt x="2277533" y="300567"/>
                      <a:pt x="3035300" y="831850"/>
                      <a:pt x="3657600" y="774700"/>
                    </a:cubicBezTo>
                    <a:cubicBezTo>
                      <a:pt x="4279900" y="717550"/>
                      <a:pt x="5486400" y="0"/>
                      <a:pt x="5486400" y="0"/>
                    </a:cubicBezTo>
                  </a:path>
                </a:pathLst>
              </a:custGeom>
              <a:ln w="38100" cmpd="sng">
                <a:solidFill>
                  <a:schemeClr val="bg1">
                    <a:lumMod val="50000"/>
                  </a:schemeClr>
                </a:solidFill>
                <a:prstDash val="dash"/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276600" y="5068669"/>
                <a:ext cx="142407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b="1" dirty="0" smtClean="0">
                    <a:solidFill>
                      <a:schemeClr val="tx2">
                        <a:lumMod val="50000"/>
                      </a:schemeClr>
                    </a:solidFill>
                  </a:rPr>
                  <a:t>.</a:t>
                </a:r>
                <a:r>
                  <a:rPr lang="en-US" b="1" dirty="0" smtClean="0">
                    <a:solidFill>
                      <a:schemeClr val="tx2">
                        <a:lumMod val="50000"/>
                      </a:schemeClr>
                    </a:solidFill>
                  </a:rPr>
                  <a:t> </a:t>
                </a:r>
                <a:r>
                  <a:rPr lang="en-US" dirty="0" smtClean="0"/>
                  <a:t>B’</a:t>
                </a:r>
                <a:r>
                  <a:rPr lang="en-US" baseline="-25000" dirty="0" smtClean="0"/>
                  <a:t>4</a:t>
                </a:r>
                <a:r>
                  <a:rPr lang="en-US" dirty="0" smtClean="0"/>
                  <a:t>~</a:t>
                </a:r>
                <a:r>
                  <a:rPr lang="en-US" dirty="0"/>
                  <a:t>secret</a:t>
                </a:r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4586475" y="4737100"/>
            <a:ext cx="31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Policy(~secret) </a:t>
            </a:r>
            <a:r>
              <a:rPr lang="en-US" dirty="0" smtClean="0">
                <a:solidFill>
                  <a:srgbClr val="FF66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FF6600"/>
                </a:solidFill>
              </a:rPr>
              <a:t> {</a:t>
            </a:r>
            <a:r>
              <a:rPr lang="en-US" dirty="0" err="1" smtClean="0">
                <a:solidFill>
                  <a:srgbClr val="FF6600"/>
                </a:solidFill>
              </a:rPr>
              <a:t>true,false</a:t>
            </a:r>
            <a:r>
              <a:rPr lang="en-US" dirty="0" smtClean="0">
                <a:solidFill>
                  <a:srgbClr val="FF6600"/>
                </a:solidFill>
              </a:rPr>
              <a:t>}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5334000"/>
            <a:ext cx="750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Soundness: Policy(</a:t>
            </a:r>
            <a:r>
              <a:rPr lang="en-US" dirty="0" err="1" smtClean="0"/>
              <a:t>B</a:t>
            </a:r>
            <a:r>
              <a:rPr lang="en-US" baseline="-25000" dirty="0" err="1" smtClean="0"/>
              <a:t>i</a:t>
            </a:r>
            <a:r>
              <a:rPr lang="en-US" dirty="0" err="1" smtClean="0"/>
              <a:t>~secret</a:t>
            </a:r>
            <a:r>
              <a:rPr lang="en-US" dirty="0" smtClean="0"/>
              <a:t>) == false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Policy(</a:t>
            </a:r>
            <a:r>
              <a:rPr lang="en-US" dirty="0" err="1" smtClean="0"/>
              <a:t>B’</a:t>
            </a:r>
            <a:r>
              <a:rPr lang="en-US" baseline="-25000" dirty="0" err="1" smtClean="0"/>
              <a:t>i</a:t>
            </a:r>
            <a:r>
              <a:rPr lang="en-US" dirty="0" err="1"/>
              <a:t>~secret</a:t>
            </a:r>
            <a:r>
              <a:rPr lang="en-US" dirty="0" smtClean="0"/>
              <a:t>) == false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296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00417 -0.2333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066801" y="1601232"/>
            <a:ext cx="7391399" cy="2754868"/>
          </a:xfrm>
          <a:prstGeom prst="roundRect">
            <a:avLst/>
          </a:prstGeom>
          <a:solidFill>
            <a:srgbClr val="008000">
              <a:alpha val="49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038600" y="1600200"/>
            <a:ext cx="4419600" cy="2755900"/>
          </a:xfrm>
          <a:prstGeom prst="round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397531" y="1600200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1676401" y="2261632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12700" cmpd="sng">
            <a:solidFill>
              <a:srgbClr val="292934"/>
            </a:solidFill>
            <a:prstDash val="solid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762001" y="3657600"/>
            <a:ext cx="762000" cy="6223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>
            <a:off x="1447800" y="3733800"/>
            <a:ext cx="478911" cy="490569"/>
          </a:xfrm>
          <a:prstGeom prst="donut">
            <a:avLst>
              <a:gd name="adj" fmla="val 49615"/>
            </a:avLst>
          </a:prstGeom>
          <a:solidFill>
            <a:srgbClr val="FFFFFF">
              <a:alpha val="50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onut 22"/>
          <p:cNvSpPr/>
          <p:nvPr/>
        </p:nvSpPr>
        <p:spPr>
          <a:xfrm>
            <a:off x="1828800" y="2819400"/>
            <a:ext cx="838200" cy="858604"/>
          </a:xfrm>
          <a:prstGeom prst="donut">
            <a:avLst>
              <a:gd name="adj" fmla="val 46949"/>
            </a:avLst>
          </a:prstGeom>
          <a:solidFill>
            <a:srgbClr val="FFFFFF">
              <a:alpha val="50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2950089" y="2005481"/>
            <a:ext cx="1240911" cy="1271119"/>
          </a:xfrm>
          <a:prstGeom prst="donut">
            <a:avLst>
              <a:gd name="adj" fmla="val 48966"/>
            </a:avLst>
          </a:prstGeom>
          <a:solidFill>
            <a:srgbClr val="FFFFFF">
              <a:alpha val="50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68195" y="2117467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017526" y="2789198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524001" y="3506232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7824" y="4648200"/>
            <a:ext cx="7900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Abstract representation of sets of distributions.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Abstract probabilistic semantics and conditioning, over-approximating the exact semantics and conditioning.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Sound check for min-entropy thresholds.</a:t>
            </a:r>
            <a:endParaRPr lang="en-US" dirty="0"/>
          </a:p>
        </p:txBody>
      </p:sp>
      <p:sp>
        <p:nvSpPr>
          <p:cNvPr id="53" name="Multiply 52"/>
          <p:cNvSpPr/>
          <p:nvPr/>
        </p:nvSpPr>
        <p:spPr>
          <a:xfrm>
            <a:off x="4559300" y="2707056"/>
            <a:ext cx="1219200" cy="1256376"/>
          </a:xfrm>
          <a:prstGeom prst="mathMultiply">
            <a:avLst>
              <a:gd name="adj1" fmla="val 1603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572000" y="2477869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4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5900" y="617220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Piotr</a:t>
            </a:r>
            <a:r>
              <a:rPr lang="en-US" sz="1400" dirty="0" smtClean="0"/>
              <a:t> </a:t>
            </a:r>
            <a:r>
              <a:rPr lang="en-US" sz="1400" dirty="0" err="1" smtClean="0"/>
              <a:t>Mardzie</a:t>
            </a:r>
            <a:r>
              <a:rPr lang="en-US" sz="1400" dirty="0" smtClean="0"/>
              <a:t>, Stephen Magill, Michael Hicks, </a:t>
            </a:r>
            <a:r>
              <a:rPr lang="en-US" sz="1400" dirty="0" err="1" smtClean="0"/>
              <a:t>Mudhakar</a:t>
            </a:r>
            <a:r>
              <a:rPr lang="en-US" sz="1400" dirty="0" smtClean="0"/>
              <a:t> </a:t>
            </a:r>
            <a:r>
              <a:rPr lang="en-US" sz="1400" dirty="0" err="1" smtClean="0"/>
              <a:t>Srivasta</a:t>
            </a:r>
            <a:r>
              <a:rPr lang="en-US" sz="1400" dirty="0" smtClean="0"/>
              <a:t>. </a:t>
            </a:r>
          </a:p>
          <a:p>
            <a:r>
              <a:rPr lang="en-US" sz="1400" dirty="0" smtClean="0"/>
              <a:t>Dynamic enforcement of knowledge-based security policies using abstract interpretation.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3170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3.7037E-6 L -0.15001 -0.04445 " pathEditMode="relative" ptsTypes="AA">
                                      <p:cBhvr>
                                        <p:cTn id="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lic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960432"/>
            <a:ext cx="2104497" cy="2144968"/>
          </a:xfrm>
          <a:prstGeom prst="rect">
            <a:avLst/>
          </a:prstGeom>
        </p:spPr>
      </p:pic>
      <p:pic>
        <p:nvPicPr>
          <p:cNvPr id="21" name="Content Placeholder 17" descr="hacker.jpeg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67" b="-1767"/>
          <a:stretch/>
        </p:blipFill>
        <p:spPr>
          <a:xfrm>
            <a:off x="914400" y="3124200"/>
            <a:ext cx="2743200" cy="1889995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Probabilistic computation for information security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5276671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Convenient reasoning about information security.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“Semantic” information flow: more flexible than quantified information flow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Enforcement mechanisms require soundness to guarantee security conditions.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Another aspect of probabilistic languages can be assessed on.</a:t>
            </a:r>
          </a:p>
        </p:txBody>
      </p:sp>
      <p:pic>
        <p:nvPicPr>
          <p:cNvPr id="24" name="Picture 23" descr="world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062" y="1143000"/>
            <a:ext cx="1297875" cy="1551718"/>
          </a:xfrm>
          <a:prstGeom prst="rect">
            <a:avLst/>
          </a:prstGeom>
        </p:spPr>
      </p:pic>
      <p:pic>
        <p:nvPicPr>
          <p:cNvPr id="26" name="Picture 25" descr="scientist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149" y="1143000"/>
            <a:ext cx="860251" cy="1844896"/>
          </a:xfrm>
          <a:prstGeom prst="rect">
            <a:avLst/>
          </a:prstGeom>
        </p:spPr>
      </p:pic>
      <p:pic>
        <p:nvPicPr>
          <p:cNvPr id="30" name="Picture 29" descr="window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46" y="1143000"/>
            <a:ext cx="727854" cy="1143000"/>
          </a:xfrm>
          <a:prstGeom prst="rect">
            <a:avLst/>
          </a:prstGeom>
        </p:spPr>
      </p:pic>
      <p:pic>
        <p:nvPicPr>
          <p:cNvPr id="31" name="Picture 30" descr="window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058085"/>
            <a:ext cx="1303715" cy="204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1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worl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423" y="2514600"/>
            <a:ext cx="2262577" cy="2705100"/>
          </a:xfrm>
          <a:prstGeom prst="rect">
            <a:avLst/>
          </a:prstGeom>
        </p:spPr>
      </p:pic>
      <p:pic>
        <p:nvPicPr>
          <p:cNvPr id="29" name="Picture 28" descr="scientist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26836"/>
            <a:ext cx="1333998" cy="2860896"/>
          </a:xfrm>
          <a:prstGeom prst="rect">
            <a:avLst/>
          </a:prstGeom>
        </p:spPr>
      </p:pic>
      <p:sp>
        <p:nvSpPr>
          <p:cNvPr id="27" name="Curved Left Arrow 26"/>
          <p:cNvSpPr/>
          <p:nvPr/>
        </p:nvSpPr>
        <p:spPr>
          <a:xfrm>
            <a:off x="3163679" y="2027366"/>
            <a:ext cx="908864" cy="3114765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724400" y="685800"/>
            <a:ext cx="0" cy="5943600"/>
          </a:xfrm>
          <a:prstGeom prst="line">
            <a:avLst/>
          </a:prstGeom>
          <a:ln w="76200" cmpd="sng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window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543" y="2372285"/>
            <a:ext cx="1303715" cy="2047315"/>
          </a:xfrm>
          <a:prstGeom prst="rect">
            <a:avLst/>
          </a:prstGeom>
        </p:spPr>
      </p:pic>
      <p:pic>
        <p:nvPicPr>
          <p:cNvPr id="20" name="Picture 19" descr="alic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808032"/>
            <a:ext cx="2104497" cy="2144968"/>
          </a:xfrm>
          <a:prstGeom prst="rect">
            <a:avLst/>
          </a:prstGeom>
        </p:spPr>
      </p:pic>
      <p:pic>
        <p:nvPicPr>
          <p:cNvPr id="21" name="Content Placeholder 17" descr="hacker.jpeg"/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67" b="-1767"/>
          <a:stretch/>
        </p:blipFill>
        <p:spPr>
          <a:xfrm>
            <a:off x="0" y="2831068"/>
            <a:ext cx="3124199" cy="215249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7800" y="1884402"/>
            <a:ext cx="108917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~</a:t>
            </a:r>
            <a:r>
              <a:rPr lang="en-US" dirty="0" err="1" smtClean="0"/>
              <a:t>params</a:t>
            </a:r>
            <a:endParaRPr lang="en-US" dirty="0" smtClean="0"/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prior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5082401"/>
            <a:ext cx="4362868" cy="646331"/>
          </a:xfrm>
          <a:prstGeom prst="rect">
            <a:avLst/>
          </a:prstGeom>
          <a:solidFill>
            <a:srgbClr val="F2F2F2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~</a:t>
            </a:r>
            <a:r>
              <a:rPr lang="en-US" dirty="0" err="1" smtClean="0"/>
              <a:t>params</a:t>
            </a:r>
            <a:r>
              <a:rPr lang="en-US" dirty="0" smtClean="0"/>
              <a:t> | [ model(~</a:t>
            </a:r>
            <a:r>
              <a:rPr lang="en-US" dirty="0" err="1" smtClean="0"/>
              <a:t>params</a:t>
            </a:r>
            <a:r>
              <a:rPr lang="en-US" dirty="0" smtClean="0"/>
              <a:t>) == sample ]</a:t>
            </a:r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posterior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600" y="1931769"/>
            <a:ext cx="270838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~secret</a:t>
            </a:r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Bob’s belief about secret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10400" y="1752600"/>
            <a:ext cx="954370" cy="369332"/>
          </a:xfrm>
          <a:prstGeom prst="rect">
            <a:avLst/>
          </a:prstGeom>
          <a:solidFill>
            <a:srgbClr val="F2F2F2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params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200" y="5144869"/>
            <a:ext cx="4661741" cy="923330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~secret | [ sys(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 smtClean="0"/>
              <a:t>~secret) == sys(secret) ]</a:t>
            </a:r>
          </a:p>
          <a:p>
            <a:pPr algn="ctr"/>
            <a:r>
              <a:rPr lang="en-US" dirty="0" smtClean="0"/>
              <a:t>= B</a:t>
            </a:r>
            <a:r>
              <a:rPr lang="en-US" baseline="-25000" dirty="0" smtClean="0"/>
              <a:t>2</a:t>
            </a:r>
            <a:r>
              <a:rPr lang="en-US" dirty="0" smtClean="0"/>
              <a:t>~secret</a:t>
            </a:r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Bob’s revised belief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0" y="1798766"/>
            <a:ext cx="1553067" cy="646331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secret</a:t>
            </a:r>
            <a:endParaRPr lang="en-US" dirty="0"/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Alice’s secret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4797" y="4202668"/>
            <a:ext cx="3013603" cy="369332"/>
          </a:xfrm>
          <a:prstGeom prst="rect">
            <a:avLst/>
          </a:prstGeom>
          <a:solidFill>
            <a:srgbClr val="F2F2F2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~sample = model(~</a:t>
            </a:r>
            <a:r>
              <a:rPr lang="en-US" dirty="0" err="1" smtClean="0"/>
              <a:t>params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00050" y="4278868"/>
            <a:ext cx="2966452" cy="369332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 smtClean="0"/>
              <a:t>~visible = sys(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 smtClean="0"/>
              <a:t>~secret)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41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2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rved Left Arrow 38"/>
          <p:cNvSpPr/>
          <p:nvPr/>
        </p:nvSpPr>
        <p:spPr>
          <a:xfrm>
            <a:off x="3163679" y="5405566"/>
            <a:ext cx="908864" cy="1477834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724400" y="685800"/>
            <a:ext cx="0" cy="5943600"/>
          </a:xfrm>
          <a:prstGeom prst="line">
            <a:avLst/>
          </a:prstGeom>
          <a:ln w="76200" cmpd="sng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windo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543" y="2372285"/>
            <a:ext cx="1303715" cy="2047315"/>
          </a:xfrm>
          <a:prstGeom prst="rect">
            <a:avLst/>
          </a:prstGeom>
        </p:spPr>
      </p:pic>
      <p:sp>
        <p:nvSpPr>
          <p:cNvPr id="38" name="Curved Left Arrow 37"/>
          <p:cNvSpPr/>
          <p:nvPr/>
        </p:nvSpPr>
        <p:spPr>
          <a:xfrm>
            <a:off x="3124200" y="3551366"/>
            <a:ext cx="908864" cy="1477834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57200" y="2870783"/>
            <a:ext cx="1676400" cy="1915794"/>
            <a:chOff x="1341966" y="846245"/>
            <a:chExt cx="1676400" cy="1915794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1966" y="846245"/>
              <a:ext cx="1676400" cy="1714500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1341966" y="2359452"/>
              <a:ext cx="1676399" cy="402587"/>
            </a:xfrm>
            <a:prstGeom prst="rect">
              <a:avLst/>
            </a:prstGeom>
            <a:solidFill>
              <a:srgbClr val="101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9D9E9E"/>
                  </a:solidFill>
                </a:rPr>
                <a:t>Photography</a:t>
              </a:r>
              <a:endParaRPr lang="en-US" dirty="0">
                <a:solidFill>
                  <a:srgbClr val="9D9E9E"/>
                </a:solidFill>
              </a:endParaRPr>
            </a:p>
          </p:txBody>
        </p:sp>
      </p:grpSp>
      <p:sp>
        <p:nvSpPr>
          <p:cNvPr id="35" name="Curved Left Arrow 34"/>
          <p:cNvSpPr/>
          <p:nvPr/>
        </p:nvSpPr>
        <p:spPr>
          <a:xfrm>
            <a:off x="3189079" y="1493966"/>
            <a:ext cx="908864" cy="1477834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Left Arrow 26"/>
          <p:cNvSpPr/>
          <p:nvPr/>
        </p:nvSpPr>
        <p:spPr>
          <a:xfrm>
            <a:off x="3163679" y="2027366"/>
            <a:ext cx="908864" cy="3114765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19" descr="alic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808032"/>
            <a:ext cx="2104497" cy="21449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90012" y="1931769"/>
            <a:ext cx="2147556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~secret</a:t>
            </a:r>
          </a:p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Bob’s belief about secret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0983" y="5144869"/>
            <a:ext cx="4372181" cy="738664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~secret | [ sys(</a:t>
            </a:r>
            <a:r>
              <a:rPr lang="en-US" sz="1400" dirty="0"/>
              <a:t>B</a:t>
            </a:r>
            <a:r>
              <a:rPr lang="en-US" sz="1400" baseline="-25000" dirty="0"/>
              <a:t>1</a:t>
            </a:r>
            <a:r>
              <a:rPr lang="en-US" sz="1400" dirty="0" smtClean="0"/>
              <a:t>~secret) == special-offer(secret) ]</a:t>
            </a:r>
          </a:p>
          <a:p>
            <a:pPr algn="ctr"/>
            <a:r>
              <a:rPr lang="en-US" sz="1400" dirty="0" smtClean="0"/>
              <a:t>= B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~secret</a:t>
            </a:r>
          </a:p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Bob’s revised belief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66839" y="1798766"/>
            <a:ext cx="2844749" cy="523220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secret = (age, gender, engaged?)</a:t>
            </a:r>
            <a:endParaRPr lang="en-US" sz="1400" dirty="0"/>
          </a:p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Alice’s secret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63679" y="4278868"/>
            <a:ext cx="3053624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  <a:r>
              <a:rPr lang="en-US" sz="1400" baseline="-25000" dirty="0"/>
              <a:t>1</a:t>
            </a:r>
            <a:r>
              <a:rPr lang="en-US" sz="1400" dirty="0" smtClean="0"/>
              <a:t>~visible = special-offer(</a:t>
            </a:r>
            <a:r>
              <a:rPr lang="en-US" sz="1400" dirty="0"/>
              <a:t>B</a:t>
            </a:r>
            <a:r>
              <a:rPr lang="en-US" sz="1400" baseline="-25000" dirty="0"/>
              <a:t>1</a:t>
            </a:r>
            <a:r>
              <a:rPr lang="en-US" sz="1400" dirty="0" smtClean="0"/>
              <a:t>~secret)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313260" y="5334000"/>
            <a:ext cx="3373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special-offer</a:t>
            </a:r>
            <a:r>
              <a:rPr lang="en-US" sz="1400" dirty="0" smtClean="0"/>
              <a:t>(age, gender, engaged?) =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return (24 &lt;= age &lt;= 30 and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gender == ‘female and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engaged?)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510199" y="3971091"/>
            <a:ext cx="2428402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~visible = fun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(</a:t>
            </a:r>
            <a:r>
              <a:rPr lang="en-US" sz="1400" dirty="0"/>
              <a:t>B</a:t>
            </a:r>
            <a:r>
              <a:rPr lang="en-US" sz="1400" baseline="-25000" dirty="0"/>
              <a:t>1</a:t>
            </a:r>
            <a:r>
              <a:rPr lang="en-US" sz="1400" dirty="0" smtClean="0"/>
              <a:t>~secret)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0983" y="4953000"/>
            <a:ext cx="3713677" cy="523220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~secret | [ sys(B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~secret) == fun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(secret) ]</a:t>
            </a:r>
          </a:p>
          <a:p>
            <a:pPr algn="ctr"/>
            <a:r>
              <a:rPr lang="en-US" sz="1400" dirty="0" smtClean="0"/>
              <a:t>= B</a:t>
            </a:r>
            <a:r>
              <a:rPr lang="en-US" sz="1400" baseline="-25000" dirty="0"/>
              <a:t>3</a:t>
            </a:r>
            <a:r>
              <a:rPr lang="en-US" sz="1400" dirty="0" smtClean="0"/>
              <a:t>~secret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6245423"/>
            <a:ext cx="1561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or Bernoulli(0.01)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89805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07407E-6 L 0.00191 -0.075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377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96296E-6 L -0.00295 -0.1337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669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6 L 0.00382 -0.290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1453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834 -0.33333 " pathEditMode="relative" ptsTypes="AA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35" grpId="0" animBg="1"/>
      <p:bldP spid="27" grpId="0" animBg="1"/>
      <p:bldP spid="24" grpId="0" animBg="1"/>
      <p:bldP spid="26" grpId="0" animBg="1"/>
      <p:bldP spid="30" grpId="0" animBg="1"/>
      <p:bldP spid="31" grpId="0" animBg="1"/>
      <p:bldP spid="36" grpId="0" animBg="1"/>
      <p:bldP spid="37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17" descr="hacker.jpe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67" b="-1767"/>
          <a:stretch/>
        </p:blipFill>
        <p:spPr>
          <a:xfrm>
            <a:off x="102980" y="2773745"/>
            <a:ext cx="3124199" cy="2152494"/>
          </a:xfrm>
        </p:spPr>
      </p:pic>
      <p:cxnSp>
        <p:nvCxnSpPr>
          <p:cNvPr id="25" name="Straight Connector 24"/>
          <p:cNvCxnSpPr/>
          <p:nvPr/>
        </p:nvCxnSpPr>
        <p:spPr>
          <a:xfrm>
            <a:off x="4724400" y="685800"/>
            <a:ext cx="0" cy="5943600"/>
          </a:xfrm>
          <a:prstGeom prst="line">
            <a:avLst/>
          </a:prstGeom>
          <a:ln w="76200" cmpd="sng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window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543" y="2372285"/>
            <a:ext cx="1303715" cy="2047315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762000" y="2884806"/>
            <a:ext cx="1676400" cy="1915794"/>
            <a:chOff x="1341966" y="846245"/>
            <a:chExt cx="1676400" cy="1915794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1966" y="846245"/>
              <a:ext cx="1676400" cy="1714500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1341966" y="2359452"/>
              <a:ext cx="1676399" cy="402587"/>
            </a:xfrm>
            <a:prstGeom prst="rect">
              <a:avLst/>
            </a:prstGeom>
            <a:solidFill>
              <a:srgbClr val="101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9D9E9E"/>
                  </a:solidFill>
                </a:rPr>
                <a:t>Photography</a:t>
              </a:r>
              <a:endParaRPr lang="en-US" dirty="0">
                <a:solidFill>
                  <a:srgbClr val="9D9E9E"/>
                </a:solidFill>
              </a:endParaRPr>
            </a:p>
          </p:txBody>
        </p:sp>
      </p:grpSp>
      <p:sp>
        <p:nvSpPr>
          <p:cNvPr id="35" name="Curved Left Arrow 34"/>
          <p:cNvSpPr/>
          <p:nvPr/>
        </p:nvSpPr>
        <p:spPr>
          <a:xfrm>
            <a:off x="3227179" y="2131866"/>
            <a:ext cx="908864" cy="3735534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19" descr="alic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808032"/>
            <a:ext cx="2104497" cy="21449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963789" y="1931769"/>
            <a:ext cx="966931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~secret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38389" y="5713511"/>
            <a:ext cx="966931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~secret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66839" y="1798766"/>
            <a:ext cx="2844749" cy="523220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secret = (age, gender, engaged?)</a:t>
            </a:r>
            <a:endParaRPr lang="en-US" sz="1400" dirty="0"/>
          </a:p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Alice’s secret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48481" y="3657600"/>
            <a:ext cx="2395119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~visible = fun</a:t>
            </a:r>
            <a:r>
              <a:rPr lang="en-US" sz="1400" baseline="-25000" dirty="0"/>
              <a:t>0</a:t>
            </a:r>
            <a:r>
              <a:rPr lang="en-US" sz="1400" dirty="0" smtClean="0"/>
              <a:t>(</a:t>
            </a:r>
            <a:r>
              <a:rPr lang="en-US" sz="1400" dirty="0"/>
              <a:t>B</a:t>
            </a:r>
            <a:r>
              <a:rPr lang="en-US" sz="1400" baseline="-25000" dirty="0"/>
              <a:t>1</a:t>
            </a:r>
            <a:r>
              <a:rPr lang="en-US" sz="1400" dirty="0" smtClean="0"/>
              <a:t>~secret)</a:t>
            </a:r>
            <a:endParaRPr lang="en-US" sz="1400" dirty="0"/>
          </a:p>
        </p:txBody>
      </p:sp>
      <p:sp>
        <p:nvSpPr>
          <p:cNvPr id="5" name="Multiply 4"/>
          <p:cNvSpPr/>
          <p:nvPr/>
        </p:nvSpPr>
        <p:spPr>
          <a:xfrm>
            <a:off x="381000" y="4724400"/>
            <a:ext cx="2218358" cy="2286000"/>
          </a:xfrm>
          <a:prstGeom prst="mathMultiply">
            <a:avLst>
              <a:gd name="adj1" fmla="val 1603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3548481" y="2112013"/>
            <a:ext cx="2218358" cy="2286000"/>
          </a:xfrm>
          <a:prstGeom prst="mathMultiply">
            <a:avLst>
              <a:gd name="adj1" fmla="val 1603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24600" y="5828268"/>
            <a:ext cx="151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3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8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flow / Non-interference:</a:t>
            </a:r>
          </a:p>
          <a:p>
            <a:pPr lvl="1"/>
            <a:r>
              <a:rPr lang="en-US" b="1" dirty="0" smtClean="0"/>
              <a:t>Does</a:t>
            </a:r>
            <a:r>
              <a:rPr lang="en-US" dirty="0" smtClean="0"/>
              <a:t> information flow?</a:t>
            </a:r>
          </a:p>
          <a:p>
            <a:pPr lvl="1"/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~secret =? B</a:t>
            </a:r>
            <a:r>
              <a:rPr lang="en-US" baseline="-25000" dirty="0" smtClean="0"/>
              <a:t>1</a:t>
            </a:r>
            <a:r>
              <a:rPr lang="en-US" dirty="0" smtClean="0"/>
              <a:t>~secret</a:t>
            </a:r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Quantified information flow</a:t>
            </a:r>
            <a:r>
              <a:rPr lang="en-US" b="1" dirty="0" smtClean="0"/>
              <a:t>:</a:t>
            </a:r>
          </a:p>
          <a:p>
            <a:pPr lvl="1"/>
            <a:r>
              <a:rPr lang="en-US" b="1" dirty="0" smtClean="0"/>
              <a:t>How much </a:t>
            </a:r>
            <a:r>
              <a:rPr lang="en-US" dirty="0" smtClean="0"/>
              <a:t>information flows?</a:t>
            </a:r>
          </a:p>
          <a:p>
            <a:pPr lvl="1"/>
            <a:r>
              <a:rPr lang="en-US" dirty="0" smtClean="0"/>
              <a:t>H(</a:t>
            </a:r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/>
              <a:t>~</a:t>
            </a:r>
            <a:r>
              <a:rPr lang="en-US" dirty="0" smtClean="0"/>
              <a:t>secret) – H(B</a:t>
            </a:r>
            <a:r>
              <a:rPr lang="en-US" baseline="-25000" dirty="0" smtClean="0"/>
              <a:t>1</a:t>
            </a:r>
            <a:r>
              <a:rPr lang="en-US" dirty="0" smtClean="0"/>
              <a:t>~secret)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57400" y="3200400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3644" y="3200400"/>
            <a:ext cx="60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No?</a:t>
            </a:r>
            <a:endParaRPr lang="en-US" dirty="0"/>
          </a:p>
        </p:txBody>
      </p:sp>
      <p:sp>
        <p:nvSpPr>
          <p:cNvPr id="7" name="Left-Right Arrow 6"/>
          <p:cNvSpPr/>
          <p:nvPr/>
        </p:nvSpPr>
        <p:spPr>
          <a:xfrm rot="10800000">
            <a:off x="1890914" y="5676900"/>
            <a:ext cx="5729086" cy="577334"/>
          </a:xfrm>
          <a:prstGeom prst="leftRightArrow">
            <a:avLst/>
          </a:prstGeom>
          <a:gradFill rotWithShape="1">
            <a:gsLst>
              <a:gs pos="0">
                <a:srgbClr val="FF0000"/>
              </a:gs>
              <a:gs pos="100000">
                <a:srgbClr val="008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" y="575310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848600" y="5638800"/>
            <a:ext cx="550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∞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5575781" y="5110202"/>
            <a:ext cx="1187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~secret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46393" y="5105400"/>
            <a:ext cx="1187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14600" y="5105400"/>
            <a:ext cx="1187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cxnSp>
        <p:nvCxnSpPr>
          <p:cNvPr id="14" name="Straight Arrow Connector 13"/>
          <p:cNvCxnSpPr>
            <a:stCxn id="10" idx="2"/>
          </p:cNvCxnSpPr>
          <p:nvPr/>
        </p:nvCxnSpPr>
        <p:spPr>
          <a:xfrm>
            <a:off x="6169585" y="5479534"/>
            <a:ext cx="0" cy="341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17448" y="6260068"/>
            <a:ext cx="502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Entropy / Min-entropy / Guessing entropy / etc..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1" idx="2"/>
            <a:endCxn id="7" idx="5"/>
          </p:cNvCxnSpPr>
          <p:nvPr/>
        </p:nvCxnSpPr>
        <p:spPr>
          <a:xfrm>
            <a:off x="4740197" y="5474732"/>
            <a:ext cx="15260" cy="346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</p:cNvCxnSpPr>
          <p:nvPr/>
        </p:nvCxnSpPr>
        <p:spPr>
          <a:xfrm>
            <a:off x="3108404" y="5474732"/>
            <a:ext cx="15796" cy="346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819400" y="3200400"/>
            <a:ext cx="369332" cy="36933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800253" y="3200400"/>
            <a:ext cx="369332" cy="36933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48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990600" y="3505200"/>
            <a:ext cx="7391399" cy="275486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alpha val="49000"/>
                </a:schemeClr>
              </a:gs>
              <a:gs pos="100000">
                <a:srgbClr val="FF0000">
                  <a:alpha val="49000"/>
                </a:srgbClr>
              </a:gs>
              <a:gs pos="37000">
                <a:schemeClr val="bg1">
                  <a:lumMod val="95000"/>
                  <a:alpha val="49000"/>
                </a:schemeClr>
              </a:gs>
              <a:gs pos="70000">
                <a:schemeClr val="bg1">
                  <a:lumMod val="50000"/>
                  <a:alpha val="49000"/>
                </a:schemeClr>
              </a:gs>
            </a:gsLst>
            <a:path path="circle">
              <a:fillToRect t="100000" r="100000"/>
            </a:path>
            <a:tileRect l="-100000" b="-10000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“Semantic” information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7F7F7F"/>
                </a:solidFill>
              </a:rPr>
              <a:t>Information flow / Non-</a:t>
            </a:r>
            <a:r>
              <a:rPr lang="en-US" sz="2000" dirty="0" smtClean="0">
                <a:solidFill>
                  <a:srgbClr val="7F7F7F"/>
                </a:solidFill>
              </a:rPr>
              <a:t>interference: </a:t>
            </a:r>
            <a:r>
              <a:rPr lang="en-US" sz="2000" b="1" dirty="0" smtClean="0">
                <a:solidFill>
                  <a:srgbClr val="7F7F7F"/>
                </a:solidFill>
              </a:rPr>
              <a:t>Does</a:t>
            </a:r>
            <a:r>
              <a:rPr lang="en-US" sz="2000" dirty="0" smtClean="0">
                <a:solidFill>
                  <a:srgbClr val="7F7F7F"/>
                </a:solidFill>
              </a:rPr>
              <a:t> </a:t>
            </a:r>
            <a:r>
              <a:rPr lang="en-US" sz="2000" dirty="0">
                <a:solidFill>
                  <a:srgbClr val="7F7F7F"/>
                </a:solidFill>
              </a:rPr>
              <a:t>information flow?</a:t>
            </a:r>
          </a:p>
          <a:p>
            <a:r>
              <a:rPr lang="en-US" sz="2000" dirty="0" smtClean="0">
                <a:solidFill>
                  <a:srgbClr val="7F7F7F"/>
                </a:solidFill>
              </a:rPr>
              <a:t>Quantified </a:t>
            </a:r>
            <a:r>
              <a:rPr lang="en-US" sz="2000" dirty="0">
                <a:solidFill>
                  <a:srgbClr val="7F7F7F"/>
                </a:solidFill>
              </a:rPr>
              <a:t>information </a:t>
            </a:r>
            <a:r>
              <a:rPr lang="en-US" sz="2000" dirty="0" smtClean="0">
                <a:solidFill>
                  <a:srgbClr val="7F7F7F"/>
                </a:solidFill>
              </a:rPr>
              <a:t>flow</a:t>
            </a:r>
            <a:r>
              <a:rPr lang="en-US" sz="2000" b="1" dirty="0" smtClean="0">
                <a:solidFill>
                  <a:srgbClr val="7F7F7F"/>
                </a:solidFill>
              </a:rPr>
              <a:t>: How </a:t>
            </a:r>
            <a:r>
              <a:rPr lang="en-US" sz="2000" b="1" dirty="0">
                <a:solidFill>
                  <a:srgbClr val="7F7F7F"/>
                </a:solidFill>
              </a:rPr>
              <a:t>much </a:t>
            </a:r>
            <a:r>
              <a:rPr lang="en-US" sz="2000" dirty="0">
                <a:solidFill>
                  <a:srgbClr val="7F7F7F"/>
                </a:solidFill>
              </a:rPr>
              <a:t>information flows</a:t>
            </a:r>
            <a:r>
              <a:rPr lang="en-US" sz="2000" dirty="0" smtClean="0">
                <a:solidFill>
                  <a:srgbClr val="7F7F7F"/>
                </a:solidFill>
              </a:rPr>
              <a:t>?</a:t>
            </a:r>
          </a:p>
          <a:p>
            <a:r>
              <a:rPr lang="en-US" dirty="0" smtClean="0"/>
              <a:t>Knowledge tracking / “semantic” information flow</a:t>
            </a:r>
          </a:p>
          <a:p>
            <a:pPr lvl="1"/>
            <a:r>
              <a:rPr lang="en-US" b="1" dirty="0" smtClean="0"/>
              <a:t>What</a:t>
            </a:r>
            <a:r>
              <a:rPr lang="en-US" dirty="0" smtClean="0"/>
              <a:t> information flows?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21330" y="3504168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1600200" y="4165600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12700" cmpd="sng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7800" y="5410200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41325" y="4693166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91994" y="4021435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85772" y="5464569"/>
            <a:ext cx="2373648" cy="369332"/>
            <a:chOff x="1585772" y="5464569"/>
            <a:chExt cx="2373648" cy="369332"/>
          </a:xfrm>
        </p:grpSpPr>
        <p:sp>
          <p:nvSpPr>
            <p:cNvPr id="7" name="Left-Right Arrow 6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 rot="20762339">
              <a:off x="2926054" y="5464569"/>
              <a:ext cx="954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rot="17916999">
            <a:off x="668896" y="4483099"/>
            <a:ext cx="2519287" cy="369332"/>
            <a:chOff x="1585772" y="5464570"/>
            <a:chExt cx="2519287" cy="369332"/>
          </a:xfrm>
        </p:grpSpPr>
        <p:sp>
          <p:nvSpPr>
            <p:cNvPr id="32" name="Left-Right Arrow 31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 rot="20762339">
              <a:off x="2701647" y="5464570"/>
              <a:ext cx="140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min-entropy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 rot="19301189">
            <a:off x="1109559" y="4652193"/>
            <a:ext cx="2788947" cy="369332"/>
            <a:chOff x="1585772" y="5464569"/>
            <a:chExt cx="2788947" cy="369332"/>
          </a:xfrm>
        </p:grpSpPr>
        <p:sp>
          <p:nvSpPr>
            <p:cNvPr id="35" name="Left-Right Arrow 34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20762339">
              <a:off x="2431985" y="5464569"/>
              <a:ext cx="1942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guessing 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 rot="20517628">
            <a:off x="1506466" y="5051616"/>
            <a:ext cx="2373648" cy="369332"/>
            <a:chOff x="1585772" y="5464569"/>
            <a:chExt cx="2373648" cy="369332"/>
          </a:xfrm>
        </p:grpSpPr>
        <p:sp>
          <p:nvSpPr>
            <p:cNvPr id="38" name="Left-Right Arrow 37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 rot="1629586">
            <a:off x="1527489" y="5967276"/>
            <a:ext cx="2373648" cy="369332"/>
            <a:chOff x="1585772" y="5464569"/>
            <a:chExt cx="2373648" cy="369332"/>
          </a:xfrm>
        </p:grpSpPr>
        <p:sp>
          <p:nvSpPr>
            <p:cNvPr id="41" name="Left-Right Arrow 40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2903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990601" y="3505200"/>
            <a:ext cx="7391399" cy="275486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alpha val="49000"/>
                </a:schemeClr>
              </a:gs>
              <a:gs pos="100000">
                <a:srgbClr val="FF0000">
                  <a:alpha val="49000"/>
                </a:srgbClr>
              </a:gs>
              <a:gs pos="37000">
                <a:schemeClr val="bg1">
                  <a:lumMod val="95000"/>
                  <a:alpha val="49000"/>
                </a:schemeClr>
              </a:gs>
              <a:gs pos="70000">
                <a:schemeClr val="bg1">
                  <a:lumMod val="50000"/>
                  <a:alpha val="49000"/>
                </a:schemeClr>
              </a:gs>
            </a:gsLst>
            <a:path path="circle">
              <a:fillToRect t="100000" r="100000"/>
            </a:path>
            <a:tileRect l="-100000" b="-10000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“Semantic” information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08768"/>
          </a:xfrm>
        </p:spPr>
        <p:txBody>
          <a:bodyPr>
            <a:normAutofit/>
          </a:bodyPr>
          <a:lstStyle/>
          <a:p>
            <a:r>
              <a:rPr lang="en-US" dirty="0" smtClean="0"/>
              <a:t>Which quantity is appropriate?</a:t>
            </a:r>
          </a:p>
          <a:p>
            <a:pPr lvl="1"/>
            <a:r>
              <a:rPr lang="en-US" dirty="0" smtClean="0"/>
              <a:t>H(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~(age, gender, engaged?)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∞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~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(age, gender, engaged?)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~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(age, gender, engaged?)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21331" y="3504168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1600201" y="4165600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12700" cmpd="sng">
            <a:solidFill>
              <a:srgbClr val="292934"/>
            </a:solidFill>
            <a:prstDash val="solid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7801" y="5410200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41326" y="4693166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91995" y="4021435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85773" y="5464569"/>
            <a:ext cx="2373648" cy="369332"/>
            <a:chOff x="1585772" y="5464569"/>
            <a:chExt cx="2373648" cy="369332"/>
          </a:xfrm>
        </p:grpSpPr>
        <p:sp>
          <p:nvSpPr>
            <p:cNvPr id="7" name="Left-Right Arrow 6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 rot="20762339">
              <a:off x="2926054" y="5464569"/>
              <a:ext cx="954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rot="17916999">
            <a:off x="668897" y="4483099"/>
            <a:ext cx="2519287" cy="369332"/>
            <a:chOff x="1585772" y="5464570"/>
            <a:chExt cx="2519287" cy="369332"/>
          </a:xfrm>
        </p:grpSpPr>
        <p:sp>
          <p:nvSpPr>
            <p:cNvPr id="32" name="Left-Right Arrow 31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 rot="20762339">
              <a:off x="2701647" y="5464570"/>
              <a:ext cx="140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min-entropy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 rot="19301189">
            <a:off x="1109560" y="4652193"/>
            <a:ext cx="2788947" cy="369332"/>
            <a:chOff x="1585772" y="5464569"/>
            <a:chExt cx="2788947" cy="369332"/>
          </a:xfrm>
        </p:grpSpPr>
        <p:sp>
          <p:nvSpPr>
            <p:cNvPr id="35" name="Left-Right Arrow 34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20762339">
              <a:off x="2431985" y="5464569"/>
              <a:ext cx="1942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guessing 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 rot="20517628">
            <a:off x="1506467" y="5051616"/>
            <a:ext cx="2373648" cy="369332"/>
            <a:chOff x="1585772" y="5464569"/>
            <a:chExt cx="2373648" cy="369332"/>
          </a:xfrm>
        </p:grpSpPr>
        <p:sp>
          <p:nvSpPr>
            <p:cNvPr id="38" name="Left-Right Arrow 37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 rot="1629586">
            <a:off x="1527490" y="6043476"/>
            <a:ext cx="2373648" cy="369332"/>
            <a:chOff x="1585772" y="5464569"/>
            <a:chExt cx="2373648" cy="369332"/>
          </a:xfrm>
        </p:grpSpPr>
        <p:sp>
          <p:nvSpPr>
            <p:cNvPr id="41" name="Left-Right Arrow 40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26" name="Picture 25" descr="ali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03" y="1295400"/>
            <a:ext cx="2104497" cy="214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32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990601" y="3536851"/>
            <a:ext cx="7391399" cy="275486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alpha val="49000"/>
                </a:schemeClr>
              </a:gs>
              <a:gs pos="100000">
                <a:srgbClr val="FF0000">
                  <a:alpha val="49000"/>
                </a:srgbClr>
              </a:gs>
              <a:gs pos="37000">
                <a:schemeClr val="bg1">
                  <a:lumMod val="95000"/>
                  <a:alpha val="49000"/>
                </a:schemeClr>
              </a:gs>
              <a:gs pos="70000">
                <a:schemeClr val="bg1">
                  <a:lumMod val="50000"/>
                  <a:alpha val="49000"/>
                </a:schemeClr>
              </a:gs>
            </a:gsLst>
            <a:path path="circle">
              <a:fillToRect t="100000" r="100000"/>
            </a:path>
            <a:tileRect l="-100000" b="-10000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convenience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77503" cy="2208768"/>
          </a:xfrm>
        </p:spPr>
        <p:txBody>
          <a:bodyPr>
            <a:normAutofit/>
          </a:bodyPr>
          <a:lstStyle/>
          <a:p>
            <a:r>
              <a:rPr lang="en-US" dirty="0" smtClean="0"/>
              <a:t>Alice wants to hide her political preference.</a:t>
            </a:r>
          </a:p>
          <a:p>
            <a:pPr lvl="1"/>
            <a:r>
              <a:rPr lang="en-US" dirty="0" smtClean="0"/>
              <a:t>(not an aspect of the secret)</a:t>
            </a:r>
          </a:p>
          <a:p>
            <a:pPr lvl="1"/>
            <a:r>
              <a:rPr lang="en-US" dirty="0" smtClean="0"/>
              <a:t>Take function </a:t>
            </a:r>
            <a:r>
              <a:rPr lang="en-US" b="1" dirty="0" smtClean="0"/>
              <a:t>pol-</a:t>
            </a:r>
            <a:r>
              <a:rPr lang="en-US" b="1" dirty="0" err="1" smtClean="0"/>
              <a:t>pref</a:t>
            </a:r>
            <a:r>
              <a:rPr lang="en-US" b="1" dirty="0"/>
              <a:t> </a:t>
            </a:r>
            <a:r>
              <a:rPr lang="en-US" dirty="0" smtClean="0"/>
              <a:t>that predicts political preference from demographics (age, gender, engaged?)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21331" y="3535819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1600201" y="4197251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12700" cmpd="sng">
            <a:solidFill>
              <a:srgbClr val="292934"/>
            </a:solidFill>
            <a:prstDash val="solid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7801" y="5441851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41326" y="4724817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91995" y="4053086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85773" y="5496220"/>
            <a:ext cx="2373648" cy="369332"/>
            <a:chOff x="1585772" y="5464569"/>
            <a:chExt cx="2373648" cy="369332"/>
          </a:xfrm>
        </p:grpSpPr>
        <p:sp>
          <p:nvSpPr>
            <p:cNvPr id="7" name="Left-Right Arrow 6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 rot="20762339">
              <a:off x="2926054" y="5464569"/>
              <a:ext cx="954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rot="17916999">
            <a:off x="668897" y="4514750"/>
            <a:ext cx="2519287" cy="369332"/>
            <a:chOff x="1585772" y="5464570"/>
            <a:chExt cx="2519287" cy="369332"/>
          </a:xfrm>
        </p:grpSpPr>
        <p:sp>
          <p:nvSpPr>
            <p:cNvPr id="32" name="Left-Right Arrow 31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 rot="20762339">
              <a:off x="2701647" y="5464570"/>
              <a:ext cx="140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min-entropy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 rot="19301189">
            <a:off x="1109560" y="4683844"/>
            <a:ext cx="2788947" cy="369332"/>
            <a:chOff x="1585772" y="5464569"/>
            <a:chExt cx="2788947" cy="369332"/>
          </a:xfrm>
        </p:grpSpPr>
        <p:sp>
          <p:nvSpPr>
            <p:cNvPr id="35" name="Left-Right Arrow 34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20762339">
              <a:off x="2431985" y="5464569"/>
              <a:ext cx="1942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guessing 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 rot="20517628">
            <a:off x="1506467" y="5083267"/>
            <a:ext cx="2373648" cy="369332"/>
            <a:chOff x="1585772" y="5464569"/>
            <a:chExt cx="2373648" cy="369332"/>
          </a:xfrm>
        </p:grpSpPr>
        <p:sp>
          <p:nvSpPr>
            <p:cNvPr id="38" name="Left-Right Arrow 37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 rot="1629586">
            <a:off x="1527490" y="6075127"/>
            <a:ext cx="2373648" cy="369332"/>
            <a:chOff x="1585772" y="5464569"/>
            <a:chExt cx="2373648" cy="369332"/>
          </a:xfrm>
        </p:grpSpPr>
        <p:sp>
          <p:nvSpPr>
            <p:cNvPr id="41" name="Left-Right Arrow 40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26" name="Picture 25" descr="ali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03" y="1371600"/>
            <a:ext cx="2104497" cy="214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77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“Blacklist”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914400" y="1402219"/>
            <a:ext cx="7391399" cy="5270500"/>
            <a:chOff x="914400" y="1402219"/>
            <a:chExt cx="7391399" cy="5270500"/>
          </a:xfrm>
        </p:grpSpPr>
        <p:sp>
          <p:nvSpPr>
            <p:cNvPr id="13" name="Rounded Rectangle 12"/>
            <p:cNvSpPr/>
            <p:nvPr/>
          </p:nvSpPr>
          <p:spPr>
            <a:xfrm>
              <a:off x="914400" y="1403251"/>
              <a:ext cx="7391399" cy="2551331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49000"/>
                  </a:schemeClr>
                </a:gs>
                <a:gs pos="100000">
                  <a:srgbClr val="FF0000">
                    <a:alpha val="49000"/>
                  </a:srgbClr>
                </a:gs>
                <a:gs pos="37000">
                  <a:schemeClr val="bg1">
                    <a:lumMod val="95000"/>
                    <a:alpha val="49000"/>
                  </a:schemeClr>
                </a:gs>
                <a:gs pos="70000">
                  <a:schemeClr val="bg1">
                    <a:lumMod val="50000"/>
                    <a:alpha val="49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45130" y="1402219"/>
              <a:ext cx="2622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distributions over secret</a:t>
              </a:r>
              <a:endParaRPr lang="en-US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1524000" y="2063651"/>
              <a:ext cx="5486400" cy="1701800"/>
            </a:xfrm>
            <a:custGeom>
              <a:avLst/>
              <a:gdLst>
                <a:gd name="connsiteX0" fmla="*/ 0 w 5486400"/>
                <a:gd name="connsiteY0" fmla="*/ 1701800 h 1701800"/>
                <a:gd name="connsiteX1" fmla="*/ 508000 w 5486400"/>
                <a:gd name="connsiteY1" fmla="*/ 1028700 h 1701800"/>
                <a:gd name="connsiteX2" fmla="*/ 1752600 w 5486400"/>
                <a:gd name="connsiteY2" fmla="*/ 342900 h 1701800"/>
                <a:gd name="connsiteX3" fmla="*/ 3657600 w 5486400"/>
                <a:gd name="connsiteY3" fmla="*/ 774700 h 1701800"/>
                <a:gd name="connsiteX4" fmla="*/ 5486400 w 5486400"/>
                <a:gd name="connsiteY4" fmla="*/ 0 h 170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1701800">
                  <a:moveTo>
                    <a:pt x="0" y="1701800"/>
                  </a:moveTo>
                  <a:cubicBezTo>
                    <a:pt x="107950" y="1478491"/>
                    <a:pt x="215900" y="1255183"/>
                    <a:pt x="508000" y="1028700"/>
                  </a:cubicBezTo>
                  <a:cubicBezTo>
                    <a:pt x="800100" y="802217"/>
                    <a:pt x="1227667" y="385233"/>
                    <a:pt x="1752600" y="342900"/>
                  </a:cubicBezTo>
                  <a:cubicBezTo>
                    <a:pt x="2277533" y="300567"/>
                    <a:pt x="3035300" y="831850"/>
                    <a:pt x="3657600" y="774700"/>
                  </a:cubicBezTo>
                  <a:cubicBezTo>
                    <a:pt x="4279900" y="717550"/>
                    <a:pt x="5486400" y="0"/>
                    <a:pt x="5486400" y="0"/>
                  </a:cubicBezTo>
                </a:path>
              </a:pathLst>
            </a:custGeom>
            <a:ln w="12700" cmpd="sng">
              <a:solidFill>
                <a:srgbClr val="292934"/>
              </a:solidFill>
              <a:prstDash val="solid"/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914400" y="5080417"/>
              <a:ext cx="7391399" cy="1592302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49000"/>
                  </a:schemeClr>
                </a:gs>
                <a:gs pos="100000">
                  <a:srgbClr val="FF0000">
                    <a:alpha val="49000"/>
                  </a:srgbClr>
                </a:gs>
                <a:gs pos="37000">
                  <a:schemeClr val="bg1">
                    <a:lumMod val="95000"/>
                    <a:alpha val="49000"/>
                  </a:schemeClr>
                </a:gs>
                <a:gs pos="70000">
                  <a:schemeClr val="bg1">
                    <a:lumMod val="50000"/>
                    <a:alpha val="49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1524000" y="5562600"/>
              <a:ext cx="5486400" cy="717450"/>
            </a:xfrm>
            <a:custGeom>
              <a:avLst/>
              <a:gdLst>
                <a:gd name="connsiteX0" fmla="*/ 0 w 5486400"/>
                <a:gd name="connsiteY0" fmla="*/ 1701800 h 1701800"/>
                <a:gd name="connsiteX1" fmla="*/ 508000 w 5486400"/>
                <a:gd name="connsiteY1" fmla="*/ 1028700 h 1701800"/>
                <a:gd name="connsiteX2" fmla="*/ 1752600 w 5486400"/>
                <a:gd name="connsiteY2" fmla="*/ 342900 h 1701800"/>
                <a:gd name="connsiteX3" fmla="*/ 3657600 w 5486400"/>
                <a:gd name="connsiteY3" fmla="*/ 774700 h 1701800"/>
                <a:gd name="connsiteX4" fmla="*/ 5486400 w 5486400"/>
                <a:gd name="connsiteY4" fmla="*/ 0 h 170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1701800">
                  <a:moveTo>
                    <a:pt x="0" y="1701800"/>
                  </a:moveTo>
                  <a:cubicBezTo>
                    <a:pt x="107950" y="1478491"/>
                    <a:pt x="215900" y="1255183"/>
                    <a:pt x="508000" y="1028700"/>
                  </a:cubicBezTo>
                  <a:cubicBezTo>
                    <a:pt x="800100" y="802217"/>
                    <a:pt x="1227667" y="385233"/>
                    <a:pt x="1752600" y="342900"/>
                  </a:cubicBezTo>
                  <a:cubicBezTo>
                    <a:pt x="2277533" y="300567"/>
                    <a:pt x="3035300" y="831850"/>
                    <a:pt x="3657600" y="774700"/>
                  </a:cubicBezTo>
                  <a:cubicBezTo>
                    <a:pt x="4279900" y="717550"/>
                    <a:pt x="5486400" y="0"/>
                    <a:pt x="5486400" y="0"/>
                  </a:cubicBezTo>
                </a:path>
              </a:pathLst>
            </a:custGeom>
            <a:ln w="12700" cmpd="sng">
              <a:solidFill>
                <a:srgbClr val="292934"/>
              </a:solidFill>
              <a:prstDash val="solid"/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524000" y="4038600"/>
              <a:ext cx="0" cy="2133600"/>
            </a:xfrm>
            <a:prstGeom prst="straightConnector1">
              <a:avLst/>
            </a:prstGeom>
            <a:ln>
              <a:solidFill>
                <a:srgbClr val="008000"/>
              </a:solidFill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2209800" y="3048000"/>
              <a:ext cx="152400" cy="2667000"/>
            </a:xfrm>
            <a:prstGeom prst="straightConnector1">
              <a:avLst/>
            </a:prstGeom>
            <a:ln>
              <a:solidFill>
                <a:srgbClr val="008000"/>
              </a:solidFill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3302000" y="2540417"/>
              <a:ext cx="1193799" cy="3174583"/>
            </a:xfrm>
            <a:prstGeom prst="straightConnector1">
              <a:avLst/>
            </a:prstGeom>
            <a:ln>
              <a:solidFill>
                <a:srgbClr val="008000"/>
              </a:solidFill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371600" y="3308251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dirty="0" smtClean="0"/>
                <a:t> B</a:t>
              </a:r>
              <a:r>
                <a:rPr lang="en-US" baseline="-25000" dirty="0" smtClean="0"/>
                <a:t>1</a:t>
              </a:r>
              <a:r>
                <a:rPr lang="en-US" dirty="0"/>
                <a:t>~secret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15794" y="1919486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3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45130" y="5080417"/>
              <a:ext cx="2506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distributions over party</a:t>
              </a:r>
              <a:endParaRPr lang="en-US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71600" y="5822851"/>
              <a:ext cx="12645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dirty="0" smtClean="0"/>
                <a:t> B</a:t>
              </a:r>
              <a:r>
                <a:rPr lang="en-US" baseline="-25000" dirty="0" smtClean="0"/>
                <a:t>1</a:t>
              </a:r>
              <a:r>
                <a:rPr lang="en-US" dirty="0" smtClean="0"/>
                <a:t>~party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40611" y="5410200"/>
              <a:ext cx="12645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</a:t>
              </a:r>
              <a:r>
                <a:rPr lang="en-US" dirty="0" smtClean="0"/>
                <a:t>~party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374211" y="5373469"/>
              <a:ext cx="12645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3</a:t>
              </a:r>
              <a:r>
                <a:rPr lang="en-US" dirty="0" smtClean="0"/>
                <a:t>~party</a:t>
              </a:r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048995" y="2438400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8000" y="4355068"/>
              <a:ext cx="3077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B</a:t>
              </a:r>
              <a:r>
                <a:rPr lang="en-US" baseline="-25000" dirty="0" err="1" smtClean="0"/>
                <a:t>i</a:t>
              </a:r>
              <a:r>
                <a:rPr lang="en-US" dirty="0" err="1" smtClean="0"/>
                <a:t>~party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008000"/>
                  </a:solidFill>
                </a:rPr>
                <a:t>pol-ref</a:t>
              </a:r>
              <a:r>
                <a:rPr lang="en-US" dirty="0" smtClean="0"/>
                <a:t>(</a:t>
              </a:r>
              <a:r>
                <a:rPr lang="en-US" dirty="0" err="1" smtClean="0"/>
                <a:t>B</a:t>
              </a:r>
              <a:r>
                <a:rPr lang="en-US" baseline="-25000" dirty="0" err="1" smtClean="0"/>
                <a:t>i</a:t>
              </a:r>
              <a:r>
                <a:rPr lang="en-US" dirty="0" err="1" smtClean="0"/>
                <a:t>~secret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3400" y="2209800"/>
            <a:ext cx="1390119" cy="4286151"/>
            <a:chOff x="381000" y="2209800"/>
            <a:chExt cx="1390119" cy="4286151"/>
          </a:xfrm>
        </p:grpSpPr>
        <p:sp>
          <p:nvSpPr>
            <p:cNvPr id="17" name="TextBox 16"/>
            <p:cNvSpPr txBox="1"/>
            <p:nvPr/>
          </p:nvSpPr>
          <p:spPr>
            <a:xfrm>
              <a:off x="457200" y="2209800"/>
              <a:ext cx="131391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ambiguous</a:t>
              </a:r>
            </a:p>
            <a:p>
              <a:pPr algn="ctr"/>
              <a:r>
                <a:rPr lang="en-US" dirty="0" smtClean="0"/>
                <a:t>privacy</a:t>
              </a:r>
            </a:p>
            <a:p>
              <a:pPr algn="ctr"/>
              <a:r>
                <a:rPr lang="en-US" dirty="0" smtClean="0"/>
                <a:t>implication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81000" y="5295622"/>
              <a:ext cx="131391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“less”</a:t>
              </a:r>
            </a:p>
            <a:p>
              <a:pPr algn="ctr"/>
              <a:r>
                <a:rPr lang="en-US" dirty="0" smtClean="0"/>
                <a:t>ambiguous</a:t>
              </a:r>
            </a:p>
            <a:p>
              <a:pPr algn="ctr"/>
              <a:r>
                <a:rPr lang="en-US" dirty="0" smtClean="0"/>
                <a:t>privacy</a:t>
              </a:r>
            </a:p>
            <a:p>
              <a:pPr algn="ctr"/>
              <a:r>
                <a:rPr lang="en-US" dirty="0" smtClean="0"/>
                <a:t>implication</a:t>
              </a:r>
              <a:endParaRPr lang="en-US" dirty="0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685800" y="3308251"/>
              <a:ext cx="914400" cy="1772166"/>
            </a:xfrm>
            <a:prstGeom prst="downArrow">
              <a:avLst/>
            </a:prstGeom>
            <a:solidFill>
              <a:srgbClr val="F2F2F2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6744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0.15416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IOTRM@W88461XAYJYT3PP7" val="4113"/>
  <p:tag name="DEFAULTDISPLAYSOURCE" val="\documentclass{article}&#10;&#10;\pagestyle{empty}&#10;&#10;\begin{document}&#10;&#10;&#10;\end{document}"/>
  <p:tag name="EMBEDFONTS" val="0"/>
  <p:tag name="TEXPOINTINIT" val="\newcommand{pevalp}{2}{\llbracket #1 \rrbracket #2}&#10;\newcommand{ra}{0}{\rightarrow}&#10;\newcommand{la}{0}{\leftarrow}"/>
  <p:tag name="ACCESSLIST" val="\newcommand{pevalp}{2}{\llbracket #1 \rrbracket #2}&#10;\newcommand{ra}{0}{\rightarrow}&#10;\newcommand{la}{0}{\leftarrow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14730</TotalTime>
  <Words>866</Words>
  <Application>Microsoft Macintosh PowerPoint</Application>
  <PresentationFormat>On-screen Show (4:3)</PresentationFormat>
  <Paragraphs>179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Probabilistic Computation for Information Security</vt:lpstr>
      <vt:lpstr>Convenience</vt:lpstr>
      <vt:lpstr>Convenience</vt:lpstr>
      <vt:lpstr>Protection</vt:lpstr>
      <vt:lpstr>Information flow</vt:lpstr>
      <vt:lpstr>“Semantic” information flow</vt:lpstr>
      <vt:lpstr>“Semantic” information flow</vt:lpstr>
      <vt:lpstr>More convenience</vt:lpstr>
      <vt:lpstr>“Blacklist” function</vt:lpstr>
      <vt:lpstr>Limiting knowledge</vt:lpstr>
      <vt:lpstr>Assumptions</vt:lpstr>
      <vt:lpstr>Assumptions</vt:lpstr>
      <vt:lpstr>An approach</vt:lpstr>
      <vt:lpstr>Probabilistic computation for information security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Enforcement of Knowledge-based  Security Policies</dc:title>
  <dc:creator>piotrm</dc:creator>
  <cp:lastModifiedBy>piotrm</cp:lastModifiedBy>
  <cp:revision>490</cp:revision>
  <dcterms:created xsi:type="dcterms:W3CDTF">2011-04-06T18:22:20Z</dcterms:created>
  <dcterms:modified xsi:type="dcterms:W3CDTF">2012-12-07T21:12:50Z</dcterms:modified>
</cp:coreProperties>
</file>